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58E0FA-C258-4696-AA48-D85A8238FDF1}" v="4" dt="2026-05-21T12:10:10.0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mír Soukup" userId="17917fa7-362a-4daa-a72c-1a6b3cad42e6" providerId="ADAL" clId="{4C47E0D4-7F59-4082-9B1F-31A242C66FBA}"/>
    <pc:docChg chg="custSel addSld modSld">
      <pc:chgData name="Jaromír Soukup" userId="17917fa7-362a-4daa-a72c-1a6b3cad42e6" providerId="ADAL" clId="{4C47E0D4-7F59-4082-9B1F-31A242C66FBA}" dt="2026-05-21T12:10:36.900" v="16" actId="27636"/>
      <pc:docMkLst>
        <pc:docMk/>
      </pc:docMkLst>
      <pc:sldChg chg="modSp new mod">
        <pc:chgData name="Jaromír Soukup" userId="17917fa7-362a-4daa-a72c-1a6b3cad42e6" providerId="ADAL" clId="{4C47E0D4-7F59-4082-9B1F-31A242C66FBA}" dt="2026-05-21T12:09:40.138" v="6" actId="113"/>
        <pc:sldMkLst>
          <pc:docMk/>
          <pc:sldMk cId="1773668778" sldId="264"/>
        </pc:sldMkLst>
        <pc:spChg chg="mod">
          <ac:chgData name="Jaromír Soukup" userId="17917fa7-362a-4daa-a72c-1a6b3cad42e6" providerId="ADAL" clId="{4C47E0D4-7F59-4082-9B1F-31A242C66FBA}" dt="2026-05-21T12:07:43.405" v="2" actId="113"/>
          <ac:spMkLst>
            <pc:docMk/>
            <pc:sldMk cId="1773668778" sldId="264"/>
            <ac:spMk id="2" creationId="{E7085202-4191-03E0-D78B-D95722078855}"/>
          </ac:spMkLst>
        </pc:spChg>
        <pc:spChg chg="mod">
          <ac:chgData name="Jaromír Soukup" userId="17917fa7-362a-4daa-a72c-1a6b3cad42e6" providerId="ADAL" clId="{4C47E0D4-7F59-4082-9B1F-31A242C66FBA}" dt="2026-05-21T12:09:40.138" v="6" actId="113"/>
          <ac:spMkLst>
            <pc:docMk/>
            <pc:sldMk cId="1773668778" sldId="264"/>
            <ac:spMk id="3" creationId="{DEC1072D-A9F5-264C-40F4-6F56D8E21ACC}"/>
          </ac:spMkLst>
        </pc:spChg>
      </pc:sldChg>
      <pc:sldChg chg="modSp new mod">
        <pc:chgData name="Jaromír Soukup" userId="17917fa7-362a-4daa-a72c-1a6b3cad42e6" providerId="ADAL" clId="{4C47E0D4-7F59-4082-9B1F-31A242C66FBA}" dt="2026-05-21T12:10:36.900" v="16" actId="27636"/>
        <pc:sldMkLst>
          <pc:docMk/>
          <pc:sldMk cId="134534806" sldId="265"/>
        </pc:sldMkLst>
        <pc:spChg chg="mod">
          <ac:chgData name="Jaromír Soukup" userId="17917fa7-362a-4daa-a72c-1a6b3cad42e6" providerId="ADAL" clId="{4C47E0D4-7F59-4082-9B1F-31A242C66FBA}" dt="2026-05-21T12:09:57.604" v="9" actId="113"/>
          <ac:spMkLst>
            <pc:docMk/>
            <pc:sldMk cId="134534806" sldId="265"/>
            <ac:spMk id="2" creationId="{64472FE2-0F3C-393E-14F7-510AA57FB654}"/>
          </ac:spMkLst>
        </pc:spChg>
        <pc:spChg chg="mod">
          <ac:chgData name="Jaromír Soukup" userId="17917fa7-362a-4daa-a72c-1a6b3cad42e6" providerId="ADAL" clId="{4C47E0D4-7F59-4082-9B1F-31A242C66FBA}" dt="2026-05-21T12:10:36.900" v="16" actId="27636"/>
          <ac:spMkLst>
            <pc:docMk/>
            <pc:sldMk cId="134534806" sldId="265"/>
            <ac:spMk id="3" creationId="{A4A06E7C-3FEF-8B51-78AE-FB2BEC9A172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67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15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997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780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9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56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090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120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3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856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08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64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2" r:id="rId6"/>
    <p:sldLayoutId id="2147483698" r:id="rId7"/>
    <p:sldLayoutId id="2147483699" r:id="rId8"/>
    <p:sldLayoutId id="2147483700" r:id="rId9"/>
    <p:sldLayoutId id="2147483701" r:id="rId10"/>
    <p:sldLayoutId id="214748370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F628411-35BB-EF0C-F227-FC9F9EEF57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4552" y="871758"/>
            <a:ext cx="5825448" cy="387114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br>
              <a:rPr lang="cs-CZ" sz="4200" b="1"/>
            </a:br>
            <a:br>
              <a:rPr lang="cs-CZ" sz="4200" b="1"/>
            </a:br>
            <a:r>
              <a:rPr lang="cs-CZ" sz="4200" b="1"/>
              <a:t>Britské impérium v meziválečném období</a:t>
            </a:r>
            <a:br>
              <a:rPr lang="cs-CZ" sz="4200"/>
            </a:br>
            <a:endParaRPr lang="cs-CZ" sz="420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351ECA5-AE96-5D87-E3C6-0F08E8A88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9964" y="4785543"/>
            <a:ext cx="5322013" cy="1005657"/>
          </a:xfrm>
        </p:spPr>
        <p:txBody>
          <a:bodyPr>
            <a:normAutofit/>
          </a:bodyPr>
          <a:lstStyle/>
          <a:p>
            <a:r>
              <a:rPr lang="cs-CZ" i="1"/>
              <a:t>Od impéria ke Commonwealthu: proměna světové velmoci</a:t>
            </a:r>
            <a:endParaRPr lang="cs-CZ"/>
          </a:p>
          <a:p>
            <a:endParaRPr lang="cs-C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B6AC15-8442-BCD8-9BBD-66A18E77CA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667"/>
          <a:stretch>
            <a:fillRect/>
          </a:stretch>
        </p:blipFill>
        <p:spPr>
          <a:xfrm>
            <a:off x="1" y="10"/>
            <a:ext cx="4876799" cy="685798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23776" y="723900"/>
            <a:ext cx="5706224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CF06E40-3ECB-4820-95B5-8A70B07D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23776" y="6134100"/>
            <a:ext cx="56681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838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472FE2-0F3C-393E-14F7-510AA57FB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Od impéria ke </a:t>
            </a:r>
            <a:r>
              <a:rPr lang="cs-CZ" b="1" dirty="0" err="1"/>
              <a:t>Commonwealthu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A06E7C-3FEF-8B51-78AE-FB2BEC9A1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Meziválečné období představovalo </a:t>
            </a:r>
            <a:r>
              <a:rPr lang="cs-CZ" b="1" dirty="0"/>
              <a:t>zásadní transformaci Britského impéria</a:t>
            </a:r>
            <a:r>
              <a:rPr lang="cs-CZ" dirty="0"/>
              <a:t>. Impérium sice formálně přežilo až do druhé světové války, ale jeho charakter se zásadně změnil.</a:t>
            </a:r>
          </a:p>
          <a:p>
            <a:r>
              <a:rPr lang="cs-CZ" b="1" dirty="0"/>
              <a:t>Druhá </a:t>
            </a:r>
            <a:r>
              <a:rPr lang="cs-CZ" b="1" dirty="0" err="1"/>
              <a:t>Balfourova</a:t>
            </a:r>
            <a:r>
              <a:rPr lang="cs-CZ" b="1" dirty="0"/>
              <a:t> deklarace a Westminsterský statut vytvořily nový model vztahů založený na autonomii, právní rovnosti a dobrovolné spolupráci</a:t>
            </a:r>
            <a:r>
              <a:rPr lang="cs-CZ" dirty="0"/>
              <a:t>. Tento model se stal základem moderního </a:t>
            </a:r>
            <a:r>
              <a:rPr lang="cs-CZ" dirty="0" err="1"/>
              <a:t>Commonwealthu</a:t>
            </a:r>
            <a:r>
              <a:rPr lang="cs-CZ" dirty="0"/>
              <a:t>.</a:t>
            </a:r>
          </a:p>
          <a:p>
            <a:r>
              <a:rPr lang="cs-CZ" dirty="0"/>
              <a:t>Současně však právě tyto principy </a:t>
            </a:r>
            <a:r>
              <a:rPr lang="cs-CZ" b="1" dirty="0"/>
              <a:t>oslabily tradiční logiku kolonialismu</a:t>
            </a:r>
            <a:r>
              <a:rPr lang="cs-CZ" dirty="0"/>
              <a:t>. Pokud mohly dominia získat téměř plnou samostatnost, začaly stejné požadavky vznášet také kolonie v Africe a Asii. Meziválečné období tak </a:t>
            </a:r>
            <a:r>
              <a:rPr lang="cs-CZ" b="1" dirty="0"/>
              <a:t>vytvořilo právní i ideologické základy budoucí dekolonizace po roce 1945</a:t>
            </a:r>
            <a:r>
              <a:rPr lang="cs-CZ" dirty="0"/>
              <a:t>.</a:t>
            </a:r>
          </a:p>
          <a:p>
            <a:r>
              <a:rPr lang="cs-CZ" dirty="0"/>
              <a:t>Britské impérium se proto v meziválečné době nezačalo rozpadat vojenskou porážkou, ale postupnou proměnou vlastních principů fungování.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534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5695B5-77C0-C4A2-9DC2-9C9357948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Britské impérium po první světové válce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22AF54-0744-4A99-EBA7-85DDAE59A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 roce 1918 se Britské impérium nacházelo ve zvláštní situaci. Formálně patřilo mezi vítěze první světové války a stále představovalo největší impérium světa. Kontrolovalo přibližně čtvrtinu světové populace i rozsáhlá území v Africe, Asii, Oceánii a na Blízkém východě. Přesto však válka ukázala, že britská moc už není tak neotřesitelná jako před rokem 1914.</a:t>
            </a:r>
          </a:p>
          <a:p>
            <a:r>
              <a:rPr lang="cs-CZ" dirty="0"/>
              <a:t>První světová válka znamenala pro Británii </a:t>
            </a:r>
            <a:r>
              <a:rPr lang="cs-CZ" b="1" dirty="0"/>
              <a:t>obrovské ekonomické vyčerpání</a:t>
            </a:r>
            <a:r>
              <a:rPr lang="cs-CZ" dirty="0"/>
              <a:t>. Země se z pozice největšího světového věřitele dostala do role dlužníka, zejména vůči Spojeným státům. Současně se ukázalo, že </a:t>
            </a:r>
            <a:r>
              <a:rPr lang="cs-CZ" b="1" dirty="0"/>
              <a:t>Británie není schopna vést moderní globální válku bez masivní podpory dominií a kolonií</a:t>
            </a:r>
            <a:r>
              <a:rPr lang="cs-CZ" dirty="0"/>
              <a:t>.</a:t>
            </a:r>
          </a:p>
          <a:p>
            <a:r>
              <a:rPr lang="cs-CZ" dirty="0"/>
              <a:t>Meziválečné období proto představovalo </a:t>
            </a:r>
            <a:r>
              <a:rPr lang="cs-CZ" b="1" dirty="0"/>
              <a:t>zásadní proměnu charakteru impéria</a:t>
            </a:r>
            <a:r>
              <a:rPr lang="cs-CZ" dirty="0"/>
              <a:t>. Britské impérium se postupně </a:t>
            </a:r>
            <a:r>
              <a:rPr lang="cs-CZ" b="1" dirty="0"/>
              <a:t>začalo měnit z centralizované říše na volnější společenství států</a:t>
            </a:r>
            <a:r>
              <a:rPr lang="cs-CZ" dirty="0"/>
              <a:t>, které později získalo podobu </a:t>
            </a:r>
            <a:r>
              <a:rPr lang="cs-CZ" dirty="0" err="1"/>
              <a:t>Commonwealthu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044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895556-1048-83F2-E9DB-1D5FBF3AC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Dopady první světové války na impérium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AD8970-8FFF-0DA2-2B87-3C580EFF6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První světová válka změnila Britské impérium ekonomicky, politicky i psychologicky. Britská ekonomika byla válkou výrazně oslabena. Spojené státy a Japonsko převzaly část světových trhů, které Británie před válkou ovládala, a Londýn už nedokázal tak snadno financovat rozsáhlý imperiální systém.</a:t>
            </a:r>
          </a:p>
          <a:p>
            <a:r>
              <a:rPr lang="cs-CZ" dirty="0"/>
              <a:t>Velký význam měla také </a:t>
            </a:r>
            <a:r>
              <a:rPr lang="cs-CZ" b="1" dirty="0"/>
              <a:t>válečná zkušenost dominií</a:t>
            </a:r>
            <a:r>
              <a:rPr lang="cs-CZ" dirty="0"/>
              <a:t>. Kanada, Austrálie, Nový Zéland nebo Jižní Afrika bojovaly ve válce s obrovskými ztrátami a postupně začaly vnímat samy sebe jako svébytné národy, nikoli pouze části britského světa. </a:t>
            </a:r>
          </a:p>
          <a:p>
            <a:r>
              <a:rPr lang="cs-CZ" dirty="0"/>
              <a:t>Po válce dominia samostatně podepisovala Versailleskou smlouvu a vstoupila do Společnosti národů. Tím se poprvé začala </a:t>
            </a:r>
            <a:r>
              <a:rPr lang="cs-CZ" b="1" dirty="0"/>
              <a:t>výrazněji prosazovat jejich mezinárodní subjektivita</a:t>
            </a:r>
            <a:r>
              <a:rPr lang="cs-CZ" dirty="0"/>
              <a:t>. Válka tak paradoxně urychlila proces oslabování britské imperiální dominance.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2499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29C6F6-623F-2036-CEC7-D464595E2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Nová území a nové problémy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A2B6D5-0284-AB8E-0201-1849853D98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 první světové válce Británie získala nová </a:t>
            </a:r>
            <a:r>
              <a:rPr lang="cs-CZ" b="1" dirty="0"/>
              <a:t>mandátní území Společnosti národů</a:t>
            </a:r>
            <a:r>
              <a:rPr lang="cs-CZ" dirty="0"/>
              <a:t>, například Irák, Palestinu nebo Transjordánsko. Na první pohled se tedy impérium ještě rozšířilo. Ve skutečnosti však tato nová území představovala </a:t>
            </a:r>
            <a:r>
              <a:rPr lang="cs-CZ" b="1" dirty="0"/>
              <a:t>spíše zátěž než posílení britské moci</a:t>
            </a:r>
            <a:r>
              <a:rPr lang="cs-CZ" dirty="0"/>
              <a:t>.</a:t>
            </a:r>
          </a:p>
          <a:p>
            <a:r>
              <a:rPr lang="cs-CZ" dirty="0"/>
              <a:t>Británie musela investovat více financí a vojenských sil do správy nestabilních oblastí, především na Blízkém východě. Současně začal sílit nový mezinárodní diskurz, který prosazoval americký prezident </a:t>
            </a:r>
            <a:r>
              <a:rPr lang="cs-CZ" dirty="0" err="1"/>
              <a:t>Woodrow</a:t>
            </a:r>
            <a:r>
              <a:rPr lang="cs-CZ" dirty="0"/>
              <a:t> Wilson (kritika kolonialismu, volné trhy).</a:t>
            </a:r>
          </a:p>
          <a:p>
            <a:r>
              <a:rPr lang="cs-CZ" dirty="0"/>
              <a:t>To postupně </a:t>
            </a:r>
            <a:r>
              <a:rPr lang="cs-CZ" b="1" dirty="0"/>
              <a:t>podkopávalo morální legitimitu klasického kolonialismu</a:t>
            </a:r>
            <a:r>
              <a:rPr lang="cs-CZ" dirty="0"/>
              <a:t>. Britské impérium se tak dostávalo do situace, kdy bylo stále rozsáhlejší, ale zároveň stále obtížněji udržitelné.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284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A5183F-61D0-F473-7FCA-358A180B5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Posilování autonomie dominií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BB36AF-35FF-3888-8726-EA42D8198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 dvacátých letech se vztahy mezi Británií a dominii začaly výrazně měnit. Dominia stále uznávala britského panovníka, ale stále více požadovala vlastní rozhodování v zahraniční i domácí politice.</a:t>
            </a:r>
          </a:p>
          <a:p>
            <a:r>
              <a:rPr lang="cs-CZ" dirty="0"/>
              <a:t>Důležitým momentem byla </a:t>
            </a:r>
            <a:r>
              <a:rPr lang="cs-CZ" dirty="0" err="1"/>
              <a:t>Chanacká</a:t>
            </a:r>
            <a:r>
              <a:rPr lang="cs-CZ" dirty="0"/>
              <a:t> krize roku 1922. Británie tehdy očekávala podporu dominií v konfliktu s Tureckem, ale Kanada odmítla automaticky následovat Londýn a Austrálie váhala. Britská vláda si uvědomila, že starý model imperiální poslušnosti přestává fungovat.</a:t>
            </a:r>
          </a:p>
          <a:p>
            <a:r>
              <a:rPr lang="cs-CZ" dirty="0"/>
              <a:t>Významný byl také vznik Irského svobodného státu roku 1922. Irsko sice získalo status dominia, ale zároveň usilovalo o co největší nezávislost. Tím se ukázalo, že i uvnitř impéria existují silné nacionalistické tendence.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9538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4D9724-AE0A-BAC6-20E7-A57DA6C42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>Imperiální konference 1926 a druhá Balfourova deklarace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6FCB13-66F6-6DAE-2DD7-6288B2630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Klíčovým mezníkem se stala </a:t>
            </a:r>
            <a:r>
              <a:rPr lang="cs-CZ" b="1" dirty="0"/>
              <a:t>Imperiální konference v Londýně roku 1926</a:t>
            </a:r>
            <a:r>
              <a:rPr lang="cs-CZ" dirty="0"/>
              <a:t>. Na ní byla přijata tzv. </a:t>
            </a:r>
            <a:r>
              <a:rPr lang="cs-CZ" b="1" dirty="0"/>
              <a:t>druhá </a:t>
            </a:r>
            <a:r>
              <a:rPr lang="cs-CZ" b="1" dirty="0" err="1"/>
              <a:t>Balfourova</a:t>
            </a:r>
            <a:r>
              <a:rPr lang="cs-CZ" b="1" dirty="0"/>
              <a:t> deklarace</a:t>
            </a:r>
            <a:r>
              <a:rPr lang="cs-CZ" dirty="0"/>
              <a:t>, která zásadně změnila chápání Britského impéria.</a:t>
            </a:r>
          </a:p>
          <a:p>
            <a:r>
              <a:rPr lang="cs-CZ" dirty="0"/>
              <a:t>Deklarace označila Británii a dominia za „autonomní státní útvary“, které jsou „rovnoprávné“ a „nijak si nepodřízené“ ve své vnitřní ani zahraniční politice. Spojovala je pouze společná loajalita ke Koruně a dobrovolné členství v Britském </a:t>
            </a:r>
            <a:r>
              <a:rPr lang="cs-CZ" dirty="0" err="1"/>
              <a:t>Commonwealthu</a:t>
            </a:r>
            <a:r>
              <a:rPr lang="cs-CZ" dirty="0"/>
              <a:t>.</a:t>
            </a:r>
          </a:p>
          <a:p>
            <a:r>
              <a:rPr lang="cs-CZ" dirty="0"/>
              <a:t>Tato formulace byla revoluční. </a:t>
            </a:r>
            <a:r>
              <a:rPr lang="cs-CZ" b="1" dirty="0"/>
              <a:t>Britské impérium už nebylo definováno jako hierarchická říše, ale jako společenství relativně rovných států</a:t>
            </a:r>
            <a:r>
              <a:rPr lang="cs-CZ" dirty="0"/>
              <a:t>. Druhá </a:t>
            </a:r>
            <a:r>
              <a:rPr lang="cs-CZ" dirty="0" err="1"/>
              <a:t>Balfourova</a:t>
            </a:r>
            <a:r>
              <a:rPr lang="cs-CZ" dirty="0"/>
              <a:t> deklarace se proto stala </a:t>
            </a:r>
            <a:r>
              <a:rPr lang="cs-CZ" b="1" dirty="0"/>
              <a:t>důležitým krokem k vytvoření moderního </a:t>
            </a:r>
            <a:r>
              <a:rPr lang="cs-CZ" b="1" dirty="0" err="1"/>
              <a:t>Commonwealthu</a:t>
            </a:r>
            <a:r>
              <a:rPr lang="cs-CZ" b="1" dirty="0"/>
              <a:t> </a:t>
            </a:r>
            <a:r>
              <a:rPr lang="cs-CZ" dirty="0"/>
              <a:t>a zároveň ukázkou širších změn v mezinárodním právu a chápání státní suverenity.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6881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E2EE39-DC0A-9A20-5FDD-08D3A03D6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Westminsterský statut 1931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9E2D5E-570B-8494-82BF-F69902A93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500" dirty="0"/>
              <a:t>Zásadní právní změnu přinesl </a:t>
            </a:r>
            <a:r>
              <a:rPr lang="cs-CZ" sz="2500" b="1" dirty="0"/>
              <a:t>Westminsterský statut z roku 1931</a:t>
            </a:r>
            <a:r>
              <a:rPr lang="cs-CZ" sz="2500" dirty="0"/>
              <a:t>. Ten </a:t>
            </a:r>
            <a:r>
              <a:rPr lang="cs-CZ" sz="2500" u="sng" dirty="0"/>
              <a:t>převedl principy </a:t>
            </a:r>
            <a:r>
              <a:rPr lang="cs-CZ" sz="2500" u="sng" dirty="0" err="1"/>
              <a:t>Balfourovy</a:t>
            </a:r>
            <a:r>
              <a:rPr lang="cs-CZ" sz="2500" u="sng" dirty="0"/>
              <a:t> deklarace do právní podoby </a:t>
            </a:r>
            <a:r>
              <a:rPr lang="cs-CZ" sz="2500" dirty="0"/>
              <a:t>a formálně uznal legislativní nezávislost dominií.</a:t>
            </a:r>
          </a:p>
          <a:p>
            <a:r>
              <a:rPr lang="cs-CZ" sz="2500" dirty="0"/>
              <a:t>Britský parlament již nemohl vydávat zákony pro dominia bez jejich souhlasu. Dominia získala </a:t>
            </a:r>
            <a:r>
              <a:rPr lang="cs-CZ" sz="2500" b="1" dirty="0"/>
              <a:t>možnost samostatně rozhodovat o mezinárodních smlouvách i vlastní legislativě</a:t>
            </a:r>
            <a:r>
              <a:rPr lang="cs-CZ" sz="2500" dirty="0"/>
              <a:t>. Britský panovník sice zůstal hlavou státu, ale jeho postavení se řídilo zákony jednotlivých dominií.</a:t>
            </a:r>
          </a:p>
          <a:p>
            <a:r>
              <a:rPr lang="cs-CZ" sz="2500" dirty="0"/>
              <a:t>Westminsterský statut byl mimořádně důležitý i z dlouhodobého hlediska. Ukázal totiž, že </a:t>
            </a:r>
            <a:r>
              <a:rPr lang="cs-CZ" sz="2500" b="1" dirty="0"/>
              <a:t>impérium lze transformovat pokojnou a právní cestou</a:t>
            </a:r>
            <a:r>
              <a:rPr lang="cs-CZ" sz="2500" dirty="0"/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8868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C91A01-0286-2A08-F272-ABB2C120F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Hospodářská krize a impérium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005A21-CC79-5AA2-C125-CD58B788F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Velká hospodářská krize po roce 1929 zasáhla celé Britské impérium. Britská ekonomika byla silně závislá na mezinárodním obchodě, a proto prudký pokles světové ekonomiky znamenal </a:t>
            </a:r>
            <a:r>
              <a:rPr lang="cs-CZ" b="1" dirty="0"/>
              <a:t>růst nezaměstnanosti a oslabení britské finanční dominance</a:t>
            </a:r>
            <a:r>
              <a:rPr lang="cs-CZ" dirty="0"/>
              <a:t>.</a:t>
            </a:r>
          </a:p>
          <a:p>
            <a:r>
              <a:rPr lang="cs-CZ" dirty="0"/>
              <a:t>V reakci na krizi začala Británie více ekonomicky spojovat impérium. Na </a:t>
            </a:r>
            <a:r>
              <a:rPr lang="cs-CZ" b="1" dirty="0"/>
              <a:t>Ottawské konferenci roku 1932 vznikl systém imperiálních preferencí</a:t>
            </a:r>
            <a:r>
              <a:rPr lang="cs-CZ" dirty="0"/>
              <a:t>, který zvýhodňoval obchod uvnitř </a:t>
            </a:r>
            <a:r>
              <a:rPr lang="cs-CZ" dirty="0" err="1"/>
              <a:t>Commonwealthu</a:t>
            </a:r>
            <a:r>
              <a:rPr lang="cs-CZ" dirty="0"/>
              <a:t> pomocí nižších cel.</a:t>
            </a:r>
          </a:p>
          <a:p>
            <a:r>
              <a:rPr lang="cs-CZ" u="sng" dirty="0"/>
              <a:t>Tento systém sice posílil ekonomické vazby mezi částmi impéria, ale zároveň ukázal ústup od tradičního britského liberalismu a volného obchodu</a:t>
            </a:r>
            <a:r>
              <a:rPr lang="cs-CZ" dirty="0"/>
              <a:t>. V koloniích navíc krize podporovala růst nacionalismu a odporu proti britské správě.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7119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085202-4191-03E0-D78B-D95722078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Indie a </a:t>
            </a:r>
            <a:r>
              <a:rPr lang="de-DE" b="1" dirty="0" err="1"/>
              <a:t>krize</a:t>
            </a:r>
            <a:r>
              <a:rPr lang="de-DE" b="1" dirty="0"/>
              <a:t> </a:t>
            </a:r>
            <a:r>
              <a:rPr lang="de-DE" b="1" dirty="0" err="1"/>
              <a:t>britského</a:t>
            </a:r>
            <a:r>
              <a:rPr lang="de-DE" b="1" dirty="0"/>
              <a:t> </a:t>
            </a:r>
            <a:r>
              <a:rPr lang="de-DE" b="1" dirty="0" err="1"/>
              <a:t>kolonialismu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C1072D-A9F5-264C-40F4-6F56D8E21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Největší výzvou pro Britské impérium byla </a:t>
            </a:r>
            <a:r>
              <a:rPr lang="cs-CZ" b="1" dirty="0"/>
              <a:t>Indie</a:t>
            </a:r>
            <a:r>
              <a:rPr lang="cs-CZ" dirty="0"/>
              <a:t>. Ta měla obrovský ekonomický i strategický význam, ale současně zde sílilo národně-osvobozenecké hnutí vedené Indickým národním kongresem a Mahátmou Gándhím.</a:t>
            </a:r>
          </a:p>
          <a:p>
            <a:r>
              <a:rPr lang="cs-CZ" dirty="0"/>
              <a:t>Gándhí prosazoval nenásilný odpor vůči britské nadvládě. Symbolickým momentem se stal Solný pochod roku 1930, který upozornil svět na indické požadavky po větší autonomii a nezávislosti.</a:t>
            </a:r>
          </a:p>
          <a:p>
            <a:r>
              <a:rPr lang="cs-CZ" dirty="0"/>
              <a:t>Britská vláda se pokusila situaci řešit </a:t>
            </a:r>
            <a:r>
              <a:rPr lang="cs-CZ" b="1" dirty="0"/>
              <a:t>Zákonem o indické vládě z roku 1935</a:t>
            </a:r>
            <a:r>
              <a:rPr lang="cs-CZ" dirty="0"/>
              <a:t>, který rozšiřoval samosprávu. Přesto bylo stále jasnější, že dlouhodobé udržení Indie pod britskou kontrolou bude velmi obtížné. Indie se tak stala </a:t>
            </a:r>
            <a:r>
              <a:rPr lang="cs-CZ" b="1" dirty="0"/>
              <a:t>symbolem krize celého koloniálního systému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3668778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1050</Words>
  <Application>Microsoft Office PowerPoint</Application>
  <PresentationFormat>Širokoúhlá obrazovka</PresentationFormat>
  <Paragraphs>39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Calisto MT</vt:lpstr>
      <vt:lpstr>Univers Condensed</vt:lpstr>
      <vt:lpstr>ChronicleVTI</vt:lpstr>
      <vt:lpstr>  Britské impérium v meziválečném období </vt:lpstr>
      <vt:lpstr>Britské impérium po první světové válce</vt:lpstr>
      <vt:lpstr>Dopady první světové války na impérium</vt:lpstr>
      <vt:lpstr>Nová území a nové problémy</vt:lpstr>
      <vt:lpstr>Posilování autonomie dominií</vt:lpstr>
      <vt:lpstr>Imperiální konference 1926 a druhá Balfourova deklarace</vt:lpstr>
      <vt:lpstr>Westminsterský statut 1931</vt:lpstr>
      <vt:lpstr>Hospodářská krize a impérium</vt:lpstr>
      <vt:lpstr>Indie a krize britského kolonialismu</vt:lpstr>
      <vt:lpstr>Od impéria ke Commonwealthu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Jaromír Soukup</dc:creator>
  <cp:lastModifiedBy>Jaromír Soukup</cp:lastModifiedBy>
  <cp:revision>1</cp:revision>
  <dcterms:created xsi:type="dcterms:W3CDTF">2026-05-21T11:46:43Z</dcterms:created>
  <dcterms:modified xsi:type="dcterms:W3CDTF">2026-05-21T12:10:39Z</dcterms:modified>
</cp:coreProperties>
</file>