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62" r:id="rId4"/>
    <p:sldId id="263" r:id="rId5"/>
    <p:sldId id="258" r:id="rId6"/>
    <p:sldId id="260" r:id="rId7"/>
    <p:sldId id="261" r:id="rId8"/>
    <p:sldId id="264" r:id="rId9"/>
    <p:sldId id="265" r:id="rId10"/>
    <p:sldId id="268" r:id="rId11"/>
    <p:sldId id="269" r:id="rId12"/>
    <p:sldId id="270" r:id="rId13"/>
    <p:sldId id="271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58"/>
  </p:normalViewPr>
  <p:slideViewPr>
    <p:cSldViewPr snapToGrid="0">
      <p:cViewPr varScale="1">
        <p:scale>
          <a:sx n="121" d="100"/>
          <a:sy n="121" d="100"/>
        </p:scale>
        <p:origin x="73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E257B25-8D70-F04D-8456-E83E84A772F1}" type="datetimeFigureOut">
              <a:rPr lang="ru-CZ" smtClean="0"/>
              <a:t>15.05.2026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E8FB520-8ACB-2D46-9751-430765C95981}" type="slidenum">
              <a:rPr lang="ru-CZ" smtClean="0"/>
              <a:t>‹#›</a:t>
            </a:fld>
            <a:endParaRPr lang="ru-CZ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CZ"/>
            </a:p>
          </p:txBody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CZ"/>
            </a:p>
          </p:txBody>
        </p:sp>
      </p:grpSp>
    </p:spTree>
    <p:extLst>
      <p:ext uri="{BB962C8B-B14F-4D97-AF65-F5344CB8AC3E}">
        <p14:creationId xmlns:p14="http://schemas.microsoft.com/office/powerpoint/2010/main" val="2743143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57B25-8D70-F04D-8456-E83E84A772F1}" type="datetimeFigureOut">
              <a:rPr lang="ru-CZ" smtClean="0"/>
              <a:t>15.05.2026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FB520-8ACB-2D46-9751-430765C95981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1733234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57B25-8D70-F04D-8456-E83E84A772F1}" type="datetimeFigureOut">
              <a:rPr lang="ru-CZ" smtClean="0"/>
              <a:t>15.05.2026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FB520-8ACB-2D46-9751-430765C95981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2762477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57B25-8D70-F04D-8456-E83E84A772F1}" type="datetimeFigureOut">
              <a:rPr lang="ru-CZ" smtClean="0"/>
              <a:t>15.05.2026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FB520-8ACB-2D46-9751-430765C95981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220145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E257B25-8D70-F04D-8456-E83E84A772F1}" type="datetimeFigureOut">
              <a:rPr lang="ru-CZ" smtClean="0"/>
              <a:t>15.05.2026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E8FB520-8ACB-2D46-9751-430765C95981}" type="slidenum">
              <a:rPr lang="ru-CZ" smtClean="0"/>
              <a:t>‹#›</a:t>
            </a:fld>
            <a:endParaRPr lang="ru-CZ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5219640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57B25-8D70-F04D-8456-E83E84A772F1}" type="datetimeFigureOut">
              <a:rPr lang="ru-CZ" smtClean="0"/>
              <a:t>15.05.2026</a:t>
            </a:fld>
            <a:endParaRPr lang="ru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FB520-8ACB-2D46-9751-430765C95981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833491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57B25-8D70-F04D-8456-E83E84A772F1}" type="datetimeFigureOut">
              <a:rPr lang="ru-CZ" smtClean="0"/>
              <a:t>15.05.2026</a:t>
            </a:fld>
            <a:endParaRPr lang="ru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FB520-8ACB-2D46-9751-430765C95981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3774883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57B25-8D70-F04D-8456-E83E84A772F1}" type="datetimeFigureOut">
              <a:rPr lang="ru-CZ" smtClean="0"/>
              <a:t>15.05.2026</a:t>
            </a:fld>
            <a:endParaRPr lang="ru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FB520-8ACB-2D46-9751-430765C95981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2904799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57B25-8D70-F04D-8456-E83E84A772F1}" type="datetimeFigureOut">
              <a:rPr lang="ru-CZ" smtClean="0"/>
              <a:t>15.05.2026</a:t>
            </a:fld>
            <a:endParaRPr lang="ru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FB520-8ACB-2D46-9751-430765C95981}" type="slidenum">
              <a:rPr lang="ru-CZ" smtClean="0"/>
              <a:t>‹#›</a:t>
            </a:fld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2233482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E257B25-8D70-F04D-8456-E83E84A772F1}" type="datetimeFigureOut">
              <a:rPr lang="ru-CZ" smtClean="0"/>
              <a:t>15.05.2026</a:t>
            </a:fld>
            <a:endParaRPr lang="ru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E8FB520-8ACB-2D46-9751-430765C95981}" type="slidenum">
              <a:rPr lang="ru-CZ" smtClean="0"/>
              <a:t>‹#›</a:t>
            </a:fld>
            <a:endParaRPr lang="ru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4756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E257B25-8D70-F04D-8456-E83E84A772F1}" type="datetimeFigureOut">
              <a:rPr lang="ru-CZ" smtClean="0"/>
              <a:t>15.05.2026</a:t>
            </a:fld>
            <a:endParaRPr lang="ru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E8FB520-8ACB-2D46-9751-430765C95981}" type="slidenum">
              <a:rPr lang="ru-CZ" smtClean="0"/>
              <a:t>‹#›</a:t>
            </a:fld>
            <a:endParaRPr lang="ru-CZ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46121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CE257B25-8D70-F04D-8456-E83E84A772F1}" type="datetimeFigureOut">
              <a:rPr lang="ru-CZ" smtClean="0"/>
              <a:t>15.05.2026</a:t>
            </a:fld>
            <a:endParaRPr lang="ru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9E8FB520-8ACB-2D46-9751-430765C95981}" type="slidenum">
              <a:rPr lang="ru-CZ" smtClean="0"/>
              <a:t>‹#›</a:t>
            </a:fld>
            <a:endParaRPr lang="ru-CZ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CZ"/>
          </a:p>
        </p:txBody>
      </p:sp>
    </p:spTree>
    <p:extLst>
      <p:ext uri="{BB962C8B-B14F-4D97-AF65-F5344CB8AC3E}">
        <p14:creationId xmlns:p14="http://schemas.microsoft.com/office/powerpoint/2010/main" val="2007967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C%D0%BE%D0%B4%D1%83%D1%81_(%D0%BB%D0%B8%D0%BD%D0%B3%D0%B2%D0%B8%D1%81%D1%82%D0%B8%D0%BA%D0%B0)" TargetMode="External"/><Relationship Id="rId2" Type="http://schemas.openxmlformats.org/officeDocument/2006/relationships/hyperlink" Target="https://ru.wikipedia.org/w/index.php?title=%D0%94%D0%B8%D0%BA%D1%82%D1%83%D0%BC&amp;action=edit&amp;redlink=1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DF1652-D467-C297-CA25-ACB6EB4C64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МОДАЛЬНОСТЬ</a:t>
            </a:r>
            <a:endParaRPr lang="ru-CZ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DBD56EC-35F3-9E4C-BD4B-5D14BF69D69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№ 11</a:t>
            </a: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20595606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7A9B3C-BC06-BB23-F08D-339A2794C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DA4075-F4A6-EFD4-3F7B-C133F679B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930" y="685800"/>
            <a:ext cx="10820400" cy="972879"/>
          </a:xfrm>
        </p:spPr>
        <p:txBody>
          <a:bodyPr>
            <a:normAutofit fontScale="90000"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выражения субъективной модальности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92856D-B56E-0729-BF09-2347BE2BB9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58679"/>
            <a:ext cx="10090298" cy="4805915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 startAt="4"/>
            </a:pP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Модальные глаголы и их эквиваленты (должен, можно, нельзя …).</a:t>
            </a:r>
            <a:endParaRPr lang="cs-CZ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Выражают отношения между субъектом и его действием. Передают отношения </a:t>
            </a:r>
            <a:r>
              <a:rPr lang="ru-RU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желательности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</a:t>
            </a:r>
            <a:r>
              <a:rPr lang="ru-RU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возможности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</a:t>
            </a:r>
            <a:r>
              <a:rPr lang="ru-RU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необходимости и долженствования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endParaRPr lang="cs-CZ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Желательность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Я собираюсь завтра уехать. Я не желаю его видеть. Нам хотелось бы отдохнуть. Мне хочется слетать в космос.</a:t>
            </a:r>
            <a:endParaRPr lang="cs-CZ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Возможность.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Невозможно было пройти туда. Нельзя забыть такое. Можно сойти на следующей.</a:t>
            </a:r>
            <a:endParaRPr lang="cs-CZ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+ Внутренняя возможность.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Бабушка не умела писать. Альпинисты сумели подняться на вершину.</a:t>
            </a:r>
            <a:endParaRPr lang="cs-CZ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+ Разрешение.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Можно нам переставить мебель? Вам нельзя было уходить.</a:t>
            </a:r>
            <a:endParaRPr lang="cs-CZ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Необходимость, долженствование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Могут иметь различные оттенки.</a:t>
            </a:r>
            <a:endParaRPr lang="cs-CZ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Она обязана все сделать вовремя. Надо идти. Ты должен объяснить все как есть.</a:t>
            </a:r>
            <a:endParaRPr lang="cs-CZ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Вам следует обратиться к врачу. Вам надлежит зарегистрироваться в ОВИР.</a:t>
            </a:r>
            <a:endParaRPr lang="cs-CZ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Приходится пойти на уступки. Ссыльному пришлось покинуть столицу.</a:t>
            </a:r>
            <a:endParaRPr lang="cs-CZ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 Вами нельзя не согласиться. Невозможно не восхищаться этими полотнами.</a:t>
            </a:r>
            <a:endParaRPr lang="cs-CZ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можете его не искать, он пришел сам. </a:t>
            </a:r>
            <a:endParaRPr lang="cs-CZ" sz="21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CA18DB6-21D7-2CE3-492A-EF368A0566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402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CZ" altLang="ru-CZ" sz="3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ff"/>
              </a:rPr>
              <a:t>является универсальной категорией языка и </a:t>
            </a:r>
            <a:endParaRPr kumimoji="0" lang="ru-CZ" altLang="ru-CZ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0B869127-7A34-ADFB-E61B-0BC8626432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402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CZ" altLang="ru-CZ" sz="3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ff"/>
              </a:rPr>
              <a:t>обязательным конституирующим признаком любого высказывания.</a:t>
            </a:r>
            <a:endParaRPr kumimoji="0" lang="ru-CZ" altLang="ru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8B6AAA95-41D8-64AA-0F0D-99D70EB967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402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CZ" altLang="ru-CZ" sz="3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ff"/>
              </a:rPr>
              <a:t>является универсальной категорией языка и </a:t>
            </a:r>
            <a:endParaRPr kumimoji="0" lang="ru-CZ" altLang="ru-CZ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FE37E5A-0202-7B9C-4517-1E22921F09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402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CZ" altLang="ru-CZ" sz="3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ff"/>
              </a:rPr>
              <a:t>обязательным конституирующим признаком любого высказывания.</a:t>
            </a:r>
            <a:endParaRPr kumimoji="0" lang="ru-CZ" altLang="ru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3540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69F18-B831-5C7C-BF93-528B29D6F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2AC868-C087-9E21-0607-2C271E391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930" y="685800"/>
            <a:ext cx="10820400" cy="972879"/>
          </a:xfrm>
        </p:spPr>
        <p:txBody>
          <a:bodyPr>
            <a:normAutofit fontScale="90000"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выражения субъективной модальности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4F86E9D-F21B-C7DC-6706-9809DC5681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58679"/>
            <a:ext cx="10090298" cy="4805915"/>
          </a:xfrm>
        </p:spPr>
        <p:txBody>
          <a:bodyPr>
            <a:normAutofit fontScale="92500" lnSpcReduction="10000"/>
          </a:bodyPr>
          <a:lstStyle/>
          <a:p>
            <a:pPr marL="457200" indent="-4572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 startAt="5"/>
            </a:pP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Специфические модальные конструкции</a:t>
            </a:r>
            <a:r>
              <a:rPr lang="cs-CZ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РЯ</a:t>
            </a:r>
            <a:endParaRPr lang="cs-CZ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Конструкции с </a:t>
            </a:r>
            <a:r>
              <a:rPr lang="ru-RU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союзами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</a:t>
            </a:r>
            <a:r>
              <a:rPr lang="ru-RU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частицами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с </a:t>
            </a:r>
            <a:r>
              <a:rPr lang="ru-RU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лексическим повтором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с </a:t>
            </a:r>
            <a:r>
              <a:rPr lang="ru-RU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междометиями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значение которых ориентировано на говорящего.</a:t>
            </a:r>
            <a:endParaRPr lang="cs-CZ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надо же было + инфинитив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– говорящий выражает неодобрение или недовольство (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 надо же было ей именно сегодня потерять ключи);</a:t>
            </a:r>
            <a:endParaRPr lang="cs-CZ" i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надо же, как / какой / сколько / куда / что / до чего и под.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– выражает удивление говорящего (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Ну надо же – сбежал! Надо же, до чего обнаглели!);</a:t>
            </a:r>
            <a:endParaRPr lang="cs-CZ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мало ли что + предикация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(на месте что может быть кто, где, когда…) – говорящий может выразить мнение о несущественности того, что произошло (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Мало ли что можно найти в чужом компьютере!);</a:t>
            </a:r>
            <a:endParaRPr lang="cs-CZ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нет чтобы + инфинитив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– говорящий выражает неодобрение по поводу того, что человек чего-то не сделал или не делает (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Нет, чтобы прислушаться, подстроиться)</a:t>
            </a:r>
          </a:p>
          <a:p>
            <a:pPr marL="342900" lvl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что за + именная группа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– резко отрицательная или положительная оценка. (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Что за вопросы! Х Что за прелесть эти уездные барышни!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(Идентификация.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Что это за здание?))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B693740-E9C3-1D1D-AFE4-E28262A780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402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CZ" altLang="ru-CZ" sz="3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ff"/>
              </a:rPr>
              <a:t>является универсальной категорией языка и </a:t>
            </a:r>
            <a:endParaRPr kumimoji="0" lang="ru-CZ" altLang="ru-CZ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12646739-E60C-AA0F-0DDF-C9ABB73CD7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402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CZ" altLang="ru-CZ" sz="3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ff"/>
              </a:rPr>
              <a:t>обязательным конституирующим признаком любого высказывания.</a:t>
            </a:r>
            <a:endParaRPr kumimoji="0" lang="ru-CZ" altLang="ru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393144C2-8913-4FF5-F37C-E6890BAF83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402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CZ" altLang="ru-CZ" sz="3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ff"/>
              </a:rPr>
              <a:t>является универсальной категорией языка и </a:t>
            </a:r>
            <a:endParaRPr kumimoji="0" lang="ru-CZ" altLang="ru-CZ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FD4DB7AA-51A2-7B1A-5F01-5C7A23D3D6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402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CZ" altLang="ru-CZ" sz="3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ff"/>
              </a:rPr>
              <a:t>обязательным конституирующим признаком любого высказывания.</a:t>
            </a:r>
            <a:endParaRPr kumimoji="0" lang="ru-CZ" altLang="ru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2400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1E1891-3B07-7E3E-0DDC-F2271CF9B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588DDA-193A-0FC8-BA27-B7943D67F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271591" cy="972879"/>
          </a:xfrm>
        </p:spPr>
        <p:txBody>
          <a:bodyPr>
            <a:normAutofit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Модальность: ЧЯ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FD8FAD-2B24-7E34-F0F8-54F483E725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58679"/>
            <a:ext cx="10090298" cy="4805915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Выражение модальных значений в РЯ посредством </a:t>
            </a:r>
            <a:r>
              <a:rPr lang="ru-RU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видо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-временных глагольных форм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 инфинитивов русских глаголов НСВ и СВ: они могут выражать модальные смыслы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невозможности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(инфинитивы СВ) и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отсутствия необходимости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(инфинитивы НСВ), выражаемые в чешском языке эксплицитно – соответствующими лексическими средствами. </a:t>
            </a:r>
          </a:p>
          <a:p>
            <a:pPr marL="0" indent="0">
              <a:buNone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Олине завтра рано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вставать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каникулы –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Olina </a:t>
            </a:r>
            <a:r>
              <a:rPr lang="cs-CZ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nemusí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zítra brzy vstávat: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jsou prázdniny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(=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Олине не нужно/нет необходимости рано вставать завтра),</a:t>
            </a:r>
          </a:p>
          <a:p>
            <a:pPr marL="0" indent="0">
              <a:buNone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Олине завтра рано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встать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она очень поздно легла –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Olina </a:t>
            </a:r>
            <a:r>
              <a:rPr lang="cs-CZ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nebude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zítra </a:t>
            </a:r>
            <a:r>
              <a:rPr lang="cs-CZ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moci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vstát: šla spát příliš pozdě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(=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Олина не сможет завтра рано встать).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Имплицитное выражение значения намерения в РЯ, при этом в чешском переводе данного примера аналогичный смысл передается либо посредством эксплицитного использования глагола намерения, либо посредством предположения:</a:t>
            </a:r>
          </a:p>
          <a:p>
            <a:pPr marL="0" indent="0">
              <a:buNone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увольняют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(= собираются уволить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надо что-то предпринять, чтобы не уволили. – </a:t>
            </a:r>
            <a:r>
              <a:rPr lang="cs-CZ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Zdá se, že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bude propuštěn / </a:t>
            </a:r>
            <a:r>
              <a:rPr lang="cs-CZ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Chtějí</a:t>
            </a:r>
            <a:r>
              <a:rPr lang="cs-CZ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</a:t>
            </a:r>
            <a:r>
              <a:rPr lang="cs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propustit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букв.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Вероятно, он будет уволен… / Его хотят уволить…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Musíme něco podniknout, aby ho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nepropustili.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7EA3380-A888-A6DE-06D3-204472ED15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402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CZ" altLang="ru-CZ" sz="3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ff"/>
              </a:rPr>
              <a:t>является универсальной категорией языка и </a:t>
            </a:r>
            <a:endParaRPr kumimoji="0" lang="ru-CZ" altLang="ru-CZ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5C3B453-4ECF-8176-16C3-4F2A4C7116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402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CZ" altLang="ru-CZ" sz="3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ff"/>
              </a:rPr>
              <a:t>обязательным конституирующим признаком любого высказывания.</a:t>
            </a:r>
            <a:endParaRPr kumimoji="0" lang="ru-CZ" altLang="ru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04941608-B784-92D6-D982-49DF26F1FB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402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CZ" altLang="ru-CZ" sz="3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ff"/>
              </a:rPr>
              <a:t>является универсальной категорией языка и </a:t>
            </a:r>
            <a:endParaRPr kumimoji="0" lang="ru-CZ" altLang="ru-CZ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4877558-DB68-1CF6-D00E-6308F02BCA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402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CZ" altLang="ru-CZ" sz="3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ff"/>
              </a:rPr>
              <a:t>обязательным конституирующим признаком любого высказывания.</a:t>
            </a:r>
            <a:endParaRPr kumimoji="0" lang="ru-CZ" altLang="ru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16349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65CEB-2C21-1C0B-6EFE-762187B5E6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B9E8D3-6807-F9BB-C9BE-ACE9AF017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271591" cy="972879"/>
          </a:xfrm>
        </p:spPr>
        <p:txBody>
          <a:bodyPr>
            <a:normAutofit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Модальность: ЧЯ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3A3A485-FBC2-B65B-AB70-820D04000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58679"/>
            <a:ext cx="10090298" cy="4805915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ЧЯ допускает присоединение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локативных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дополнений (= обязательного члена предложения, без которого оно не является полным (в отличие от обстоятельства)) к глаголам с семантикой внешней необходимости (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Musíme domů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для аналогичных предикатов РЯ подобное использование не является возможным (ср. неправильность высказывания *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домой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отличие от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мне нужно домой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Разница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musím – nemusím,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– не должен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smět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сметь.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A10F0D7-156F-8FCA-E249-AD9F2B81BB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402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CZ" altLang="ru-CZ" sz="3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ff"/>
              </a:rPr>
              <a:t>является универсальной категорией языка и </a:t>
            </a:r>
            <a:endParaRPr kumimoji="0" lang="ru-CZ" altLang="ru-CZ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8F047F7F-BA40-1191-B186-2F365D9762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402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CZ" altLang="ru-CZ" sz="3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ff"/>
              </a:rPr>
              <a:t>обязательным конституирующим признаком любого высказывания.</a:t>
            </a:r>
            <a:endParaRPr kumimoji="0" lang="ru-CZ" altLang="ru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4F135AD5-4A1B-8E65-D529-A6CD029290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402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CZ" altLang="ru-CZ" sz="3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ff"/>
              </a:rPr>
              <a:t>является универсальной категорией языка и </a:t>
            </a:r>
            <a:endParaRPr kumimoji="0" lang="ru-CZ" altLang="ru-CZ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F3CC0EE-249D-E405-7B8B-CE6558BF2F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402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CZ" altLang="ru-CZ" sz="3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ff"/>
              </a:rPr>
              <a:t>обязательным конституирующим признаком любого высказывания.</a:t>
            </a:r>
            <a:endParaRPr kumimoji="0" lang="ru-CZ" altLang="ru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454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059A86-8DE0-B019-EE7E-9BC50B219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72879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DAAB1A-4B64-384E-E617-2F0184C3EC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33107"/>
            <a:ext cx="9601200" cy="4134293"/>
          </a:xfrm>
        </p:spPr>
        <p:txBody>
          <a:bodyPr>
            <a:normAutofit/>
          </a:bodyPr>
          <a:lstStyle/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Модальность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категория, выражающая разные виды отношения высказывания к действительности, а также разные виды субъективной квалификации сообщаемого;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Модальность является универсальной категорией языка и обязательным конституирующим признаком любого высказывания;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высказывании можно выделить два элемента: основное содержание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диктум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 индивидуальную оценку излагаемых фактов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модус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Модусы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средства выражения модальности.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ним относят формы наклонения глагола, модальные слова, а также интонацию.</a:t>
            </a:r>
          </a:p>
          <a:p>
            <a:pPr marL="384048" lvl="1">
              <a:spcBef>
                <a:spcPts val="1000"/>
              </a:spcBef>
              <a:buFont typeface="Franklin Gothic Book" panose="020B0503020102020204" pitchFamily="34" charset="0"/>
              <a:buChar char="■"/>
            </a:pPr>
            <a:endParaRPr lang="ru-CZ" sz="21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73627B3-2328-94E1-9A8F-08832E2A37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402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CZ" altLang="ru-CZ" sz="3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ff"/>
              </a:rPr>
              <a:t>является универсальной категорией языка и </a:t>
            </a:r>
            <a:endParaRPr kumimoji="0" lang="ru-CZ" altLang="ru-CZ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115FD4C0-AD4B-A74C-4D73-6D7B5DF7D8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402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CZ" altLang="ru-CZ" sz="3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ff"/>
              </a:rPr>
              <a:t>обязательным конституирующим признаком любого высказывания.</a:t>
            </a:r>
            <a:endParaRPr kumimoji="0" lang="ru-CZ" altLang="ru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40549B26-CD2D-AA0D-18B9-F6F7D38568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402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CZ" altLang="ru-CZ" sz="3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ff"/>
              </a:rPr>
              <a:t>является универсальной категорией языка и </a:t>
            </a:r>
            <a:endParaRPr kumimoji="0" lang="ru-CZ" altLang="ru-CZ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F72BEAD-AD26-E37E-DC54-DFEFACD510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402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CZ" altLang="ru-CZ" sz="3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ff"/>
              </a:rPr>
              <a:t>обязательным конституирующим признаком любого высказывания.</a:t>
            </a:r>
            <a:endParaRPr kumimoji="0" lang="ru-CZ" altLang="ru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175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EE6A42-A2C1-1E57-ADD2-B58B2511F5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4D5D81-9EAA-2F29-07B3-4658655E5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72879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A5FA44E-317C-D146-D238-B14E7956D0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58679"/>
            <a:ext cx="9601200" cy="4614530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Два подхода к пониманию модальности:</a:t>
            </a:r>
          </a:p>
          <a:p>
            <a:pPr lvl="1"/>
            <a:r>
              <a:rPr lang="ru-RU" b="1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Широкий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категория предложения, выражающая </a:t>
            </a:r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 его содержания к действительности с точки зрения говорящего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включающая такие аспекты высказывания, как его </a:t>
            </a:r>
            <a:r>
              <a:rPr lang="ru-RU" i="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эмотивность</a:t>
            </a:r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/экспрессивность, коммуникативная </a:t>
            </a:r>
            <a:r>
              <a:rPr lang="ru-RU" i="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целеустановка</a:t>
            </a:r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отрицание, оценочность, время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выражение отношения говорящего к действительности, к содержанию речи, к собеседнику, к самому себе, к обстановке и форме речи, вплоть до эмоционально-экспрессивной оценки сообщаемого;</a:t>
            </a:r>
          </a:p>
          <a:p>
            <a:pPr lvl="1"/>
            <a:r>
              <a:rPr lang="ru-RU" b="1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Узкий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близок к пониманию модальности в логике – всего две группы (</a:t>
            </a:r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отношения между действием и субъектом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i="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 говорящего к содержанию высказывания</a:t>
            </a:r>
            <a:r>
              <a:rPr lang="ru-RU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Изъявительное наклонение отождествляется с модальностью действительности, повелительное наклонение – с модальностью необходимости, а сослагательное наклонение – с модальностью возможности (! Данный подход не получил широкого распространения).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0321A64-4139-FA85-3E07-89CB971BEC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402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CZ" altLang="ru-CZ" sz="3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ff"/>
              </a:rPr>
              <a:t>является универсальной категорией языка и </a:t>
            </a:r>
            <a:endParaRPr kumimoji="0" lang="ru-CZ" altLang="ru-CZ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42E667E-62E6-E76A-92A0-6A37A31D1E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402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CZ" altLang="ru-CZ" sz="3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ff"/>
              </a:rPr>
              <a:t>обязательным конституирующим признаком любого высказывания.</a:t>
            </a:r>
            <a:endParaRPr kumimoji="0" lang="ru-CZ" altLang="ru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461C26F5-BA47-F471-6818-C3DD596A67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402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CZ" altLang="ru-CZ" sz="3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ff"/>
              </a:rPr>
              <a:t>является универсальной категорией языка и </a:t>
            </a:r>
            <a:endParaRPr kumimoji="0" lang="ru-CZ" altLang="ru-CZ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FA5F620-2EB0-7080-782A-4E6C110E3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402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CZ" altLang="ru-CZ" sz="3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ff"/>
              </a:rPr>
              <a:t>обязательным конституирующим признаком любого высказывания.</a:t>
            </a:r>
            <a:endParaRPr kumimoji="0" lang="ru-CZ" altLang="ru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990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C5394-385B-CA0F-290E-161756A9F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BE3FB5-A97C-5BD3-F642-62E11BB88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72879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выражения модальности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CB2941B-2680-89EC-0BAD-351BA26C9A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33107"/>
            <a:ext cx="9601200" cy="4284921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Наклонение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Конструкции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(надо же, как…; до чего…)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Модальные глаголы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(хотеть, мочь)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Предикативы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(можно, нужно, необходимо, нельзя, невозможно)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Вводные слова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(пожалуй, наверное)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Частицы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(все-таки, вот еще, где уж)</a:t>
            </a:r>
            <a:endParaRPr lang="ru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cs-CZ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DBEACDE-4DC3-D5C7-9B30-92CF5A7457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402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CZ" altLang="ru-CZ" sz="3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ff"/>
              </a:rPr>
              <a:t>является универсальной категорией языка и </a:t>
            </a:r>
            <a:endParaRPr kumimoji="0" lang="ru-CZ" altLang="ru-CZ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497F93D4-DBFC-E423-9A0F-9437ECEC06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402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CZ" altLang="ru-CZ" sz="3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ff"/>
              </a:rPr>
              <a:t>обязательным конституирующим признаком любого высказывания.</a:t>
            </a:r>
            <a:endParaRPr kumimoji="0" lang="ru-CZ" altLang="ru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BB50B7E8-1795-7C21-F356-78AC96DA39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402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CZ" altLang="ru-CZ" sz="3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ff"/>
              </a:rPr>
              <a:t>является универсальной категорией языка и </a:t>
            </a:r>
            <a:endParaRPr kumimoji="0" lang="ru-CZ" altLang="ru-CZ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E8B9B4ED-1CFC-4A88-7589-09D614C768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402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CZ" altLang="ru-CZ" sz="3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ff"/>
              </a:rPr>
              <a:t>обязательным конституирующим признаком любого высказывания.</a:t>
            </a:r>
            <a:endParaRPr kumimoji="0" lang="ru-CZ" altLang="ru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888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99D4C-CF7D-EB51-6764-C5838FBAB9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58E2F4-06A2-571A-1D98-A9C056C6E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72879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типы модальных значений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D564B2-0164-1EC3-37CD-0C3F8CB085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33107"/>
            <a:ext cx="9601200" cy="4134293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AutoNum type="arabicParenR"/>
            </a:pPr>
            <a:r>
              <a:rPr lang="ru-RU" b="1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Выражение отношения содержания высказывания к реальности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Противопоставление по признаку 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реальность – ирреальность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(Он стал чемпионом мира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(реальная модальность)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Ему надо было выиграть последнюю партию – тогда он стал бы чемпионом мира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(ирреальная модальность)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обязательным признаком любого высказывания;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«Объективная» модальность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выражается грамматической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категорией наклонения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ее пределах выделяется </a:t>
            </a:r>
            <a:r>
              <a:rPr lang="ru-RU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алетическая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/логическая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модальность (возможность и необходимость с точки зрения реальных условий или состояний)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(любое брошенное вверх тело должно упасть на землю;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Led musel při této teplotě roztát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деонтическая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/нормативная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модальность (возможность и необходимость с точки зрения юридических и нравственных норм)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(ты должен вмешаться в это дело; </a:t>
            </a:r>
            <a:r>
              <a:rPr lang="cs-CZ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 tohoto stavu si</a:t>
            </a:r>
            <a:r>
              <a:rPr lang="ru-RU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ji nemohu vzít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A9CC34D-A7C3-8491-F61A-F58B47AB48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402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CZ" altLang="ru-CZ" sz="3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ff"/>
              </a:rPr>
              <a:t>является универсальной категорией языка и </a:t>
            </a:r>
            <a:endParaRPr kumimoji="0" lang="ru-CZ" altLang="ru-CZ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205ABB0C-E677-AEAA-3C1C-B3262BEF11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402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CZ" altLang="ru-CZ" sz="3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ff"/>
              </a:rPr>
              <a:t>обязательным конституирующим признаком любого высказывания.</a:t>
            </a:r>
            <a:endParaRPr kumimoji="0" lang="ru-CZ" altLang="ru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97ECC80D-6045-E288-5DB4-BEA017EE2C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402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CZ" altLang="ru-CZ" sz="3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ff"/>
              </a:rPr>
              <a:t>является универсальной категорией языка и </a:t>
            </a:r>
            <a:endParaRPr kumimoji="0" lang="ru-CZ" altLang="ru-CZ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BB8FDDA-4AC0-31B8-D15F-401C0A6569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402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CZ" altLang="ru-CZ" sz="3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ff"/>
              </a:rPr>
              <a:t>обязательным конституирующим признаком любого высказывания.</a:t>
            </a:r>
            <a:endParaRPr kumimoji="0" lang="ru-CZ" altLang="ru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136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C3EAB5-596B-F2CC-419D-3578A3FE46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2E7673-4FAD-EF9F-36A2-B451F76BE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72879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типы модальных значений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294910-DE20-F7CF-E355-A8FB9677A8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33107"/>
            <a:ext cx="9601200" cy="4284921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 startAt="2"/>
            </a:pP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Выражение коммуникативной цели говорящего, т. е.  </a:t>
            </a:r>
            <a:r>
              <a:rPr lang="ru-RU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иллокутивной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силы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иллокутивная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сила»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то, что говорящий хочет сказать своим высказыванием. Она может быть выражена явно, например, в форме вопроса или приказа, или неявно, через контекст и интонацию).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Иллокутивная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модальность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обязательным признаком любого высказывания;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Речь идет о разных типах предложения по цели высказывания: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Повествовательные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предложения выражают </a:t>
            </a:r>
            <a:r>
              <a:rPr lang="ru-RU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утвердительную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модальность (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Вася ушел домой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);</a:t>
            </a:r>
            <a:endParaRPr lang="cs-CZ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Побудительные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– </a:t>
            </a:r>
            <a:r>
              <a:rPr lang="ru-RU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побудительную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модальность  (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Вася, уходи домой!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);</a:t>
            </a:r>
            <a:endParaRPr lang="cs-CZ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Желательные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– </a:t>
            </a:r>
            <a:r>
              <a:rPr lang="ru-RU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оптативную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модальность (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Ушел бы уже, наконец, этот Вася домой!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);</a:t>
            </a:r>
            <a:endParaRPr lang="cs-CZ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Вопросительные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– </a:t>
            </a:r>
            <a:r>
              <a:rPr lang="ru-RU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вопросительную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модальность (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Вася уже ушел домой?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). 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Иллокутивная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сила выражается: </a:t>
            </a:r>
            <a:r>
              <a:rPr lang="ru-RU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наклонением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</a:t>
            </a:r>
            <a:r>
              <a:rPr lang="ru-RU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вопросительными словами и частицами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</a:t>
            </a:r>
            <a:r>
              <a:rPr lang="ru-RU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интонацией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и другими средствами.</a:t>
            </a:r>
            <a:endParaRPr lang="cs-CZ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cs-CZ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B5A91C3-B9DB-28E8-3964-2004ED811A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402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CZ" altLang="ru-CZ" sz="3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ff"/>
              </a:rPr>
              <a:t>является универсальной категорией языка и </a:t>
            </a:r>
            <a:endParaRPr kumimoji="0" lang="ru-CZ" altLang="ru-CZ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888008C8-7474-B5DF-682A-214D67AABD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402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CZ" altLang="ru-CZ" sz="3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ff"/>
              </a:rPr>
              <a:t>обязательным конституирующим признаком любого высказывания.</a:t>
            </a:r>
            <a:endParaRPr kumimoji="0" lang="ru-CZ" altLang="ru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E77C0D4E-E514-BCC3-2EA3-E8C65E1577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402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CZ" altLang="ru-CZ" sz="3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ff"/>
              </a:rPr>
              <a:t>является универсальной категорией языка и </a:t>
            </a:r>
            <a:endParaRPr kumimoji="0" lang="ru-CZ" altLang="ru-CZ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918E2AA-58F9-1A88-E1BA-CDAA5C6AF3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402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CZ" altLang="ru-CZ" sz="3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ff"/>
              </a:rPr>
              <a:t>обязательным конституирующим признаком любого высказывания.</a:t>
            </a:r>
            <a:endParaRPr kumimoji="0" lang="ru-CZ" altLang="ru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408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C85A6-8561-8690-329B-C1DAFC7FEC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C96630-2CCF-EBF8-04DC-BC32A806D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72879"/>
          </a:xfrm>
        </p:spPr>
        <p:txBody>
          <a:bodyPr/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типы модальных значений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C7A5A4A-BC85-3989-2F66-FE73C33A87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33107"/>
            <a:ext cx="9601200" cy="4284921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 startAt="3"/>
            </a:pPr>
            <a:r>
              <a:rPr lang="ru-RU" b="1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Выражение отношения говорящего к содержанию высказывания</a:t>
            </a:r>
            <a:endParaRPr lang="cs-CZ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(например, желательность, гипотетичность, сомнение и т. п.).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Речь идет о так наз.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«субъективной» модальности (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эпистемической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является обязательным признаком высказывания;</a:t>
            </a:r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Выражается: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наклонением,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вводными словами и словосочетаниями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специальными конструкциями, частицами и междометиями, порядком слов и интонацией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cs-CZ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94E08A3-8820-9522-5945-D8615A5D6C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402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CZ" altLang="ru-CZ" sz="3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ff"/>
              </a:rPr>
              <a:t>является универсальной категорией языка и </a:t>
            </a:r>
            <a:endParaRPr kumimoji="0" lang="ru-CZ" altLang="ru-CZ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B6063EF2-A18A-F95A-DB5C-322620BF02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402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CZ" altLang="ru-CZ" sz="3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ff"/>
              </a:rPr>
              <a:t>обязательным конституирующим признаком любого высказывания.</a:t>
            </a:r>
            <a:endParaRPr kumimoji="0" lang="ru-CZ" altLang="ru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C8DECB3C-5B88-0051-EDC0-DE501133E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402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CZ" altLang="ru-CZ" sz="3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ff"/>
              </a:rPr>
              <a:t>является универсальной категорией языка и </a:t>
            </a:r>
            <a:endParaRPr kumimoji="0" lang="ru-CZ" altLang="ru-CZ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F29FA13-C1C6-CE37-492F-2E00A5A7A6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402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CZ" altLang="ru-CZ" sz="3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ff"/>
              </a:rPr>
              <a:t>обязательным конституирующим признаком любого высказывания.</a:t>
            </a:r>
            <a:endParaRPr kumimoji="0" lang="ru-CZ" altLang="ru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9093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916D54-1A57-68B0-F1A9-E5E3CA3745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AF2687-6095-2C6F-41A9-CFD61319A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6296" y="696432"/>
            <a:ext cx="10728251" cy="972879"/>
          </a:xfrm>
        </p:spPr>
        <p:txBody>
          <a:bodyPr>
            <a:normAutofit fontScale="90000"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выражения субъективной модальности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0A65A40-F497-4C22-A1E5-637240BA50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88288"/>
            <a:ext cx="9601200" cy="4284921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15000"/>
              </a:lnSpc>
              <a:spcAft>
                <a:spcPts val="1000"/>
              </a:spcAft>
              <a:buFont typeface="+mj-lt"/>
              <a:buAutoNum type="arabicParenR"/>
            </a:pP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Сослагательное и повелительное наклонение 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(в том числе при транспозиции грамматических форм)</a:t>
            </a:r>
            <a:endParaRPr lang="cs-CZ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Пошел бы сейчас снег!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(желательность)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Что бы тебе подождать! 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(тебе ничего не стоило подождать) + большое количество конструкций с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бы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(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хоть бы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если бы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и др.)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Я и подай и принеси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(долженствование)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 он и прыгни из окна</a:t>
            </a:r>
            <a:r>
              <a:rPr lang="ru-RU" b="1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(неожиданность действия)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spcAft>
                <a:spcPts val="1000"/>
              </a:spcAft>
              <a:buFont typeface="+mj-lt"/>
              <a:buAutoNum type="arabicParenR" startAt="2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Вводные выражения.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(Ему, очевидно, очень трудно. Он это, правда, сказал.)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(см. Компоненты, не являющиеся членами предложения)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3A4D3BC-C405-4597-19F0-21F7F92D30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402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CZ" altLang="ru-CZ" sz="3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ff"/>
              </a:rPr>
              <a:t>является универсальной категорией языка и </a:t>
            </a:r>
            <a:endParaRPr kumimoji="0" lang="ru-CZ" altLang="ru-CZ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858C4705-E80A-4E03-C6F4-5AF05CC2DD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402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CZ" altLang="ru-CZ" sz="3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ff"/>
              </a:rPr>
              <a:t>обязательным конституирующим признаком любого высказывания.</a:t>
            </a:r>
            <a:endParaRPr kumimoji="0" lang="ru-CZ" altLang="ru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B748AC05-E815-4E90-99A8-C4EB4E395A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402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CZ" altLang="ru-CZ" sz="3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ff"/>
              </a:rPr>
              <a:t>является универсальной категорией языка и </a:t>
            </a:r>
            <a:endParaRPr kumimoji="0" lang="ru-CZ" altLang="ru-CZ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AFE9481-FE3D-EE29-0B8D-48236A1606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402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CZ" altLang="ru-CZ" sz="3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ff"/>
              </a:rPr>
              <a:t>обязательным конституирующим признаком любого высказывания.</a:t>
            </a:r>
            <a:endParaRPr kumimoji="0" lang="ru-CZ" altLang="ru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1140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410E2E-EDC2-67F9-FE66-1A5A69A93A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673611-504E-3917-E23A-1946BA78F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664" y="675168"/>
            <a:ext cx="10717619" cy="972879"/>
          </a:xfrm>
        </p:spPr>
        <p:txBody>
          <a:bodyPr>
            <a:normAutofit fontScale="90000"/>
          </a:bodyPr>
          <a:lstStyle/>
          <a:p>
            <a:r>
              <a:rPr lang="ru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выражения субъективной модальности</a:t>
            </a:r>
            <a:endParaRPr lang="ru-C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1DD739-003C-E6DC-9779-65D8F4BEB7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88288"/>
            <a:ext cx="9601200" cy="4284921"/>
          </a:xfrm>
        </p:spPr>
        <p:txBody>
          <a:bodyPr>
            <a:normAutofit/>
          </a:bodyPr>
          <a:lstStyle/>
          <a:p>
            <a:pPr marL="457200" indent="-4572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arenR" startAt="3"/>
            </a:pPr>
            <a:r>
              <a:rPr lang="ru-RU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Модальные частицы. 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Могут выражать следующие значения</a:t>
            </a:r>
            <a:r>
              <a:rPr lang="cs-CZ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Неуверенность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Пойдем, что ли? Они вроде все поняли. Его словно озарило. Разве он придет.</a:t>
            </a:r>
            <a:endParaRPr lang="cs-CZ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Недостоверность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Там якобы экономика лучше. Он будто бы туда ездил.</a:t>
            </a:r>
            <a:endParaRPr lang="cs-CZ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Акцентирование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Даже малыши сами справились. Именно туда он и поехал. В том-то и дело</a:t>
            </a:r>
            <a:endParaRPr lang="cs-CZ" i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Близкая осуществимость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 </a:t>
            </a:r>
            <a:r>
              <a:rPr lang="ru-RU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Собрался едва ли не весь город. Я чуть не проговорился</a:t>
            </a: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EE3ECF5-A1FE-75B7-5F67-115D05BB14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402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CZ" altLang="ru-CZ" sz="3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ff"/>
              </a:rPr>
              <a:t>является универсальной категорией языка и </a:t>
            </a:r>
            <a:endParaRPr kumimoji="0" lang="ru-CZ" altLang="ru-CZ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3350AFB2-FA67-1A18-43A9-44D154FA1C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402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CZ" altLang="ru-CZ" sz="3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ff"/>
              </a:rPr>
              <a:t>обязательным конституирующим признаком любого высказывания.</a:t>
            </a:r>
            <a:endParaRPr kumimoji="0" lang="ru-CZ" altLang="ru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DB86214E-2680-5F48-E074-7EDF3A34A2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402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CZ" altLang="ru-CZ" sz="3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ff"/>
              </a:rPr>
              <a:t>является универсальной категорией языка и </a:t>
            </a:r>
            <a:endParaRPr kumimoji="0" lang="ru-CZ" altLang="ru-CZ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CZ" altLang="ru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F7D5B619-E43E-19C1-D26B-C0125976DE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402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CZ" altLang="ru-CZ" sz="3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fff"/>
              </a:rPr>
              <a:t>обязательным конституирующим признаком любого высказывания.</a:t>
            </a:r>
            <a:endParaRPr kumimoji="0" lang="ru-CZ" altLang="ru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377632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Office 2007 - 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Уголки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Уголки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2727</TotalTime>
  <Words>1636</Words>
  <Application>Microsoft Macintosh PowerPoint</Application>
  <PresentationFormat>Широкоэкранный</PresentationFormat>
  <Paragraphs>134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Courier New</vt:lpstr>
      <vt:lpstr>fff</vt:lpstr>
      <vt:lpstr>Franklin Gothic Book</vt:lpstr>
      <vt:lpstr>Symbol</vt:lpstr>
      <vt:lpstr>Times New Roman</vt:lpstr>
      <vt:lpstr>Уголки</vt:lpstr>
      <vt:lpstr>МОДАЛЬНОСТЬ</vt:lpstr>
      <vt:lpstr>Основные понятия</vt:lpstr>
      <vt:lpstr>Основные понятия</vt:lpstr>
      <vt:lpstr>Способы выражения модальности</vt:lpstr>
      <vt:lpstr>Основные типы модальных значений</vt:lpstr>
      <vt:lpstr>Основные типы модальных значений</vt:lpstr>
      <vt:lpstr>Основные типы модальных значений</vt:lpstr>
      <vt:lpstr>Средства выражения субъективной модальности</vt:lpstr>
      <vt:lpstr>Средства выражения субъективной модальности</vt:lpstr>
      <vt:lpstr>Средства выражения субъективной модальности</vt:lpstr>
      <vt:lpstr>Средства выражения субъективной модальности</vt:lpstr>
      <vt:lpstr>Модальность: ЧЯ vs РЯ</vt:lpstr>
      <vt:lpstr>Модальность: ЧЯ vs РЯ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MM</dc:creator>
  <cp:lastModifiedBy>MM</cp:lastModifiedBy>
  <cp:revision>10</cp:revision>
  <dcterms:created xsi:type="dcterms:W3CDTF">2026-05-10T18:10:25Z</dcterms:created>
  <dcterms:modified xsi:type="dcterms:W3CDTF">2026-05-15T09:16:04Z</dcterms:modified>
</cp:coreProperties>
</file>