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7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70" r:id="rId9"/>
    <p:sldId id="265" r:id="rId10"/>
    <p:sldId id="266" r:id="rId11"/>
    <p:sldId id="268" r:id="rId12"/>
    <p:sldId id="271" r:id="rId13"/>
    <p:sldId id="274" r:id="rId14"/>
    <p:sldId id="272" r:id="rId15"/>
    <p:sldId id="273" r:id="rId16"/>
    <p:sldId id="267" r:id="rId17"/>
    <p:sldId id="276" r:id="rId18"/>
    <p:sldId id="275" r:id="rId19"/>
    <p:sldId id="277" r:id="rId20"/>
    <p:sldId id="278" r:id="rId21"/>
    <p:sldId id="279" r:id="rId22"/>
    <p:sldId id="287" r:id="rId23"/>
    <p:sldId id="288" r:id="rId24"/>
    <p:sldId id="282" r:id="rId25"/>
    <p:sldId id="283" r:id="rId26"/>
    <p:sldId id="284" r:id="rId27"/>
    <p:sldId id="285" r:id="rId28"/>
    <p:sldId id="286" r:id="rId29"/>
    <p:sldId id="289" r:id="rId30"/>
    <p:sldId id="290" r:id="rId31"/>
    <p:sldId id="291" r:id="rId32"/>
    <p:sldId id="292" r:id="rId33"/>
    <p:sldId id="293" r:id="rId34"/>
    <p:sldId id="294" r:id="rId35"/>
    <p:sldId id="281" r:id="rId36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16"/>
    <p:restoredTop sz="86003"/>
  </p:normalViewPr>
  <p:slideViewPr>
    <p:cSldViewPr snapToGrid="0" snapToObjects="1">
      <p:cViewPr varScale="1">
        <p:scale>
          <a:sx n="94" d="100"/>
          <a:sy n="94" d="100"/>
        </p:scale>
        <p:origin x="1176" y="192"/>
      </p:cViewPr>
      <p:guideLst>
        <p:guide orient="horz" pos="2183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rtinavnukova/Desktop/Faculty%20Assignments_MPS_Internship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rtinavnukova/Desktop/Faculty%20Assignments_MPS_Internship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rtinavnukova/Desktop/Faculty%20Assignments_MPS_Internship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/>
              <a:t>2013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7D0-BD4F-AE9D-3CE77D9F59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7D0-BD4F-AE9D-3CE77D9F59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7D0-BD4F-AE9D-3CE77D9F597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7D0-BD4F-AE9D-3CE77D9F597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Hárok1!$F$30:$F$33</c:f>
              <c:strCache>
                <c:ptCount val="4"/>
                <c:pt idx="0">
                  <c:v>Reklamu na tento druh výrobku je třeba naprosto zakázat</c:v>
                </c:pt>
                <c:pt idx="1">
                  <c:v>Taková reklama může být provozována jen s určitým omezením</c:v>
                </c:pt>
                <c:pt idx="2">
                  <c:v>Ať si každý dává takovou reklamu, jakou chce a kde chce</c:v>
                </c:pt>
                <c:pt idx="3">
                  <c:v>Nevím, záležitost je příliš složitá, než aby bylo možno vybrat jedno z nabízených řešení </c:v>
                </c:pt>
              </c:strCache>
            </c:strRef>
          </c:cat>
          <c:val>
            <c:numRef>
              <c:f>Hárok1!$G$30:$G$33</c:f>
              <c:numCache>
                <c:formatCode>0%</c:formatCode>
                <c:ptCount val="4"/>
                <c:pt idx="0">
                  <c:v>0.41</c:v>
                </c:pt>
                <c:pt idx="1">
                  <c:v>0.33</c:v>
                </c:pt>
                <c:pt idx="2">
                  <c:v>0.19</c:v>
                </c:pt>
                <c:pt idx="3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7D0-BD4F-AE9D-3CE77D9F597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294535548597195"/>
          <c:y val="0.21588505762759599"/>
          <c:w val="0.36914754078713002"/>
          <c:h val="0.6920515282156569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charset="0"/>
              <a:ea typeface="Times New Roman" charset="0"/>
              <a:cs typeface="Times New Roman" charset="0"/>
            </a:defRPr>
          </a:pPr>
          <a:endParaRPr lang="sk-SK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/>
              <a:t>2017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EF4-0E42-AF01-6203FDED2FA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EF4-0E42-AF01-6203FDED2FA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EF4-0E42-AF01-6203FDED2FA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EF4-0E42-AF01-6203FDED2FA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Hárok1!$H$30:$H$33</c:f>
              <c:strCache>
                <c:ptCount val="4"/>
                <c:pt idx="0">
                  <c:v>Reklamu na tento druh výrobku je třeba naprosto zakázat</c:v>
                </c:pt>
                <c:pt idx="1">
                  <c:v>Taková reklama může být provozována jen s určitým omezením</c:v>
                </c:pt>
                <c:pt idx="2">
                  <c:v>Ať si každý dává takovou reklamu, jakou chce a kde chce</c:v>
                </c:pt>
                <c:pt idx="3">
                  <c:v>Nevím, záležitost je příliš složitá, než aby bylo možno vybrat jedno z nabízených řešení </c:v>
                </c:pt>
              </c:strCache>
            </c:strRef>
          </c:cat>
          <c:val>
            <c:numRef>
              <c:f>Hárok1!$I$30:$I$33</c:f>
              <c:numCache>
                <c:formatCode>0%</c:formatCode>
                <c:ptCount val="4"/>
                <c:pt idx="0">
                  <c:v>0.37</c:v>
                </c:pt>
                <c:pt idx="1">
                  <c:v>0.34</c:v>
                </c:pt>
                <c:pt idx="2">
                  <c:v>0.28000000000000003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F4-0E42-AF01-6203FDED2FA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360359268834096"/>
          <c:y val="0.218775297666123"/>
          <c:w val="0.39639639639639601"/>
          <c:h val="0.6920515282156569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charset="0"/>
              <a:ea typeface="Times New Roman" charset="0"/>
              <a:cs typeface="Times New Roman" charset="0"/>
            </a:defRPr>
          </a:pPr>
          <a:endParaRPr lang="sk-SK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0"/>
          <c:tx>
            <c:strRef>
              <c:f>Hárok1!$D$13</c:f>
              <c:strCache>
                <c:ptCount val="1"/>
                <c:pt idx="0">
                  <c:v>Life years gained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Hárok1!$C$14:$C$17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</c:numCache>
            </c:numRef>
          </c:cat>
          <c:val>
            <c:numRef>
              <c:f>Hárok1!$D$14:$D$17</c:f>
              <c:numCache>
                <c:formatCode>General</c:formatCode>
                <c:ptCount val="4"/>
                <c:pt idx="0">
                  <c:v>10</c:v>
                </c:pt>
                <c:pt idx="1">
                  <c:v>9</c:v>
                </c:pt>
                <c:pt idx="2">
                  <c:v>6</c:v>
                </c:pt>
                <c:pt idx="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AC-9F4F-8981-34412B76ADF9}"/>
            </c:ext>
          </c:extLst>
        </c:ser>
        <c:ser>
          <c:idx val="3"/>
          <c:order val="1"/>
          <c:tx>
            <c:strRef>
              <c:f>Hárok1!$D$13</c:f>
              <c:strCache>
                <c:ptCount val="1"/>
                <c:pt idx="0">
                  <c:v>Life years gained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Hárok1!$C$14:$C$17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</c:numCache>
            </c:numRef>
          </c:cat>
          <c:val>
            <c:numRef>
              <c:f>Hárok1!$D$14:$D$17</c:f>
              <c:numCache>
                <c:formatCode>General</c:formatCode>
                <c:ptCount val="4"/>
                <c:pt idx="0">
                  <c:v>10</c:v>
                </c:pt>
                <c:pt idx="1">
                  <c:v>9</c:v>
                </c:pt>
                <c:pt idx="2">
                  <c:v>6</c:v>
                </c:pt>
                <c:pt idx="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AC-9F4F-8981-34412B76ADF9}"/>
            </c:ext>
          </c:extLst>
        </c:ser>
        <c:ser>
          <c:idx val="1"/>
          <c:order val="2"/>
          <c:tx>
            <c:strRef>
              <c:f>Hárok1!$D$13</c:f>
              <c:strCache>
                <c:ptCount val="1"/>
                <c:pt idx="0">
                  <c:v>Life years gained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Hárok1!$C$14:$C$17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</c:numCache>
            </c:numRef>
          </c:cat>
          <c:val>
            <c:numRef>
              <c:f>Hárok1!$D$14:$D$17</c:f>
              <c:numCache>
                <c:formatCode>General</c:formatCode>
                <c:ptCount val="4"/>
                <c:pt idx="0">
                  <c:v>10</c:v>
                </c:pt>
                <c:pt idx="1">
                  <c:v>9</c:v>
                </c:pt>
                <c:pt idx="2">
                  <c:v>6</c:v>
                </c:pt>
                <c:pt idx="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8AC-9F4F-8981-34412B76ADF9}"/>
            </c:ext>
          </c:extLst>
        </c:ser>
        <c:ser>
          <c:idx val="0"/>
          <c:order val="3"/>
          <c:tx>
            <c:strRef>
              <c:f>Hárok1!$D$13</c:f>
              <c:strCache>
                <c:ptCount val="1"/>
                <c:pt idx="0">
                  <c:v>Life years gained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Hárok1!$C$14:$C$17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</c:numCache>
            </c:numRef>
          </c:cat>
          <c:val>
            <c:numRef>
              <c:f>Hárok1!$D$14:$D$17</c:f>
              <c:numCache>
                <c:formatCode>General</c:formatCode>
                <c:ptCount val="4"/>
                <c:pt idx="0">
                  <c:v>10</c:v>
                </c:pt>
                <c:pt idx="1">
                  <c:v>9</c:v>
                </c:pt>
                <c:pt idx="2">
                  <c:v>6</c:v>
                </c:pt>
                <c:pt idx="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8AC-9F4F-8981-34412B76A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4207200"/>
        <c:axId val="2034209760"/>
      </c:lineChart>
      <c:catAx>
        <c:axId val="203420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2034209760"/>
        <c:crosses val="autoZero"/>
        <c:auto val="1"/>
        <c:lblAlgn val="ctr"/>
        <c:lblOffset val="100"/>
        <c:noMultiLvlLbl val="0"/>
      </c:catAx>
      <c:valAx>
        <c:axId val="2034209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203420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92D6E-6BA8-8247-96EF-6ACF1472298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4" name="Zástupný objekt pre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16865-355C-BC4A-9671-05E75263E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99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78140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0684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1992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255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989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433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661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88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708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725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401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0531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4601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23979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251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07508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4097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3497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6666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812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1261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670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721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368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2048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6773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855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225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6865-355C-BC4A-9671-05E75263E21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878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Kliknite sem a upravte štýl predlohy podnadpisov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textu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sk-SK"/>
              <a:t>Kliknite sem a 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B227D58-D9A7-4D43-BBC1-463FE1DB6CA2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903ED2D-D5F1-B54C-B2C6-21CFC1738E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96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346551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63" y="1963269"/>
            <a:ext cx="12032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4000" b="1" dirty="0">
                <a:latin typeface="Times New Roman" charset="0"/>
                <a:ea typeface="Times New Roman" charset="0"/>
                <a:cs typeface="Times New Roman" charset="0"/>
              </a:rPr>
              <a:t>Protikuřácké reklamy a jejich dopad na kouření 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528232" y="4159568"/>
            <a:ext cx="1062512" cy="124398"/>
            <a:chOff x="4941093" y="5102543"/>
            <a:chExt cx="1062512" cy="124398"/>
          </a:xfrm>
        </p:grpSpPr>
        <p:sp>
          <p:nvSpPr>
            <p:cNvPr id="6" name="Flowchart: Connector 5"/>
            <p:cNvSpPr/>
            <p:nvPr/>
          </p:nvSpPr>
          <p:spPr>
            <a:xfrm>
              <a:off x="4941093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Connector 6"/>
            <p:cNvSpPr/>
            <p:nvPr/>
          </p:nvSpPr>
          <p:spPr>
            <a:xfrm>
              <a:off x="5054070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Connector 7"/>
            <p:cNvSpPr/>
            <p:nvPr/>
          </p:nvSpPr>
          <p:spPr>
            <a:xfrm>
              <a:off x="5167047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Connector 8"/>
            <p:cNvSpPr/>
            <p:nvPr/>
          </p:nvSpPr>
          <p:spPr>
            <a:xfrm>
              <a:off x="5280024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Connector 9"/>
            <p:cNvSpPr/>
            <p:nvPr/>
          </p:nvSpPr>
          <p:spPr>
            <a:xfrm>
              <a:off x="5393001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Connector 10"/>
            <p:cNvSpPr/>
            <p:nvPr/>
          </p:nvSpPr>
          <p:spPr>
            <a:xfrm>
              <a:off x="5505978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owchart: Connector 11"/>
            <p:cNvSpPr/>
            <p:nvPr/>
          </p:nvSpPr>
          <p:spPr>
            <a:xfrm>
              <a:off x="5618955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owchart: Connector 12"/>
            <p:cNvSpPr/>
            <p:nvPr/>
          </p:nvSpPr>
          <p:spPr>
            <a:xfrm>
              <a:off x="5731932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lowchart: Connector 13"/>
            <p:cNvSpPr/>
            <p:nvPr/>
          </p:nvSpPr>
          <p:spPr>
            <a:xfrm>
              <a:off x="5844909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lowchart: Connector 14"/>
            <p:cNvSpPr/>
            <p:nvPr/>
          </p:nvSpPr>
          <p:spPr>
            <a:xfrm>
              <a:off x="5957886" y="5102543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owchart: Connector 15"/>
            <p:cNvSpPr/>
            <p:nvPr/>
          </p:nvSpPr>
          <p:spPr>
            <a:xfrm>
              <a:off x="4941093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Connector 16"/>
            <p:cNvSpPr/>
            <p:nvPr/>
          </p:nvSpPr>
          <p:spPr>
            <a:xfrm>
              <a:off x="5054070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lowchart: Connector 17"/>
            <p:cNvSpPr/>
            <p:nvPr/>
          </p:nvSpPr>
          <p:spPr>
            <a:xfrm>
              <a:off x="5167047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lowchart: Connector 18"/>
            <p:cNvSpPr/>
            <p:nvPr/>
          </p:nvSpPr>
          <p:spPr>
            <a:xfrm>
              <a:off x="5280024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lowchart: Connector 19"/>
            <p:cNvSpPr/>
            <p:nvPr/>
          </p:nvSpPr>
          <p:spPr>
            <a:xfrm>
              <a:off x="5393001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lowchart: Connector 20"/>
            <p:cNvSpPr/>
            <p:nvPr/>
          </p:nvSpPr>
          <p:spPr>
            <a:xfrm>
              <a:off x="5505978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lowchart: Connector 21"/>
            <p:cNvSpPr/>
            <p:nvPr/>
          </p:nvSpPr>
          <p:spPr>
            <a:xfrm>
              <a:off x="5618955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lowchart: Connector 22"/>
            <p:cNvSpPr/>
            <p:nvPr/>
          </p:nvSpPr>
          <p:spPr>
            <a:xfrm>
              <a:off x="5731932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lowchart: Connector 23"/>
            <p:cNvSpPr/>
            <p:nvPr/>
          </p:nvSpPr>
          <p:spPr>
            <a:xfrm>
              <a:off x="5844909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/>
          </p:nvSpPr>
          <p:spPr>
            <a:xfrm>
              <a:off x="5957886" y="5181222"/>
              <a:ext cx="45719" cy="45719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8332" y="5782784"/>
            <a:ext cx="1167767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1852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7" t="10012" r="34252" b="15586"/>
          <a:stretch/>
        </p:blipFill>
        <p:spPr>
          <a:xfrm>
            <a:off x="172993" y="341179"/>
            <a:ext cx="1902942" cy="2754536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1" t="25160" r="11711" b="35528"/>
          <a:stretch/>
        </p:blipFill>
        <p:spPr>
          <a:xfrm>
            <a:off x="172993" y="3849825"/>
            <a:ext cx="5618207" cy="2471352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2446637" y="1618387"/>
            <a:ext cx="842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v roce 2012 pouze 8 evropských krajin mělo národní protikuřáckou kampaň splňující WHO kritéria (v roce 2010 to bylo 14)</a:t>
            </a:r>
          </a:p>
          <a:p>
            <a:pPr marL="285750" indent="-285750"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42 % nemělo žádnou mediální kampaň proti kouření </a:t>
            </a:r>
          </a:p>
          <a:p>
            <a:pPr marL="285750" indent="-285750"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ideálně by tyto kampaně měli být součástí komplexních programů na kontrolu tabáku a každá kampaň by měla být podložena výzkumem   </a:t>
            </a:r>
          </a:p>
        </p:txBody>
      </p:sp>
      <p:sp>
        <p:nvSpPr>
          <p:cNvPr id="11" name="BlokTextu 10"/>
          <p:cNvSpPr txBox="1"/>
          <p:nvPr/>
        </p:nvSpPr>
        <p:spPr>
          <a:xfrm>
            <a:off x="2346282" y="279531"/>
            <a:ext cx="74264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2013 Světová Zdravotnická Organizace : “Rámcová úmluva o kontrole tabáku</a:t>
            </a:r>
            <a:r>
              <a:rPr lang="cs-CZ" sz="3200" b="1">
                <a:latin typeface="Times New Roman" charset="0"/>
                <a:ea typeface="Times New Roman" charset="0"/>
                <a:cs typeface="Times New Roman" charset="0"/>
              </a:rPr>
              <a:t>“ </a:t>
            </a:r>
            <a:endParaRPr lang="cs-CZ" sz="3200" dirty="0"/>
          </a:p>
        </p:txBody>
      </p:sp>
      <p:sp>
        <p:nvSpPr>
          <p:cNvPr id="12" name="BlokTextu 11"/>
          <p:cNvSpPr txBox="1"/>
          <p:nvPr/>
        </p:nvSpPr>
        <p:spPr>
          <a:xfrm>
            <a:off x="6225207" y="3618992"/>
            <a:ext cx="615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>
                <a:latin typeface="Times New Roman" charset="0"/>
                <a:ea typeface="Times New Roman" charset="0"/>
                <a:cs typeface="Times New Roman" charset="0"/>
              </a:rPr>
              <a:t>4 nejefektivnější </a:t>
            </a:r>
            <a:r>
              <a:rPr lang="cs-CZ" sz="2400" b="1" dirty="0">
                <a:latin typeface="Times New Roman" charset="0"/>
                <a:ea typeface="Times New Roman" charset="0"/>
                <a:cs typeface="Times New Roman" charset="0"/>
              </a:rPr>
              <a:t>strategie tabákové kontroly </a:t>
            </a:r>
          </a:p>
        </p:txBody>
      </p:sp>
      <p:sp>
        <p:nvSpPr>
          <p:cNvPr id="14" name="Zástupný objekt pre obsah 2"/>
          <p:cNvSpPr txBox="1">
            <a:spLocks/>
          </p:cNvSpPr>
          <p:nvPr/>
        </p:nvSpPr>
        <p:spPr>
          <a:xfrm>
            <a:off x="6611940" y="4395127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Vyšší míra zdanění 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Zákaz kouření ve veřejných prostorech 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Zákaz reklamy 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Informování o zdravotních rizicích</a:t>
            </a:r>
          </a:p>
        </p:txBody>
      </p:sp>
    </p:spTree>
    <p:extLst>
      <p:ext uri="{BB962C8B-B14F-4D97-AF65-F5344CB8AC3E}">
        <p14:creationId xmlns:p14="http://schemas.microsoft.com/office/powerpoint/2010/main" val="1779586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t="22507" r="19354" b="18142"/>
          <a:stretch/>
        </p:blipFill>
        <p:spPr>
          <a:xfrm>
            <a:off x="2351384" y="1686213"/>
            <a:ext cx="7667220" cy="3880022"/>
          </a:xfrm>
        </p:spPr>
      </p:pic>
      <p:sp>
        <p:nvSpPr>
          <p:cNvPr id="5" name="BlokTextu 4"/>
          <p:cNvSpPr txBox="1"/>
          <p:nvPr/>
        </p:nvSpPr>
        <p:spPr>
          <a:xfrm>
            <a:off x="1335088" y="484094"/>
            <a:ext cx="944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Dopad zákazu reklam na tabákové výrobky v Norsku </a:t>
            </a:r>
          </a:p>
        </p:txBody>
      </p:sp>
    </p:spTree>
    <p:extLst>
      <p:ext uri="{BB962C8B-B14F-4D97-AF65-F5344CB8AC3E}">
        <p14:creationId xmlns:p14="http://schemas.microsoft.com/office/powerpoint/2010/main" val="210424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965691" y="636846"/>
            <a:ext cx="4187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Protikuřácké reklamy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685261" y="3524084"/>
            <a:ext cx="45501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Komu jsou určeny?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kuřákům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mladistvým 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685261" y="1477757"/>
            <a:ext cx="64865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Se snaží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zbavit kouření přitažlivosti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vystrašit/ vyděsit , informovat/upozornit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u</a:t>
            </a:r>
            <a:r>
              <a:rPr lang="cs-CZ" sz="2800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pozornit na praktiky tabákových firem </a:t>
            </a:r>
          </a:p>
          <a:p>
            <a:pPr marL="285750" indent="-285750">
              <a:buFont typeface="Arial" charset="0"/>
              <a:buChar char="•"/>
            </a:pPr>
            <a:endParaRPr lang="cs-CZ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32" y="1595717"/>
            <a:ext cx="3724316" cy="4984376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685261" y="5195098"/>
            <a:ext cx="53742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Na kom jsou testovány?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kuřáci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i nekuřáci</a:t>
            </a:r>
          </a:p>
        </p:txBody>
      </p:sp>
    </p:spTree>
    <p:extLst>
      <p:ext uri="{BB962C8B-B14F-4D97-AF65-F5344CB8AC3E}">
        <p14:creationId xmlns:p14="http://schemas.microsoft.com/office/powerpoint/2010/main" val="1305560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4914015" y="937585"/>
            <a:ext cx="2290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Podle WHO 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1401069" y="2340714"/>
            <a:ext cx="93168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pouze ¼ světa má alespoň jednu vysoce kvalitní protikuřáckou kampaň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až 72% nemá žádnou !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kvalitní reklamní kampaň by měla trvat minimálně 3 týdny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měla by být otestována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800" dirty="0">
                <a:latin typeface="Times New Roman" charset="0"/>
                <a:ea typeface="Times New Roman" charset="0"/>
                <a:cs typeface="Times New Roman" charset="0"/>
              </a:rPr>
              <a:t>pečlivě naplánována </a:t>
            </a:r>
          </a:p>
        </p:txBody>
      </p:sp>
    </p:spTree>
    <p:extLst>
      <p:ext uri="{BB962C8B-B14F-4D97-AF65-F5344CB8AC3E}">
        <p14:creationId xmlns:p14="http://schemas.microsoft.com/office/powerpoint/2010/main" val="1904767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3421" y="634639"/>
            <a:ext cx="12018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status kuřáka snižuje účinnost jakýchkoliv reklam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protikuřácké reklamy nejsou schopny vynulovat efekty pro-kuřáckých reklam a propagace tabáku v televizi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nekuřácké prostředí (doma / v okolí školy) dalším klíčovým aspektem 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617" y="3465513"/>
            <a:ext cx="8193741" cy="315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30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806824" y="1147482"/>
            <a:ext cx="10022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Mladí lidé upřednostňují reklamy v </a:t>
            </a:r>
            <a:r>
              <a:rPr lang="cs-CZ" sz="2000" b="1" dirty="0">
                <a:latin typeface="Times New Roman" charset="0"/>
                <a:ea typeface="Times New Roman" charset="0"/>
                <a:cs typeface="Times New Roman" charset="0"/>
              </a:rPr>
              <a:t>televizi</a:t>
            </a:r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, na </a:t>
            </a:r>
            <a:r>
              <a:rPr lang="cs-CZ" sz="2000" b="1" dirty="0">
                <a:latin typeface="Times New Roman" charset="0"/>
                <a:ea typeface="Times New Roman" charset="0"/>
                <a:cs typeface="Times New Roman" charset="0"/>
              </a:rPr>
              <a:t>internetu</a:t>
            </a:r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, nebo od </a:t>
            </a:r>
            <a:r>
              <a:rPr lang="cs-CZ" sz="2000" b="1" dirty="0">
                <a:latin typeface="Times New Roman" charset="0"/>
                <a:ea typeface="Times New Roman" charset="0"/>
                <a:cs typeface="Times New Roman" charset="0"/>
              </a:rPr>
              <a:t>vrstevníků   </a:t>
            </a:r>
          </a:p>
        </p:txBody>
      </p:sp>
      <p:pic>
        <p:nvPicPr>
          <p:cNvPr id="6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 t="23075" r="19176" b="31012"/>
          <a:stretch/>
        </p:blipFill>
        <p:spPr>
          <a:xfrm>
            <a:off x="1976019" y="2519065"/>
            <a:ext cx="8166937" cy="3220511"/>
          </a:xfrm>
        </p:spPr>
      </p:pic>
      <p:sp>
        <p:nvSpPr>
          <p:cNvPr id="7" name="Obdĺžnik 6"/>
          <p:cNvSpPr/>
          <p:nvPr/>
        </p:nvSpPr>
        <p:spPr>
          <a:xfrm>
            <a:off x="2966493" y="230858"/>
            <a:ext cx="61859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Protikuřácké reklamy a mladiství </a:t>
            </a:r>
          </a:p>
        </p:txBody>
      </p:sp>
    </p:spTree>
    <p:extLst>
      <p:ext uri="{BB962C8B-B14F-4D97-AF65-F5344CB8AC3E}">
        <p14:creationId xmlns:p14="http://schemas.microsoft.com/office/powerpoint/2010/main" val="813827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3513457"/>
              </p:ext>
            </p:extLst>
          </p:nvPr>
        </p:nvGraphicFramePr>
        <p:xfrm>
          <a:off x="3487738" y="2934501"/>
          <a:ext cx="5143500" cy="3201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BlokTextu 5"/>
          <p:cNvSpPr txBox="1"/>
          <p:nvPr/>
        </p:nvSpPr>
        <p:spPr>
          <a:xfrm>
            <a:off x="4873239" y="6252519"/>
            <a:ext cx="237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Věk kdy přestali kouřit</a:t>
            </a:r>
          </a:p>
        </p:txBody>
      </p:sp>
      <p:sp>
        <p:nvSpPr>
          <p:cNvPr id="7" name="BlokTextu 6"/>
          <p:cNvSpPr txBox="1"/>
          <p:nvPr/>
        </p:nvSpPr>
        <p:spPr>
          <a:xfrm rot="16200000">
            <a:off x="1826619" y="4135049"/>
            <a:ext cx="237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Počet získaných let</a:t>
            </a:r>
            <a:endParaRPr lang="cs-CZ" dirty="0"/>
          </a:p>
        </p:txBody>
      </p:sp>
      <p:sp>
        <p:nvSpPr>
          <p:cNvPr id="8" name="BlokTextu 7"/>
          <p:cNvSpPr txBox="1"/>
          <p:nvPr/>
        </p:nvSpPr>
        <p:spPr>
          <a:xfrm>
            <a:off x="462729" y="1042658"/>
            <a:ext cx="111935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úspěšnost protikuřáckých reklam je limitována </a:t>
            </a:r>
            <a:r>
              <a:rPr lang="mr-IN" sz="2400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 zhruba 20 % mladistvých pokračuje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reklamy označeny za nudné a irelevantní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lépe působí zprávy, které zdůrazňují </a:t>
            </a:r>
            <a:r>
              <a:rPr lang="cs-CZ" sz="2400" b="1" dirty="0">
                <a:latin typeface="Times New Roman" charset="0"/>
                <a:ea typeface="Times New Roman" charset="0"/>
                <a:cs typeface="Times New Roman" charset="0"/>
              </a:rPr>
              <a:t>pozitivní</a:t>
            </a: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 aspekty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negativní kampaně = lidé jsou ochotni riskovat  </a:t>
            </a:r>
          </a:p>
        </p:txBody>
      </p:sp>
    </p:spTree>
    <p:extLst>
      <p:ext uri="{BB962C8B-B14F-4D97-AF65-F5344CB8AC3E}">
        <p14:creationId xmlns:p14="http://schemas.microsoft.com/office/powerpoint/2010/main" val="438687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219474" y="682321"/>
            <a:ext cx="96800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preferují obrázky,  multimediální kampaně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interaktivita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čím více médií tím lépe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zapojení sociálních médií </a:t>
            </a:r>
            <a:r>
              <a:rPr lang="mr-IN" sz="2400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 využití #</a:t>
            </a:r>
            <a:r>
              <a:rPr lang="cs-CZ" sz="2400" dirty="0" err="1">
                <a:latin typeface="Times New Roman" charset="0"/>
                <a:ea typeface="Times New Roman" charset="0"/>
                <a:cs typeface="Times New Roman" charset="0"/>
              </a:rPr>
              <a:t>notobaccoday</a:t>
            </a: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 #</a:t>
            </a:r>
            <a:r>
              <a:rPr lang="cs-CZ" sz="2400" dirty="0" err="1">
                <a:latin typeface="Times New Roman" charset="0"/>
                <a:ea typeface="Times New Roman" charset="0"/>
                <a:cs typeface="Times New Roman" charset="0"/>
              </a:rPr>
              <a:t>whyIquit</a:t>
            </a:r>
            <a:endParaRPr lang="cs-CZ" sz="2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ukázat praktiky tabákových firem 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234" y="3134041"/>
            <a:ext cx="48387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76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427033" y="567558"/>
            <a:ext cx="5264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Vyčlenění ze sociální skupiny </a:t>
            </a: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48462"/>
            <a:ext cx="5943600" cy="4076700"/>
          </a:xfrm>
          <a:prstGeom prst="rect">
            <a:avLst/>
          </a:prstGeom>
        </p:spPr>
      </p:pic>
      <p:sp>
        <p:nvSpPr>
          <p:cNvPr id="8" name="BlokTextu 7"/>
          <p:cNvSpPr txBox="1"/>
          <p:nvPr/>
        </p:nvSpPr>
        <p:spPr>
          <a:xfrm>
            <a:off x="526754" y="2621531"/>
            <a:ext cx="5091300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mladí kouří kvůli vrstevníkům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pluralitní ignorace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životní styl &lt; sociální začlenění </a:t>
            </a:r>
          </a:p>
        </p:txBody>
      </p:sp>
    </p:spTree>
    <p:extLst>
      <p:ext uri="{BB962C8B-B14F-4D97-AF65-F5344CB8AC3E}">
        <p14:creationId xmlns:p14="http://schemas.microsoft.com/office/powerpoint/2010/main" val="511910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7133756" y="1757353"/>
            <a:ext cx="46010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lidé změní své chování v případě přímého vnímání ohrožení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čím větší počet znepokojivých zpráv a odpudivých reklam, tím vyšší optimistické zkreslení (</a:t>
            </a:r>
            <a:r>
              <a:rPr lang="cs-CZ" sz="2400" dirty="0" err="1">
                <a:latin typeface="Times New Roman" charset="0"/>
                <a:ea typeface="Times New Roman" charset="0"/>
                <a:cs typeface="Times New Roman" charset="0"/>
              </a:rPr>
              <a:t>optimism</a:t>
            </a: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cs-CZ" sz="2400" dirty="0" err="1">
                <a:latin typeface="Times New Roman" charset="0"/>
                <a:ea typeface="Times New Roman" charset="0"/>
                <a:cs typeface="Times New Roman" charset="0"/>
              </a:rPr>
              <a:t>bias</a:t>
            </a: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)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Teorie zvládání strachu (</a:t>
            </a:r>
            <a:r>
              <a:rPr lang="cs-CZ" sz="2400" dirty="0" err="1">
                <a:latin typeface="Times New Roman" charset="0"/>
                <a:ea typeface="Times New Roman" charset="0"/>
                <a:cs typeface="Times New Roman" charset="0"/>
              </a:rPr>
              <a:t>Terror</a:t>
            </a: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 management </a:t>
            </a:r>
            <a:r>
              <a:rPr lang="cs-CZ" sz="2400" dirty="0" err="1">
                <a:latin typeface="Times New Roman" charset="0"/>
                <a:ea typeface="Times New Roman" charset="0"/>
                <a:cs typeface="Times New Roman" charset="0"/>
              </a:rPr>
              <a:t>theory</a:t>
            </a: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)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4450357" y="451326"/>
            <a:ext cx="3183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Risk je zisk ? 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27" y="1757353"/>
            <a:ext cx="6276890" cy="41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2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90" y="997527"/>
            <a:ext cx="4604428" cy="5321558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783" y="997527"/>
            <a:ext cx="4604428" cy="5321558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4090555" y="412752"/>
            <a:ext cx="4010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1935</a:t>
            </a:r>
          </a:p>
        </p:txBody>
      </p:sp>
    </p:spTree>
    <p:extLst>
      <p:ext uri="{BB962C8B-B14F-4D97-AF65-F5344CB8AC3E}">
        <p14:creationId xmlns:p14="http://schemas.microsoft.com/office/powerpoint/2010/main" val="92904122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568691" y="390120"/>
            <a:ext cx="498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Jednotný recept neexistuje 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1009611" y="1212084"/>
            <a:ext cx="111823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protikuřácké reklamy informující o nebezpečí pasivního kouření jsou hodnoceny jako nejmíň účinné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výhradně odpudivé reklamy nefungují, je potřeba aby vyvolaly silnou emocionální odezvu 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měly by se vyhýbat jazyku, který se snaží příjemce řídit či manipulovat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ideální možností „reklama na míru“ 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univerzální protikuřácké reklamy nefungují 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b="12931"/>
          <a:stretch/>
        </p:blipFill>
        <p:spPr>
          <a:xfrm>
            <a:off x="2417653" y="3572931"/>
            <a:ext cx="7283669" cy="307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121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293876" y="970351"/>
            <a:ext cx="5531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Na co reklamy zapomínají? 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3293876" y="2771021"/>
            <a:ext cx="59262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osobnostní rysy kuřáků (</a:t>
            </a:r>
            <a:r>
              <a:rPr lang="cs-CZ" sz="2400" dirty="0" err="1">
                <a:latin typeface="Times New Roman" charset="0"/>
                <a:ea typeface="Times New Roman" charset="0"/>
                <a:cs typeface="Times New Roman" charset="0"/>
              </a:rPr>
              <a:t>neuroticismus</a:t>
            </a: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lidi z nižších sociálních vrstev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lidi jiných etnických skupin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lidi nižšího vzdělání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lidi s duševními poruchami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lidi trpící závislostí na jiných látkách </a:t>
            </a:r>
          </a:p>
        </p:txBody>
      </p:sp>
    </p:spTree>
    <p:extLst>
      <p:ext uri="{BB962C8B-B14F-4D97-AF65-F5344CB8AC3E}">
        <p14:creationId xmlns:p14="http://schemas.microsoft.com/office/powerpoint/2010/main" val="47697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40452" y="598781"/>
            <a:ext cx="1203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err="1">
                <a:latin typeface="Times New Roman" charset="0"/>
                <a:ea typeface="Times New Roman" charset="0"/>
                <a:cs typeface="Times New Roman" charset="0"/>
              </a:rPr>
              <a:t>Eurobarometr</a:t>
            </a:r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sz="3200" b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 postoje k varovným nápisům na krabičkách cigaret 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194407" y="1966006"/>
            <a:ext cx="586508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Kouření zapříčiňuje 9 z 10 druhů rakoviny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Kouření zapříčiňuje rakovinu krku a ústní dutiny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Kouření zdvojnásobuje riziko rakoviny hrtanu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Kouření ničí plíce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Kouření zapříčiňuje infarkt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Kouření zapříčiňuje mozkovou mrtvici a další závažná postižení </a:t>
            </a:r>
          </a:p>
          <a:p>
            <a:pPr marL="285750" indent="-285750">
              <a:buFont typeface="Arial" charset="0"/>
              <a:buChar char="•"/>
            </a:pPr>
            <a:endParaRPr lang="cs-CZ" dirty="0"/>
          </a:p>
        </p:txBody>
      </p:sp>
      <p:sp>
        <p:nvSpPr>
          <p:cNvPr id="7" name="BlokTextu 6"/>
          <p:cNvSpPr txBox="1"/>
          <p:nvPr/>
        </p:nvSpPr>
        <p:spPr>
          <a:xfrm>
            <a:off x="7193677" y="2344533"/>
            <a:ext cx="4362447" cy="224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charset="2"/>
              <a:buChar char="Ø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Zmínka o rakovině 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Ø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Relevantní pro širší publikum 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Ø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Obsahuje čísla/statistiky</a:t>
            </a:r>
          </a:p>
          <a:p>
            <a:pPr marL="285750" indent="-285750">
              <a:lnSpc>
                <a:spcPct val="150000"/>
              </a:lnSpc>
              <a:buFont typeface="Wingdings" charset="2"/>
              <a:buChar char="Ø"/>
            </a:pPr>
            <a:r>
              <a:rPr lang="cs-CZ" sz="2400" dirty="0">
                <a:latin typeface="Times New Roman" charset="0"/>
                <a:ea typeface="Times New Roman" charset="0"/>
                <a:cs typeface="Times New Roman" charset="0"/>
              </a:rPr>
              <a:t>Zřejmá a přímá souvislost  </a:t>
            </a:r>
          </a:p>
        </p:txBody>
      </p:sp>
    </p:spTree>
    <p:extLst>
      <p:ext uri="{BB962C8B-B14F-4D97-AF65-F5344CB8AC3E}">
        <p14:creationId xmlns:p14="http://schemas.microsoft.com/office/powerpoint/2010/main" val="189815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7001126" y="1079392"/>
            <a:ext cx="57255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Riziko nebo dopad na děti 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396610" y="710060"/>
            <a:ext cx="56628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Kouření může zabít vaše nenarozené dítě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Vaše kouření ubližuje vaším dětem, rodině a kamarádům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Přestaňte teď </a:t>
            </a:r>
            <a:r>
              <a:rPr lang="mr-IN" sz="2200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 zůstaňte naživu pro vaše děti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Když kouříte vy, budou kouřit i vaše děti 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396609" y="3044599"/>
            <a:ext cx="56210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Kouření může zapříčinit amputaci končetin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Kouření způsobuje slepotu</a:t>
            </a:r>
          </a:p>
        </p:txBody>
      </p:sp>
      <p:sp>
        <p:nvSpPr>
          <p:cNvPr id="7" name="BlokTextu 6"/>
          <p:cNvSpPr txBox="1"/>
          <p:nvPr/>
        </p:nvSpPr>
        <p:spPr>
          <a:xfrm>
            <a:off x="7001126" y="3044599"/>
            <a:ext cx="45971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Nové nebo předtím neznámé informace </a:t>
            </a:r>
          </a:p>
        </p:txBody>
      </p:sp>
      <p:sp>
        <p:nvSpPr>
          <p:cNvPr id="8" name="BlokTextu 7"/>
          <p:cNvSpPr txBox="1"/>
          <p:nvPr/>
        </p:nvSpPr>
        <p:spPr>
          <a:xfrm>
            <a:off x="396610" y="4797663"/>
            <a:ext cx="5370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Kouření ztěžuje možnost mít děti </a:t>
            </a:r>
          </a:p>
          <a:p>
            <a:pPr marL="285750" indent="-285750"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Kouření snižuje sexuální výkonnost </a:t>
            </a:r>
          </a:p>
        </p:txBody>
      </p:sp>
      <p:sp>
        <p:nvSpPr>
          <p:cNvPr id="9" name="BlokTextu 8"/>
          <p:cNvSpPr txBox="1"/>
          <p:nvPr/>
        </p:nvSpPr>
        <p:spPr>
          <a:xfrm>
            <a:off x="7001126" y="4797662"/>
            <a:ext cx="4868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Informace apelující především na mladší příjemce </a:t>
            </a:r>
          </a:p>
        </p:txBody>
      </p:sp>
    </p:spTree>
    <p:extLst>
      <p:ext uri="{BB962C8B-B14F-4D97-AF65-F5344CB8AC3E}">
        <p14:creationId xmlns:p14="http://schemas.microsoft.com/office/powerpoint/2010/main" val="1401414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474785" y="2914458"/>
            <a:ext cx="11169406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motivovala 1,6 milionu kuřáků k pokusu přestat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více než 100 000 lidí v USA vydrželo nadále nekouřit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až 6 milionů nekuřáků mluvilo s blízkým okolím o nebezpečí kouření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nejúčinnější reklamy se strategií "proč skončit" (grafické obrázky fyzických důsledků, osobní ztráta blízké osoby)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473" y="407381"/>
            <a:ext cx="4428565" cy="19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93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64" y="279400"/>
            <a:ext cx="5080000" cy="657860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7" t="24036" r="23506" b="12442"/>
          <a:stretch/>
        </p:blipFill>
        <p:spPr>
          <a:xfrm>
            <a:off x="6544235" y="0"/>
            <a:ext cx="5245984" cy="3326968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4" t="30747" r="23150" b="17955"/>
          <a:stretch/>
        </p:blipFill>
        <p:spPr>
          <a:xfrm>
            <a:off x="6544235" y="3633150"/>
            <a:ext cx="5245984" cy="322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98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29" y="2046194"/>
            <a:ext cx="2514600" cy="25146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937164" y="1987749"/>
            <a:ext cx="962890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od roku 1999 , v roce 2014 „</a:t>
            </a:r>
            <a:r>
              <a:rPr lang="cs-CZ" sz="2200" dirty="0" err="1">
                <a:latin typeface="Times New Roman" charset="0"/>
                <a:ea typeface="Times New Roman" charset="0"/>
                <a:cs typeface="Times New Roman" charset="0"/>
              </a:rPr>
              <a:t>finish</a:t>
            </a: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cs-CZ" sz="2200" dirty="0" err="1">
                <a:latin typeface="Times New Roman" charset="0"/>
                <a:ea typeface="Times New Roman" charset="0"/>
                <a:cs typeface="Times New Roman" charset="0"/>
              </a:rPr>
              <a:t>it</a:t>
            </a: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“ kampaň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zaměřena především na mladistvé ve věku 12 </a:t>
            </a:r>
            <a:r>
              <a:rPr lang="mr-IN" sz="2200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 17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mezi roky 2000 a 2004 tato iniciativa zabránila kouření u 450 000 mladistvých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celkově kleslo kouření u mladistvých mezi roky 1999 a 2002 o 22%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sz="2200" dirty="0">
                <a:latin typeface="Times New Roman" charset="0"/>
                <a:ea typeface="Times New Roman" charset="0"/>
                <a:cs typeface="Times New Roman" charset="0"/>
              </a:rPr>
              <a:t>jeden člověk který nezačal kouřit = 544$ </a:t>
            </a:r>
          </a:p>
        </p:txBody>
      </p:sp>
    </p:spTree>
    <p:extLst>
      <p:ext uri="{BB962C8B-B14F-4D97-AF65-F5344CB8AC3E}">
        <p14:creationId xmlns:p14="http://schemas.microsoft.com/office/powerpoint/2010/main" val="122280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28" y="1690254"/>
            <a:ext cx="5668954" cy="3806413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108" y="1460725"/>
            <a:ext cx="5763491" cy="426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3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1" t="31657" r="14795" b="26418"/>
          <a:stretch/>
        </p:blipFill>
        <p:spPr>
          <a:xfrm>
            <a:off x="3621087" y="161365"/>
            <a:ext cx="4876801" cy="2886635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t="9696" r="11586" b="7594"/>
          <a:stretch/>
        </p:blipFill>
        <p:spPr>
          <a:xfrm>
            <a:off x="797205" y="3241964"/>
            <a:ext cx="10524564" cy="329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84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2059">
            <a:extLst>
              <a:ext uri="{FF2B5EF4-FFF2-40B4-BE49-F238E27FC236}">
                <a16:creationId xmlns:a16="http://schemas.microsoft.com/office/drawing/2014/main" id="{4A61973C-D7BC-4397-B86E-9E0A93397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044" y="745236"/>
            <a:ext cx="10725912" cy="53675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13467D05-2141-47A3-A4E0-42AF4AB00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328266" y="-2013796"/>
            <a:ext cx="5535469" cy="10885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2" name="Picture 4" descr="Truth: Anti-Vaping PSA: Don't Take the Bait • Ads of the World™ | Part of  The Clio Network">
            <a:extLst>
              <a:ext uri="{FF2B5EF4-FFF2-40B4-BE49-F238E27FC236}">
                <a16:creationId xmlns:a16="http://schemas.microsoft.com/office/drawing/2014/main" id="{EF09BA45-5546-324B-D1E9-722A27C62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1500" y="1074937"/>
            <a:ext cx="3643182" cy="471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ruth: Anti-Vaping PSA: Don't Take the Bait • Ads of the World™ | Part of  The Clio Network">
            <a:extLst>
              <a:ext uri="{FF2B5EF4-FFF2-40B4-BE49-F238E27FC236}">
                <a16:creationId xmlns:a16="http://schemas.microsoft.com/office/drawing/2014/main" id="{5637A0FC-9C98-A1FE-3FB0-EDEC9524F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3591" y="1074937"/>
            <a:ext cx="3643182" cy="471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059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27" y="955964"/>
            <a:ext cx="4565385" cy="5295065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1035783" y="262711"/>
            <a:ext cx="4031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1956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082" y="955964"/>
            <a:ext cx="4445000" cy="5295065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7072746" y="290644"/>
            <a:ext cx="4031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1954 - 1999</a:t>
            </a:r>
          </a:p>
        </p:txBody>
      </p:sp>
    </p:spTree>
    <p:extLst>
      <p:ext uri="{BB962C8B-B14F-4D97-AF65-F5344CB8AC3E}">
        <p14:creationId xmlns:p14="http://schemas.microsoft.com/office/powerpoint/2010/main" val="16666536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6CEB1F-AC16-6882-7998-560198591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Hands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4156A-4D4C-19AE-38F5-96085C965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04040"/>
                </a:solidFill>
              </a:rPr>
              <a:t> co </a:t>
            </a:r>
            <a:r>
              <a:rPr lang="en-US" dirty="0" err="1">
                <a:solidFill>
                  <a:srgbClr val="404040"/>
                </a:solidFill>
              </a:rPr>
              <a:t>dělá</a:t>
            </a:r>
            <a:r>
              <a:rPr lang="en-US" dirty="0">
                <a:solidFill>
                  <a:srgbClr val="404040"/>
                </a:solidFill>
              </a:rPr>
              <a:t> </a:t>
            </a:r>
            <a:r>
              <a:rPr lang="en-US" dirty="0" err="1">
                <a:solidFill>
                  <a:srgbClr val="404040"/>
                </a:solidFill>
              </a:rPr>
              <a:t>intervence</a:t>
            </a:r>
            <a:r>
              <a:rPr lang="en-US" dirty="0">
                <a:solidFill>
                  <a:srgbClr val="404040"/>
                </a:solidFill>
              </a:rPr>
              <a:t> a </a:t>
            </a:r>
            <a:r>
              <a:rPr lang="en-US" dirty="0" err="1">
                <a:solidFill>
                  <a:srgbClr val="404040"/>
                </a:solidFill>
              </a:rPr>
              <a:t>reklamy</a:t>
            </a:r>
            <a:r>
              <a:rPr lang="en-US" dirty="0">
                <a:solidFill>
                  <a:srgbClr val="404040"/>
                </a:solidFill>
              </a:rPr>
              <a:t> </a:t>
            </a:r>
            <a:r>
              <a:rPr lang="en-US" dirty="0" err="1">
                <a:solidFill>
                  <a:srgbClr val="404040"/>
                </a:solidFill>
              </a:rPr>
              <a:t>efektivní</a:t>
            </a:r>
            <a:r>
              <a:rPr lang="en-US" dirty="0">
                <a:solidFill>
                  <a:srgbClr val="404040"/>
                </a:solidFill>
              </a:rPr>
              <a:t> pro </a:t>
            </a:r>
            <a:r>
              <a:rPr lang="en-US" dirty="0" err="1">
                <a:solidFill>
                  <a:srgbClr val="404040"/>
                </a:solidFill>
              </a:rPr>
              <a:t>mladé</a:t>
            </a:r>
            <a:r>
              <a:rPr lang="en-US" dirty="0">
                <a:solidFill>
                  <a:srgbClr val="404040"/>
                </a:solidFill>
              </a:rPr>
              <a:t> </a:t>
            </a:r>
            <a:r>
              <a:rPr lang="en-US" dirty="0" err="1">
                <a:solidFill>
                  <a:srgbClr val="404040"/>
                </a:solidFill>
              </a:rPr>
              <a:t>lidi</a:t>
            </a:r>
            <a:r>
              <a:rPr lang="en-US" dirty="0">
                <a:solidFill>
                  <a:srgbClr val="404040"/>
                </a:solidFill>
              </a:rPr>
              <a:t>? </a:t>
            </a:r>
          </a:p>
          <a:p>
            <a:r>
              <a:rPr lang="en-US" dirty="0" err="1">
                <a:solidFill>
                  <a:srgbClr val="404040"/>
                </a:solidFill>
              </a:rPr>
              <a:t>Proč</a:t>
            </a:r>
            <a:r>
              <a:rPr lang="en-US" dirty="0">
                <a:solidFill>
                  <a:srgbClr val="404040"/>
                </a:solidFill>
              </a:rPr>
              <a:t> </a:t>
            </a:r>
            <a:r>
              <a:rPr lang="en-US" dirty="0" err="1">
                <a:solidFill>
                  <a:srgbClr val="404040"/>
                </a:solidFill>
              </a:rPr>
              <a:t>fungují</a:t>
            </a:r>
            <a:r>
              <a:rPr lang="en-US" dirty="0">
                <a:solidFill>
                  <a:srgbClr val="404040"/>
                </a:solidFill>
              </a:rPr>
              <a:t>? </a:t>
            </a:r>
            <a:r>
              <a:rPr lang="en-US" dirty="0" err="1">
                <a:solidFill>
                  <a:srgbClr val="404040"/>
                </a:solidFill>
              </a:rPr>
              <a:t>Proč</a:t>
            </a:r>
            <a:r>
              <a:rPr lang="en-US" dirty="0">
                <a:solidFill>
                  <a:srgbClr val="404040"/>
                </a:solidFill>
              </a:rPr>
              <a:t> ne? </a:t>
            </a:r>
          </a:p>
        </p:txBody>
      </p:sp>
    </p:spTree>
    <p:extLst>
      <p:ext uri="{BB962C8B-B14F-4D97-AF65-F5344CB8AC3E}">
        <p14:creationId xmlns:p14="http://schemas.microsoft.com/office/powerpoint/2010/main" val="23305302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24F94-C22D-EA24-A07A-426ABA9F2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Atraktivita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8DE7B-9ACF-B00D-432E-5DA6D41CF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vztah</a:t>
            </a:r>
            <a:r>
              <a:rPr lang="en-US" dirty="0"/>
              <a:t> k </a:t>
            </a:r>
            <a:r>
              <a:rPr lang="en-US" dirty="0" err="1"/>
              <a:t>identitě</a:t>
            </a:r>
            <a:r>
              <a:rPr lang="en-US" dirty="0"/>
              <a:t> </a:t>
            </a:r>
            <a:r>
              <a:rPr lang="en-US" dirty="0" err="1"/>
              <a:t>mladých</a:t>
            </a:r>
            <a:r>
              <a:rPr lang="en-US" dirty="0"/>
              <a:t> </a:t>
            </a:r>
            <a:r>
              <a:rPr lang="en-US" dirty="0" err="1"/>
              <a:t>lidí</a:t>
            </a:r>
            <a:r>
              <a:rPr lang="en-US" dirty="0"/>
              <a:t> (self-care, wellbeing, </a:t>
            </a:r>
            <a:r>
              <a:rPr lang="en-US" dirty="0" err="1"/>
              <a:t>výkon</a:t>
            </a:r>
            <a:r>
              <a:rPr lang="en-US" dirty="0"/>
              <a:t>, </a:t>
            </a:r>
            <a:r>
              <a:rPr lang="en-US" dirty="0" err="1"/>
              <a:t>vzhled</a:t>
            </a:r>
            <a:r>
              <a:rPr lang="en-US" dirty="0"/>
              <a:t>, </a:t>
            </a:r>
            <a:r>
              <a:rPr lang="en-US" dirty="0" err="1"/>
              <a:t>rovnováha</a:t>
            </a:r>
            <a:r>
              <a:rPr lang="en-US" dirty="0"/>
              <a:t>)</a:t>
            </a:r>
          </a:p>
          <a:p>
            <a:r>
              <a:rPr lang="en-US" dirty="0" err="1"/>
              <a:t>autentický</a:t>
            </a:r>
            <a:r>
              <a:rPr lang="en-US" dirty="0"/>
              <a:t> a </a:t>
            </a:r>
            <a:r>
              <a:rPr lang="en-US" dirty="0" err="1"/>
              <a:t>důvěryhodný</a:t>
            </a:r>
            <a:r>
              <a:rPr lang="en-US" dirty="0"/>
              <a:t> </a:t>
            </a:r>
            <a:r>
              <a:rPr lang="en-US" dirty="0" err="1"/>
              <a:t>tón</a:t>
            </a:r>
            <a:endParaRPr lang="en-US" dirty="0"/>
          </a:p>
          <a:p>
            <a:r>
              <a:rPr lang="en-US" dirty="0" err="1"/>
              <a:t>jednoduché</a:t>
            </a:r>
            <a:r>
              <a:rPr lang="en-US" dirty="0"/>
              <a:t> </a:t>
            </a:r>
            <a:r>
              <a:rPr lang="en-US" dirty="0" err="1"/>
              <a:t>sdělení</a:t>
            </a:r>
            <a:r>
              <a:rPr lang="en-US" dirty="0"/>
              <a:t> (1 </a:t>
            </a:r>
            <a:r>
              <a:rPr lang="en-US" dirty="0" err="1"/>
              <a:t>hlavní</a:t>
            </a:r>
            <a:r>
              <a:rPr lang="en-US" dirty="0"/>
              <a:t> </a:t>
            </a:r>
            <a:r>
              <a:rPr lang="en-US" dirty="0" err="1"/>
              <a:t>myšlenka</a:t>
            </a:r>
            <a:r>
              <a:rPr lang="en-US" dirty="0"/>
              <a:t>)</a:t>
            </a:r>
          </a:p>
          <a:p>
            <a:r>
              <a:rPr lang="en-US" dirty="0" err="1"/>
              <a:t>vizuálně</a:t>
            </a:r>
            <a:r>
              <a:rPr lang="en-US" dirty="0"/>
              <a:t> </a:t>
            </a:r>
            <a:r>
              <a:rPr lang="en-US" dirty="0" err="1"/>
              <a:t>čistý</a:t>
            </a:r>
            <a:r>
              <a:rPr lang="en-US" dirty="0"/>
              <a:t> design</a:t>
            </a:r>
          </a:p>
          <a:p>
            <a:r>
              <a:rPr lang="en-US" dirty="0" err="1"/>
              <a:t>jasný</a:t>
            </a:r>
            <a:r>
              <a:rPr lang="en-US" dirty="0"/>
              <a:t> a </a:t>
            </a:r>
            <a:r>
              <a:rPr lang="en-US" dirty="0" err="1"/>
              <a:t>rychle</a:t>
            </a:r>
            <a:r>
              <a:rPr lang="en-US" dirty="0"/>
              <a:t> </a:t>
            </a:r>
            <a:r>
              <a:rPr lang="en-US" dirty="0" err="1"/>
              <a:t>pochopitelný</a:t>
            </a:r>
            <a:r>
              <a:rPr lang="en-US" dirty="0"/>
              <a:t> benefit</a:t>
            </a:r>
          </a:p>
          <a:p>
            <a:r>
              <a:rPr lang="en-US" dirty="0"/>
              <a:t>relevance pro </a:t>
            </a:r>
            <a:r>
              <a:rPr lang="en-US" dirty="0" err="1"/>
              <a:t>každodenní</a:t>
            </a:r>
            <a:r>
              <a:rPr lang="en-US" dirty="0"/>
              <a:t> </a:t>
            </a:r>
            <a:r>
              <a:rPr lang="en-US" dirty="0" err="1"/>
              <a:t>život</a:t>
            </a:r>
            <a:endParaRPr lang="en-US" dirty="0"/>
          </a:p>
          <a:p>
            <a:r>
              <a:rPr lang="en-US" dirty="0" err="1"/>
              <a:t>kompatibilita</a:t>
            </a:r>
            <a:r>
              <a:rPr lang="en-US" dirty="0"/>
              <a:t> se </a:t>
            </a:r>
            <a:r>
              <a:rPr lang="en-US" dirty="0" err="1"/>
              <a:t>stylem</a:t>
            </a:r>
            <a:r>
              <a:rPr lang="en-US" dirty="0"/>
              <a:t> </a:t>
            </a:r>
            <a:r>
              <a:rPr lang="en-US" dirty="0" err="1"/>
              <a:t>sociálních</a:t>
            </a:r>
            <a:r>
              <a:rPr lang="en-US" dirty="0"/>
              <a:t> </a:t>
            </a:r>
            <a:r>
              <a:rPr lang="en-US" dirty="0" err="1"/>
              <a:t>sítí</a:t>
            </a:r>
            <a:endParaRPr lang="en-US" dirty="0"/>
          </a:p>
          <a:p>
            <a:r>
              <a:rPr lang="en-US" dirty="0" err="1"/>
              <a:t>pocit</a:t>
            </a:r>
            <a:r>
              <a:rPr lang="en-US" dirty="0"/>
              <a:t> </a:t>
            </a:r>
            <a:r>
              <a:rPr lang="en-US" dirty="0" err="1"/>
              <a:t>kontroly</a:t>
            </a:r>
            <a:r>
              <a:rPr lang="en-US" dirty="0"/>
              <a:t> a </a:t>
            </a:r>
            <a:r>
              <a:rPr lang="en-US" dirty="0" err="1"/>
              <a:t>zlepšení</a:t>
            </a:r>
            <a:r>
              <a:rPr lang="en-US" dirty="0"/>
              <a:t> </a:t>
            </a:r>
            <a:r>
              <a:rPr lang="en-US" dirty="0" err="1"/>
              <a:t>kvality</a:t>
            </a:r>
            <a:r>
              <a:rPr lang="en-US" dirty="0"/>
              <a:t> </a:t>
            </a:r>
            <a:r>
              <a:rPr lang="en-US" dirty="0" err="1"/>
              <a:t>života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6744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D9555-52F1-AA67-3339-B304FA39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principy</a:t>
            </a:r>
            <a:r>
              <a:rPr lang="en-US" dirty="0"/>
              <a:t> </a:t>
            </a:r>
            <a:r>
              <a:rPr lang="en-US" dirty="0" err="1"/>
              <a:t>atraktivity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418C6-9A08-0B04-1AE2-3A065F87D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sociální</a:t>
            </a:r>
            <a:r>
              <a:rPr lang="en-US" dirty="0"/>
              <a:t> </a:t>
            </a:r>
            <a:r>
              <a:rPr lang="en-US" dirty="0" err="1"/>
              <a:t>normy</a:t>
            </a:r>
            <a:r>
              <a:rPr lang="en-US" dirty="0"/>
              <a:t> (</a:t>
            </a:r>
            <a:r>
              <a:rPr lang="en-US" dirty="0" err="1"/>
              <a:t>dělají</a:t>
            </a:r>
            <a:r>
              <a:rPr lang="en-US" dirty="0"/>
              <a:t> to </a:t>
            </a:r>
            <a:r>
              <a:rPr lang="en-US" dirty="0" err="1"/>
              <a:t>lidé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já</a:t>
            </a:r>
            <a:r>
              <a:rPr lang="en-US" dirty="0"/>
              <a:t>)</a:t>
            </a:r>
          </a:p>
          <a:p>
            <a:r>
              <a:rPr lang="en-US" dirty="0" err="1"/>
              <a:t>identita</a:t>
            </a:r>
            <a:r>
              <a:rPr lang="en-US" dirty="0"/>
              <a:t> a </a:t>
            </a:r>
            <a:r>
              <a:rPr lang="en-US" dirty="0" err="1"/>
              <a:t>sebepojetí</a:t>
            </a:r>
            <a:r>
              <a:rPr lang="en-US" dirty="0"/>
              <a:t> (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zapadá</a:t>
            </a:r>
            <a:r>
              <a:rPr lang="en-US" dirty="0"/>
              <a:t> do toho, </a:t>
            </a:r>
            <a:r>
              <a:rPr lang="en-US" dirty="0" err="1"/>
              <a:t>kým</a:t>
            </a:r>
            <a:r>
              <a:rPr lang="en-US" dirty="0"/>
              <a:t> </a:t>
            </a:r>
            <a:r>
              <a:rPr lang="en-US" dirty="0" err="1"/>
              <a:t>chci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)</a:t>
            </a:r>
          </a:p>
          <a:p>
            <a:r>
              <a:rPr lang="en-US" dirty="0" err="1"/>
              <a:t>kognitivní</a:t>
            </a:r>
            <a:r>
              <a:rPr lang="en-US" dirty="0"/>
              <a:t> </a:t>
            </a:r>
            <a:r>
              <a:rPr lang="en-US" dirty="0" err="1"/>
              <a:t>jednoduchost</a:t>
            </a:r>
            <a:r>
              <a:rPr lang="en-US" dirty="0"/>
              <a:t> → </a:t>
            </a:r>
            <a:r>
              <a:rPr lang="en-US" dirty="0" err="1"/>
              <a:t>vyšší</a:t>
            </a:r>
            <a:r>
              <a:rPr lang="en-US" dirty="0"/>
              <a:t> </a:t>
            </a:r>
            <a:r>
              <a:rPr lang="en-US" dirty="0" err="1"/>
              <a:t>důvěryhodnost</a:t>
            </a:r>
            <a:endParaRPr lang="en-US" dirty="0"/>
          </a:p>
          <a:p>
            <a:r>
              <a:rPr lang="en-US" dirty="0" err="1"/>
              <a:t>emoční</a:t>
            </a:r>
            <a:r>
              <a:rPr lang="en-US" dirty="0"/>
              <a:t> </a:t>
            </a:r>
            <a:r>
              <a:rPr lang="en-US" dirty="0" err="1"/>
              <a:t>apel</a:t>
            </a:r>
            <a:r>
              <a:rPr lang="en-US" dirty="0"/>
              <a:t> (</a:t>
            </a:r>
            <a:r>
              <a:rPr lang="en-US" dirty="0" err="1"/>
              <a:t>klid</a:t>
            </a:r>
            <a:r>
              <a:rPr lang="en-US" dirty="0"/>
              <a:t>, </a:t>
            </a:r>
            <a:r>
              <a:rPr lang="en-US" dirty="0" err="1"/>
              <a:t>jistota</a:t>
            </a:r>
            <a:r>
              <a:rPr lang="en-US" dirty="0"/>
              <a:t>, </a:t>
            </a:r>
            <a:r>
              <a:rPr lang="en-US" dirty="0" err="1"/>
              <a:t>atraktivita</a:t>
            </a:r>
            <a:r>
              <a:rPr lang="en-US" dirty="0"/>
              <a:t>, </a:t>
            </a:r>
            <a:r>
              <a:rPr lang="en-US" dirty="0" err="1"/>
              <a:t>výkon</a:t>
            </a:r>
            <a:r>
              <a:rPr lang="en-US" dirty="0"/>
              <a:t>)</a:t>
            </a:r>
          </a:p>
          <a:p>
            <a:r>
              <a:rPr lang="en-US" dirty="0"/>
              <a:t>preference </a:t>
            </a:r>
            <a:r>
              <a:rPr lang="en-US" dirty="0" err="1"/>
              <a:t>krátkodobých</a:t>
            </a:r>
            <a:r>
              <a:rPr lang="en-US" dirty="0"/>
              <a:t> </a:t>
            </a:r>
            <a:r>
              <a:rPr lang="en-US" dirty="0" err="1"/>
              <a:t>benefitů</a:t>
            </a:r>
            <a:r>
              <a:rPr lang="en-US" dirty="0"/>
              <a:t> (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dnes</a:t>
            </a:r>
            <a:r>
              <a:rPr lang="en-US" dirty="0"/>
              <a:t> vs. </a:t>
            </a:r>
            <a:r>
              <a:rPr lang="en-US" dirty="0" err="1"/>
              <a:t>zdraví</a:t>
            </a:r>
            <a:r>
              <a:rPr lang="en-US" dirty="0"/>
              <a:t> za 30 let)</a:t>
            </a:r>
          </a:p>
          <a:p>
            <a:r>
              <a:rPr lang="en-US" dirty="0" err="1"/>
              <a:t>nízká</a:t>
            </a:r>
            <a:r>
              <a:rPr lang="en-US" dirty="0"/>
              <a:t> </a:t>
            </a:r>
            <a:r>
              <a:rPr lang="en-US" dirty="0" err="1"/>
              <a:t>náročnost</a:t>
            </a:r>
            <a:r>
              <a:rPr lang="en-US" dirty="0"/>
              <a:t> </a:t>
            </a:r>
            <a:r>
              <a:rPr lang="en-US" dirty="0" err="1"/>
              <a:t>změny</a:t>
            </a:r>
            <a:r>
              <a:rPr lang="en-US" dirty="0"/>
              <a:t> </a:t>
            </a:r>
            <a:r>
              <a:rPr lang="en-US" dirty="0" err="1"/>
              <a:t>chování</a:t>
            </a:r>
            <a:endParaRPr lang="en-US" dirty="0"/>
          </a:p>
          <a:p>
            <a:r>
              <a:rPr lang="en-US" dirty="0" err="1"/>
              <a:t>autenticita</a:t>
            </a:r>
            <a:r>
              <a:rPr lang="en-US" dirty="0"/>
              <a:t> </a:t>
            </a:r>
            <a:r>
              <a:rPr lang="en-US" dirty="0" err="1"/>
              <a:t>snižuje</a:t>
            </a:r>
            <a:r>
              <a:rPr lang="en-US" dirty="0"/>
              <a:t> </a:t>
            </a:r>
            <a:r>
              <a:rPr lang="en-US" dirty="0" err="1"/>
              <a:t>psychologickou</a:t>
            </a:r>
            <a:r>
              <a:rPr lang="en-US" dirty="0"/>
              <a:t> </a:t>
            </a:r>
            <a:r>
              <a:rPr lang="en-US" dirty="0" err="1"/>
              <a:t>reaktanci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2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BEE89-06A1-53E9-32B0-1D0A61ADE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Neatraktivní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82441-4AD3-056C-4FFF-BFB1AFAE0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přehnané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nerealistické</a:t>
            </a:r>
            <a:r>
              <a:rPr lang="en-US" dirty="0"/>
              <a:t> </a:t>
            </a:r>
            <a:r>
              <a:rPr lang="en-US" dirty="0" err="1"/>
              <a:t>sliby</a:t>
            </a:r>
            <a:r>
              <a:rPr lang="en-US" dirty="0"/>
              <a:t> („</a:t>
            </a:r>
            <a:r>
              <a:rPr lang="en-US" dirty="0" err="1"/>
              <a:t>zázračný</a:t>
            </a:r>
            <a:r>
              <a:rPr lang="en-US" dirty="0"/>
              <a:t> </a:t>
            </a:r>
            <a:r>
              <a:rPr lang="en-US" dirty="0" err="1"/>
              <a:t>efekt</a:t>
            </a:r>
            <a:r>
              <a:rPr lang="en-US" dirty="0"/>
              <a:t>“)</a:t>
            </a:r>
          </a:p>
          <a:p>
            <a:r>
              <a:rPr lang="en-US" dirty="0" err="1"/>
              <a:t>manipulativní</a:t>
            </a:r>
            <a:r>
              <a:rPr lang="en-US" dirty="0"/>
              <a:t> </a:t>
            </a:r>
            <a:r>
              <a:rPr lang="en-US" dirty="0" err="1"/>
              <a:t>strach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vyvolávání</a:t>
            </a:r>
            <a:r>
              <a:rPr lang="en-US" dirty="0"/>
              <a:t> </a:t>
            </a:r>
            <a:r>
              <a:rPr lang="en-US" dirty="0" err="1"/>
              <a:t>pocitu</a:t>
            </a:r>
            <a:r>
              <a:rPr lang="en-US" dirty="0"/>
              <a:t> viny</a:t>
            </a:r>
          </a:p>
          <a:p>
            <a:r>
              <a:rPr lang="en-US" dirty="0" err="1"/>
              <a:t>příliš</a:t>
            </a:r>
            <a:r>
              <a:rPr lang="en-US" dirty="0"/>
              <a:t> </a:t>
            </a:r>
            <a:r>
              <a:rPr lang="en-US" dirty="0" err="1"/>
              <a:t>odborný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složitý</a:t>
            </a:r>
            <a:r>
              <a:rPr lang="en-US" dirty="0"/>
              <a:t> </a:t>
            </a:r>
            <a:r>
              <a:rPr lang="en-US" dirty="0" err="1"/>
              <a:t>jazyk</a:t>
            </a:r>
            <a:endParaRPr lang="en-US" dirty="0"/>
          </a:p>
          <a:p>
            <a:r>
              <a:rPr lang="en-US" dirty="0" err="1"/>
              <a:t>nepřirozené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nedůvěryhodné</a:t>
            </a:r>
            <a:r>
              <a:rPr lang="en-US" dirty="0"/>
              <a:t> </a:t>
            </a:r>
            <a:r>
              <a:rPr lang="en-US" dirty="0" err="1"/>
              <a:t>influencerství</a:t>
            </a:r>
            <a:endParaRPr lang="en-US" dirty="0"/>
          </a:p>
          <a:p>
            <a:r>
              <a:rPr lang="en-US" dirty="0" err="1"/>
              <a:t>nereálné</a:t>
            </a:r>
            <a:r>
              <a:rPr lang="en-US" dirty="0"/>
              <a:t> </a:t>
            </a:r>
            <a:r>
              <a:rPr lang="en-US" dirty="0" err="1"/>
              <a:t>ideály</a:t>
            </a:r>
            <a:r>
              <a:rPr lang="en-US" dirty="0"/>
              <a:t> </a:t>
            </a:r>
            <a:r>
              <a:rPr lang="en-US" dirty="0" err="1"/>
              <a:t>vzhledu</a:t>
            </a:r>
            <a:endParaRPr lang="en-US" dirty="0"/>
          </a:p>
          <a:p>
            <a:r>
              <a:rPr lang="en-US" dirty="0" err="1"/>
              <a:t>moralizující</a:t>
            </a:r>
            <a:r>
              <a:rPr lang="en-US" dirty="0"/>
              <a:t> </a:t>
            </a:r>
            <a:r>
              <a:rPr lang="en-US" dirty="0" err="1"/>
              <a:t>tón</a:t>
            </a:r>
            <a:r>
              <a:rPr lang="en-US" dirty="0"/>
              <a:t> („</a:t>
            </a:r>
            <a:r>
              <a:rPr lang="en-US" dirty="0" err="1"/>
              <a:t>měli</a:t>
            </a:r>
            <a:r>
              <a:rPr lang="en-US" dirty="0"/>
              <a:t> </a:t>
            </a:r>
            <a:r>
              <a:rPr lang="en-US" dirty="0" err="1"/>
              <a:t>byste</a:t>
            </a:r>
            <a:r>
              <a:rPr lang="en-US" dirty="0"/>
              <a:t>“, „</a:t>
            </a:r>
            <a:r>
              <a:rPr lang="en-US" dirty="0" err="1"/>
              <a:t>musíte</a:t>
            </a:r>
            <a:r>
              <a:rPr lang="en-US" dirty="0"/>
              <a:t>“)</a:t>
            </a:r>
          </a:p>
          <a:p>
            <a:r>
              <a:rPr lang="en-US" dirty="0" err="1"/>
              <a:t>příliš</a:t>
            </a:r>
            <a:r>
              <a:rPr lang="en-US" dirty="0"/>
              <a:t> </a:t>
            </a:r>
            <a:r>
              <a:rPr lang="en-US" dirty="0" err="1"/>
              <a:t>mnoho</a:t>
            </a:r>
            <a:r>
              <a:rPr lang="en-US" dirty="0"/>
              <a:t> </a:t>
            </a:r>
            <a:r>
              <a:rPr lang="en-US" dirty="0" err="1"/>
              <a:t>informací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příliš</a:t>
            </a:r>
            <a:r>
              <a:rPr lang="en-US" dirty="0"/>
              <a:t> </a:t>
            </a:r>
            <a:r>
              <a:rPr lang="en-US" dirty="0" err="1"/>
              <a:t>dlouhé</a:t>
            </a:r>
            <a:r>
              <a:rPr lang="en-US" dirty="0"/>
              <a:t> </a:t>
            </a:r>
            <a:r>
              <a:rPr lang="en-US" dirty="0" err="1"/>
              <a:t>sdělení</a:t>
            </a:r>
            <a:endParaRPr lang="en-US" dirty="0"/>
          </a:p>
          <a:p>
            <a:r>
              <a:rPr lang="en-US" dirty="0" err="1"/>
              <a:t>skrytý</a:t>
            </a:r>
            <a:r>
              <a:rPr lang="en-US" dirty="0"/>
              <a:t> </a:t>
            </a:r>
            <a:r>
              <a:rPr lang="en-US" dirty="0" err="1"/>
              <a:t>komerční</a:t>
            </a:r>
            <a:r>
              <a:rPr lang="en-US" dirty="0"/>
              <a:t> </a:t>
            </a:r>
            <a:r>
              <a:rPr lang="en-US" dirty="0" err="1"/>
              <a:t>záměr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1948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23E0C-B8A3-078F-54EB-A0B6CE850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</a:t>
            </a:r>
            <a:r>
              <a:rPr lang="en-US" dirty="0" err="1"/>
              <a:t>vizuálu</a:t>
            </a:r>
            <a:r>
              <a:rPr lang="en-US" dirty="0"/>
              <a:t> a </a:t>
            </a:r>
            <a:r>
              <a:rPr lang="en-US" dirty="0" err="1"/>
              <a:t>formátu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45CF1-3EF9-CB12-7836-C56FEEE3E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7764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Atraktivní</a:t>
            </a:r>
            <a:r>
              <a:rPr lang="en-US" dirty="0"/>
              <a:t>:</a:t>
            </a:r>
          </a:p>
          <a:p>
            <a:r>
              <a:rPr lang="en-US" dirty="0" err="1"/>
              <a:t>krátké</a:t>
            </a:r>
            <a:r>
              <a:rPr lang="en-US" dirty="0"/>
              <a:t> </a:t>
            </a:r>
            <a:r>
              <a:rPr lang="en-US" dirty="0" err="1"/>
              <a:t>sdělení</a:t>
            </a:r>
            <a:endParaRPr lang="en-US" dirty="0"/>
          </a:p>
          <a:p>
            <a:r>
              <a:rPr lang="en-US" dirty="0" err="1"/>
              <a:t>silný</a:t>
            </a:r>
            <a:r>
              <a:rPr lang="en-US" dirty="0"/>
              <a:t> </a:t>
            </a:r>
            <a:r>
              <a:rPr lang="en-US" dirty="0" err="1"/>
              <a:t>vizuální</a:t>
            </a:r>
            <a:r>
              <a:rPr lang="en-US" dirty="0"/>
              <a:t> </a:t>
            </a:r>
            <a:r>
              <a:rPr lang="en-US" dirty="0" err="1"/>
              <a:t>prvek</a:t>
            </a:r>
            <a:endParaRPr lang="en-US" dirty="0"/>
          </a:p>
          <a:p>
            <a:r>
              <a:rPr lang="en-US" dirty="0" err="1"/>
              <a:t>jednoduchá</a:t>
            </a:r>
            <a:r>
              <a:rPr lang="en-US" dirty="0"/>
              <a:t> </a:t>
            </a:r>
            <a:r>
              <a:rPr lang="en-US" dirty="0" err="1"/>
              <a:t>struktura</a:t>
            </a:r>
            <a:endParaRPr lang="en-US" dirty="0"/>
          </a:p>
          <a:p>
            <a:r>
              <a:rPr lang="en-US" dirty="0" err="1"/>
              <a:t>formát</a:t>
            </a:r>
            <a:r>
              <a:rPr lang="en-US" dirty="0"/>
              <a:t> </a:t>
            </a:r>
            <a:r>
              <a:rPr lang="en-US" dirty="0" err="1"/>
              <a:t>podobný</a:t>
            </a:r>
            <a:r>
              <a:rPr lang="en-US" dirty="0"/>
              <a:t> </a:t>
            </a:r>
            <a:r>
              <a:rPr lang="en-US" dirty="0" err="1"/>
              <a:t>obsahu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Instagram / TikTok</a:t>
            </a:r>
          </a:p>
          <a:p>
            <a:r>
              <a:rPr lang="en-US" dirty="0" err="1"/>
              <a:t>jasná</a:t>
            </a:r>
            <a:r>
              <a:rPr lang="en-US" dirty="0"/>
              <a:t> </a:t>
            </a:r>
            <a:r>
              <a:rPr lang="en-US" dirty="0" err="1"/>
              <a:t>demonstrace</a:t>
            </a:r>
            <a:r>
              <a:rPr lang="en-US" dirty="0"/>
              <a:t> </a:t>
            </a:r>
            <a:r>
              <a:rPr lang="en-US" dirty="0" err="1"/>
              <a:t>efektu</a:t>
            </a:r>
            <a:r>
              <a:rPr lang="en-US" dirty="0"/>
              <a:t> (</a:t>
            </a:r>
            <a:r>
              <a:rPr lang="en-US" dirty="0" err="1"/>
              <a:t>např</a:t>
            </a:r>
            <a:r>
              <a:rPr lang="en-US" dirty="0"/>
              <a:t>. </a:t>
            </a:r>
            <a:r>
              <a:rPr lang="en-US" dirty="0" err="1"/>
              <a:t>před</a:t>
            </a:r>
            <a:r>
              <a:rPr lang="en-US" dirty="0"/>
              <a:t>–po)</a:t>
            </a:r>
          </a:p>
          <a:p>
            <a:r>
              <a:rPr lang="en-US" dirty="0" err="1"/>
              <a:t>vizuální</a:t>
            </a:r>
            <a:r>
              <a:rPr lang="en-US" dirty="0"/>
              <a:t> </a:t>
            </a:r>
            <a:r>
              <a:rPr lang="en-US" dirty="0" err="1"/>
              <a:t>klid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Neatraktivní</a:t>
            </a:r>
            <a:r>
              <a:rPr lang="en-US" dirty="0"/>
              <a:t>:</a:t>
            </a:r>
          </a:p>
          <a:p>
            <a:r>
              <a:rPr lang="en-US" dirty="0" err="1"/>
              <a:t>vizuální</a:t>
            </a:r>
            <a:r>
              <a:rPr lang="en-US" dirty="0"/>
              <a:t> </a:t>
            </a:r>
            <a:r>
              <a:rPr lang="en-US" dirty="0" err="1"/>
              <a:t>zahlcení</a:t>
            </a:r>
            <a:endParaRPr lang="en-US" dirty="0"/>
          </a:p>
          <a:p>
            <a:r>
              <a:rPr lang="en-US" dirty="0" err="1"/>
              <a:t>příliš</a:t>
            </a:r>
            <a:r>
              <a:rPr lang="en-US" dirty="0"/>
              <a:t> </a:t>
            </a:r>
            <a:r>
              <a:rPr lang="en-US" dirty="0" err="1"/>
              <a:t>mnoho</a:t>
            </a:r>
            <a:r>
              <a:rPr lang="en-US" dirty="0"/>
              <a:t> </a:t>
            </a:r>
            <a:r>
              <a:rPr lang="en-US" dirty="0" err="1"/>
              <a:t>barev</a:t>
            </a:r>
            <a:r>
              <a:rPr lang="en-US" dirty="0"/>
              <a:t>, </a:t>
            </a:r>
            <a:r>
              <a:rPr lang="en-US" dirty="0" err="1"/>
              <a:t>fontů</a:t>
            </a:r>
            <a:r>
              <a:rPr lang="en-US" dirty="0"/>
              <a:t>, </a:t>
            </a:r>
            <a:r>
              <a:rPr lang="en-US" dirty="0" err="1"/>
              <a:t>sdělení</a:t>
            </a:r>
            <a:endParaRPr lang="en-US" dirty="0"/>
          </a:p>
          <a:p>
            <a:r>
              <a:rPr lang="en-US" dirty="0" err="1"/>
              <a:t>dlouhé</a:t>
            </a:r>
            <a:r>
              <a:rPr lang="en-US" dirty="0"/>
              <a:t> </a:t>
            </a:r>
            <a:r>
              <a:rPr lang="en-US" dirty="0" err="1"/>
              <a:t>texty</a:t>
            </a:r>
            <a:endParaRPr lang="en-US" dirty="0"/>
          </a:p>
          <a:p>
            <a:r>
              <a:rPr lang="en-US" dirty="0" err="1"/>
              <a:t>nejasný</a:t>
            </a:r>
            <a:r>
              <a:rPr lang="en-US" dirty="0"/>
              <a:t> </a:t>
            </a:r>
            <a:r>
              <a:rPr lang="en-US" dirty="0" err="1"/>
              <a:t>hlavní</a:t>
            </a:r>
            <a:r>
              <a:rPr lang="en-US" dirty="0"/>
              <a:t> benefit</a:t>
            </a:r>
          </a:p>
        </p:txBody>
      </p:sp>
    </p:spTree>
    <p:extLst>
      <p:ext uri="{BB962C8B-B14F-4D97-AF65-F5344CB8AC3E}">
        <p14:creationId xmlns:p14="http://schemas.microsoft.com/office/powerpoint/2010/main" val="4283344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16779" y="1519925"/>
            <a:ext cx="1148541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Nikotinová závislost nejde zastavit pouhou reklamou, ale reklama může být první krok.</a:t>
            </a:r>
          </a:p>
          <a:p>
            <a:endParaRPr lang="cs-CZ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Protikuřácké reklamy mohou především zabránit, aby mladí lidé kouřit začali.</a:t>
            </a:r>
          </a:p>
          <a:p>
            <a:endParaRPr lang="cs-CZ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Reklama nikdy nemůže a nebude fungovat samotná, musí být podpořena vzdělávacími programy a regulací.</a:t>
            </a:r>
          </a:p>
          <a:p>
            <a:endParaRPr lang="cs-CZ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Zejména na dospělé a dlouhodobé kuřáky nejlépe působí reklamy obsahující pozitivní zprávy o dlouhodobém efektu nekouření. </a:t>
            </a:r>
          </a:p>
          <a:p>
            <a:endParaRPr lang="cs-CZ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U mladistvých fungují reklamy multimediální, nejlépe od vrstevníků, a založené na strachu vyloučení ze skupiny - interakce je klíčovým aspektem. </a:t>
            </a:r>
          </a:p>
          <a:p>
            <a:endParaRPr lang="cs-CZ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Dále jsou efektivní reklamy vyvolávající silnou emocionální odezvu či založené na ztotožnění.</a:t>
            </a:r>
          </a:p>
          <a:p>
            <a:endParaRPr lang="cs-CZ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cs-CZ" sz="2000" dirty="0">
                <a:latin typeface="Times New Roman" charset="0"/>
                <a:ea typeface="Times New Roman" charset="0"/>
                <a:cs typeface="Times New Roman" charset="0"/>
              </a:rPr>
              <a:t>Je potřeba investovat do kvalitních reklam! 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5207433" y="524843"/>
            <a:ext cx="1704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Shrnutí </a:t>
            </a:r>
          </a:p>
        </p:txBody>
      </p:sp>
    </p:spTree>
    <p:extLst>
      <p:ext uri="{BB962C8B-B14F-4D97-AF65-F5344CB8AC3E}">
        <p14:creationId xmlns:p14="http://schemas.microsoft.com/office/powerpoint/2010/main" val="89487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499" y="2036275"/>
            <a:ext cx="8001000" cy="32258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4173681" y="748145"/>
            <a:ext cx="384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2017 </a:t>
            </a:r>
          </a:p>
        </p:txBody>
      </p:sp>
    </p:spTree>
    <p:extLst>
      <p:ext uri="{BB962C8B-B14F-4D97-AF65-F5344CB8AC3E}">
        <p14:creationId xmlns:p14="http://schemas.microsoft.com/office/powerpoint/2010/main" val="176371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/>
          <p:cNvSpPr txBox="1"/>
          <p:nvPr/>
        </p:nvSpPr>
        <p:spPr>
          <a:xfrm>
            <a:off x="4173680" y="896426"/>
            <a:ext cx="384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2026  </a:t>
            </a:r>
          </a:p>
        </p:txBody>
      </p:sp>
      <p:pic>
        <p:nvPicPr>
          <p:cNvPr id="1026" name="Picture 2" descr="Chinese vaping giant flouting UK advertising rules on selling to children |  Vaping | The Guardian">
            <a:extLst>
              <a:ext uri="{FF2B5EF4-FFF2-40B4-BE49-F238E27FC236}">
                <a16:creationId xmlns:a16="http://schemas.microsoft.com/office/drawing/2014/main" id="{6B331B87-E0E6-C2C3-DBE8-C176D108C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227" y="2064488"/>
            <a:ext cx="6495143" cy="389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20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/>
          <p:cNvSpPr txBox="1"/>
          <p:nvPr/>
        </p:nvSpPr>
        <p:spPr>
          <a:xfrm>
            <a:off x="964786" y="1724431"/>
            <a:ext cx="108827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1930 - první studie zkoumající nárůst konzumace cigaret a incidenci rakoviny plic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1939 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 Müller publikoval studii kde dokazuje, že lidé kteří kouří mají rakovinu plic častěji než nekuřáci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1950 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epidemiologická studie  dokazují, že kuřáci mají větší predispozici na rakovinu plic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1954 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cs-CZ" dirty="0" err="1">
                <a:latin typeface="Times New Roman" charset="0"/>
                <a:ea typeface="Times New Roman" charset="0"/>
                <a:cs typeface="Times New Roman" charset="0"/>
              </a:rPr>
              <a:t>Doll</a:t>
            </a: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 a </a:t>
            </a:r>
            <a:r>
              <a:rPr lang="cs-CZ" dirty="0" err="1">
                <a:latin typeface="Times New Roman" charset="0"/>
                <a:ea typeface="Times New Roman" charset="0"/>
                <a:cs typeface="Times New Roman" charset="0"/>
              </a:rPr>
              <a:t>Hill</a:t>
            </a: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 uvádí, že riziko rakoviny plic u kuřáků kouřících 35 cigaret denně je vyšší než u nekuřáků </a:t>
            </a:r>
          </a:p>
        </p:txBody>
      </p:sp>
      <p:sp>
        <p:nvSpPr>
          <p:cNvPr id="3" name="BlokTextu 2"/>
          <p:cNvSpPr txBox="1"/>
          <p:nvPr/>
        </p:nvSpPr>
        <p:spPr>
          <a:xfrm>
            <a:off x="2529840" y="630818"/>
            <a:ext cx="713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Výzkumy vedoucí k prvním zákazům 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010" y="3612032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1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870243" y="1924480"/>
            <a:ext cx="6451514" cy="1065856"/>
          </a:xfrm>
        </p:spPr>
        <p:txBody>
          <a:bodyPr>
            <a:normAutofit/>
          </a:bodyPr>
          <a:lstStyle/>
          <a:p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1965 </a:t>
            </a:r>
            <a:r>
              <a:rPr lang="mr-IN" sz="1800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 Velká Británie zakazuje televizní reklamu na cigarety</a:t>
            </a:r>
          </a:p>
          <a:p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1965 </a:t>
            </a:r>
            <a:r>
              <a:rPr lang="mr-IN" sz="1800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 USA zavádí varovný proužek na tabákových výrobcích </a:t>
            </a:r>
          </a:p>
        </p:txBody>
      </p:sp>
      <p:sp>
        <p:nvSpPr>
          <p:cNvPr id="4" name="BlokTextu 3"/>
          <p:cNvSpPr txBox="1"/>
          <p:nvPr/>
        </p:nvSpPr>
        <p:spPr>
          <a:xfrm>
            <a:off x="5310060" y="3429000"/>
            <a:ext cx="119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V ČR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2870243" y="4452439"/>
            <a:ext cx="7920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1992 - první pokus o omezení tabákové reklamy (zrušen po devíti měsících)</a:t>
            </a:r>
          </a:p>
          <a:p>
            <a:pPr marL="285750" indent="-285750"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1995 - zákon o provozování rozhlasového a televizního vysílání nejdříve zakázal reklamu na tabákové výrobky v televizi a později také v rozhlase</a:t>
            </a:r>
          </a:p>
          <a:p>
            <a:pPr marL="285750" indent="-285750">
              <a:buFont typeface="Arial" charset="0"/>
              <a:buChar char="•"/>
            </a:pP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2002 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dirty="0">
                <a:latin typeface="Times New Roman" charset="0"/>
                <a:ea typeface="Times New Roman" charset="0"/>
                <a:cs typeface="Times New Roman" charset="0"/>
              </a:rPr>
              <a:t> zákaz tabákové reklamy  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4583243" y="702276"/>
            <a:ext cx="2952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První Reakce </a:t>
            </a:r>
          </a:p>
        </p:txBody>
      </p:sp>
    </p:spTree>
    <p:extLst>
      <p:ext uri="{BB962C8B-B14F-4D97-AF65-F5344CB8AC3E}">
        <p14:creationId xmlns:p14="http://schemas.microsoft.com/office/powerpoint/2010/main" val="3448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2800705"/>
              </p:ext>
            </p:extLst>
          </p:nvPr>
        </p:nvGraphicFramePr>
        <p:xfrm>
          <a:off x="171020" y="1737926"/>
          <a:ext cx="5673726" cy="439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6456291"/>
              </p:ext>
            </p:extLst>
          </p:nvPr>
        </p:nvGraphicFramePr>
        <p:xfrm>
          <a:off x="6239435" y="1737926"/>
          <a:ext cx="5777512" cy="439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BlokTextu 6"/>
          <p:cNvSpPr txBox="1"/>
          <p:nvPr/>
        </p:nvSpPr>
        <p:spPr>
          <a:xfrm>
            <a:off x="2879124" y="518984"/>
            <a:ext cx="6487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Postoj Čechů k tabákové reklamě </a:t>
            </a:r>
          </a:p>
        </p:txBody>
      </p:sp>
      <p:sp>
        <p:nvSpPr>
          <p:cNvPr id="9" name="BlokTextu 8"/>
          <p:cNvSpPr txBox="1"/>
          <p:nvPr/>
        </p:nvSpPr>
        <p:spPr>
          <a:xfrm>
            <a:off x="7854778" y="6561376"/>
            <a:ext cx="43372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2">
                    <a:lumMod val="75000"/>
                  </a:schemeClr>
                </a:solidFill>
              </a:rPr>
              <a:t>Zdroj : http://</a:t>
            </a:r>
            <a:r>
              <a:rPr lang="cs-CZ" sz="900" dirty="0" err="1">
                <a:solidFill>
                  <a:schemeClr val="bg2">
                    <a:lumMod val="75000"/>
                  </a:schemeClr>
                </a:solidFill>
              </a:rPr>
              <a:t>www.factum.cz</a:t>
            </a:r>
            <a:r>
              <a:rPr lang="cs-CZ" sz="900" dirty="0">
                <a:solidFill>
                  <a:schemeClr val="bg2">
                    <a:lumMod val="75000"/>
                  </a:schemeClr>
                </a:solidFill>
              </a:rPr>
              <a:t>/aktuality/aktualita/vysledky-vyzkumu-cesi-a-reklama-2017</a:t>
            </a:r>
          </a:p>
        </p:txBody>
      </p:sp>
    </p:spTree>
    <p:extLst>
      <p:ext uri="{BB962C8B-B14F-4D97-AF65-F5344CB8AC3E}">
        <p14:creationId xmlns:p14="http://schemas.microsoft.com/office/powerpoint/2010/main" val="106601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08" y="2065891"/>
            <a:ext cx="5734449" cy="3617395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637" y="2065891"/>
            <a:ext cx="5828271" cy="3617395"/>
          </a:xfrm>
          <a:prstGeom prst="rect">
            <a:avLst/>
          </a:prstGeom>
        </p:spPr>
      </p:pic>
      <p:sp>
        <p:nvSpPr>
          <p:cNvPr id="8" name="BlokTextu 7"/>
          <p:cNvSpPr txBox="1"/>
          <p:nvPr/>
        </p:nvSpPr>
        <p:spPr>
          <a:xfrm>
            <a:off x="3608174" y="605481"/>
            <a:ext cx="5770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imes New Roman" charset="0"/>
                <a:ea typeface="Times New Roman" charset="0"/>
                <a:cs typeface="Times New Roman" charset="0"/>
              </a:rPr>
              <a:t>Zákaz tabákové reklamy v ČR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592987619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2759</TotalTime>
  <Words>1159</Words>
  <Application>Microsoft Macintosh PowerPoint</Application>
  <PresentationFormat>Widescreen</PresentationFormat>
  <Paragraphs>203</Paragraphs>
  <Slides>35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Gill Sans MT</vt:lpstr>
      <vt:lpstr>Times New Roman</vt:lpstr>
      <vt:lpstr>Wingdings</vt:lpstr>
      <vt:lpstr>Balík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Hands on</vt:lpstr>
      <vt:lpstr>Atraktivita </vt:lpstr>
      <vt:lpstr>principy atraktivity</vt:lpstr>
      <vt:lpstr>Neatraktivní </vt:lpstr>
      <vt:lpstr>Role vizuálu a formátu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Martina Vnukova</dc:creator>
  <cp:lastModifiedBy>Martina Vnukova</cp:lastModifiedBy>
  <cp:revision>52</cp:revision>
  <cp:lastPrinted>2017-06-12T09:20:23Z</cp:lastPrinted>
  <dcterms:created xsi:type="dcterms:W3CDTF">2017-06-10T16:53:03Z</dcterms:created>
  <dcterms:modified xsi:type="dcterms:W3CDTF">2026-04-21T14:24:38Z</dcterms:modified>
</cp:coreProperties>
</file>