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9" r:id="rId1"/>
  </p:sldMasterIdLst>
  <p:sldIdLst>
    <p:sldId id="2147470516" r:id="rId2"/>
    <p:sldId id="2147470517" r:id="rId3"/>
    <p:sldId id="282" r:id="rId4"/>
    <p:sldId id="2147470550" r:id="rId5"/>
    <p:sldId id="2147470518" r:id="rId6"/>
    <p:sldId id="2147470520" r:id="rId7"/>
    <p:sldId id="2147470521" r:id="rId8"/>
    <p:sldId id="2147470522" r:id="rId9"/>
    <p:sldId id="2147470523" r:id="rId10"/>
    <p:sldId id="2147470524" r:id="rId11"/>
    <p:sldId id="2147470525" r:id="rId12"/>
    <p:sldId id="2147470526" r:id="rId13"/>
    <p:sldId id="2147470527" r:id="rId14"/>
    <p:sldId id="2147470528" r:id="rId15"/>
    <p:sldId id="2147470529" r:id="rId16"/>
    <p:sldId id="2147470530" r:id="rId17"/>
    <p:sldId id="2147470531" r:id="rId18"/>
    <p:sldId id="2147470532" r:id="rId19"/>
    <p:sldId id="2147470604" r:id="rId20"/>
    <p:sldId id="2147470533" r:id="rId21"/>
    <p:sldId id="2147470534" r:id="rId22"/>
    <p:sldId id="2147470535" r:id="rId23"/>
    <p:sldId id="2147470536" r:id="rId24"/>
    <p:sldId id="2147470605" r:id="rId25"/>
    <p:sldId id="2147470537" r:id="rId26"/>
    <p:sldId id="2147470538" r:id="rId27"/>
    <p:sldId id="2147470539" r:id="rId28"/>
    <p:sldId id="2147470606" r:id="rId29"/>
    <p:sldId id="289" r:id="rId30"/>
    <p:sldId id="257" r:id="rId31"/>
    <p:sldId id="258" r:id="rId32"/>
    <p:sldId id="2147470549" r:id="rId33"/>
    <p:sldId id="261" r:id="rId34"/>
    <p:sldId id="262" r:id="rId35"/>
    <p:sldId id="259" r:id="rId36"/>
    <p:sldId id="260" r:id="rId37"/>
    <p:sldId id="264" r:id="rId38"/>
    <p:sldId id="263" r:id="rId39"/>
    <p:sldId id="266" r:id="rId40"/>
    <p:sldId id="265" r:id="rId41"/>
    <p:sldId id="268" r:id="rId42"/>
    <p:sldId id="267" r:id="rId43"/>
    <p:sldId id="269" r:id="rId44"/>
    <p:sldId id="270" r:id="rId45"/>
    <p:sldId id="271" r:id="rId46"/>
    <p:sldId id="272" r:id="rId47"/>
    <p:sldId id="273" r:id="rId48"/>
    <p:sldId id="274" r:id="rId49"/>
    <p:sldId id="275" r:id="rId50"/>
    <p:sldId id="276" r:id="rId51"/>
    <p:sldId id="277" r:id="rId52"/>
    <p:sldId id="278" r:id="rId53"/>
    <p:sldId id="279" r:id="rId54"/>
    <p:sldId id="280" r:id="rId55"/>
    <p:sldId id="281" r:id="rId56"/>
    <p:sldId id="2147470540" r:id="rId57"/>
    <p:sldId id="2147470542" r:id="rId58"/>
    <p:sldId id="2147470545" r:id="rId59"/>
    <p:sldId id="2147470548" r:id="rId6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527"/>
    <p:restoredTop sz="94651"/>
  </p:normalViewPr>
  <p:slideViewPr>
    <p:cSldViewPr snapToGrid="0">
      <p:cViewPr varScale="1">
        <p:scale>
          <a:sx n="59" d="100"/>
          <a:sy n="59" d="100"/>
        </p:scale>
        <p:origin x="828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8587C1F-874C-455E-9662-9E9DC6E1DB67}" type="doc">
      <dgm:prSet loTypeId="urn:microsoft.com/office/officeart/2005/8/layout/matrix3" loCatId="matrix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EC9AA73F-04B0-400C-9989-B549909D5785}">
      <dgm:prSet custT="1"/>
      <dgm:spPr/>
      <dgm:t>
        <a:bodyPr/>
        <a:lstStyle/>
        <a:p>
          <a:r>
            <a:rPr lang="cs-CZ" sz="1800" b="1" noProof="0" dirty="0"/>
            <a:t>LÉČBA TĚLESNÝCH ONEMOCNĚNÍ</a:t>
          </a:r>
          <a:endParaRPr lang="cs-CZ" sz="1800" noProof="0" dirty="0"/>
        </a:p>
      </dgm:t>
    </dgm:pt>
    <dgm:pt modelId="{655465B3-128A-4FE6-9BAF-28A9B0751235}" type="parTrans" cxnId="{DFB75AA5-BCC0-48DC-BCA8-5F43BED3FEA6}">
      <dgm:prSet/>
      <dgm:spPr/>
      <dgm:t>
        <a:bodyPr/>
        <a:lstStyle/>
        <a:p>
          <a:endParaRPr lang="en-US"/>
        </a:p>
      </dgm:t>
    </dgm:pt>
    <dgm:pt modelId="{688B049A-16E4-410A-B1A9-9306CC86BDD7}" type="sibTrans" cxnId="{DFB75AA5-BCC0-48DC-BCA8-5F43BED3FEA6}">
      <dgm:prSet/>
      <dgm:spPr/>
      <dgm:t>
        <a:bodyPr/>
        <a:lstStyle/>
        <a:p>
          <a:endParaRPr lang="en-US"/>
        </a:p>
      </dgm:t>
    </dgm:pt>
    <dgm:pt modelId="{2088C6D4-5C09-4F2A-8945-02C07D6B2A25}">
      <dgm:prSet custT="1"/>
      <dgm:spPr/>
      <dgm:t>
        <a:bodyPr/>
        <a:lstStyle/>
        <a:p>
          <a:r>
            <a:rPr lang="cs-CZ" sz="2800" b="1" noProof="0" dirty="0"/>
            <a:t>SVĚTLO</a:t>
          </a:r>
          <a:endParaRPr lang="cs-CZ" sz="2800" noProof="0" dirty="0"/>
        </a:p>
      </dgm:t>
    </dgm:pt>
    <dgm:pt modelId="{9A8D5529-3C6A-4E9E-8BFE-E6F330311582}" type="parTrans" cxnId="{3293E92C-3D23-45D2-9659-128FC223D56C}">
      <dgm:prSet/>
      <dgm:spPr/>
      <dgm:t>
        <a:bodyPr/>
        <a:lstStyle/>
        <a:p>
          <a:endParaRPr lang="en-US"/>
        </a:p>
      </dgm:t>
    </dgm:pt>
    <dgm:pt modelId="{56BBA6D9-D52C-4EC5-AE88-41BA8BF2FB35}" type="sibTrans" cxnId="{3293E92C-3D23-45D2-9659-128FC223D56C}">
      <dgm:prSet/>
      <dgm:spPr/>
      <dgm:t>
        <a:bodyPr/>
        <a:lstStyle/>
        <a:p>
          <a:endParaRPr lang="en-US"/>
        </a:p>
      </dgm:t>
    </dgm:pt>
    <dgm:pt modelId="{D170234C-649F-4FD1-8DE1-7183EC083CB5}">
      <dgm:prSet custT="1"/>
      <dgm:spPr/>
      <dgm:t>
        <a:bodyPr/>
        <a:lstStyle/>
        <a:p>
          <a:r>
            <a:rPr lang="cs-CZ" sz="2400" b="1" noProof="0" dirty="0"/>
            <a:t>FYZICKÁ AKTIVITA</a:t>
          </a:r>
          <a:endParaRPr lang="cs-CZ" sz="2400" noProof="0" dirty="0"/>
        </a:p>
      </dgm:t>
    </dgm:pt>
    <dgm:pt modelId="{708E4D5D-1DC2-4455-BED1-279BB13F093E}" type="parTrans" cxnId="{FC412F24-BB32-4BCC-9C80-D5803DC1FE4D}">
      <dgm:prSet/>
      <dgm:spPr/>
      <dgm:t>
        <a:bodyPr/>
        <a:lstStyle/>
        <a:p>
          <a:endParaRPr lang="en-US"/>
        </a:p>
      </dgm:t>
    </dgm:pt>
    <dgm:pt modelId="{DE43F3A5-2CBB-4F19-B99D-2FB18B490419}" type="sibTrans" cxnId="{FC412F24-BB32-4BCC-9C80-D5803DC1FE4D}">
      <dgm:prSet/>
      <dgm:spPr/>
      <dgm:t>
        <a:bodyPr/>
        <a:lstStyle/>
        <a:p>
          <a:endParaRPr lang="en-US"/>
        </a:p>
      </dgm:t>
    </dgm:pt>
    <dgm:pt modelId="{164A3543-6C7E-427C-A947-A3409110F36C}">
      <dgm:prSet custT="1"/>
      <dgm:spPr/>
      <dgm:t>
        <a:bodyPr/>
        <a:lstStyle/>
        <a:p>
          <a:r>
            <a:rPr lang="cs-CZ" sz="2800" b="1" noProof="0" dirty="0"/>
            <a:t>STRAVA</a:t>
          </a:r>
          <a:endParaRPr lang="cs-CZ" sz="2800" noProof="0" dirty="0"/>
        </a:p>
      </dgm:t>
    </dgm:pt>
    <dgm:pt modelId="{731D0AD6-0135-416F-9DEF-A52752043793}" type="parTrans" cxnId="{17C32EE4-C6F7-4F40-8807-97D6BD194C3A}">
      <dgm:prSet/>
      <dgm:spPr/>
      <dgm:t>
        <a:bodyPr/>
        <a:lstStyle/>
        <a:p>
          <a:endParaRPr lang="en-US"/>
        </a:p>
      </dgm:t>
    </dgm:pt>
    <dgm:pt modelId="{46C6BBCE-FFBE-44D8-B5BA-B8ED69F220D5}" type="sibTrans" cxnId="{17C32EE4-C6F7-4F40-8807-97D6BD194C3A}">
      <dgm:prSet/>
      <dgm:spPr/>
      <dgm:t>
        <a:bodyPr/>
        <a:lstStyle/>
        <a:p>
          <a:endParaRPr lang="en-US"/>
        </a:p>
      </dgm:t>
    </dgm:pt>
    <dgm:pt modelId="{E8EBE854-5029-DF4C-8ED9-40DF7738C8CC}" type="pres">
      <dgm:prSet presAssocID="{38587C1F-874C-455E-9662-9E9DC6E1DB67}" presName="matrix" presStyleCnt="0">
        <dgm:presLayoutVars>
          <dgm:chMax val="1"/>
          <dgm:dir/>
          <dgm:resizeHandles val="exact"/>
        </dgm:presLayoutVars>
      </dgm:prSet>
      <dgm:spPr/>
    </dgm:pt>
    <dgm:pt modelId="{298B1DE1-9D09-3043-8EE7-4800BA444D1E}" type="pres">
      <dgm:prSet presAssocID="{38587C1F-874C-455E-9662-9E9DC6E1DB67}" presName="diamond" presStyleLbl="bgShp" presStyleIdx="0" presStyleCnt="1"/>
      <dgm:spPr/>
    </dgm:pt>
    <dgm:pt modelId="{704331B3-C84B-2040-806E-9A6F7A8F9144}" type="pres">
      <dgm:prSet presAssocID="{38587C1F-874C-455E-9662-9E9DC6E1DB67}" presName="quad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C86E031B-511F-EF4C-8DEB-3EDC2CE04648}" type="pres">
      <dgm:prSet presAssocID="{38587C1F-874C-455E-9662-9E9DC6E1DB67}" presName="quad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50A171DF-049E-7D49-A1F9-7D3AB512FAD4}" type="pres">
      <dgm:prSet presAssocID="{38587C1F-874C-455E-9662-9E9DC6E1DB67}" presName="quad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086C0BF6-732E-D146-8D33-409CD4A4F0A8}" type="pres">
      <dgm:prSet presAssocID="{38587C1F-874C-455E-9662-9E9DC6E1DB67}" presName="quad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FC412F24-BB32-4BCC-9C80-D5803DC1FE4D}" srcId="{38587C1F-874C-455E-9662-9E9DC6E1DB67}" destId="{D170234C-649F-4FD1-8DE1-7183EC083CB5}" srcOrd="2" destOrd="0" parTransId="{708E4D5D-1DC2-4455-BED1-279BB13F093E}" sibTransId="{DE43F3A5-2CBB-4F19-B99D-2FB18B490419}"/>
    <dgm:cxn modelId="{3293E92C-3D23-45D2-9659-128FC223D56C}" srcId="{38587C1F-874C-455E-9662-9E9DC6E1DB67}" destId="{2088C6D4-5C09-4F2A-8945-02C07D6B2A25}" srcOrd="1" destOrd="0" parTransId="{9A8D5529-3C6A-4E9E-8BFE-E6F330311582}" sibTransId="{56BBA6D9-D52C-4EC5-AE88-41BA8BF2FB35}"/>
    <dgm:cxn modelId="{B778EB34-18EE-FE44-8EEA-CD006EBF9AEB}" type="presOf" srcId="{38587C1F-874C-455E-9662-9E9DC6E1DB67}" destId="{E8EBE854-5029-DF4C-8ED9-40DF7738C8CC}" srcOrd="0" destOrd="0" presId="urn:microsoft.com/office/officeart/2005/8/layout/matrix3"/>
    <dgm:cxn modelId="{66B4E48B-9F8B-344D-B5A9-2BEB534DEA1B}" type="presOf" srcId="{2088C6D4-5C09-4F2A-8945-02C07D6B2A25}" destId="{C86E031B-511F-EF4C-8DEB-3EDC2CE04648}" srcOrd="0" destOrd="0" presId="urn:microsoft.com/office/officeart/2005/8/layout/matrix3"/>
    <dgm:cxn modelId="{DA42028E-14AD-3641-BD18-C4AB5332098E}" type="presOf" srcId="{164A3543-6C7E-427C-A947-A3409110F36C}" destId="{086C0BF6-732E-D146-8D33-409CD4A4F0A8}" srcOrd="0" destOrd="0" presId="urn:microsoft.com/office/officeart/2005/8/layout/matrix3"/>
    <dgm:cxn modelId="{B2464997-A88E-0347-95EB-A641509AA38F}" type="presOf" srcId="{EC9AA73F-04B0-400C-9989-B549909D5785}" destId="{704331B3-C84B-2040-806E-9A6F7A8F9144}" srcOrd="0" destOrd="0" presId="urn:microsoft.com/office/officeart/2005/8/layout/matrix3"/>
    <dgm:cxn modelId="{DFB75AA5-BCC0-48DC-BCA8-5F43BED3FEA6}" srcId="{38587C1F-874C-455E-9662-9E9DC6E1DB67}" destId="{EC9AA73F-04B0-400C-9989-B549909D5785}" srcOrd="0" destOrd="0" parTransId="{655465B3-128A-4FE6-9BAF-28A9B0751235}" sibTransId="{688B049A-16E4-410A-B1A9-9306CC86BDD7}"/>
    <dgm:cxn modelId="{5298F5BE-3BED-9449-990B-6C1EBA5B9D9A}" type="presOf" srcId="{D170234C-649F-4FD1-8DE1-7183EC083CB5}" destId="{50A171DF-049E-7D49-A1F9-7D3AB512FAD4}" srcOrd="0" destOrd="0" presId="urn:microsoft.com/office/officeart/2005/8/layout/matrix3"/>
    <dgm:cxn modelId="{17C32EE4-C6F7-4F40-8807-97D6BD194C3A}" srcId="{38587C1F-874C-455E-9662-9E9DC6E1DB67}" destId="{164A3543-6C7E-427C-A947-A3409110F36C}" srcOrd="3" destOrd="0" parTransId="{731D0AD6-0135-416F-9DEF-A52752043793}" sibTransId="{46C6BBCE-FFBE-44D8-B5BA-B8ED69F220D5}"/>
    <dgm:cxn modelId="{816FDC66-B5B0-FA4E-AEAB-4CD8D7AD566C}" type="presParOf" srcId="{E8EBE854-5029-DF4C-8ED9-40DF7738C8CC}" destId="{298B1DE1-9D09-3043-8EE7-4800BA444D1E}" srcOrd="0" destOrd="0" presId="urn:microsoft.com/office/officeart/2005/8/layout/matrix3"/>
    <dgm:cxn modelId="{4AA0E109-3E5C-2A45-BB27-A58E3BB06D8A}" type="presParOf" srcId="{E8EBE854-5029-DF4C-8ED9-40DF7738C8CC}" destId="{704331B3-C84B-2040-806E-9A6F7A8F9144}" srcOrd="1" destOrd="0" presId="urn:microsoft.com/office/officeart/2005/8/layout/matrix3"/>
    <dgm:cxn modelId="{8A675E0F-7C53-7340-A92C-A5BB9615D50B}" type="presParOf" srcId="{E8EBE854-5029-DF4C-8ED9-40DF7738C8CC}" destId="{C86E031B-511F-EF4C-8DEB-3EDC2CE04648}" srcOrd="2" destOrd="0" presId="urn:microsoft.com/office/officeart/2005/8/layout/matrix3"/>
    <dgm:cxn modelId="{B1640F1D-EE07-204F-BBB4-30280322E728}" type="presParOf" srcId="{E8EBE854-5029-DF4C-8ED9-40DF7738C8CC}" destId="{50A171DF-049E-7D49-A1F9-7D3AB512FAD4}" srcOrd="3" destOrd="0" presId="urn:microsoft.com/office/officeart/2005/8/layout/matrix3"/>
    <dgm:cxn modelId="{2B7FBB9B-46A2-EB49-B2A7-B30044ABFD28}" type="presParOf" srcId="{E8EBE854-5029-DF4C-8ED9-40DF7738C8CC}" destId="{086C0BF6-732E-D146-8D33-409CD4A4F0A8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8B1DE1-9D09-3043-8EE7-4800BA444D1E}">
      <dsp:nvSpPr>
        <dsp:cNvPr id="0" name=""/>
        <dsp:cNvSpPr/>
      </dsp:nvSpPr>
      <dsp:spPr>
        <a:xfrm>
          <a:off x="133349" y="0"/>
          <a:ext cx="5410200" cy="5410200"/>
        </a:xfrm>
        <a:prstGeom prst="diamond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04331B3-C84B-2040-806E-9A6F7A8F9144}">
      <dsp:nvSpPr>
        <dsp:cNvPr id="0" name=""/>
        <dsp:cNvSpPr/>
      </dsp:nvSpPr>
      <dsp:spPr>
        <a:xfrm>
          <a:off x="647319" y="513969"/>
          <a:ext cx="2109978" cy="2109978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b="1" kern="1200" noProof="0" dirty="0"/>
            <a:t>LÉČBA TĚLESNÝCH ONEMOCNĚNÍ</a:t>
          </a:r>
          <a:endParaRPr lang="cs-CZ" sz="1800" kern="1200" noProof="0" dirty="0"/>
        </a:p>
      </dsp:txBody>
      <dsp:txXfrm>
        <a:off x="750320" y="616970"/>
        <a:ext cx="1903976" cy="1903976"/>
      </dsp:txXfrm>
    </dsp:sp>
    <dsp:sp modelId="{C86E031B-511F-EF4C-8DEB-3EDC2CE04648}">
      <dsp:nvSpPr>
        <dsp:cNvPr id="0" name=""/>
        <dsp:cNvSpPr/>
      </dsp:nvSpPr>
      <dsp:spPr>
        <a:xfrm>
          <a:off x="2919603" y="513969"/>
          <a:ext cx="2109978" cy="2109978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800" b="1" kern="1200" noProof="0" dirty="0"/>
            <a:t>SVĚTLO</a:t>
          </a:r>
          <a:endParaRPr lang="cs-CZ" sz="2800" kern="1200" noProof="0" dirty="0"/>
        </a:p>
      </dsp:txBody>
      <dsp:txXfrm>
        <a:off x="3022604" y="616970"/>
        <a:ext cx="1903976" cy="1903976"/>
      </dsp:txXfrm>
    </dsp:sp>
    <dsp:sp modelId="{50A171DF-049E-7D49-A1F9-7D3AB512FAD4}">
      <dsp:nvSpPr>
        <dsp:cNvPr id="0" name=""/>
        <dsp:cNvSpPr/>
      </dsp:nvSpPr>
      <dsp:spPr>
        <a:xfrm>
          <a:off x="647319" y="2786253"/>
          <a:ext cx="2109978" cy="2109978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b="1" kern="1200" noProof="0" dirty="0"/>
            <a:t>FYZICKÁ AKTIVITA</a:t>
          </a:r>
          <a:endParaRPr lang="cs-CZ" sz="2400" kern="1200" noProof="0" dirty="0"/>
        </a:p>
      </dsp:txBody>
      <dsp:txXfrm>
        <a:off x="750320" y="2889254"/>
        <a:ext cx="1903976" cy="1903976"/>
      </dsp:txXfrm>
    </dsp:sp>
    <dsp:sp modelId="{086C0BF6-732E-D146-8D33-409CD4A4F0A8}">
      <dsp:nvSpPr>
        <dsp:cNvPr id="0" name=""/>
        <dsp:cNvSpPr/>
      </dsp:nvSpPr>
      <dsp:spPr>
        <a:xfrm>
          <a:off x="2919603" y="2786253"/>
          <a:ext cx="2109978" cy="2109978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800" b="1" kern="1200" noProof="0" dirty="0"/>
            <a:t>STRAVA</a:t>
          </a:r>
          <a:endParaRPr lang="cs-CZ" sz="2800" kern="1200" noProof="0" dirty="0"/>
        </a:p>
      </dsp:txBody>
      <dsp:txXfrm>
        <a:off x="3022604" y="2889254"/>
        <a:ext cx="1903976" cy="19039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11970-E6DC-EF45-B0B0-4255F62EED0E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14FD4-028C-9449-ACCD-2B7FDE60BF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99940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11970-E6DC-EF45-B0B0-4255F62EED0E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14FD4-028C-9449-ACCD-2B7FDE60BF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1710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11970-E6DC-EF45-B0B0-4255F62EED0E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14FD4-028C-9449-ACCD-2B7FDE60BF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7282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11970-E6DC-EF45-B0B0-4255F62EED0E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14FD4-028C-9449-ACCD-2B7FDE60BFF8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363679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11970-E6DC-EF45-B0B0-4255F62EED0E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14FD4-028C-9449-ACCD-2B7FDE60BF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84112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11970-E6DC-EF45-B0B0-4255F62EED0E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14FD4-028C-9449-ACCD-2B7FDE60BF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45107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11970-E6DC-EF45-B0B0-4255F62EED0E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14FD4-028C-9449-ACCD-2B7FDE60BF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3548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11970-E6DC-EF45-B0B0-4255F62EED0E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14FD4-028C-9449-ACCD-2B7FDE60BF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77250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11970-E6DC-EF45-B0B0-4255F62EED0E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14FD4-028C-9449-ACCD-2B7FDE60BF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9400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5DB772-F771-7353-336C-D85D0A2649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D92FBD-1FAE-D9A7-8425-B81CFB2332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ABC510-B897-7E62-57D8-9375D78EA2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11970-E6DC-EF45-B0B0-4255F62EED0E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F1B59E-8025-55F4-B7ED-4896013635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7BF598-93E8-32C5-3668-DCCAED7B47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14FD4-028C-9449-ACCD-2B7FDE60BF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4836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11970-E6DC-EF45-B0B0-4255F62EED0E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14FD4-028C-9449-ACCD-2B7FDE60BF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00772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11970-E6DC-EF45-B0B0-4255F62EED0E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14FD4-028C-9449-ACCD-2B7FDE60BF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084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11970-E6DC-EF45-B0B0-4255F62EED0E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14FD4-028C-9449-ACCD-2B7FDE60BF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2591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11970-E6DC-EF45-B0B0-4255F62EED0E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14FD4-028C-9449-ACCD-2B7FDE60BF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69842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11970-E6DC-EF45-B0B0-4255F62EED0E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14FD4-028C-9449-ACCD-2B7FDE60BF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20885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11970-E6DC-EF45-B0B0-4255F62EED0E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14FD4-028C-9449-ACCD-2B7FDE60BF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0762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11970-E6DC-EF45-B0B0-4255F62EED0E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14FD4-028C-9449-ACCD-2B7FDE60BF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98528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11970-E6DC-EF45-B0B0-4255F62EED0E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14FD4-028C-9449-ACCD-2B7FDE60BF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92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0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F5A11970-E6DC-EF45-B0B0-4255F62EED0E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C3114FD4-028C-9449-ACCD-2B7FDE60BF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3129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  <p:sldLayoutId id="2147483692" r:id="rId13"/>
    <p:sldLayoutId id="2147483693" r:id="rId14"/>
    <p:sldLayoutId id="2147483694" r:id="rId15"/>
    <p:sldLayoutId id="2147483695" r:id="rId16"/>
    <p:sldLayoutId id="2147483696" r:id="rId17"/>
    <p:sldLayoutId id="2147483697" r:id="rId18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8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8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8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8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8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8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8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8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8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8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8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1223327-3443-C78A-332A-062BA8253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914400"/>
            <a:ext cx="3724528" cy="3670298"/>
          </a:xfrm>
        </p:spPr>
        <p:txBody>
          <a:bodyPr>
            <a:normAutofit/>
          </a:bodyPr>
          <a:lstStyle/>
          <a:p>
            <a:r>
              <a:rPr lang="cs-CZ" noProof="0" dirty="0"/>
              <a:t>4 pilíře odolnosti</a:t>
            </a:r>
          </a:p>
        </p:txBody>
      </p:sp>
      <p:graphicFrame>
        <p:nvGraphicFramePr>
          <p:cNvPr id="5" name="Zástupný objekt pre obsah 2">
            <a:extLst>
              <a:ext uri="{FF2B5EF4-FFF2-40B4-BE49-F238E27FC236}">
                <a16:creationId xmlns:a16="http://schemas.microsoft.com/office/drawing/2014/main" id="{962F80B0-6315-6A61-F27F-25903B986CD6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715000" y="723901"/>
          <a:ext cx="5676900" cy="5410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304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2DF38FCE-B8AB-3EC6-DC8E-369E5A6331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0635" y="961292"/>
            <a:ext cx="10691265" cy="5000596"/>
          </a:xfrm>
        </p:spPr>
        <p:txBody>
          <a:bodyPr/>
          <a:lstStyle/>
          <a:p>
            <a:pPr marL="0" indent="0" algn="l">
              <a:buNone/>
            </a:pPr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Jak tedy najít rovnováhu?</a:t>
            </a:r>
          </a:p>
          <a:p>
            <a:pPr algn="l"/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Dostatečný kontakt s přírodou</a:t>
            </a:r>
            <a:r>
              <a:rPr lang="cs-CZ" b="0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– prospěšné mikroby v půdě a na rostlinách pomáhají imunitnímu systému.</a:t>
            </a:r>
            <a:endParaRPr lang="cs-CZ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Kontakt se zvířaty</a:t>
            </a:r>
            <a:r>
              <a:rPr lang="cs-CZ" b="0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– děti vyrůstající s domácími mazlíčky mají nižší riziko alergií.</a:t>
            </a:r>
            <a:endParaRPr lang="cs-CZ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Zdravá strava</a:t>
            </a:r>
            <a:r>
              <a:rPr lang="cs-CZ" b="0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– pestrá strava bohatá na vlákninu a fermentované potraviny podporuje </a:t>
            </a:r>
            <a:r>
              <a:rPr lang="cs-CZ" b="0" i="0" u="none" strike="noStrike" noProof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mikrobiom</a:t>
            </a:r>
            <a:r>
              <a:rPr lang="cs-CZ" b="0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cs-CZ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Nemyjte a nedezinfikujte vše přehnaně</a:t>
            </a:r>
            <a:r>
              <a:rPr lang="cs-CZ" b="0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– běžné bakterie nejsou nepřítel.</a:t>
            </a:r>
            <a:endParaRPr lang="cs-CZ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Hygiena ano, sterilita ne!</a:t>
            </a:r>
            <a:r>
              <a:rPr lang="cs-CZ" b="0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– není nutné dezinfikovat každý povrch, ale základní hygienické návyky jsou důležité.</a:t>
            </a:r>
          </a:p>
          <a:p>
            <a:endParaRPr lang="cs-CZ" noProof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9782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A888F9F-69B0-8FC2-A3F1-805BE5D736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914400"/>
            <a:ext cx="10780776" cy="118021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cs-CZ" sz="2500" i="0" u="none" strike="noStrike" noProof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Pomalu fungující metabolismus způsobuje přibírání na váze?</a:t>
            </a:r>
            <a:br>
              <a:rPr lang="cs-CZ" sz="2500" i="0" u="none" strike="noStrike" noProof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cs-CZ" sz="2500" noProof="0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DFCC9CED-7F07-925D-21A3-3CDFA17884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64960" y="2346960"/>
            <a:ext cx="4819903" cy="3775456"/>
          </a:xfrm>
        </p:spPr>
        <p:txBody>
          <a:bodyPr>
            <a:normAutofit fontScale="92500"/>
          </a:bodyPr>
          <a:lstStyle/>
          <a:p>
            <a:r>
              <a:rPr lang="cs-CZ" b="0" i="0" u="none" strike="noStrike" noProof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Lidé často obviňují „pomalý metabolismus“ z přibírání na váze, ale realita je </a:t>
            </a:r>
            <a:r>
              <a:rPr lang="cs-CZ" b="1" i="0" u="none" strike="noStrike" noProof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složitější</a:t>
            </a:r>
            <a:r>
              <a:rPr lang="cs-CZ" b="0" i="0" u="none" strike="noStrike" noProof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Ve skutečnosti </a:t>
            </a:r>
            <a:r>
              <a:rPr lang="cs-CZ" b="1" i="0" u="none" strike="noStrike" noProof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většina lidí s nadváhou nemá výrazně pomalejší metabolismus</a:t>
            </a:r>
            <a:r>
              <a:rPr lang="cs-CZ" b="0" i="0" u="none" strike="noStrike" noProof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než lidé štíhlí. Hlavním faktorem přibírání je </a:t>
            </a:r>
            <a:r>
              <a:rPr lang="cs-CZ" b="1" i="0" u="none" strike="noStrike" noProof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energetická nerovnováha – když přijímáme více kalorií, než vydáváme</a:t>
            </a:r>
            <a:r>
              <a:rPr lang="cs-CZ" b="0" i="0" u="none" strike="noStrike" noProof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cs-CZ" noProof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Obrázok 4" descr="Obrázok, na ktorom je meradlo, kruh, symbol, písmo&#10;&#10;Obsah vygenerovaný umelou inteligenciou môže byť nesprávny.">
            <a:extLst>
              <a:ext uri="{FF2B5EF4-FFF2-40B4-BE49-F238E27FC236}">
                <a16:creationId xmlns:a16="http://schemas.microsoft.com/office/drawing/2014/main" id="{CEBC0F41-46AF-F952-6726-EB3117D16F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098" y="2527869"/>
            <a:ext cx="5549902" cy="3635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618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838B6D41-75AF-523A-254F-6504C73827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0635" y="1219200"/>
            <a:ext cx="10691265" cy="4742688"/>
          </a:xfrm>
        </p:spPr>
        <p:txBody>
          <a:bodyPr>
            <a:normAutofit fontScale="77500" lnSpcReduction="20000"/>
          </a:bodyPr>
          <a:lstStyle/>
          <a:p>
            <a:pPr marL="0" indent="0" algn="l">
              <a:buNone/>
            </a:pPr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 je to metabolismus?</a:t>
            </a:r>
          </a:p>
          <a:p>
            <a:pPr marL="0" indent="0" algn="l">
              <a:buNone/>
            </a:pPr>
            <a:r>
              <a:rPr lang="cs-CZ" b="0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Metabolismus zahrnuje </a:t>
            </a:r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veškeré chemické procesy</a:t>
            </a:r>
            <a:r>
              <a:rPr lang="cs-CZ" b="0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které udržují tělo v chodu. </a:t>
            </a:r>
          </a:p>
          <a:p>
            <a:pPr algn="l">
              <a:buFont typeface="+mj-lt"/>
              <a:buAutoNum type="arabicPeriod"/>
            </a:pPr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Bazální metabolismus (BMR, </a:t>
            </a:r>
            <a:r>
              <a:rPr lang="cs-CZ" b="1" i="0" u="none" strike="noStrike" noProof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Basal</a:t>
            </a:r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b="1" i="0" u="none" strike="noStrike" noProof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Metabolic</a:t>
            </a:r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b="1" i="0" u="none" strike="noStrike" noProof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Rate</a:t>
            </a:r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cs-CZ" b="0" i="0" u="none" strike="noStrike" noProof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 algn="l">
              <a:buFont typeface="+mj-lt"/>
              <a:buAutoNum type="arabicPeriod"/>
            </a:pPr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Energie, kterou tělo spálí v klidu</a:t>
            </a:r>
            <a:r>
              <a:rPr lang="cs-CZ" b="0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na základní funkce (dýchání, srdeční činnost, mozková aktivita).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cs-CZ" b="0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Představuje </a:t>
            </a:r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60–75 % celkového energetického výdeje</a:t>
            </a:r>
            <a:r>
              <a:rPr lang="cs-CZ" b="0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cs-CZ" b="0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Je individuální, ale </a:t>
            </a:r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rozdíly mezi lidmi nejsou tak velké, aby vysvětlily obezitu</a:t>
            </a:r>
            <a:r>
              <a:rPr lang="cs-CZ" b="0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>
              <a:buFont typeface="+mj-lt"/>
              <a:buAutoNum type="arabicPeriod"/>
            </a:pPr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Termický efekt potravy (TEF, </a:t>
            </a:r>
            <a:r>
              <a:rPr lang="cs-CZ" b="1" i="0" u="none" strike="noStrike" noProof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Thermic</a:t>
            </a:r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b="1" i="0" u="none" strike="noStrike" noProof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Effect</a:t>
            </a:r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b="1" i="0" u="none" strike="noStrike" noProof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Food)</a:t>
            </a:r>
            <a:endParaRPr lang="cs-CZ" b="0" i="0" u="none" strike="noStrike" noProof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 algn="l">
              <a:buFont typeface="+mj-lt"/>
              <a:buAutoNum type="arabicPeriod"/>
            </a:pPr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Energie potřebná k trávení potravy</a:t>
            </a:r>
            <a:r>
              <a:rPr lang="cs-CZ" b="0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(cca 10 % celkového výdeje).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cs-CZ" b="0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Bílkoviny vyžadují více energie k trávení než tuky a sacharidy.</a:t>
            </a:r>
          </a:p>
          <a:p>
            <a:pPr algn="l">
              <a:buFont typeface="+mj-lt"/>
              <a:buAutoNum type="arabicPeriod"/>
            </a:pPr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Fyzická aktivita (NEAT + EAT)</a:t>
            </a:r>
            <a:endParaRPr lang="cs-CZ" b="0" i="0" u="none" strike="noStrike" noProof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 algn="l">
              <a:buFont typeface="+mj-lt"/>
              <a:buAutoNum type="arabicPeriod"/>
            </a:pPr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NEAT (Non-</a:t>
            </a:r>
            <a:r>
              <a:rPr lang="cs-CZ" b="1" i="0" u="none" strike="noStrike" noProof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Exercise</a:t>
            </a:r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b="1" i="0" u="none" strike="noStrike" noProof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Activity</a:t>
            </a:r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b="1" i="0" u="none" strike="noStrike" noProof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Thermogenesis</a:t>
            </a:r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cs-CZ" b="0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– spontánní pohyb (chůze, gestikulace, postoj vs. sezení).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EAT (</a:t>
            </a:r>
            <a:r>
              <a:rPr lang="cs-CZ" b="1" i="0" u="none" strike="noStrike" noProof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Exercise</a:t>
            </a:r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b="1" i="0" u="none" strike="noStrike" noProof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Activity</a:t>
            </a:r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b="1" i="0" u="none" strike="noStrike" noProof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Thermogenesis</a:t>
            </a:r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cs-CZ" b="0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– cílené cvičení.</a:t>
            </a:r>
          </a:p>
          <a:p>
            <a:pPr marL="457200" lvl="1" indent="0" algn="l">
              <a:buNone/>
            </a:pPr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Největší variabilní složka metabolismu</a:t>
            </a:r>
            <a:r>
              <a:rPr lang="cs-CZ" b="0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která </a:t>
            </a:r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může dramaticky ovlivnit spálené kalorie</a:t>
            </a:r>
            <a:r>
              <a:rPr lang="cs-CZ" b="0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cs-CZ" noProof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60842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76904682-43BC-9912-ED84-D255FDF94D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0635" y="1055077"/>
            <a:ext cx="10691265" cy="4906811"/>
          </a:xfrm>
        </p:spPr>
        <p:txBody>
          <a:bodyPr>
            <a:normAutofit fontScale="85000" lnSpcReduction="20000"/>
          </a:bodyPr>
          <a:lstStyle/>
          <a:p>
            <a:pPr marL="0" indent="0" algn="l">
              <a:buNone/>
            </a:pPr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Může pomalý metabolismus způsobit přibírání?</a:t>
            </a:r>
          </a:p>
          <a:p>
            <a:pPr algn="l"/>
            <a:r>
              <a:rPr lang="cs-CZ" b="0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Ve většině případů ne. </a:t>
            </a:r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Většina lidí s nadváhou má normální nebo dokonce vyšší bazální metabolismus</a:t>
            </a:r>
            <a:r>
              <a:rPr lang="cs-CZ" b="0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protože </a:t>
            </a:r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větší tělesná hmota vyžaduje více energie na udržení</a:t>
            </a:r>
            <a:r>
              <a:rPr lang="cs-CZ" b="0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l">
              <a:buNone/>
            </a:pPr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Výjimky, kdy může být metabolismus opravdu pomalejší:</a:t>
            </a:r>
            <a:endParaRPr lang="cs-CZ" b="0" i="0" u="none" strike="noStrike" noProof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Hypotyreóza (snížená funkce štítné žlázy)</a:t>
            </a:r>
            <a:r>
              <a:rPr lang="cs-CZ" b="0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– zpomaluje metabolismus, ale obvykle jen o </a:t>
            </a:r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5–10 %</a:t>
            </a:r>
            <a:r>
              <a:rPr lang="cs-CZ" b="0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což nestačí k dramatickému přibírání.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1" i="0" u="none" strike="noStrike" noProof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Cushingův</a:t>
            </a:r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syndrom</a:t>
            </a:r>
            <a:r>
              <a:rPr lang="cs-CZ" b="0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– hormonální porucha vedoucí k ukládání tuku.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Ztráta svalové hmoty (stárnutí, dlouhodobá neaktivita)</a:t>
            </a:r>
            <a:r>
              <a:rPr lang="cs-CZ" b="0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– svaly spalují více kalorií než tuk.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Extrémní diety a jojo efekt</a:t>
            </a:r>
            <a:r>
              <a:rPr lang="cs-CZ" b="0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– tělo se přizpůsobí sníženému kalorickému příjmu tím, že </a:t>
            </a:r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sníží energetický výdej</a:t>
            </a:r>
            <a:r>
              <a:rPr lang="cs-CZ" b="0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l">
              <a:buNone/>
            </a:pPr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Většina lidí přibírá kvůli nadměrnému příjmu kalorií a nedostatku pohybu, ne kvůli „pomalejšímu metabolismu“.</a:t>
            </a:r>
            <a:endParaRPr lang="cs-CZ" b="0" i="0" u="none" strike="noStrike" noProof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noProof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54210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867370FD-9E8A-994C-0291-1BC8BEB597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0635" y="548641"/>
            <a:ext cx="10691265" cy="5437632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Jak si metabolismus opravdu zrychlit?</a:t>
            </a:r>
          </a:p>
          <a:p>
            <a:pPr algn="l"/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Budujte svalovou hmotu</a:t>
            </a:r>
            <a:r>
              <a:rPr lang="cs-CZ" b="0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– </a:t>
            </a:r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každý kg svalů spálí cca 13 kcal denně</a:t>
            </a:r>
            <a:r>
              <a:rPr lang="cs-CZ" b="0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i v klidu.</a:t>
            </a:r>
            <a:endParaRPr lang="cs-CZ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Zvyšte NEAT (přirozený pohyb během dne)</a:t>
            </a:r>
            <a:r>
              <a:rPr lang="cs-CZ" b="0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– více chůze, schody místo výtahu.</a:t>
            </a:r>
            <a:endParaRPr lang="cs-CZ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Dostatečně jezte</a:t>
            </a:r>
            <a:r>
              <a:rPr lang="cs-CZ" b="0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– extrémní diety metabolismus </a:t>
            </a:r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zpomaluji</a:t>
            </a:r>
            <a:r>
              <a:rPr lang="cs-CZ" b="0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a vedou k jojo efektu.</a:t>
            </a:r>
            <a:endParaRPr lang="cs-CZ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Jezte dostatek bílkovin</a:t>
            </a:r>
            <a:r>
              <a:rPr lang="cs-CZ" b="0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– mají nejvyšší termický efekt (TEF) ze všech makroživin.</a:t>
            </a:r>
            <a:endParaRPr lang="cs-CZ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Dostatek spánku</a:t>
            </a:r>
            <a:r>
              <a:rPr lang="cs-CZ" b="0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– nedostatek spánku </a:t>
            </a:r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narušuje hormonální regulaci hladu a metabolismu</a:t>
            </a:r>
            <a:r>
              <a:rPr lang="cs-CZ" b="0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cs-CZ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HIIT trénink a silový trénink</a:t>
            </a:r>
            <a:r>
              <a:rPr lang="cs-CZ" b="0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– zvyšují metabolismus i po cvičení.</a:t>
            </a:r>
          </a:p>
          <a:p>
            <a:endParaRPr lang="cs-CZ" noProof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13348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ok 4" descr="Obrázok, na ktorom je text, animák, plagát, dizajn&#10;&#10;Obsah vygenerovaný umelou inteligenciou môže byť nesprávny.">
            <a:extLst>
              <a:ext uri="{FF2B5EF4-FFF2-40B4-BE49-F238E27FC236}">
                <a16:creationId xmlns:a16="http://schemas.microsoft.com/office/drawing/2014/main" id="{54362F16-34FB-4649-A8BE-70408C5F8AC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972" r="2857" b="2"/>
          <a:stretch/>
        </p:blipFill>
        <p:spPr>
          <a:xfrm>
            <a:off x="4981575" y="735286"/>
            <a:ext cx="6495042" cy="5419642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599BEE49-F435-D03B-6D81-8AD03E10E6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914400"/>
            <a:ext cx="3799763" cy="14732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cs-CZ" sz="3100" b="1" i="0" u="none" strike="noStrike" noProof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8 hodin spánku kdykoli během dne stačí?</a:t>
            </a:r>
            <a:endParaRPr lang="cs-CZ" sz="3100" noProof="0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576206A2-FB1F-3ACB-2EF3-5FC70C7474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4088" y="2387600"/>
            <a:ext cx="3799763" cy="3767328"/>
          </a:xfrm>
        </p:spPr>
        <p:txBody>
          <a:bodyPr>
            <a:normAutofit/>
          </a:bodyPr>
          <a:lstStyle/>
          <a:p>
            <a:r>
              <a:rPr lang="cs-CZ" b="1" i="0" u="none" strike="noStrike" noProof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Není to jen o délce spánku, ale i o jeho načasování a kvalitě.</a:t>
            </a:r>
            <a:r>
              <a:rPr lang="cs-CZ" b="0" i="0" u="none" strike="noStrike" noProof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Spánek v </a:t>
            </a:r>
            <a:r>
              <a:rPr lang="cs-CZ" b="1" i="0" u="none" strike="noStrike" noProof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nesprávnou dobu</a:t>
            </a:r>
            <a:r>
              <a:rPr lang="cs-CZ" b="0" i="0" u="none" strike="noStrike" noProof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může mít negativní dopady na zdraví, i když spíte celkově 8 hodin.</a:t>
            </a:r>
          </a:p>
          <a:p>
            <a:endParaRPr lang="cs-CZ" noProof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7924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0E0E169A-9E2A-833A-D03C-F96220785E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0635" y="996462"/>
            <a:ext cx="10691265" cy="4965426"/>
          </a:xfrm>
        </p:spPr>
        <p:txBody>
          <a:bodyPr>
            <a:normAutofit fontScale="85000" lnSpcReduction="10000"/>
          </a:bodyPr>
          <a:lstStyle/>
          <a:p>
            <a:pPr marL="0" indent="0" algn="l">
              <a:buNone/>
            </a:pPr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Proč není spánek kdykoli během dne stejně kvalitní?</a:t>
            </a:r>
          </a:p>
          <a:p>
            <a:pPr algn="l"/>
            <a:r>
              <a:rPr lang="cs-CZ" b="0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Lidské tělo funguje podle </a:t>
            </a:r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cirkadiánního rytmu</a:t>
            </a:r>
            <a:r>
              <a:rPr lang="cs-CZ" b="0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– biologických hodin řízených světlem a tmou.</a:t>
            </a:r>
          </a:p>
          <a:p>
            <a:pPr marL="0" indent="0" algn="l">
              <a:buNone/>
            </a:pPr>
            <a:endParaRPr lang="cs-CZ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l">
              <a:buNone/>
            </a:pPr>
            <a:r>
              <a:rPr lang="cs-CZ" b="0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Tento rytmus ovlivňuje: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Hladiny hormonů (melatonin, kortizol, </a:t>
            </a:r>
            <a:r>
              <a:rPr lang="cs-CZ" b="1" i="0" u="none" strike="noStrike" noProof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leptin</a:t>
            </a:r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b="1" i="0" u="none" strike="noStrike" noProof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ghrelin</a:t>
            </a:r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cs-CZ" b="0" i="0" u="none" strike="noStrike" noProof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Tělesnou teplotu</a:t>
            </a:r>
            <a:endParaRPr lang="cs-CZ" b="0" i="0" u="none" strike="noStrike" noProof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Mozkovou aktivitu a metabolismus</a:t>
            </a:r>
          </a:p>
          <a:p>
            <a:pPr marL="0" indent="0" algn="l">
              <a:buNone/>
            </a:pPr>
            <a:endParaRPr lang="cs-CZ" b="0" i="0" u="none" strike="noStrike" noProof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cs-CZ" b="0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Pokud spíte </a:t>
            </a:r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mimo přirozený cyklus (v noci), spánek je méně kvalitní</a:t>
            </a:r>
            <a:r>
              <a:rPr lang="cs-CZ" b="0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a </a:t>
            </a:r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méně regenerační</a:t>
            </a:r>
            <a:r>
              <a:rPr lang="cs-CZ" b="0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i když trvá 8 hodin.</a:t>
            </a:r>
          </a:p>
          <a:p>
            <a:pPr algn="l"/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Nejlepší spánek pro zdraví je mezi 22:00–07:00</a:t>
            </a:r>
            <a:r>
              <a:rPr lang="cs-CZ" b="0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protože se shoduje s přirozeným rytmem těla.</a:t>
            </a:r>
          </a:p>
          <a:p>
            <a:endParaRPr lang="cs-CZ" noProof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21096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B442088C-B2A8-1769-4E96-303E376D04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0635" y="984738"/>
            <a:ext cx="10691265" cy="4977150"/>
          </a:xfrm>
        </p:spPr>
        <p:txBody>
          <a:bodyPr>
            <a:normAutofit fontScale="92500" lnSpcReduction="20000"/>
          </a:bodyPr>
          <a:lstStyle/>
          <a:p>
            <a:pPr marL="0" indent="0" algn="l">
              <a:buNone/>
            </a:pPr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Problém spánku během dne (např. u nočních směn)</a:t>
            </a:r>
          </a:p>
          <a:p>
            <a:pPr algn="l"/>
            <a:r>
              <a:rPr lang="cs-CZ" b="0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Lidé, kteří pravidelně spí během dne (např. noční pracovníci), mají </a:t>
            </a:r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vyšší riziko zdravotních problémů</a:t>
            </a:r>
            <a:r>
              <a:rPr lang="cs-CZ" b="0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jako jsou: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Zvýšené riziko obezity a diabetu</a:t>
            </a:r>
            <a:r>
              <a:rPr lang="cs-CZ" b="0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(díky narušení hormonální rovnováhy)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Vyšší riziko kardiovaskulárních onemocnění</a:t>
            </a:r>
            <a:endParaRPr lang="cs-CZ" b="0" i="0" u="none" strike="noStrike" noProof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Horší psychická pohoda, vyšší stres a deprese</a:t>
            </a:r>
            <a:endParaRPr lang="cs-CZ" b="0" i="0" u="none" strike="noStrike" noProof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Snížená kognitivní funkce (horší paměť, koncentrace)</a:t>
            </a:r>
            <a:endParaRPr lang="cs-CZ" b="0" i="0" u="none" strike="noStrike" noProof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cs-CZ" b="0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Spánek během dne je často </a:t>
            </a:r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přerušovaný, kratší a méně hluboký</a:t>
            </a:r>
            <a:r>
              <a:rPr lang="cs-CZ" b="0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protože: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Denní světlo potlačuje produkci melatoninu (hormonu spánku).</a:t>
            </a:r>
            <a:endParaRPr lang="cs-CZ" b="0" i="0" u="none" strike="noStrike" noProof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Hluk a běžné denní aktivity ruší spánek.</a:t>
            </a:r>
            <a:endParaRPr lang="cs-CZ" b="0" i="0" u="none" strike="noStrike" noProof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Výzkumy ukazují, že lidé pracující na noční směny mají vyšší úmrtnost a riziko chronických nemocí</a:t>
            </a:r>
            <a:r>
              <a:rPr lang="cs-CZ" b="0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ve srovnání s těmi, kteří spí v noci.</a:t>
            </a:r>
          </a:p>
          <a:p>
            <a:endParaRPr lang="cs-CZ" noProof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58312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71BBF445-07FB-9A99-D098-6B1B1E9E56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0635" y="1254369"/>
            <a:ext cx="10691265" cy="4707519"/>
          </a:xfrm>
        </p:spPr>
        <p:txBody>
          <a:bodyPr/>
          <a:lstStyle/>
          <a:p>
            <a:pPr marL="0" indent="0" algn="l">
              <a:buNone/>
            </a:pPr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Výjimky: Kdy může spánek během dne fungovat?</a:t>
            </a:r>
          </a:p>
          <a:p>
            <a:pPr algn="l"/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Krátké zdřímnutí (nap)</a:t>
            </a:r>
            <a:r>
              <a:rPr lang="cs-CZ" b="0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– </a:t>
            </a:r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20–30 minut</a:t>
            </a:r>
            <a:r>
              <a:rPr lang="cs-CZ" b="0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může zlepšit bdělost a soustředění.</a:t>
            </a:r>
            <a:endParaRPr lang="cs-CZ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cs-CZ" b="1" i="0" u="none" strike="noStrike" noProof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Polyfázický</a:t>
            </a:r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spánek</a:t>
            </a:r>
            <a:r>
              <a:rPr lang="cs-CZ" b="0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– kombinace krátkých cyklů (praktikováno např. astronauty), ale </a:t>
            </a:r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není ideální pro běžný život</a:t>
            </a:r>
            <a:r>
              <a:rPr lang="cs-CZ" b="0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cs-CZ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Noční pracovníci</a:t>
            </a:r>
            <a:r>
              <a:rPr lang="cs-CZ" b="0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– pokud nelze jinak, </a:t>
            </a:r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je důležité minimalizovat negativní dopady</a:t>
            </a:r>
            <a:r>
              <a:rPr lang="cs-CZ" b="0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1"/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Tmavé prostředí během spánku</a:t>
            </a:r>
            <a:r>
              <a:rPr lang="cs-CZ" b="0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(zatemňovací závěsy, maska na oči)</a:t>
            </a:r>
          </a:p>
          <a:p>
            <a:pPr lvl="1"/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Vyhnout se kofeinu před spaním</a:t>
            </a:r>
            <a:endParaRPr lang="cs-CZ" b="0" i="0" u="none" strike="noStrike" noProof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Udržovat pravidelný režim</a:t>
            </a:r>
            <a:r>
              <a:rPr lang="cs-CZ" b="0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i o volných dnech</a:t>
            </a:r>
          </a:p>
          <a:p>
            <a:endParaRPr lang="cs-CZ" noProof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69459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solidFill>
            <a:srgbClr val="E6F0FA"/>
          </a:solidFill>
        </p:spPr>
        <p:txBody>
          <a:bodyPr>
            <a:normAutofit/>
          </a:bodyPr>
          <a:lstStyle/>
          <a:p>
            <a:r>
              <a:rPr lang="cs-CZ" sz="2800" b="1" cap="none" dirty="0">
                <a:solidFill>
                  <a:srgbClr val="1F4E7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HANDS ON Spánek — Moje spánkové okno</a:t>
            </a:r>
          </a:p>
        </p:txBody>
      </p:sp>
      <p:sp>
        <p:nvSpPr>
          <p:cNvPr id="3" name="body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>
              <a:lnSpc>
                <a:spcPts val="3000"/>
              </a:lnSpc>
              <a:spcBef>
                <a:spcPts val="200"/>
              </a:spcBef>
            </a:pPr>
            <a:r>
              <a:rPr lang="cs-CZ" sz="1600" b="0" cap="none" dirty="0">
                <a:solidFill>
                  <a:srgbClr val="000000"/>
                </a:solidFill>
                <a:latin typeface="Calibri"/>
                <a:cs typeface="Calibri"/>
              </a:rPr>
              <a:t>Co by se muselo změnit v univerzitním životě, aby studenti měli spánek v souladu s cirkadiánním rytmem? Je to reálné? Co záleží na jedincích, co na systému?</a:t>
            </a:r>
          </a:p>
          <a:p>
            <a:pPr algn="l">
              <a:lnSpc>
                <a:spcPts val="3000"/>
              </a:lnSpc>
              <a:spcBef>
                <a:spcPts val="200"/>
              </a:spcBef>
            </a:pPr>
            <a:r>
              <a:rPr lang="cs-CZ" sz="1600" b="0" cap="none" dirty="0">
                <a:solidFill>
                  <a:srgbClr val="000000"/>
                </a:solidFill>
                <a:latin typeface="Calibri"/>
                <a:cs typeface="Calibri"/>
              </a:rPr>
              <a:t>Navrhněte jednu konkrétní interverci na koleji (plakát, whatsapp zpráva, challenge), která by opravdu zlepšila spánek studentů. Musí být reálná, ne morálizující.</a:t>
            </a:r>
          </a:p>
          <a:p>
            <a:pPr algn="l">
              <a:lnSpc>
                <a:spcPts val="3000"/>
              </a:lnSpc>
              <a:spcBef>
                <a:spcPts val="200"/>
              </a:spcBef>
            </a:pPr>
            <a:r>
              <a:rPr lang="cs-CZ" sz="1600" b="0" cap="none" dirty="0">
                <a:solidFill>
                  <a:srgbClr val="000000"/>
                </a:solidFill>
                <a:latin typeface="Calibri"/>
                <a:cs typeface="Calibri"/>
              </a:rPr>
              <a:t>JAKÉ KAMPANĚ NA SPÁNEK FUNGUJÍ LÉPE 'STRACH ZE NÁSLEDKŮ' VS. 'POZITIVNÍ PŘÍNOS'?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B40FCD49-2060-48B9-8212-8A5F1DF472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1C7684D-2AAA-9F02-E913-DE73690609CB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</a:blip>
          <a:srcRect t="20213"/>
          <a:stretch>
            <a:fillRect/>
          </a:stretch>
        </p:blipFill>
        <p:spPr>
          <a:xfrm>
            <a:off x="20" y="10"/>
            <a:ext cx="12191979" cy="685799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3A45DCD-B5FB-4A86-88D2-91088C7FFC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E201C9AD-2485-9A78-C244-DD450DE066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>
            <a:normAutofit/>
          </a:bodyPr>
          <a:lstStyle/>
          <a:p>
            <a:r>
              <a:rPr lang="cs-CZ" noProof="0"/>
              <a:t>Mýty a hoaxy o zdraví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FC455CF-4774-BFE0-6D46-D3CD81530A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/>
          <a:p>
            <a:r>
              <a:rPr lang="cs-CZ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 říká věda? </a:t>
            </a:r>
          </a:p>
        </p:txBody>
      </p:sp>
    </p:spTree>
    <p:extLst>
      <p:ext uri="{BB962C8B-B14F-4D97-AF65-F5344CB8AC3E}">
        <p14:creationId xmlns:p14="http://schemas.microsoft.com/office/powerpoint/2010/main" val="397634072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087431D-FB4F-1537-251A-E70A03AF1F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914400"/>
            <a:ext cx="10780776" cy="118021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cs-CZ" sz="2800" i="0" u="none" strike="noStrike" noProof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Kolagenové doplňky zlepšují pokožku a klouby?</a:t>
            </a:r>
            <a:br>
              <a:rPr lang="cs-CZ" sz="2800" i="0" u="none" strike="noStrike" noProof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cs-CZ" sz="2800" noProof="0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0F92351E-6ED4-A6A3-52F6-9153A38155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64960" y="2346960"/>
            <a:ext cx="4819903" cy="3775456"/>
          </a:xfrm>
        </p:spPr>
        <p:txBody>
          <a:bodyPr>
            <a:normAutofit/>
          </a:bodyPr>
          <a:lstStyle/>
          <a:p>
            <a:r>
              <a:rPr lang="cs-CZ" b="1" i="0" u="none" strike="noStrike" noProof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Částečně pravda, ale s určitými omezeními.</a:t>
            </a:r>
            <a:endParaRPr lang="cs-CZ" b="0" i="0" u="none" strike="noStrike" noProof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b="0" i="0" u="none" strike="noStrike" noProof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Kolagenové doplňky </a:t>
            </a:r>
            <a:r>
              <a:rPr lang="cs-CZ" b="1" i="0" u="none" strike="noStrike" noProof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mohou mít pozitivní účinky na pokožku a klouby</a:t>
            </a:r>
            <a:r>
              <a:rPr lang="cs-CZ" b="0" i="0" u="none" strike="noStrike" noProof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ale </a:t>
            </a:r>
            <a:r>
              <a:rPr lang="cs-CZ" b="1" i="0" u="none" strike="noStrike" noProof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není to zázračný elixír mládí</a:t>
            </a:r>
            <a:r>
              <a:rPr lang="cs-CZ" b="0" i="0" u="none" strike="noStrike" noProof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a </a:t>
            </a:r>
            <a:r>
              <a:rPr lang="cs-CZ" b="1" i="0" u="none" strike="noStrike" noProof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účinnost závisí na mnoha faktorech</a:t>
            </a:r>
            <a:r>
              <a:rPr lang="cs-CZ" b="0" i="0" u="none" strike="noStrike" noProof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cs-CZ" noProof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Obrázok 4" descr="Obrázok, na ktorom je jantár, fľaša, pomaranč&#10;&#10;Obsah vygenerovaný umelou inteligenciou môže byť nesprávny.">
            <a:extLst>
              <a:ext uri="{FF2B5EF4-FFF2-40B4-BE49-F238E27FC236}">
                <a16:creationId xmlns:a16="http://schemas.microsoft.com/office/drawing/2014/main" id="{D071BBF7-7901-00E0-C0D2-F43B64DDF3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098" y="2469847"/>
            <a:ext cx="5549902" cy="3693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020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10AB5BC1-ED4E-F27E-7C0B-D0606F689E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0635" y="1160585"/>
            <a:ext cx="10691265" cy="4801303"/>
          </a:xfrm>
        </p:spPr>
        <p:txBody>
          <a:bodyPr/>
          <a:lstStyle/>
          <a:p>
            <a:pPr marL="0" indent="0" algn="l">
              <a:buNone/>
            </a:pPr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 je kolagen a jak funguje?</a:t>
            </a:r>
          </a:p>
          <a:p>
            <a:pPr algn="l"/>
            <a:r>
              <a:rPr lang="cs-CZ" b="0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Kolagen je </a:t>
            </a:r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hlavní bílkovina v těle</a:t>
            </a:r>
            <a:r>
              <a:rPr lang="cs-CZ" b="0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která tvoří </a:t>
            </a:r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kosti, kůži, chrupavky, šlachy a vazy</a:t>
            </a:r>
            <a:r>
              <a:rPr lang="cs-CZ" b="0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S věkem jeho produkce </a:t>
            </a:r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klesá</a:t>
            </a:r>
            <a:r>
              <a:rPr lang="cs-CZ" b="0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což vede k: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Vzniku vrásek a ztrátě elasticity kůže</a:t>
            </a:r>
            <a:endParaRPr lang="cs-CZ" b="0" i="0" u="none" strike="noStrike" noProof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Slabším kloubům a vyššímu riziku osteoartrózy</a:t>
            </a:r>
            <a:endParaRPr lang="cs-CZ" b="0" i="0" u="none" strike="noStrike" noProof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l">
              <a:buNone/>
            </a:pPr>
            <a:endParaRPr lang="cs-CZ" b="1" i="0" u="none" strike="noStrike" noProof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l">
              <a:buNone/>
            </a:pPr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Problém? Tělo přijatý kolagen nerozpozná jako „kolagen“, ale rozkládá ho na aminokyseliny.</a:t>
            </a:r>
            <a:endParaRPr lang="cs-CZ" b="0" i="0" u="none" strike="noStrike" noProof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noProof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57723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746F77C3-EFC6-00D4-24D8-30BD3361C5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0635" y="1230923"/>
            <a:ext cx="10691265" cy="4730965"/>
          </a:xfrm>
        </p:spPr>
        <p:txBody>
          <a:bodyPr>
            <a:normAutofit fontScale="85000" lnSpcReduction="20000"/>
          </a:bodyPr>
          <a:lstStyle/>
          <a:p>
            <a:pPr marL="0" indent="0" algn="l">
              <a:buNone/>
            </a:pPr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Pomáhají kolagenové doplňky? </a:t>
            </a:r>
          </a:p>
          <a:p>
            <a:pPr marL="0" indent="0" algn="l">
              <a:buNone/>
            </a:pPr>
            <a:r>
              <a:rPr lang="cs-CZ" b="0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Doplňky obvykle obsahují </a:t>
            </a:r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hydrolyzovaný kolagen (kolagenové peptidy)</a:t>
            </a:r>
            <a:r>
              <a:rPr lang="cs-CZ" b="0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který se lépe vstřebává.</a:t>
            </a:r>
          </a:p>
          <a:p>
            <a:pPr algn="l"/>
            <a:r>
              <a:rPr lang="cs-CZ" b="0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Účinky na pokožku: </a:t>
            </a:r>
          </a:p>
          <a:p>
            <a:pPr lvl="1"/>
            <a:r>
              <a:rPr lang="cs-CZ" b="0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Ženy, které užívaly </a:t>
            </a:r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2,5–10 g kolagenu denně po dobu 8–12 týdnů</a:t>
            </a:r>
            <a:r>
              <a:rPr lang="cs-CZ" b="0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měly </a:t>
            </a:r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zlepšenou hydrataci a elasticitu kůže</a:t>
            </a:r>
            <a:r>
              <a:rPr lang="cs-CZ" b="0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1"/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Redukce vrásek byla mírná</a:t>
            </a:r>
            <a:r>
              <a:rPr lang="cs-CZ" b="0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ale měřitelná.</a:t>
            </a:r>
          </a:p>
          <a:p>
            <a:pPr lvl="1"/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Funguje lépe v kombinaci s vitamínem C</a:t>
            </a:r>
            <a:r>
              <a:rPr lang="cs-CZ" b="0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který podporuje syntézu kolagenu.</a:t>
            </a:r>
          </a:p>
          <a:p>
            <a:pPr algn="l"/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Účinky na klouby:</a:t>
            </a:r>
          </a:p>
          <a:p>
            <a:pPr lvl="1"/>
            <a:r>
              <a:rPr lang="cs-CZ" b="0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Sportovci užívající </a:t>
            </a:r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10 g kolagenových peptidů denně</a:t>
            </a:r>
            <a:r>
              <a:rPr lang="cs-CZ" b="0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měli po 6 měsících </a:t>
            </a:r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méně bolesti kloubů</a:t>
            </a:r>
            <a:r>
              <a:rPr lang="cs-CZ" b="0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než kontrolní skupina.</a:t>
            </a:r>
          </a:p>
          <a:p>
            <a:pPr lvl="1"/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Funguje hlavně u lidí s počáteční artrózou, ne u zdravých jedinců.</a:t>
            </a:r>
            <a:endParaRPr lang="cs-CZ" b="0" i="0" u="none" strike="noStrike" noProof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Účinky na kosti:</a:t>
            </a:r>
            <a:endParaRPr lang="cs-CZ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Zlepšení hustoty kostí u žen po menopauze</a:t>
            </a:r>
            <a:r>
              <a:rPr lang="cs-CZ" b="0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při dlouhodobém užívání kolagenu s vápníkem.</a:t>
            </a:r>
          </a:p>
          <a:p>
            <a:endParaRPr lang="cs-CZ" noProof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57421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41BC3F7-3D59-F1C1-45DE-608183250C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 ovlivňuje účinnost kolagenových doplňků?</a:t>
            </a:r>
            <a:br>
              <a:rPr lang="cs-CZ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cs-CZ" noProof="0" dirty="0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8AD1CEFF-2A53-61E0-B7F4-345D2FC2E6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Dostatek vitamínu C</a:t>
            </a:r>
            <a:r>
              <a:rPr lang="cs-CZ" b="0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– bez něj si tělo kolagen nesyntetizuje.</a:t>
            </a:r>
            <a:endParaRPr lang="cs-CZ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Pravidelné užívání</a:t>
            </a:r>
            <a:r>
              <a:rPr lang="cs-CZ" b="0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– efekt se projeví po </a:t>
            </a:r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2–3 měsících</a:t>
            </a:r>
            <a:r>
              <a:rPr lang="cs-CZ" b="0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cs-CZ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Typ kolagenu</a:t>
            </a:r>
            <a:r>
              <a:rPr lang="cs-CZ" b="0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– nejlépe funguje </a:t>
            </a:r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hydrolyzovaný kolagen typu I a II</a:t>
            </a:r>
            <a:r>
              <a:rPr lang="cs-CZ" b="0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cs-CZ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Strava a životní styl</a:t>
            </a:r>
            <a:r>
              <a:rPr lang="cs-CZ" b="0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– </a:t>
            </a:r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kouření, alkohol a cukr ničí kolagen</a:t>
            </a:r>
            <a:r>
              <a:rPr lang="cs-CZ" b="0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takže doplňky nemusí mít smysl, pokud je celkový životní styl špatný.</a:t>
            </a:r>
          </a:p>
          <a:p>
            <a:endParaRPr lang="cs-CZ" noProof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223262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solidFill>
            <a:srgbClr val="E6F0FA"/>
          </a:solidFill>
        </p:spPr>
        <p:txBody>
          <a:bodyPr>
            <a:normAutofit/>
          </a:bodyPr>
          <a:lstStyle/>
          <a:p>
            <a:r>
              <a:rPr lang="cs-CZ" sz="2800" b="1" cap="none" dirty="0">
                <a:solidFill>
                  <a:srgbClr val="1F4E7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HANDS ON Kolagen — Čtení etikety</a:t>
            </a:r>
          </a:p>
        </p:txBody>
      </p:sp>
      <p:sp>
        <p:nvSpPr>
          <p:cNvPr id="3" name="body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>
              <a:lnSpc>
                <a:spcPts val="3000"/>
              </a:lnSpc>
              <a:spcBef>
                <a:spcPts val="200"/>
              </a:spcBef>
            </a:pPr>
            <a:r>
              <a:rPr lang="cs-CZ" sz="1600" b="0" cap="none" dirty="0">
                <a:solidFill>
                  <a:srgbClr val="000000"/>
                </a:solidFill>
                <a:latin typeface="Calibri"/>
                <a:cs typeface="Calibri"/>
              </a:rPr>
              <a:t>Najděte online jeden kolagenovI doplnek (tablety, drink, prášek). Kolik stojí? Kolik mg kolagenu obsahuje? Které nároky dělá? Má nějaké klinické důkazy?</a:t>
            </a:r>
          </a:p>
          <a:p>
            <a:pPr algn="l">
              <a:lnSpc>
                <a:spcPts val="3000"/>
              </a:lnSpc>
              <a:spcBef>
                <a:spcPts val="200"/>
              </a:spcBef>
            </a:pPr>
            <a:r>
              <a:rPr lang="cs-CZ" sz="1600" b="0" cap="none" dirty="0">
                <a:solidFill>
                  <a:srgbClr val="000000"/>
                </a:solidFill>
                <a:latin typeface="Calibri"/>
                <a:cs typeface="Calibri"/>
              </a:rPr>
              <a:t>Za stejnou cenu za měsíc byste mohli koupit: co? (ovoce, rybI, vit. C...) Která varianta má lépe podporované výsledky? Komu prosívá marketing kolagenu?</a:t>
            </a:r>
          </a:p>
          <a:p>
            <a:pPr algn="l">
              <a:lnSpc>
                <a:spcPts val="3000"/>
              </a:lnSpc>
              <a:spcBef>
                <a:spcPts val="200"/>
              </a:spcBef>
            </a:pPr>
            <a:r>
              <a:rPr lang="cs-CZ" sz="1600" b="0" cap="none" dirty="0">
                <a:solidFill>
                  <a:srgbClr val="000000"/>
                </a:solidFill>
                <a:latin typeface="Calibri"/>
                <a:cs typeface="Calibri"/>
              </a:rPr>
              <a:t>KDE JE HRANICE MEZI LEGITIMNÍM MARKETINGEM A KLAMAVÁ REKLAMOU VE ZDRAVOTNICTVÍ?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536B003-B3F7-2C91-D785-129428AB3A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914400"/>
            <a:ext cx="10780776" cy="118021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cs-CZ" sz="2800" i="0" u="none" strike="noStrike" noProof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Červené brýle blokují všechny poruchy spánku?</a:t>
            </a:r>
            <a:br>
              <a:rPr lang="cs-CZ" sz="2800" i="0" u="none" strike="noStrike" noProof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cs-CZ" sz="2800" noProof="0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C2EBCEDB-88F2-AB66-6A10-2BEC7D0F2F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64960" y="2346960"/>
            <a:ext cx="4819903" cy="3775456"/>
          </a:xfrm>
        </p:spPr>
        <p:txBody>
          <a:bodyPr>
            <a:normAutofit/>
          </a:bodyPr>
          <a:lstStyle/>
          <a:p>
            <a:r>
              <a:rPr lang="cs-CZ" b="1" i="0" u="none" strike="noStrike" noProof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Mýtus!</a:t>
            </a:r>
            <a:endParaRPr lang="cs-CZ" b="0" i="0" u="none" strike="noStrike" noProof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b="0" i="0" u="none" strike="noStrike" noProof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Červené nebo oranžové brýle </a:t>
            </a:r>
            <a:r>
              <a:rPr lang="cs-CZ" b="1" i="0" u="none" strike="noStrike" noProof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mohou pomoci</a:t>
            </a:r>
            <a:r>
              <a:rPr lang="cs-CZ" b="0" i="0" u="none" strike="noStrike" noProof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snížit negativní vliv modrého světla na spánek, ale </a:t>
            </a:r>
            <a:r>
              <a:rPr lang="cs-CZ" b="1" i="0" u="none" strike="noStrike" noProof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nejsou všemocné</a:t>
            </a:r>
            <a:r>
              <a:rPr lang="cs-CZ" b="0" i="0" u="none" strike="noStrike" noProof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a neřeší všechny poruchy spánku.</a:t>
            </a:r>
          </a:p>
          <a:p>
            <a:endParaRPr lang="cs-CZ" noProof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Obrázok 4" descr="Obrázok, na ktorom je osoba, stena, vnútri, ľudská tvár&#10;&#10;Obsah vygenerovaný umelou inteligenciou môže byť nesprávny.">
            <a:extLst>
              <a:ext uri="{FF2B5EF4-FFF2-40B4-BE49-F238E27FC236}">
                <a16:creationId xmlns:a16="http://schemas.microsoft.com/office/drawing/2014/main" id="{E71546AC-3BFD-00D8-D41B-CC77959AC6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1152" y="2286633"/>
            <a:ext cx="4947793" cy="3876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3937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5C32E35E-778E-9FC5-B8FA-46B4C61842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0635" y="961292"/>
            <a:ext cx="10691265" cy="5000596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Jak modré světlo ovlivňuje spánek?</a:t>
            </a:r>
          </a:p>
          <a:p>
            <a:pPr lvl="1"/>
            <a:r>
              <a:rPr lang="cs-CZ" b="0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Modré světlo (450–495 </a:t>
            </a:r>
            <a:r>
              <a:rPr lang="cs-CZ" b="0" i="0" u="none" strike="noStrike" noProof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nm</a:t>
            </a:r>
            <a:r>
              <a:rPr lang="cs-CZ" b="0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z </a:t>
            </a:r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displejů, LED světel a slunečního záření</a:t>
            </a:r>
            <a:r>
              <a:rPr lang="cs-CZ" b="0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1"/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Potlačuje produkci melatoninu</a:t>
            </a:r>
            <a:r>
              <a:rPr lang="cs-CZ" b="0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(hormon spánku), což </a:t>
            </a:r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oddaluje usínání</a:t>
            </a:r>
            <a:r>
              <a:rPr lang="cs-CZ" b="0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1"/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Snižuje kvalitu spánku</a:t>
            </a:r>
            <a:r>
              <a:rPr lang="cs-CZ" b="0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tím, že narušuje cirkadiánní rytmus.</a:t>
            </a:r>
          </a:p>
          <a:p>
            <a:pPr lvl="1"/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Zvyšuje bdělost</a:t>
            </a:r>
            <a:r>
              <a:rPr lang="cs-CZ" b="0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což může vést k nespavosti.</a:t>
            </a:r>
          </a:p>
          <a:p>
            <a:pPr marL="0" indent="0" algn="l">
              <a:buNone/>
            </a:pPr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Hlavní problém je expozice modrému světlu večer (po 21:00).</a:t>
            </a:r>
            <a:endParaRPr lang="cs-CZ" b="0" i="0" u="none" strike="noStrike" noProof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l">
              <a:buNone/>
            </a:pPr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 dělají červené brýle?</a:t>
            </a:r>
          </a:p>
          <a:p>
            <a:pPr lvl="1"/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Blokují modré světlo</a:t>
            </a:r>
            <a:r>
              <a:rPr lang="cs-CZ" b="0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čímž umožňují normální produkci melatoninu.</a:t>
            </a:r>
          </a:p>
          <a:p>
            <a:pPr lvl="1"/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Mohou pomoci rychlejšímu usínání</a:t>
            </a:r>
            <a:r>
              <a:rPr lang="cs-CZ" b="0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pokud je člověk vystaven umělému osvětlení.</a:t>
            </a:r>
          </a:p>
          <a:p>
            <a:pPr lvl="1"/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Neřeší všechny poruchy spánku</a:t>
            </a:r>
            <a:r>
              <a:rPr lang="cs-CZ" b="0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– neovlivní například stres, špatné spánkové návyky nebo poruchy spánku jako insomnie či spánková apnoe.</a:t>
            </a:r>
          </a:p>
          <a:p>
            <a:endParaRPr lang="cs-CZ" noProof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845937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11813EA3-3499-1729-0BD0-B49D3FD70F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l">
              <a:buNone/>
            </a:pPr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Jak opravdu zlepšit spánek?</a:t>
            </a:r>
          </a:p>
          <a:p>
            <a:pPr algn="l"/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Omezit modré světlo</a:t>
            </a:r>
            <a:r>
              <a:rPr lang="cs-CZ" b="0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(červené brýle, „noční režim“ na displejích, tlumené světlo večer).</a:t>
            </a:r>
            <a:endParaRPr lang="cs-CZ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Dodržovat pravidelný spánkový režim</a:t>
            </a:r>
            <a:r>
              <a:rPr lang="cs-CZ" b="0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– usínat a vstávat ve stejnou dobu.</a:t>
            </a:r>
            <a:endParaRPr lang="cs-CZ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Omezit kofein a těžká jídla večer</a:t>
            </a:r>
            <a:r>
              <a:rPr lang="cs-CZ" b="0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cs-CZ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Vystavit se přirozenému dennímu světlu</a:t>
            </a:r>
            <a:r>
              <a:rPr lang="cs-CZ" b="0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ráno (pomáhá cirkadiánnímu rytmu).</a:t>
            </a:r>
            <a:endParaRPr lang="cs-CZ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Udržovat chladnou a tmavou ložnici</a:t>
            </a:r>
            <a:r>
              <a:rPr lang="cs-CZ" b="0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(18–20 °C, blackout závěsy).</a:t>
            </a:r>
          </a:p>
          <a:p>
            <a:endParaRPr lang="cs-CZ" noProof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167972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solidFill>
            <a:srgbClr val="E6F0FA"/>
          </a:solidFill>
        </p:spPr>
        <p:txBody>
          <a:bodyPr>
            <a:normAutofit/>
          </a:bodyPr>
          <a:lstStyle/>
          <a:p>
            <a:r>
              <a:rPr lang="cs-CZ" sz="2800" b="1" cap="none" dirty="0">
                <a:solidFill>
                  <a:srgbClr val="1F4E7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HANDS ON – Spánek </a:t>
            </a:r>
          </a:p>
        </p:txBody>
      </p:sp>
      <p:sp>
        <p:nvSpPr>
          <p:cNvPr id="3" name="body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>
              <a:lnSpc>
                <a:spcPts val="3000"/>
              </a:lnSpc>
              <a:spcBef>
                <a:spcPts val="200"/>
              </a:spcBef>
            </a:pPr>
            <a:r>
              <a:rPr lang="cs-CZ" sz="19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Kolik minut před spaním strávíte na displeji? Používáte nocní režim? Jaky je váš rituál? </a:t>
            </a:r>
          </a:p>
          <a:p>
            <a:pPr algn="l">
              <a:lnSpc>
                <a:spcPts val="3000"/>
              </a:lnSpc>
              <a:spcBef>
                <a:spcPts val="200"/>
              </a:spcBef>
            </a:pPr>
            <a:r>
              <a:rPr lang="cs-CZ" sz="19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Navrhněte jednu změnu prostředí (ne chování!) na koleji nebo doma, která bez vůle zlepší spánek. Např.: automatické ztlumení světel po 22:00. Je to etické? Účinné?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40357B4E-0791-12E4-5996-0E77AC5BEF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0635" y="243840"/>
            <a:ext cx="10691265" cy="6242304"/>
          </a:xfrm>
        </p:spPr>
        <p:txBody>
          <a:bodyPr>
            <a:normAutofit fontScale="85000" lnSpcReduction="20000"/>
          </a:bodyPr>
          <a:lstStyle/>
          <a:p>
            <a:pPr marL="0" indent="0" algn="l">
              <a:buNone/>
            </a:pPr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"Více cvičení je vždy lepší"</a:t>
            </a:r>
            <a:r>
              <a:rPr lang="cs-CZ" b="0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indent="0" algn="l">
              <a:buNone/>
            </a:pPr>
            <a:r>
              <a:rPr lang="cs-CZ" b="0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Nadměrné cvičení může vést k přetrénování a hormonální nerovnováze.</a:t>
            </a:r>
          </a:p>
          <a:p>
            <a:pPr marL="0" indent="0" algn="l">
              <a:buNone/>
            </a:pPr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"Musíme vypít 8 sklenic vody denně"</a:t>
            </a:r>
            <a:r>
              <a:rPr lang="cs-CZ" b="0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indent="0" algn="l">
              <a:buNone/>
            </a:pPr>
            <a:r>
              <a:rPr lang="cs-CZ" b="0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Hydratační potřeby závisí na individuálních faktorech.</a:t>
            </a:r>
          </a:p>
          <a:p>
            <a:pPr marL="0" indent="0" algn="l">
              <a:buNone/>
            </a:pPr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"Snídaně je nejdůležitější jídlo dne"</a:t>
            </a:r>
            <a:r>
              <a:rPr lang="cs-CZ" b="0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indent="0" algn="l">
              <a:buNone/>
            </a:pPr>
            <a:r>
              <a:rPr lang="cs-CZ" b="0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Její vliv na metabolismus není univerzální.</a:t>
            </a:r>
          </a:p>
          <a:p>
            <a:pPr marL="0" indent="0" algn="l">
              <a:buNone/>
            </a:pPr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"Silný imunitní systém zabrání všem nemocem"</a:t>
            </a:r>
            <a:r>
              <a:rPr lang="cs-CZ" b="0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indent="0" algn="l">
              <a:buNone/>
            </a:pPr>
            <a:r>
              <a:rPr lang="cs-CZ" b="0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Některé nemoci vyžadují očkování.</a:t>
            </a:r>
          </a:p>
          <a:p>
            <a:pPr marL="0" indent="0" algn="l">
              <a:buNone/>
            </a:pPr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"Chlad způsobuje nachlazení"</a:t>
            </a:r>
            <a:r>
              <a:rPr lang="cs-CZ" b="0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indent="0" algn="l">
              <a:buNone/>
            </a:pPr>
            <a:r>
              <a:rPr lang="cs-CZ" b="0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Nemoc způsobují viry, nikoli samotný chlad.</a:t>
            </a:r>
          </a:p>
          <a:p>
            <a:pPr marL="0" indent="0" algn="l">
              <a:buNone/>
            </a:pPr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"Tmavá čokoláda je </a:t>
            </a:r>
            <a:r>
              <a:rPr lang="cs-CZ" b="1" i="0" u="none" strike="noStrike" noProof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superpotravina</a:t>
            </a:r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cs-CZ" b="0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indent="0" algn="l">
              <a:buNone/>
            </a:pPr>
            <a:r>
              <a:rPr lang="cs-CZ" b="0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cs-CZ" b="0" i="0" u="none" strike="noStrike" noProof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nejsou dokázány výrazné </a:t>
            </a:r>
            <a:r>
              <a:rPr lang="cs-CZ" b="0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zdravotní účinky.</a:t>
            </a:r>
          </a:p>
          <a:p>
            <a:pPr marL="0" indent="0" algn="l">
              <a:buNone/>
            </a:pPr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"Spánek o víkendu dožene spánkový deficit"</a:t>
            </a:r>
            <a:r>
              <a:rPr lang="cs-CZ" b="0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indent="0" algn="l">
              <a:buNone/>
            </a:pPr>
            <a:r>
              <a:rPr lang="cs-CZ" b="0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Částečně pomůže, ale dlouhodobě neřeší důsledky spánkového dluhu.</a:t>
            </a:r>
          </a:p>
          <a:p>
            <a:pPr marL="0" indent="0" algn="l">
              <a:buNone/>
            </a:pPr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"Pokud nemám příznaky, jsem zdravý"</a:t>
            </a:r>
            <a:r>
              <a:rPr lang="cs-CZ" b="0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indent="0" algn="l">
              <a:buNone/>
            </a:pPr>
            <a:r>
              <a:rPr lang="cs-CZ" b="0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Mnoho nemocí (např. hypertenze) se rozvíjí bez viditelných symptomů.</a:t>
            </a:r>
          </a:p>
        </p:txBody>
      </p:sp>
    </p:spTree>
    <p:extLst>
      <p:ext uri="{BB962C8B-B14F-4D97-AF65-F5344CB8AC3E}">
        <p14:creationId xmlns:p14="http://schemas.microsoft.com/office/powerpoint/2010/main" val="1842540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6C43AA4-57A2-55A0-844D-58DE1F2CF1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0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Tělo potřebuje detoxikační doplňky k odstranění toxinů</a:t>
            </a:r>
            <a:endParaRPr lang="cs-CZ" noProof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6DB805F6-B220-2E79-B9F0-12BB2D965B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Toxiny jsou biologicky aktivní látky, které mohou mít škodlivé účinky na živé organismy. Jsou produkovány bakteriemi, houbami, rostlinami, zvířaty nebo jinými živými organismy.</a:t>
            </a:r>
          </a:p>
          <a:p>
            <a:pPr marL="0" indent="0">
              <a:buNone/>
            </a:pPr>
            <a:endParaRPr lang="cs-CZ" i="0" u="none" strike="noStrike" noProof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l">
              <a:buNone/>
            </a:pPr>
            <a:r>
              <a:rPr lang="cs-CZ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Jak se chránit před toxiny?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Nejíst podezřelé houby, plody nebo ryby, pokud nevíte, zda nejsou jedovaté.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Vyvarovat se konzumace plesnivých potravin, které mohou obsahovat mykotoxiny.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Opatrnost při manipulaci s exotickými zvířaty (hadi, pavouci, žáby).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Dodržovat hygienické standardy u potravin.</a:t>
            </a:r>
          </a:p>
          <a:p>
            <a:endParaRPr lang="cs-CZ" noProof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6114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5D9E4A-CBE6-A958-4A0D-A01FF35F5F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0367" y="896113"/>
            <a:ext cx="10691265" cy="1307592"/>
          </a:xfrm>
        </p:spPr>
        <p:txBody>
          <a:bodyPr>
            <a:normAutofit/>
          </a:bodyPr>
          <a:lstStyle/>
          <a:p>
            <a:r>
              <a:rPr lang="cs-CZ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Proč lidi věří mýtům? </a:t>
            </a:r>
            <a:br>
              <a:rPr lang="cs-CZ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proč je těžké je vyvrátit? 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1432F7E0-424D-8970-08CE-10B3A1BF59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0635" y="3036276"/>
            <a:ext cx="10691265" cy="2925611"/>
          </a:xfrm>
        </p:spPr>
        <p:txBody>
          <a:bodyPr/>
          <a:lstStyle/>
          <a:p>
            <a:pPr marL="0" indent="0">
              <a:buNone/>
            </a:pPr>
            <a:r>
              <a:rPr lang="cs-CZ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KOGNITIVNÍ ZKRESLENÍ </a:t>
            </a:r>
          </a:p>
          <a:p>
            <a:pPr lvl="1"/>
            <a:r>
              <a:rPr lang="cs-CZ" b="0" i="0" strike="noStrike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systematická, opakovaná chyba v myšlení , rozhodování, odhadech, vzpomínkách, zapamatování</a:t>
            </a:r>
          </a:p>
          <a:p>
            <a:pPr lvl="1"/>
            <a:r>
              <a:rPr lang="cs-CZ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cs-CZ" b="0" i="0" u="none" strike="noStrike" noProof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ejde</a:t>
            </a:r>
            <a:r>
              <a:rPr lang="cs-CZ" b="0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o záměrnou chybu, ale o výsledek </a:t>
            </a:r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chybného myšlenkového procesu</a:t>
            </a:r>
            <a:endParaRPr lang="cs-CZ" noProof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9623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ok 6" descr="Obrázok, na ktorom je text, snímka obrazovky, animák, kostra&#10;&#10;Obsah vygenerovaný umelou inteligenciou môže byť nesprávny.">
            <a:extLst>
              <a:ext uri="{FF2B5EF4-FFF2-40B4-BE49-F238E27FC236}">
                <a16:creationId xmlns:a16="http://schemas.microsoft.com/office/drawing/2014/main" id="{21BD78B4-02FC-2AD4-6DF1-24022C88E58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270" r="5075"/>
          <a:stretch/>
        </p:blipFill>
        <p:spPr>
          <a:xfrm>
            <a:off x="2308401" y="344038"/>
            <a:ext cx="7575197" cy="6169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88613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objekt pre obsah 4" descr="Obrázok, na ktorom je text, snímka obrazovky, animák, grafický dizajn&#10;&#10;Obsah vygenerovaný umelou inteligenciou môže byť nesprávny.">
            <a:extLst>
              <a:ext uri="{FF2B5EF4-FFF2-40B4-BE49-F238E27FC236}">
                <a16:creationId xmlns:a16="http://schemas.microsoft.com/office/drawing/2014/main" id="{B3C93A0C-E3CD-6654-A1BC-E6E5E40F2C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79421" y="386515"/>
            <a:ext cx="6640426" cy="6261489"/>
          </a:xfrm>
        </p:spPr>
      </p:pic>
    </p:spTree>
    <p:extLst>
      <p:ext uri="{BB962C8B-B14F-4D97-AF65-F5344CB8AC3E}">
        <p14:creationId xmlns:p14="http://schemas.microsoft.com/office/powerpoint/2010/main" val="105960847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F12AEBF-2C0A-E21E-464B-EA64B280C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Placebo efekt</a:t>
            </a:r>
          </a:p>
        </p:txBody>
      </p:sp>
      <p:pic>
        <p:nvPicPr>
          <p:cNvPr id="5" name="Zástupný objekt pre obsah 4" descr="Obrázok, na ktorom je text, snímka obrazovky, písmo, číslo&#10;&#10;Obsah vygenerovaný umelou inteligenciou môže byť nesprávny.">
            <a:extLst>
              <a:ext uri="{FF2B5EF4-FFF2-40B4-BE49-F238E27FC236}">
                <a16:creationId xmlns:a16="http://schemas.microsoft.com/office/drawing/2014/main" id="{03246F56-C210-FB4E-5114-A9277B78798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27737" y="2366963"/>
            <a:ext cx="6936525" cy="3424237"/>
          </a:xfrm>
        </p:spPr>
      </p:pic>
    </p:spTree>
    <p:extLst>
      <p:ext uri="{BB962C8B-B14F-4D97-AF65-F5344CB8AC3E}">
        <p14:creationId xmlns:p14="http://schemas.microsoft.com/office/powerpoint/2010/main" val="238571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A507E59-1019-9074-7A34-1EAB8BEAB4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7" y="559063"/>
            <a:ext cx="3306747" cy="5256025"/>
          </a:xfrm>
        </p:spPr>
        <p:txBody>
          <a:bodyPr>
            <a:normAutofit/>
          </a:bodyPr>
          <a:lstStyle/>
          <a:p>
            <a:r>
              <a:rPr lang="cs-CZ" sz="3600" noProof="0">
                <a:latin typeface="Times New Roman" panose="02020603050405020304" pitchFamily="18" charset="0"/>
                <a:cs typeface="Times New Roman" panose="02020603050405020304" pitchFamily="18" charset="0"/>
              </a:rPr>
              <a:t>PLACEBO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3F8BB45F-6491-20B5-E77E-EF0594DD75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3022" y="622249"/>
            <a:ext cx="6844892" cy="5639712"/>
          </a:xfrm>
        </p:spPr>
        <p:txBody>
          <a:bodyPr>
            <a:normAutofit/>
          </a:bodyPr>
          <a:lstStyle/>
          <a:p>
            <a:r>
              <a:rPr lang="cs-CZ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Když člověk zažije skutečnou úlevu od symptomů jednoduše proto, že věří, že léčba bude fungovat, i když je léčba neaktivní</a:t>
            </a:r>
          </a:p>
          <a:p>
            <a:r>
              <a:rPr lang="cs-CZ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Někdo, kdo používá „energetické náramky“, tvrdí, že se cítí vyrovnaněji, i když studie neprokázaly žádný skutečný fyziologický účinek.</a:t>
            </a:r>
          </a:p>
          <a:p>
            <a:r>
              <a:rPr lang="cs-CZ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Detoxikační čaje způsobují, že se lidé cítí „lehčí“ díky placebo efektu, nikoli skutečnému odstranění toxinů.</a:t>
            </a:r>
          </a:p>
          <a:p>
            <a:r>
              <a:rPr lang="cs-CZ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Důsledek: Způsobuje, že neúčinná léčba vypadá jako reálná, což povzbuzuje zdravotní volby založené na pseudovědě.</a:t>
            </a:r>
          </a:p>
        </p:txBody>
      </p:sp>
    </p:spTree>
    <p:extLst>
      <p:ext uri="{BB962C8B-B14F-4D97-AF65-F5344CB8AC3E}">
        <p14:creationId xmlns:p14="http://schemas.microsoft.com/office/powerpoint/2010/main" val="2564376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BCF1BE4-8141-63FF-3EEE-AD32506D2F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0" i="0" u="none" strike="noStrike" noProof="0" dirty="0"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Konfirmační zkreslení </a:t>
            </a:r>
            <a:br>
              <a:rPr lang="cs-CZ" b="0" i="0" u="none" strike="noStrike" noProof="0" dirty="0"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b="0" i="0" u="none" strike="noStrike" noProof="0" dirty="0"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cs-CZ" b="0" i="0" u="none" strike="noStrike" noProof="0" dirty="0" err="1"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Confirmation</a:t>
            </a:r>
            <a:r>
              <a:rPr lang="cs-CZ" b="0" i="0" u="none" strike="noStrike" noProof="0" dirty="0"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b="0" i="0" u="none" strike="noStrike" noProof="0" dirty="0" err="1"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bias</a:t>
            </a:r>
            <a:r>
              <a:rPr lang="cs-CZ" b="0" i="0" u="none" strike="noStrike" noProof="0" dirty="0"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cs-CZ" noProof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Zástupný objekt pre obsah 4">
            <a:extLst>
              <a:ext uri="{FF2B5EF4-FFF2-40B4-BE49-F238E27FC236}">
                <a16:creationId xmlns:a16="http://schemas.microsoft.com/office/drawing/2014/main" id="{3C746271-8F3B-AA04-0266-E105BB01E0D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52561" y="2222500"/>
            <a:ext cx="4986866" cy="3740150"/>
          </a:xfrm>
        </p:spPr>
      </p:pic>
    </p:spTree>
    <p:extLst>
      <p:ext uri="{BB962C8B-B14F-4D97-AF65-F5344CB8AC3E}">
        <p14:creationId xmlns:p14="http://schemas.microsoft.com/office/powerpoint/2010/main" val="105815783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E49D33B-E9F4-1789-F3E7-626ED71509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7" y="559063"/>
            <a:ext cx="3306747" cy="5256025"/>
          </a:xfrm>
        </p:spPr>
        <p:txBody>
          <a:bodyPr>
            <a:normAutofit/>
          </a:bodyPr>
          <a:lstStyle/>
          <a:p>
            <a:r>
              <a:rPr lang="cs-CZ" sz="3300" noProof="0">
                <a:latin typeface="Times New Roman" panose="02020603050405020304" pitchFamily="18" charset="0"/>
                <a:cs typeface="Times New Roman" panose="02020603050405020304" pitchFamily="18" charset="0"/>
              </a:rPr>
              <a:t>Konfirmační zkreslení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9671F0E0-26A0-3C3E-B51E-2D5E4AD91B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3022" y="622249"/>
            <a:ext cx="6844892" cy="5639712"/>
          </a:xfrm>
        </p:spPr>
        <p:txBody>
          <a:bodyPr>
            <a:normAutofit lnSpcReduction="10000"/>
          </a:bodyPr>
          <a:lstStyle/>
          <a:p>
            <a:r>
              <a:rPr lang="cs-CZ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Tendence vyhledávat a interpretovat informace, které potvrzují již existující přesvědčení, a přitom ignorovat protichůdné důkazy.</a:t>
            </a:r>
          </a:p>
          <a:p>
            <a:r>
              <a:rPr lang="cs-CZ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Někdo, kdo věří v detoxikační diety, se zaměří na názory od </a:t>
            </a:r>
            <a:r>
              <a:rPr lang="cs-CZ" noProof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influencerů</a:t>
            </a:r>
            <a:r>
              <a:rPr lang="cs-CZ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zatímco ignoruje vědecké studie, které neprokazují žádný přínos.</a:t>
            </a:r>
          </a:p>
          <a:p>
            <a:r>
              <a:rPr lang="cs-CZ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Člověk přesvědčený o tom, že vakcíny způsobují autismus, může pouze číst blogy proti očkování, čímž si utvrzuje své přesvědčení.</a:t>
            </a:r>
          </a:p>
          <a:p>
            <a:r>
              <a:rPr lang="cs-CZ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Důsledek: Vede k vytvoření ozvěnových komor („echo </a:t>
            </a:r>
            <a:r>
              <a:rPr lang="cs-CZ" noProof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chambers</a:t>
            </a:r>
            <a:r>
              <a:rPr lang="cs-CZ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“), kde se nekontrolovaně šíří dezinformace.</a:t>
            </a:r>
          </a:p>
        </p:txBody>
      </p:sp>
    </p:spTree>
    <p:extLst>
      <p:ext uri="{BB962C8B-B14F-4D97-AF65-F5344CB8AC3E}">
        <p14:creationId xmlns:p14="http://schemas.microsoft.com/office/powerpoint/2010/main" val="2161349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A64E2FA-A7C9-8D03-AF11-1719A64FCD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noProof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Illusory</a:t>
            </a:r>
            <a:r>
              <a:rPr lang="cs-CZ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noProof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correlation</a:t>
            </a:r>
            <a:r>
              <a:rPr lang="cs-CZ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5" name="Zástupný objekt pre obsah 4">
            <a:extLst>
              <a:ext uri="{FF2B5EF4-FFF2-40B4-BE49-F238E27FC236}">
                <a16:creationId xmlns:a16="http://schemas.microsoft.com/office/drawing/2014/main" id="{581F2453-AEF1-EAED-279C-DD6B88A0CA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13175" y="2366963"/>
            <a:ext cx="4565649" cy="3424237"/>
          </a:xfrm>
        </p:spPr>
      </p:pic>
    </p:spTree>
    <p:extLst>
      <p:ext uri="{BB962C8B-B14F-4D97-AF65-F5344CB8AC3E}">
        <p14:creationId xmlns:p14="http://schemas.microsoft.com/office/powerpoint/2010/main" val="148193475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9021A36-B674-4626-8496-6F7A5D6896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7" y="559063"/>
            <a:ext cx="3306747" cy="5256025"/>
          </a:xfrm>
        </p:spPr>
        <p:txBody>
          <a:bodyPr>
            <a:normAutofit/>
          </a:bodyPr>
          <a:lstStyle/>
          <a:p>
            <a:r>
              <a:rPr lang="cs-CZ" sz="3600" noProof="0">
                <a:latin typeface="Times New Roman" panose="02020603050405020304" pitchFamily="18" charset="0"/>
                <a:cs typeface="Times New Roman" panose="02020603050405020304" pitchFamily="18" charset="0"/>
              </a:rPr>
              <a:t>Iluzorní korelace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E39B6D24-EA98-CCF6-FB34-7C7C2ADB7A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3022" y="622249"/>
            <a:ext cx="6844892" cy="5639712"/>
          </a:xfrm>
        </p:spPr>
        <p:txBody>
          <a:bodyPr>
            <a:normAutofit/>
          </a:bodyPr>
          <a:lstStyle/>
          <a:p>
            <a:r>
              <a:rPr lang="cs-CZ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Vnímání vztahu mezi dvěma nesouvisejícími událostmi, protože k nim dochází v čase blízko sebe.</a:t>
            </a:r>
          </a:p>
          <a:p>
            <a:r>
              <a:rPr lang="cs-CZ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Člověk onemocní po jídle z rychlého občerstvení a předpokládá, že rychlé občerstvení „oslabilo jeho imunitní systém“, i když byl již dříve vystaven viru.</a:t>
            </a:r>
          </a:p>
          <a:p>
            <a:r>
              <a:rPr lang="cs-CZ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Úplňky a hospitalizace: Lidé si během úplňků všímají zvláštního chování, ale zapomínají, když se neděje nic neobvyklého, čímž se posiluje falešné spojení.</a:t>
            </a:r>
          </a:p>
          <a:p>
            <a:r>
              <a:rPr lang="cs-CZ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Důsledek: Povzbuzuje lidové přesvědčení a pověry o zdraví.</a:t>
            </a:r>
          </a:p>
        </p:txBody>
      </p:sp>
    </p:spTree>
    <p:extLst>
      <p:ext uri="{BB962C8B-B14F-4D97-AF65-F5344CB8AC3E}">
        <p14:creationId xmlns:p14="http://schemas.microsoft.com/office/powerpoint/2010/main" val="71725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7DF54F4-71D7-2E31-CCDC-30793A2DB0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Heuristika dostupnosti</a:t>
            </a:r>
            <a:endParaRPr lang="cs-CZ" noProof="0" dirty="0"/>
          </a:p>
        </p:txBody>
      </p:sp>
      <p:pic>
        <p:nvPicPr>
          <p:cNvPr id="5" name="Zástupný objekt pre obsah 4">
            <a:extLst>
              <a:ext uri="{FF2B5EF4-FFF2-40B4-BE49-F238E27FC236}">
                <a16:creationId xmlns:a16="http://schemas.microsoft.com/office/drawing/2014/main" id="{C781A264-BDF7-D0E0-8DFE-FE43061BF38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11747" y="1975094"/>
            <a:ext cx="3968506" cy="3968506"/>
          </a:xfrm>
        </p:spPr>
      </p:pic>
    </p:spTree>
    <p:extLst>
      <p:ext uri="{BB962C8B-B14F-4D97-AF65-F5344CB8AC3E}">
        <p14:creationId xmlns:p14="http://schemas.microsoft.com/office/powerpoint/2010/main" val="39869141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ok 4" descr="Obrázok, na ktorom je text, snímka obrazovky, diagram&#10;&#10;Obsah vygenerovaný umelou inteligenciou môže byť nesprávny.">
            <a:extLst>
              <a:ext uri="{FF2B5EF4-FFF2-40B4-BE49-F238E27FC236}">
                <a16:creationId xmlns:a16="http://schemas.microsoft.com/office/drawing/2014/main" id="{30D9F052-1270-C7D2-BEAF-25256DF0D4C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04" r="3925" b="12821"/>
          <a:stretch/>
        </p:blipFill>
        <p:spPr>
          <a:xfrm>
            <a:off x="6943687" y="0"/>
            <a:ext cx="4608576" cy="5978763"/>
          </a:xfrm>
          <a:prstGeom prst="rect">
            <a:avLst/>
          </a:prstGeom>
        </p:spPr>
      </p:pic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081CF0F8-B79C-A4E8-FCC1-2DB042A792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4088" y="973014"/>
            <a:ext cx="6239599" cy="5509845"/>
          </a:xfrm>
        </p:spPr>
        <p:txBody>
          <a:bodyPr>
            <a:normAutofit fontScale="85000" lnSpcReduction="10000"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cs-CZ" sz="1400" b="1" i="0" u="none" strike="noStrike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Jak tělo skutečně odbourává toxiny?</a:t>
            </a:r>
          </a:p>
          <a:p>
            <a:pPr>
              <a:lnSpc>
                <a:spcPct val="100000"/>
              </a:lnSpc>
              <a:buFont typeface="+mj-lt"/>
              <a:buAutoNum type="arabicPeriod"/>
            </a:pPr>
            <a:r>
              <a:rPr lang="cs-CZ" sz="1400" b="1" i="0" u="none" strike="noStrike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Játra</a:t>
            </a:r>
            <a:r>
              <a:rPr lang="cs-CZ" sz="1400" b="0" i="0" u="none" strike="noStrike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– neutralizují toxické látky a přeměňují je na neškodné nebo </a:t>
            </a:r>
            <a:r>
              <a:rPr lang="cs-CZ" sz="1400" b="0" i="0" u="none" strike="noStrike" noProof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vylučovatelné</a:t>
            </a:r>
            <a:r>
              <a:rPr lang="cs-CZ" sz="1400" b="0" i="0" u="none" strike="noStrike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sloučeniny.</a:t>
            </a:r>
          </a:p>
          <a:p>
            <a:pPr>
              <a:lnSpc>
                <a:spcPct val="100000"/>
              </a:lnSpc>
              <a:buFont typeface="+mj-lt"/>
              <a:buAutoNum type="arabicPeriod"/>
            </a:pPr>
            <a:r>
              <a:rPr lang="cs-CZ" sz="1400" b="1" i="0" u="none" strike="noStrike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Ledviny</a:t>
            </a:r>
            <a:r>
              <a:rPr lang="cs-CZ" sz="1400" b="0" i="0" u="none" strike="noStrike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– filtrují krev a vylučují škodlivé látky močí.</a:t>
            </a:r>
          </a:p>
          <a:p>
            <a:pPr>
              <a:lnSpc>
                <a:spcPct val="100000"/>
              </a:lnSpc>
              <a:buFont typeface="+mj-lt"/>
              <a:buAutoNum type="arabicPeriod"/>
            </a:pPr>
            <a:r>
              <a:rPr lang="cs-CZ" sz="1400" b="1" i="0" u="none" strike="noStrike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Plíce</a:t>
            </a:r>
            <a:r>
              <a:rPr lang="cs-CZ" sz="1400" b="0" i="0" u="none" strike="noStrike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– odstraňují těkavé toxiny (např. alkoholové metabolity, oxid uhličitý).</a:t>
            </a:r>
          </a:p>
          <a:p>
            <a:pPr>
              <a:lnSpc>
                <a:spcPct val="100000"/>
              </a:lnSpc>
            </a:pPr>
            <a:r>
              <a:rPr lang="cs-CZ" sz="1400" b="0" i="0" u="none" strike="noStrike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Další roli hraje </a:t>
            </a:r>
            <a:r>
              <a:rPr lang="cs-CZ" sz="1400" b="1" i="0" u="none" strike="noStrike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kůže (pocení)</a:t>
            </a:r>
            <a:r>
              <a:rPr lang="cs-CZ" sz="1400" b="0" i="0" u="none" strike="noStrike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a </a:t>
            </a:r>
            <a:r>
              <a:rPr lang="cs-CZ" sz="1400" b="1" i="0" u="none" strike="noStrike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střeva (vylučování nestravitelných látek a metabolitů).</a:t>
            </a:r>
          </a:p>
          <a:p>
            <a:pPr marL="0" indent="0">
              <a:lnSpc>
                <a:spcPct val="100000"/>
              </a:lnSpc>
              <a:buNone/>
            </a:pPr>
            <a:endParaRPr lang="cs-CZ" sz="1400" b="0" i="0" u="none" strike="noStrike" noProof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buFont typeface="+mj-lt"/>
              <a:buAutoNum type="arabicPeriod"/>
            </a:pPr>
            <a:r>
              <a:rPr lang="cs-CZ" sz="1400" b="1" i="0" u="none" strike="noStrike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Tělo se „nezanáší toxiny“.</a:t>
            </a:r>
            <a:endParaRPr lang="cs-CZ" sz="1400" b="0" i="0" u="none" strike="noStrike" noProof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0000"/>
              </a:lnSpc>
              <a:buFont typeface="+mj-lt"/>
              <a:buAutoNum type="arabicPeriod"/>
            </a:pPr>
            <a:r>
              <a:rPr lang="cs-CZ" sz="1400" b="0" i="0" u="none" strike="noStrike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„Toxiny“ jsou běžně odbourávány játry a ledvinami, není třeba je „čistit“.</a:t>
            </a:r>
          </a:p>
          <a:p>
            <a:pPr marL="742950" lvl="1" indent="-285750">
              <a:lnSpc>
                <a:spcPct val="100000"/>
              </a:lnSpc>
              <a:buFont typeface="+mj-lt"/>
              <a:buAutoNum type="arabicPeriod"/>
            </a:pPr>
            <a:r>
              <a:rPr lang="cs-CZ" sz="1400" b="0" i="0" u="none" strike="noStrike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Neexistuje důkaz, že by detoxikační diety pomohly zbavit tělo „hromaděných toxinů“.</a:t>
            </a:r>
          </a:p>
          <a:p>
            <a:pPr>
              <a:lnSpc>
                <a:spcPct val="100000"/>
              </a:lnSpc>
              <a:buFont typeface="+mj-lt"/>
              <a:buAutoNum type="arabicPeriod"/>
            </a:pPr>
            <a:r>
              <a:rPr lang="cs-CZ" sz="1400" b="1" i="0" u="none" strike="noStrike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Neexistuje žádný „zázračný detox“.</a:t>
            </a:r>
            <a:endParaRPr lang="cs-CZ" sz="1400" b="0" i="0" u="none" strike="noStrike" noProof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0000"/>
              </a:lnSpc>
              <a:buFont typeface="+mj-lt"/>
              <a:buAutoNum type="arabicPeriod"/>
            </a:pPr>
            <a:r>
              <a:rPr lang="cs-CZ" sz="1400" b="0" i="0" u="none" strike="noStrike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Pití citronové vody, zelených šťáv nebo speciálních čajů </a:t>
            </a:r>
            <a:r>
              <a:rPr lang="cs-CZ" sz="1400" b="1" i="0" u="none" strike="noStrike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nezlepší detoxikaci těla</a:t>
            </a:r>
            <a:r>
              <a:rPr lang="cs-CZ" sz="1400" b="0" i="0" u="none" strike="noStrike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742950" lvl="1" indent="-285750">
              <a:lnSpc>
                <a:spcPct val="100000"/>
              </a:lnSpc>
              <a:buFont typeface="+mj-lt"/>
              <a:buAutoNum type="arabicPeriod"/>
            </a:pPr>
            <a:r>
              <a:rPr lang="cs-CZ" sz="1400" b="0" i="0" u="none" strike="noStrike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„Detoxikační“ doplňky obvykle </a:t>
            </a:r>
            <a:r>
              <a:rPr lang="cs-CZ" sz="1400" b="1" i="0" u="none" strike="noStrike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jen podporují odvodnění</a:t>
            </a:r>
            <a:r>
              <a:rPr lang="cs-CZ" sz="1400" b="0" i="0" u="none" strike="noStrike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(diuretika), což může dát falešný pocit „očisty“.</a:t>
            </a:r>
          </a:p>
          <a:p>
            <a:pPr>
              <a:lnSpc>
                <a:spcPct val="100000"/>
              </a:lnSpc>
              <a:buFont typeface="+mj-lt"/>
              <a:buAutoNum type="arabicPeriod"/>
            </a:pPr>
            <a:r>
              <a:rPr lang="cs-CZ" sz="1400" b="1" i="0" u="none" strike="noStrike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Některé detoxikační metody jsou dokonce škodlivé.</a:t>
            </a:r>
            <a:endParaRPr lang="cs-CZ" sz="1400" b="0" i="0" u="none" strike="noStrike" noProof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0000"/>
              </a:lnSpc>
              <a:buFont typeface="+mj-lt"/>
              <a:buAutoNum type="arabicPeriod"/>
            </a:pPr>
            <a:r>
              <a:rPr lang="cs-CZ" sz="1400" b="1" i="0" u="none" strike="noStrike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Půst a drastické diety</a:t>
            </a:r>
            <a:r>
              <a:rPr lang="cs-CZ" sz="1400" b="0" i="0" u="none" strike="noStrike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mohou způsobit </a:t>
            </a:r>
            <a:r>
              <a:rPr lang="cs-CZ" sz="1400" b="1" i="0" u="none" strike="noStrike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nedostatek živin a zpomalit metabolismus</a:t>
            </a:r>
            <a:r>
              <a:rPr lang="cs-CZ" sz="1400" b="0" i="0" u="none" strike="noStrike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742950" lvl="1" indent="-285750">
              <a:lnSpc>
                <a:spcPct val="100000"/>
              </a:lnSpc>
              <a:buFont typeface="+mj-lt"/>
              <a:buAutoNum type="arabicPeriod"/>
            </a:pPr>
            <a:r>
              <a:rPr lang="cs-CZ" sz="1400" b="1" i="0" u="none" strike="noStrike" noProof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Colon</a:t>
            </a:r>
            <a:r>
              <a:rPr lang="cs-CZ" sz="1400" b="1" i="0" u="none" strike="noStrike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400" b="1" i="0" u="none" strike="noStrike" noProof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cleanse</a:t>
            </a:r>
            <a:r>
              <a:rPr lang="cs-CZ" sz="1400" b="1" i="0" u="none" strike="noStrike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(„čistění střev“) a detoxikační klystýry</a:t>
            </a:r>
            <a:r>
              <a:rPr lang="cs-CZ" sz="1400" b="0" i="0" u="none" strike="noStrike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mohou narušit </a:t>
            </a:r>
            <a:r>
              <a:rPr lang="cs-CZ" sz="1400" b="0" i="0" u="none" strike="noStrike" noProof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mikrobiom</a:t>
            </a:r>
            <a:r>
              <a:rPr lang="cs-CZ" sz="1400" b="0" i="0" u="none" strike="noStrike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 způsobit dehydrataci.</a:t>
            </a:r>
          </a:p>
          <a:p>
            <a:pPr>
              <a:lnSpc>
                <a:spcPct val="100000"/>
              </a:lnSpc>
            </a:pPr>
            <a:endParaRPr lang="cs-CZ" sz="900" noProof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5497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C2D6B98-9AC2-4D81-D5F7-5BF779875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7" y="559063"/>
            <a:ext cx="3306747" cy="5256025"/>
          </a:xfrm>
        </p:spPr>
        <p:txBody>
          <a:bodyPr>
            <a:normAutofit/>
          </a:bodyPr>
          <a:lstStyle/>
          <a:p>
            <a:r>
              <a:rPr lang="cs-CZ" sz="3300" noProof="0">
                <a:latin typeface="Times New Roman" panose="02020603050405020304" pitchFamily="18" charset="0"/>
                <a:cs typeface="Times New Roman" panose="02020603050405020304" pitchFamily="18" charset="0"/>
              </a:rPr>
              <a:t>Heuristika dostupnosti</a:t>
            </a:r>
            <a:endParaRPr lang="cs-CZ" sz="3300" noProof="0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0BB15738-7B68-9E33-09D7-36B164BBF5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3022" y="622249"/>
            <a:ext cx="6844892" cy="5639712"/>
          </a:xfrm>
        </p:spPr>
        <p:txBody>
          <a:bodyPr>
            <a:normAutofit/>
          </a:bodyPr>
          <a:lstStyle/>
          <a:p>
            <a:r>
              <a:rPr lang="cs-CZ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Tendence posuzovat pravděpodobnost události na základě toho, jak snadno vás napadnou příklady.</a:t>
            </a:r>
          </a:p>
          <a:p>
            <a:r>
              <a:rPr lang="cs-CZ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Lidé si myslí, že útoky žraloků jsou běžné, protože je vidí ve zprávách, i když komáři zabíjejí mnohem více lidí.</a:t>
            </a:r>
          </a:p>
          <a:p>
            <a:r>
              <a:rPr lang="cs-CZ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Lidé přeceňují riziko vedlejších účinků vakcín, protože slyší jeden virový příběh, ale ignorují miliony lidí, kteří neměli žádný problém.</a:t>
            </a:r>
          </a:p>
          <a:p>
            <a:r>
              <a:rPr lang="cs-CZ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Důsledek: Vede k přeceňování vzácných rizik při ignorování každodenních zdravotních hrozeb.</a:t>
            </a:r>
          </a:p>
        </p:txBody>
      </p:sp>
    </p:spTree>
    <p:extLst>
      <p:ext uri="{BB962C8B-B14F-4D97-AF65-F5344CB8AC3E}">
        <p14:creationId xmlns:p14="http://schemas.microsoft.com/office/powerpoint/2010/main" val="298223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1DB27FA-0A37-33C9-39E3-05BAC0C4FB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noProof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Dunning</a:t>
            </a:r>
            <a:r>
              <a:rPr lang="cs-CZ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noProof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kruger</a:t>
            </a:r>
            <a:r>
              <a:rPr lang="cs-CZ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noProof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effect</a:t>
            </a:r>
            <a:endParaRPr lang="cs-CZ" noProof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Zástupný objekt pre obsah 4" descr="Obrázok, na ktorom je text, mapa, diagram&#10;&#10;Obsah vygenerovaný umelou inteligenciou môže byť nesprávny.">
            <a:extLst>
              <a:ext uri="{FF2B5EF4-FFF2-40B4-BE49-F238E27FC236}">
                <a16:creationId xmlns:a16="http://schemas.microsoft.com/office/drawing/2014/main" id="{E371728B-2EC3-127D-BCBB-BA205AE49B3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86142" y="1741853"/>
            <a:ext cx="5219715" cy="3922959"/>
          </a:xfrm>
        </p:spPr>
      </p:pic>
    </p:spTree>
    <p:extLst>
      <p:ext uri="{BB962C8B-B14F-4D97-AF65-F5344CB8AC3E}">
        <p14:creationId xmlns:p14="http://schemas.microsoft.com/office/powerpoint/2010/main" val="365864469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A71E16A-B452-9676-861D-36ACCD1B63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7" y="559063"/>
            <a:ext cx="3306747" cy="5256025"/>
          </a:xfrm>
        </p:spPr>
        <p:txBody>
          <a:bodyPr>
            <a:normAutofit/>
          </a:bodyPr>
          <a:lstStyle/>
          <a:p>
            <a:r>
              <a:rPr lang="cs-CZ" sz="3600" noProof="0">
                <a:latin typeface="Times New Roman" panose="02020603050405020304" pitchFamily="18" charset="0"/>
                <a:cs typeface="Times New Roman" panose="02020603050405020304" pitchFamily="18" charset="0"/>
              </a:rPr>
              <a:t>Dunning-Krugerův efekt</a:t>
            </a:r>
            <a:br>
              <a:rPr lang="cs-CZ" sz="3600" noProof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cs-CZ" sz="3600" noProof="0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C7956616-5047-F9C3-1F94-55B1E20403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3022" y="622249"/>
            <a:ext cx="6844892" cy="5639712"/>
          </a:xfrm>
        </p:spPr>
        <p:txBody>
          <a:bodyPr>
            <a:normAutofit/>
          </a:bodyPr>
          <a:lstStyle/>
          <a:p>
            <a:r>
              <a:rPr lang="cs-CZ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Lidé s nízkou znalostí tématu přeceňují svou odbornost, zatímco odborníci bývají opatrnější.</a:t>
            </a:r>
          </a:p>
          <a:p>
            <a:r>
              <a:rPr lang="cs-CZ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Fitness </a:t>
            </a:r>
            <a:r>
              <a:rPr lang="cs-CZ" noProof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influencer</a:t>
            </a:r>
            <a:r>
              <a:rPr lang="cs-CZ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bez lékařského vzdělání sebevědomě šíří dezinformace o metabolismu a hubnutí.</a:t>
            </a:r>
          </a:p>
          <a:p>
            <a:r>
              <a:rPr lang="cs-CZ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Člověk, který sleduje jeden dokument o „big </a:t>
            </a:r>
            <a:r>
              <a:rPr lang="cs-CZ" noProof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pharma</a:t>
            </a:r>
            <a:r>
              <a:rPr lang="cs-CZ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“, věří, že ví víc než lékaři.</a:t>
            </a:r>
          </a:p>
          <a:p>
            <a:r>
              <a:rPr lang="cs-CZ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Důsledek: Způsobuje rozsáhlé šíření dezinformací o zdraví, protože příliš sebevědomí jednotlivci ovlivňují ostatní</a:t>
            </a:r>
          </a:p>
        </p:txBody>
      </p:sp>
    </p:spTree>
    <p:extLst>
      <p:ext uri="{BB962C8B-B14F-4D97-AF65-F5344CB8AC3E}">
        <p14:creationId xmlns:p14="http://schemas.microsoft.com/office/powerpoint/2010/main" val="2642405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8694FF8-727F-F1D3-3544-3F993D8DD8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Dezinformace a sociální sítě</a:t>
            </a:r>
          </a:p>
        </p:txBody>
      </p:sp>
      <p:pic>
        <p:nvPicPr>
          <p:cNvPr id="7" name="Obrázok 6" descr="Obrázok, na ktorom je animák, dizajn&#10;&#10;Obsah vygenerovaný umelou inteligenciou môže byť nesprávny.">
            <a:extLst>
              <a:ext uri="{FF2B5EF4-FFF2-40B4-BE49-F238E27FC236}">
                <a16:creationId xmlns:a16="http://schemas.microsoft.com/office/drawing/2014/main" id="{CE8715CE-B7ED-5BA6-6B1D-CF1A8E284F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1688856"/>
            <a:ext cx="7772400" cy="4371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148167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objekt pre obsah 4" descr="Obrázok, na ktorom je text, písmo, číslo, softvér&#10;&#10;Obsah vygenerovaný umelou inteligenciou môže byť nesprávny.">
            <a:extLst>
              <a:ext uri="{FF2B5EF4-FFF2-40B4-BE49-F238E27FC236}">
                <a16:creationId xmlns:a16="http://schemas.microsoft.com/office/drawing/2014/main" id="{BB315A3A-DBEE-910F-AD22-C0267B1DD5F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09083" y="1017609"/>
            <a:ext cx="8573834" cy="4822782"/>
          </a:xfrm>
        </p:spPr>
      </p:pic>
    </p:spTree>
    <p:extLst>
      <p:ext uri="{BB962C8B-B14F-4D97-AF65-F5344CB8AC3E}">
        <p14:creationId xmlns:p14="http://schemas.microsoft.com/office/powerpoint/2010/main" val="105513648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ok 4" descr="Obrázok, na ktorom je počítač, computer, snímka obrazovky, operačný systém&#10;&#10;Obsah vygenerovaný umelou inteligenciou môže byť nesprávny.">
            <a:extLst>
              <a:ext uri="{FF2B5EF4-FFF2-40B4-BE49-F238E27FC236}">
                <a16:creationId xmlns:a16="http://schemas.microsoft.com/office/drawing/2014/main" id="{EB6BD887-0B73-E0BA-A92C-C317CFBD99A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0251" b="2"/>
          <a:stretch/>
        </p:blipFill>
        <p:spPr>
          <a:xfrm>
            <a:off x="6529508" y="1428581"/>
            <a:ext cx="4794709" cy="4000837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29335097-AA94-6ECE-A11D-E11114B4DB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914400"/>
            <a:ext cx="3799763" cy="1473200"/>
          </a:xfrm>
        </p:spPr>
        <p:txBody>
          <a:bodyPr>
            <a:normAutofit/>
          </a:bodyPr>
          <a:lstStyle/>
          <a:p>
            <a:r>
              <a:rPr lang="cs-CZ" sz="3600" noProof="0">
                <a:latin typeface="Times New Roman" panose="02020603050405020304" pitchFamily="18" charset="0"/>
                <a:cs typeface="Times New Roman" panose="02020603050405020304" pitchFamily="18" charset="0"/>
              </a:rPr>
              <a:t>Virality 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2A736D57-4FC8-EE69-68F3-0642164A9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4088" y="1793631"/>
            <a:ext cx="3799763" cy="4361297"/>
          </a:xfrm>
        </p:spPr>
        <p:txBody>
          <a:bodyPr>
            <a:normAutofit lnSpcReduction="10000"/>
          </a:bodyPr>
          <a:lstStyle/>
          <a:p>
            <a:pPr>
              <a:lnSpc>
                <a:spcPct val="100000"/>
              </a:lnSpc>
            </a:pPr>
            <a:r>
              <a:rPr lang="cs-CZ" sz="1600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Chytlavý, emocionální a senzační obsah se šíří rychleji než přesné a jemné informace.</a:t>
            </a:r>
          </a:p>
          <a:p>
            <a:pPr>
              <a:lnSpc>
                <a:spcPct val="100000"/>
              </a:lnSpc>
            </a:pPr>
            <a:r>
              <a:rPr lang="cs-CZ" sz="1600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Videa „Zázračný nápoj na hubnutí“ mají miliony sdílení, zatímco vědecká vysvětlení metabolismu jsou ignorována.</a:t>
            </a:r>
          </a:p>
          <a:p>
            <a:pPr>
              <a:lnSpc>
                <a:spcPct val="100000"/>
              </a:lnSpc>
            </a:pPr>
            <a:r>
              <a:rPr lang="cs-CZ" sz="1600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„Vakcíny způsobují neplodnost“ se rychle šíří, i když neexistuje žádný vědecký základ.</a:t>
            </a:r>
          </a:p>
          <a:p>
            <a:pPr>
              <a:lnSpc>
                <a:spcPct val="100000"/>
              </a:lnSpc>
            </a:pPr>
            <a:r>
              <a:rPr lang="cs-CZ" sz="1600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Důsledek: Nepravdivá tvrzení se mohou stát kulturními přesvědčeními dříve, než mají odborníci čas je vyvrátit.</a:t>
            </a:r>
          </a:p>
        </p:txBody>
      </p:sp>
    </p:spTree>
    <p:extLst>
      <p:ext uri="{BB962C8B-B14F-4D97-AF65-F5344CB8AC3E}">
        <p14:creationId xmlns:p14="http://schemas.microsoft.com/office/powerpoint/2010/main" val="320449067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D4ACD37-7A03-7DC5-9051-BA6CC67EE0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914400"/>
            <a:ext cx="6001512" cy="1307592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cs-CZ" b="0" i="0" u="none" strike="noStrike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Anekdotický důkaz</a:t>
            </a:r>
            <a:br>
              <a:rPr lang="cs-CZ" b="0" i="0" u="none" strike="noStrike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cs-CZ" noProof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C150A842-B586-25B2-6046-7CA78EEDB3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4088" y="2231136"/>
            <a:ext cx="6001512" cy="3931920"/>
          </a:xfrm>
        </p:spPr>
        <p:txBody>
          <a:bodyPr>
            <a:normAutofit lnSpcReduction="10000"/>
          </a:bodyPr>
          <a:lstStyle/>
          <a:p>
            <a:r>
              <a:rPr lang="cs-CZ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věřit osobním příběhům před vědeckými důkazy.</a:t>
            </a:r>
          </a:p>
          <a:p>
            <a:r>
              <a:rPr lang="cs-CZ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Někdo říká: "Užil jsem si tento doplněk a cítím se skvěle!" i když nemá žádné prokázané výhody.</a:t>
            </a:r>
          </a:p>
          <a:p>
            <a:r>
              <a:rPr lang="cs-CZ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Někdo tvrdí, že půst vyléčil jejich rakovinu, navzdory nedostatku lékařských důkazů.</a:t>
            </a:r>
          </a:p>
          <a:p>
            <a:r>
              <a:rPr lang="cs-CZ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Důsledek: Povzbuzuje neověřené léčby před osvědčenými léky.</a:t>
            </a:r>
          </a:p>
        </p:txBody>
      </p:sp>
      <p:pic>
        <p:nvPicPr>
          <p:cNvPr id="5" name="Obrázok 4" descr="Obrázok, na ktorom je kresba, náčrt, obrysy, kreslený obrázok&#10;&#10;Obsah vygenerovaný umelou inteligenciou môže byť nesprávny.">
            <a:extLst>
              <a:ext uri="{FF2B5EF4-FFF2-40B4-BE49-F238E27FC236}">
                <a16:creationId xmlns:a16="http://schemas.microsoft.com/office/drawing/2014/main" id="{A45F67AA-23B8-706B-A39A-C2AAB6FF25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74560" y="1951854"/>
            <a:ext cx="4202057" cy="4202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93476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ok 4" descr="Obrázok, na ktorom je animák, umenie, ošatenie, kresba&#10;&#10;Obsah vygenerovaný umelou inteligenciou môže byť nesprávny.">
            <a:extLst>
              <a:ext uri="{FF2B5EF4-FFF2-40B4-BE49-F238E27FC236}">
                <a16:creationId xmlns:a16="http://schemas.microsoft.com/office/drawing/2014/main" id="{198395FC-9691-8F7E-86F2-70EAEEC0EBD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30" r="3" b="3"/>
          <a:stretch/>
        </p:blipFill>
        <p:spPr>
          <a:xfrm>
            <a:off x="4981575" y="735286"/>
            <a:ext cx="6495042" cy="5419642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77553FFF-A42D-33E7-0339-66AEF6FEBD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914400"/>
            <a:ext cx="3799763" cy="1473200"/>
          </a:xfrm>
        </p:spPr>
        <p:txBody>
          <a:bodyPr>
            <a:normAutofit/>
          </a:bodyPr>
          <a:lstStyle/>
          <a:p>
            <a:r>
              <a:rPr lang="cs-CZ" sz="3300" noProof="0">
                <a:latin typeface="Times New Roman" panose="02020603050405020304" pitchFamily="18" charset="0"/>
                <a:cs typeface="Times New Roman" panose="02020603050405020304" pitchFamily="18" charset="0"/>
              </a:rPr>
              <a:t>Algorithmic Echo Chambers</a:t>
            </a:r>
            <a:endParaRPr lang="cs-CZ" sz="3300" noProof="0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1A79F4A5-D0D8-CDEF-4D4D-DA6B7B0725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4088" y="2387600"/>
            <a:ext cx="3799763" cy="3767328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00000"/>
              </a:lnSpc>
            </a:pPr>
            <a:r>
              <a:rPr lang="cs-CZ" sz="1600" noProof="0">
                <a:latin typeface="Times New Roman" panose="02020603050405020304" pitchFamily="18" charset="0"/>
                <a:cs typeface="Times New Roman" panose="02020603050405020304" pitchFamily="18" charset="0"/>
              </a:rPr>
              <a:t>Platformy sociálních médií zobrazují uživatelům obsah, se kterým již souhlasí, a posilují tak jejich předsudky.</a:t>
            </a:r>
          </a:p>
          <a:p>
            <a:pPr>
              <a:lnSpc>
                <a:spcPct val="100000"/>
              </a:lnSpc>
            </a:pPr>
            <a:r>
              <a:rPr lang="cs-CZ" sz="1600" noProof="0">
                <a:latin typeface="Times New Roman" panose="02020603050405020304" pitchFamily="18" charset="0"/>
                <a:cs typeface="Times New Roman" panose="02020603050405020304" pitchFamily="18" charset="0"/>
              </a:rPr>
              <a:t>Člověk, který je skeptický k vakcínám, dostává doporučený pouze obsah proti očkování, čímž se dostává hlouběji do dezinformací.</a:t>
            </a:r>
          </a:p>
          <a:p>
            <a:pPr>
              <a:lnSpc>
                <a:spcPct val="100000"/>
              </a:lnSpc>
            </a:pPr>
            <a:r>
              <a:rPr lang="cs-CZ" sz="1600" noProof="0">
                <a:latin typeface="Times New Roman" panose="02020603050405020304" pitchFamily="18" charset="0"/>
                <a:cs typeface="Times New Roman" panose="02020603050405020304" pitchFamily="18" charset="0"/>
              </a:rPr>
              <a:t>Někdo, kdo se zajímá o wellness, začne místo zdravotních rad založených na důkazech dostávat videa o detoxikačních očistách a homeopatii.</a:t>
            </a:r>
          </a:p>
          <a:p>
            <a:pPr>
              <a:lnSpc>
                <a:spcPct val="100000"/>
              </a:lnSpc>
            </a:pPr>
            <a:r>
              <a:rPr lang="cs-CZ" sz="1600" noProof="0">
                <a:latin typeface="Times New Roman" panose="02020603050405020304" pitchFamily="18" charset="0"/>
                <a:cs typeface="Times New Roman" panose="02020603050405020304" pitchFamily="18" charset="0"/>
              </a:rPr>
              <a:t>Důsledek: Snižuje vystavení korekčním informacím a zvyšuje mýty o zdraví.</a:t>
            </a:r>
          </a:p>
        </p:txBody>
      </p:sp>
    </p:spTree>
    <p:extLst>
      <p:ext uri="{BB962C8B-B14F-4D97-AF65-F5344CB8AC3E}">
        <p14:creationId xmlns:p14="http://schemas.microsoft.com/office/powerpoint/2010/main" val="135977411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DEE323B-AA03-FAC8-93C9-9610E5943F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Kulturní a tradiční vlivy</a:t>
            </a:r>
            <a:endParaRPr lang="cs-CZ" noProof="0" dirty="0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6D0F25A2-4DB5-6C38-0536-3A6D642A36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noProof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Mnoho mýtů o zdraví přetrvává, protože jsou hluboce zakořeněny v kulturních přesvědčeních a tradicích.</a:t>
            </a:r>
          </a:p>
        </p:txBody>
      </p:sp>
    </p:spTree>
    <p:extLst>
      <p:ext uri="{BB962C8B-B14F-4D97-AF65-F5344CB8AC3E}">
        <p14:creationId xmlns:p14="http://schemas.microsoft.com/office/powerpoint/2010/main" val="229590946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944E01A-10E6-BBC7-F602-8E06F003E1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914400"/>
            <a:ext cx="10780776" cy="1180210"/>
          </a:xfrm>
        </p:spPr>
        <p:txBody>
          <a:bodyPr>
            <a:normAutofit/>
          </a:bodyPr>
          <a:lstStyle/>
          <a:p>
            <a:r>
              <a:rPr lang="cs-CZ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„NÁVRAT K PŘÍRODĚ“</a:t>
            </a:r>
            <a:endParaRPr lang="cs-CZ" noProof="0" dirty="0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891C0E49-FE7C-03A3-9B5F-7D91FF68CB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64960" y="2346960"/>
            <a:ext cx="4819903" cy="3775456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00000"/>
              </a:lnSpc>
            </a:pPr>
            <a:r>
              <a:rPr lang="cs-CZ" sz="1900" noProof="0">
                <a:latin typeface="Times New Roman" panose="02020603050405020304" pitchFamily="18" charset="0"/>
                <a:cs typeface="Times New Roman" panose="02020603050405020304" pitchFamily="18" charset="0"/>
              </a:rPr>
              <a:t>Předpoklad, že „přírodní“ znamená zdravější a „syntetické“ znamená škodlivé.</a:t>
            </a:r>
          </a:p>
          <a:p>
            <a:pPr>
              <a:lnSpc>
                <a:spcPct val="100000"/>
              </a:lnSpc>
            </a:pPr>
            <a:r>
              <a:rPr lang="cs-CZ" sz="1900" noProof="0">
                <a:latin typeface="Times New Roman" panose="02020603050405020304" pitchFamily="18" charset="0"/>
                <a:cs typeface="Times New Roman" panose="02020603050405020304" pitchFamily="18" charset="0"/>
              </a:rPr>
              <a:t>"Bylinná medicína je vždy lepší než léčiva." (Některé bylinky jsou prospěšné, ale jiné jsou škodlivé nebo neúčinné.)</a:t>
            </a:r>
          </a:p>
          <a:p>
            <a:pPr>
              <a:lnSpc>
                <a:spcPct val="100000"/>
              </a:lnSpc>
            </a:pPr>
            <a:r>
              <a:rPr lang="cs-CZ" sz="1900" noProof="0">
                <a:latin typeface="Times New Roman" panose="02020603050405020304" pitchFamily="18" charset="0"/>
                <a:cs typeface="Times New Roman" panose="02020603050405020304" pitchFamily="18" charset="0"/>
              </a:rPr>
              <a:t>"Bio potraviny brání rakovině." (Na zdravém stravování záleží, ale „bio“ nemusí vždy znamenat zdravější.)</a:t>
            </a:r>
          </a:p>
          <a:p>
            <a:pPr>
              <a:lnSpc>
                <a:spcPct val="100000"/>
              </a:lnSpc>
            </a:pPr>
            <a:r>
              <a:rPr lang="cs-CZ" sz="1900" noProof="0">
                <a:latin typeface="Times New Roman" panose="02020603050405020304" pitchFamily="18" charset="0"/>
                <a:cs typeface="Times New Roman" panose="02020603050405020304" pitchFamily="18" charset="0"/>
              </a:rPr>
              <a:t>Implikace: Vede k nedůvěře v moderní medicínu a preferenci neověřených léčebných postupů.</a:t>
            </a:r>
          </a:p>
        </p:txBody>
      </p:sp>
      <p:pic>
        <p:nvPicPr>
          <p:cNvPr id="5" name="Obrázok 4" descr="Obrázok, na ktorom je exteriér, krajina, lesnatý kraj, rastlina&#10;&#10;Obsah vygenerovaný umelou inteligenciou môže byť nesprávny.">
            <a:extLst>
              <a:ext uri="{FF2B5EF4-FFF2-40B4-BE49-F238E27FC236}">
                <a16:creationId xmlns:a16="http://schemas.microsoft.com/office/drawing/2014/main" id="{0A5960BA-E629-0F58-7929-48F67F8B95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574" y="2423365"/>
            <a:ext cx="5549902" cy="3040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8293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1EAF62C-CD08-BC59-E536-E0E9F62BFE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Existují vůbec smysluplné způsoby, jak podpořit přirozenou detoxikaci?</a:t>
            </a:r>
            <a:br>
              <a:rPr lang="cs-CZ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cs-CZ" noProof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E0D5C376-F998-D94F-FE32-0D2279B81B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b="0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Ano, ale nejsou to žádné „zázračné kúry“, nýbrž zdravý životní styl:</a:t>
            </a:r>
          </a:p>
          <a:p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Dostatek vody</a:t>
            </a:r>
            <a:r>
              <a:rPr lang="cs-CZ" b="0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– podporuje činnost ledvin a vylučování odpadních látek.</a:t>
            </a:r>
          </a:p>
          <a:p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Vyvážená strava</a:t>
            </a:r>
            <a:r>
              <a:rPr lang="cs-CZ" b="0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– vláknina, bílkoviny, vitamíny a minerály pomáhají játrům.</a:t>
            </a:r>
          </a:p>
          <a:p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Pravidelný pohyb</a:t>
            </a:r>
            <a:r>
              <a:rPr lang="cs-CZ" b="0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– zlepšuje cirkulaci krve a podporuje metabolismus.</a:t>
            </a:r>
          </a:p>
          <a:p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Omezení alkoholu</a:t>
            </a:r>
            <a:r>
              <a:rPr lang="cs-CZ" b="0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– chrání játra před přetížením.</a:t>
            </a:r>
          </a:p>
          <a:p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Dostatek spánku</a:t>
            </a:r>
            <a:r>
              <a:rPr lang="cs-CZ" b="0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– tělo během spánku regeneruje a odbourává toxiny v mozku (</a:t>
            </a:r>
            <a:r>
              <a:rPr lang="cs-CZ" b="0" i="0" u="none" strike="noStrike" noProof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glymfatický</a:t>
            </a:r>
            <a:r>
              <a:rPr lang="cs-CZ" b="0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systém).</a:t>
            </a:r>
          </a:p>
          <a:p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2236599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A1FCF5B-4E50-81BA-692D-1C27911C5C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914400"/>
            <a:ext cx="10687812" cy="798194"/>
          </a:xfrm>
        </p:spPr>
        <p:txBody>
          <a:bodyPr>
            <a:normAutofit/>
          </a:bodyPr>
          <a:lstStyle/>
          <a:p>
            <a:r>
              <a:rPr lang="cs-CZ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Odvolání se k tradici</a:t>
            </a:r>
            <a:endParaRPr lang="cs-CZ" noProof="0" dirty="0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4585BB25-B8EF-2DF9-CA42-6FBD04014D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00900" y="1849121"/>
            <a:ext cx="4191001" cy="4139626"/>
          </a:xfrm>
        </p:spPr>
        <p:txBody>
          <a:bodyPr anchor="b">
            <a:normAutofit fontScale="85000" lnSpcReduction="10000"/>
          </a:bodyPr>
          <a:lstStyle/>
          <a:p>
            <a:pPr>
              <a:lnSpc>
                <a:spcPct val="100000"/>
              </a:lnSpc>
            </a:pPr>
            <a:r>
              <a:rPr lang="cs-CZ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Věřit něčemu je pravdivé jen proto, že se to praktikovalo dlouhou dobu.</a:t>
            </a:r>
            <a:endParaRPr lang="cs-CZ" noProof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r>
              <a:rPr lang="cs-CZ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Detoxikační koupele nebo konzumace konkrétních potravin podle znamení zvěrokruhu.</a:t>
            </a:r>
            <a:endParaRPr lang="cs-CZ" noProof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r>
              <a:rPr lang="cs-CZ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Víra, že chladné počasí způsobuje nachlazení, i když nachlazení způsobují viry.</a:t>
            </a:r>
            <a:endParaRPr lang="cs-CZ" noProof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r>
              <a:rPr lang="cs-CZ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Některé tradiční postupy jsou neškodné nebo prospěšné, ale jiné mohou být nebezpečné nebo zavádějící.</a:t>
            </a:r>
            <a:endParaRPr lang="cs-CZ" noProof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Obrázok 4" descr="Obrázok, na ktorom je text, slon, strom, rastlina&#10;&#10;Obsah vygenerovaný umelou inteligenciou môže byť nesprávny.">
            <a:extLst>
              <a:ext uri="{FF2B5EF4-FFF2-40B4-BE49-F238E27FC236}">
                <a16:creationId xmlns:a16="http://schemas.microsoft.com/office/drawing/2014/main" id="{DA10A245-CA9E-A4BB-78C4-0CF96FDB61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100" y="2640109"/>
            <a:ext cx="6072188" cy="3368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096038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EB73ABB-E902-4BA5-631C-09C9D3F625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914400"/>
            <a:ext cx="10687812" cy="79819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cs-CZ" sz="3400" noProof="0">
                <a:latin typeface="Times New Roman" panose="02020603050405020304" pitchFamily="18" charset="0"/>
                <a:cs typeface="Times New Roman" panose="02020603050405020304" pitchFamily="18" charset="0"/>
              </a:rPr>
              <a:t>Fatalistické myšlení („To běží v rodině“)</a:t>
            </a:r>
            <a:endParaRPr lang="cs-CZ" sz="3400" noProof="0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0B0FABC6-126D-0088-8331-828061501E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00900" y="1849121"/>
            <a:ext cx="4191001" cy="4139626"/>
          </a:xfrm>
        </p:spPr>
        <p:txBody>
          <a:bodyPr anchor="b">
            <a:normAutofit lnSpcReduction="10000"/>
          </a:bodyPr>
          <a:lstStyle/>
          <a:p>
            <a:pPr>
              <a:lnSpc>
                <a:spcPct val="100000"/>
              </a:lnSpc>
            </a:pPr>
            <a:r>
              <a:rPr lang="cs-CZ" sz="1700" noProof="0">
                <a:latin typeface="Times New Roman" panose="02020603050405020304" pitchFamily="18" charset="0"/>
                <a:cs typeface="Times New Roman" panose="02020603050405020304" pitchFamily="18" charset="0"/>
              </a:rPr>
              <a:t>Víra, že zdraví je předurčeno genetikou, takže na změnách životního stylu nezáleží.</a:t>
            </a:r>
          </a:p>
          <a:p>
            <a:pPr>
              <a:lnSpc>
                <a:spcPct val="100000"/>
              </a:lnSpc>
            </a:pPr>
            <a:r>
              <a:rPr lang="cs-CZ" sz="1700" noProof="0">
                <a:latin typeface="Times New Roman" panose="02020603050405020304" pitchFamily="18" charset="0"/>
                <a:cs typeface="Times New Roman" panose="02020603050405020304" pitchFamily="18" charset="0"/>
              </a:rPr>
              <a:t>"Moji rodiče měli cukrovku, takže ji dostanu taky." (Ignorování vlivu stravy a cvičení.)</a:t>
            </a:r>
          </a:p>
          <a:p>
            <a:pPr>
              <a:lnSpc>
                <a:spcPct val="100000"/>
              </a:lnSpc>
            </a:pPr>
            <a:r>
              <a:rPr lang="cs-CZ" sz="1700" noProof="0">
                <a:latin typeface="Times New Roman" panose="02020603050405020304" pitchFamily="18" charset="0"/>
                <a:cs typeface="Times New Roman" panose="02020603050405020304" pitchFamily="18" charset="0"/>
              </a:rPr>
              <a:t>"Alzheimer se vyskytuje v mé rodině, takže jsem odsouzen k záhubě." (Změny životního stylu mohou výrazně snížit riziko.)</a:t>
            </a:r>
          </a:p>
          <a:p>
            <a:pPr>
              <a:lnSpc>
                <a:spcPct val="100000"/>
              </a:lnSpc>
            </a:pPr>
            <a:r>
              <a:rPr lang="cs-CZ" sz="1700" noProof="0">
                <a:latin typeface="Times New Roman" panose="02020603050405020304" pitchFamily="18" charset="0"/>
                <a:cs typeface="Times New Roman" panose="02020603050405020304" pitchFamily="18" charset="0"/>
              </a:rPr>
              <a:t>Důsledek: Snižuje zdravotní motivaci a může vést k nezdravému životnímu stylu.</a:t>
            </a:r>
          </a:p>
        </p:txBody>
      </p:sp>
      <p:pic>
        <p:nvPicPr>
          <p:cNvPr id="5" name="Obrázok 4" descr="Obrázok, na ktorom je kresba, animák, kreslený obrázok, ilustrácia&#10;&#10;Obsah vygenerovaný umelou inteligenciou môže byť nesprávny.">
            <a:extLst>
              <a:ext uri="{FF2B5EF4-FFF2-40B4-BE49-F238E27FC236}">
                <a16:creationId xmlns:a16="http://schemas.microsoft.com/office/drawing/2014/main" id="{4DB77E74-5208-7BA8-FFDF-5D18882222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100" y="2597267"/>
            <a:ext cx="6072188" cy="3411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714822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78E92F2-6FC3-B1D2-D7CD-9DDC63EAA4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Psychologické účinky, které posilují mýty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18AC8DD6-A86F-60FC-02AC-302BDFB13C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noProof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Některé skutečné psychologické jevy mohou způsobit, že se mýty zdají pravdivé, i když nejsou.</a:t>
            </a:r>
          </a:p>
        </p:txBody>
      </p:sp>
    </p:spTree>
    <p:extLst>
      <p:ext uri="{BB962C8B-B14F-4D97-AF65-F5344CB8AC3E}">
        <p14:creationId xmlns:p14="http://schemas.microsoft.com/office/powerpoint/2010/main" val="221476604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ok 4" descr="Obrázok, na ktorom je text, obuv, snímka obrazovky, animák&#10;&#10;Obsah vygenerovaný umelou inteligenciou môže byť nesprávny.">
            <a:extLst>
              <a:ext uri="{FF2B5EF4-FFF2-40B4-BE49-F238E27FC236}">
                <a16:creationId xmlns:a16="http://schemas.microsoft.com/office/drawing/2014/main" id="{EF943AFC-C9F4-D275-7CA0-D69B4D1DCF8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" b="1545"/>
          <a:stretch/>
        </p:blipFill>
        <p:spPr>
          <a:xfrm>
            <a:off x="4981575" y="735286"/>
            <a:ext cx="6495042" cy="5419642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FA942D05-7230-C1DF-292A-D0BD60E17E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914400"/>
            <a:ext cx="3799763" cy="14732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cs-CZ" sz="3300" noProof="0">
                <a:latin typeface="Times New Roman" panose="02020603050405020304" pitchFamily="18" charset="0"/>
                <a:cs typeface="Times New Roman" panose="02020603050405020304" pitchFamily="18" charset="0"/>
              </a:rPr>
              <a:t>Nocebo efekt (opak placeba efektu)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103E4C2E-0EBA-7996-4019-F419B180D7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4088" y="2387600"/>
            <a:ext cx="3799763" cy="3767328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00000"/>
              </a:lnSpc>
            </a:pPr>
            <a:r>
              <a:rPr lang="cs-CZ" sz="1400" noProof="0">
                <a:latin typeface="Times New Roman" panose="02020603050405020304" pitchFamily="18" charset="0"/>
                <a:cs typeface="Times New Roman" panose="02020603050405020304" pitchFamily="18" charset="0"/>
              </a:rPr>
              <a:t>Očekávání, že léčba nebo zážitek bude škodlivý, může ve skutečnosti způsobit příznaky.</a:t>
            </a:r>
          </a:p>
          <a:p>
            <a:pPr>
              <a:lnSpc>
                <a:spcPct val="100000"/>
              </a:lnSpc>
            </a:pPr>
            <a:r>
              <a:rPr lang="cs-CZ" sz="1400" noProof="0">
                <a:latin typeface="Times New Roman" panose="02020603050405020304" pitchFamily="18" charset="0"/>
                <a:cs typeface="Times New Roman" panose="02020603050405020304" pitchFamily="18" charset="0"/>
              </a:rPr>
              <a:t>Někdo, kdo věří, že </a:t>
            </a:r>
            <a:r>
              <a:rPr lang="cs-CZ" sz="1400" noProof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WiFi</a:t>
            </a:r>
            <a:r>
              <a:rPr lang="cs-CZ" sz="1400" noProof="0">
                <a:latin typeface="Times New Roman" panose="02020603050405020304" pitchFamily="18" charset="0"/>
                <a:cs typeface="Times New Roman" panose="02020603050405020304" pitchFamily="18" charset="0"/>
              </a:rPr>
              <a:t> způsobuje bolesti hlavy, může ve skutečnosti vyvinout bolesti hlavy, když je vystaven signálům </a:t>
            </a:r>
            <a:r>
              <a:rPr lang="cs-CZ" sz="1400" noProof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WiFi</a:t>
            </a:r>
            <a:r>
              <a:rPr lang="cs-CZ" sz="1400" noProof="0">
                <a:latin typeface="Times New Roman" panose="02020603050405020304" pitchFamily="18" charset="0"/>
                <a:cs typeface="Times New Roman" panose="02020603050405020304" pitchFamily="18" charset="0"/>
              </a:rPr>
              <a:t> – i když neexistuje žádný biologický účinek.</a:t>
            </a:r>
          </a:p>
          <a:p>
            <a:pPr>
              <a:lnSpc>
                <a:spcPct val="100000"/>
              </a:lnSpc>
            </a:pPr>
            <a:r>
              <a:rPr lang="cs-CZ" sz="1400" noProof="0">
                <a:latin typeface="Times New Roman" panose="02020603050405020304" pitchFamily="18" charset="0"/>
                <a:cs typeface="Times New Roman" panose="02020603050405020304" pitchFamily="18" charset="0"/>
              </a:rPr>
              <a:t>Lidé, kteří si myslí, že umělá sladidla způsobují rakovinu, se po jejich konzumaci mohou cítit nevolně, i když studie ukazují, že v normálním množství jsou bezpečná.</a:t>
            </a:r>
          </a:p>
          <a:p>
            <a:pPr>
              <a:lnSpc>
                <a:spcPct val="100000"/>
              </a:lnSpc>
            </a:pPr>
            <a:r>
              <a:rPr lang="cs-CZ" sz="1400" noProof="0">
                <a:latin typeface="Times New Roman" panose="02020603050405020304" pitchFamily="18" charset="0"/>
                <a:cs typeface="Times New Roman" panose="02020603050405020304" pitchFamily="18" charset="0"/>
              </a:rPr>
              <a:t>Důsledek: Dezinformace založené na strachu mohou způsobit skutečný strach, i když je zdravotní tvrzení nepravdivé.</a:t>
            </a:r>
          </a:p>
        </p:txBody>
      </p:sp>
    </p:spTree>
    <p:extLst>
      <p:ext uri="{BB962C8B-B14F-4D97-AF65-F5344CB8AC3E}">
        <p14:creationId xmlns:p14="http://schemas.microsoft.com/office/powerpoint/2010/main" val="16792870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ok 4" descr="Obrázok, na ktorom je text, diagram, snímka obrazovky, animák&#10;&#10;Obsah vygenerovaný umelou inteligenciou môže byť nesprávny.">
            <a:extLst>
              <a:ext uri="{FF2B5EF4-FFF2-40B4-BE49-F238E27FC236}">
                <a16:creationId xmlns:a16="http://schemas.microsoft.com/office/drawing/2014/main" id="{10540E82-A9F9-C466-C177-ED704349619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" b="3452"/>
          <a:stretch/>
        </p:blipFill>
        <p:spPr>
          <a:xfrm>
            <a:off x="6420752" y="-1"/>
            <a:ext cx="5771248" cy="6857999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EA5224A4-8437-A190-A0DC-921B66ACB3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914400"/>
            <a:ext cx="5195889" cy="1316736"/>
          </a:xfrm>
        </p:spPr>
        <p:txBody>
          <a:bodyPr>
            <a:normAutofit/>
          </a:bodyPr>
          <a:lstStyle/>
          <a:p>
            <a:r>
              <a:rPr lang="cs-CZ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Sebenaplňující se proroctví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BD33943D-0533-2E14-9D8B-D155AE4DA2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4088" y="2231136"/>
            <a:ext cx="5195889" cy="3931920"/>
          </a:xfrm>
        </p:spPr>
        <p:txBody>
          <a:bodyPr>
            <a:normAutofit fontScale="85000" lnSpcReduction="10000"/>
          </a:bodyPr>
          <a:lstStyle/>
          <a:p>
            <a:r>
              <a:rPr lang="cs-CZ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Když přesvědčení ovlivňuje chování, naplňuje přesvědčení.</a:t>
            </a:r>
          </a:p>
          <a:p>
            <a:r>
              <a:rPr lang="cs-CZ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Někdo, kdo věří, že má pomalý metabolismus, může cvičit méně, což způsobí skutečný přírůstek hmotnosti.</a:t>
            </a:r>
          </a:p>
          <a:p>
            <a:r>
              <a:rPr lang="cs-CZ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Člověk přesvědčený o tom, že stres je vždy škodlivý, může zažít horší symptomy stresu, díky čemuž je toto přesvědčení pravdivé.</a:t>
            </a:r>
          </a:p>
          <a:p>
            <a:r>
              <a:rPr lang="cs-CZ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Důsledek: Negativní přesvědčení o zdraví může vést k horším výsledkům.</a:t>
            </a:r>
          </a:p>
        </p:txBody>
      </p:sp>
    </p:spTree>
    <p:extLst>
      <p:ext uri="{BB962C8B-B14F-4D97-AF65-F5344CB8AC3E}">
        <p14:creationId xmlns:p14="http://schemas.microsoft.com/office/powerpoint/2010/main" val="117086844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6B1DCE2-4C1C-02D6-AA54-AB52DF18B0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3200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Kognitivní předsudky utvářejí přesvědčení o zdraví</a:t>
            </a:r>
            <a:br>
              <a:rPr lang="cs-CZ" sz="3200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cs-CZ" sz="3200" noProof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8DCB28FB-973F-9F87-AB6E-33860640F6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Sociální média a dezinformace šíří mýty o zdraví rychleji, než je věda dokáže opravit.</a:t>
            </a:r>
          </a:p>
          <a:p>
            <a:r>
              <a:rPr lang="cs-CZ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Kulturní přesvědčení a fatalistické myšlení ztěžují vyvracení mýtů.</a:t>
            </a:r>
          </a:p>
          <a:p>
            <a:r>
              <a:rPr lang="cs-CZ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Psychologické efekty (např. </a:t>
            </a:r>
            <a:r>
              <a:rPr lang="cs-CZ" noProof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nocebo</a:t>
            </a:r>
            <a:r>
              <a:rPr lang="cs-CZ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efekt, sebenaplňující se proroctví) mohou způsobit, že mýty budou skutečné, a tím je posílit.</a:t>
            </a:r>
          </a:p>
        </p:txBody>
      </p:sp>
    </p:spTree>
    <p:extLst>
      <p:ext uri="{BB962C8B-B14F-4D97-AF65-F5344CB8AC3E}">
        <p14:creationId xmlns:p14="http://schemas.microsoft.com/office/powerpoint/2010/main" val="345621264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AB614EB-A0DD-5094-84BC-ADF4863273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4000" kern="0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Desatero pro konzistentní a chytrý přístup ke zdravému životnímu stylu</a:t>
            </a:r>
            <a:br>
              <a:rPr lang="cs-CZ" sz="4000" kern="100" noProof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cs-CZ" noProof="0" dirty="0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8F403B54-6AAE-26EC-9624-F014E799CD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sz="1800" b="1" kern="0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Žádné rychlé opravy, ale udržitelný režim, který funguje dlouhodobě!</a:t>
            </a:r>
            <a:endParaRPr lang="cs-CZ" sz="1800" kern="100" noProof="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cs-CZ" sz="1800" b="1" kern="0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Nespoléhej na zázraky, ale na disciplínu a konzistenci</a:t>
            </a:r>
            <a:endParaRPr lang="cs-CZ" sz="1800" kern="100" noProof="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cs-CZ" sz="1600" b="1" kern="0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Malé kroky každý den &gt; drastické změny</a:t>
            </a:r>
            <a:endParaRPr lang="cs-CZ" sz="1600" kern="100" noProof="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cs-CZ" sz="1600" kern="0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Zapomeň na detoxy, zázračné pilulky a extrémní diety – </a:t>
            </a:r>
            <a:r>
              <a:rPr lang="cs-CZ" sz="1600" b="1" kern="0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dlouhodobé návyky vyhrávají</a:t>
            </a:r>
            <a:endParaRPr lang="cs-CZ" sz="1600" b="1" kern="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endParaRPr lang="cs-CZ" sz="1600" b="1" kern="0" noProof="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cs-CZ" sz="1600" b="1" kern="0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Strava: Vyvážená, ne extrémní</a:t>
            </a:r>
            <a:endParaRPr lang="cs-CZ" sz="1600" kern="100" noProof="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r>
              <a:rPr lang="cs-CZ" sz="1400" b="1" kern="0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80/20 pravidlo</a:t>
            </a:r>
            <a:r>
              <a:rPr lang="cs-CZ" sz="1400" kern="0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– 80 % zdravé stravy, 20 % flexibilita</a:t>
            </a:r>
          </a:p>
          <a:p>
            <a:pPr lvl="1"/>
            <a:r>
              <a:rPr lang="cs-CZ" sz="1400" b="1" kern="0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Dostatek bílkovin (1,5–2 g/kg), vlákniny a zdravých tuků</a:t>
            </a:r>
            <a:r>
              <a:rPr lang="cs-CZ" sz="1400" kern="0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cs-CZ" sz="1400" b="1" kern="0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Méně </a:t>
            </a:r>
            <a:r>
              <a:rPr lang="cs-CZ" sz="1400" b="1" kern="0" noProof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ultrazpracovaných</a:t>
            </a:r>
            <a:r>
              <a:rPr lang="cs-CZ" sz="1400" b="1" kern="0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potravin, méně cukru, ale žádné zbytečné zákazy</a:t>
            </a:r>
            <a:endParaRPr lang="cs-CZ" sz="1400" b="1" kern="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cs-CZ" sz="1400" kern="0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Žádné hladovky, keto/blbosti, přehnaná posedlost kaloriemi</a:t>
            </a:r>
            <a:endParaRPr lang="cs-CZ" sz="1400" kern="100" noProof="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endParaRPr lang="cs-CZ" sz="1600" b="1" kern="0" noProof="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3044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337843E4-CFB8-78EE-E014-D657A8D2BF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0367" y="1002791"/>
            <a:ext cx="10691265" cy="508148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1600" b="1" kern="0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 Hýbej se přirozeně během dne</a:t>
            </a:r>
            <a:endParaRPr lang="cs-CZ" sz="1600" kern="100" noProof="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r>
              <a:rPr lang="cs-CZ" sz="1600" b="1" kern="0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NEAT (non-</a:t>
            </a:r>
            <a:r>
              <a:rPr lang="cs-CZ" sz="1600" b="1" kern="0" noProof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exercise</a:t>
            </a:r>
            <a:r>
              <a:rPr lang="cs-CZ" sz="1600" b="1" kern="0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600" b="1" kern="0" noProof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activity</a:t>
            </a:r>
            <a:r>
              <a:rPr lang="cs-CZ" sz="1600" b="1" kern="0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600" b="1" kern="0" noProof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thermogenesis</a:t>
            </a:r>
            <a:r>
              <a:rPr lang="cs-CZ" sz="1600" b="1" kern="0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je klíčový</a:t>
            </a:r>
            <a:r>
              <a:rPr lang="cs-CZ" sz="1600" kern="0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→ chození, schody, pohyb v práci </a:t>
            </a:r>
            <a:endParaRPr lang="cs-CZ" sz="1600" kern="100" noProof="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r>
              <a:rPr lang="cs-CZ" sz="1600" b="1" kern="0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Cvičení 3–5x týdně (silový trénink + </a:t>
            </a:r>
            <a:r>
              <a:rPr lang="cs-CZ" sz="1600" b="1" kern="0" noProof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kardio</a:t>
            </a:r>
            <a:r>
              <a:rPr lang="cs-CZ" sz="1600" b="1" kern="0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br>
              <a:rPr lang="cs-CZ" sz="1600" kern="0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1600" b="1" kern="0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Najdi si sport, který tě baví</a:t>
            </a:r>
            <a:r>
              <a:rPr lang="cs-CZ" sz="1600" kern="0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– pravidelnost &gt; dokonalý plán</a:t>
            </a:r>
          </a:p>
          <a:p>
            <a:pPr lvl="1"/>
            <a:endParaRPr lang="cs-CZ" sz="1600" kern="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1600" b="1" kern="0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Spánek je základ</a:t>
            </a:r>
            <a:endParaRPr lang="cs-CZ" sz="1600" kern="100" noProof="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r>
              <a:rPr lang="cs-CZ" sz="1400" kern="0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7–9 hodin spánku, ideálně 22:00–7:00</a:t>
            </a:r>
            <a:endParaRPr lang="cs-CZ" sz="1400" kern="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cs-CZ" sz="1400" kern="0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Vypnout modré světlo 1–2 hodiny před spaním</a:t>
            </a:r>
            <a:endParaRPr lang="cs-CZ" sz="1400" kern="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cs-CZ" sz="1400" kern="0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Tma, chladná ložnice, žádné těžké jídlo před spaním</a:t>
            </a:r>
          </a:p>
          <a:p>
            <a:endParaRPr lang="cs-CZ" sz="1600" b="1" kern="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1600" b="1" kern="0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  Pitný režim bez nesmyslů</a:t>
            </a:r>
            <a:endParaRPr lang="cs-CZ" sz="1600" kern="100" noProof="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r>
              <a:rPr lang="cs-CZ" sz="1400" kern="0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cs-CZ" sz="1400" b="1" kern="0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2–3 litry vody denně (individuálně podle aktivity)</a:t>
            </a:r>
            <a:endParaRPr lang="cs-CZ" sz="1400" kern="100" noProof="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r>
              <a:rPr lang="cs-CZ" sz="1400" kern="0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cs-CZ" sz="1400" b="1" kern="0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Káva ano, ale ne jako náhrada vody</a:t>
            </a:r>
            <a:br>
              <a:rPr lang="cs-CZ" sz="1400" kern="0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1400" kern="0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Žádné „detox čaje“, nesmyslné džusy a extrémy</a:t>
            </a:r>
            <a:endParaRPr lang="cs-CZ" sz="1400" kern="100" noProof="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sz="1600" kern="100" noProof="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endParaRPr lang="cs-CZ" sz="1600" kern="100" noProof="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908325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39B06532-DCCE-4F84-52D6-42B3496E8B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0635" y="1055077"/>
            <a:ext cx="10691265" cy="49068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1800" b="1" kern="0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6. Žádný extrémní stres, ale kontrolovaná výzva</a:t>
            </a:r>
            <a:endParaRPr lang="cs-CZ" sz="1800" kern="100" noProof="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r>
              <a:rPr lang="cs-CZ" sz="1600" kern="0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Stres je normální, ale nauč se ho zvládat</a:t>
            </a:r>
            <a:endParaRPr lang="cs-CZ" sz="1600" kern="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cs-CZ" sz="1600" kern="0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Dýchání, meditace, čas pro sebe, procházky</a:t>
            </a:r>
            <a:endParaRPr lang="cs-CZ" sz="1600" kern="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cs-CZ" sz="1600" kern="0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Nauč se říkat NE a </a:t>
            </a:r>
            <a:r>
              <a:rPr lang="cs-CZ" sz="1600" kern="0" noProof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prioritizovat</a:t>
            </a:r>
            <a:endParaRPr lang="cs-CZ" sz="1600" kern="100" noProof="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2000" b="1" kern="0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7. Suplementy = podpora, ne základ</a:t>
            </a:r>
            <a:endParaRPr lang="cs-CZ" sz="2000" kern="100" noProof="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r>
              <a:rPr lang="cs-CZ" sz="1600" kern="0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Pokud nemáš deficit, nepotřebuješ doplňky</a:t>
            </a:r>
          </a:p>
          <a:p>
            <a:pPr lvl="1"/>
            <a:r>
              <a:rPr lang="cs-CZ" sz="1600" kern="0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Pokud </a:t>
            </a:r>
            <a:r>
              <a:rPr lang="cs-CZ" sz="1600" kern="0" noProof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suplementovat</a:t>
            </a:r>
            <a:r>
              <a:rPr lang="cs-CZ" sz="1600" kern="0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→ vitamín D, omega-3, hořčík, kolagen (možná), kreatin (pro výkon)</a:t>
            </a:r>
          </a:p>
          <a:p>
            <a:pPr lvl="1"/>
            <a:r>
              <a:rPr lang="cs-CZ" sz="1600" kern="0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Žádné zázračné spalovače tuků nebo předražené „</a:t>
            </a:r>
            <a:r>
              <a:rPr lang="cs-CZ" sz="1600" kern="0" noProof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superfoods</a:t>
            </a:r>
            <a:r>
              <a:rPr lang="cs-CZ" sz="1600" kern="0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endParaRPr lang="cs-CZ" sz="1600" kern="100" noProof="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2000" b="1" kern="0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8. Dlouhodobá motivace místo krátkodobé diety</a:t>
            </a:r>
            <a:endParaRPr lang="cs-CZ" sz="2000" kern="100" noProof="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r>
              <a:rPr lang="cs-CZ" sz="1400" kern="0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Najdi si důvod, proč to děláš – zdraví, výkon, energie, dlouhověkost</a:t>
            </a:r>
          </a:p>
          <a:p>
            <a:pPr lvl="1"/>
            <a:r>
              <a:rPr lang="cs-CZ" sz="1400" kern="0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Neřeš kila, řeš sílu, vytrvalost, kondici</a:t>
            </a:r>
          </a:p>
          <a:p>
            <a:pPr lvl="1"/>
            <a:r>
              <a:rPr lang="cs-CZ" sz="1400" kern="0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Měj plán, ale buď flexibilní – život se děje</a:t>
            </a:r>
            <a:endParaRPr lang="cs-CZ" sz="1400" kern="100" noProof="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2001163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CEF502BF-E04D-4F3A-ECEF-546AD42916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0635" y="1266092"/>
            <a:ext cx="10691265" cy="46957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1800" b="1" kern="0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9. Nehledej dokonalost, ale lepší verzi sebe</a:t>
            </a:r>
            <a:endParaRPr lang="cs-CZ" sz="1800" kern="100" noProof="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r>
              <a:rPr lang="cs-CZ" sz="1600" kern="0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Občasná pizza, sklenka vína nebo líný den nejsou problém</a:t>
            </a:r>
            <a:endParaRPr lang="cs-CZ" sz="1600" kern="100" noProof="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r>
              <a:rPr lang="cs-CZ" sz="1600" kern="0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Nejde o </a:t>
            </a:r>
            <a:r>
              <a:rPr lang="cs-CZ" sz="1600" kern="0" noProof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perfekci</a:t>
            </a:r>
            <a:r>
              <a:rPr lang="cs-CZ" sz="1600" kern="0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ale o směr – 1 % zlepšení každý den</a:t>
            </a:r>
            <a:br>
              <a:rPr lang="cs-CZ" sz="1600" kern="0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1600" kern="0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Vydrž, i když to nejde podle plánu</a:t>
            </a:r>
            <a:endParaRPr lang="cs-CZ" sz="1600" kern="100" noProof="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noProof="0" dirty="0"/>
          </a:p>
          <a:p>
            <a:pPr marL="0" indent="0">
              <a:buNone/>
            </a:pPr>
            <a:r>
              <a:rPr lang="cs-CZ" sz="2000" b="1" kern="0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10. Hlavní pravidlo: KVALITNÍ ŽIVOT, NE SEBETRÝZEŇ</a:t>
            </a:r>
            <a:endParaRPr lang="cs-CZ" sz="2000" kern="100" noProof="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r>
              <a:rPr lang="cs-CZ" kern="0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Nejsi robot – zdravý životní styl musí být udržitelný a radostný</a:t>
            </a:r>
          </a:p>
          <a:p>
            <a:pPr lvl="1"/>
            <a:r>
              <a:rPr lang="cs-CZ" kern="0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Pokud se do něčeho nutíš, hledáš špatnou cestu</a:t>
            </a:r>
            <a:endParaRPr lang="cs-CZ" kern="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cs-CZ" kern="0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Chytrý přístup = zdraví + výkon + životní pohoda</a:t>
            </a:r>
            <a:endParaRPr lang="cs-CZ" kern="100" noProof="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2721037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ok 4" descr="Obrázok, na ktorom je zem, osoba, ľudská tvár, exteriér&#10;&#10;Obsah vygenerovaný umelou inteligenciou môže byť nesprávny.">
            <a:extLst>
              <a:ext uri="{FF2B5EF4-FFF2-40B4-BE49-F238E27FC236}">
                <a16:creationId xmlns:a16="http://schemas.microsoft.com/office/drawing/2014/main" id="{F109AC26-DD56-E8E4-FE8E-72FA01B3958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9448" r="8601"/>
          <a:stretch/>
        </p:blipFill>
        <p:spPr>
          <a:xfrm>
            <a:off x="6854506" y="1520732"/>
            <a:ext cx="4106295" cy="3426406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EF1191EC-4716-A5D3-3991-225ACDB9B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914400"/>
            <a:ext cx="3799763" cy="14732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cs-CZ" sz="2800" b="0" i="0" u="none" strike="noStrike" noProof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Nadměrná čistota oslabuje imunitní systém</a:t>
            </a:r>
            <a:endParaRPr lang="cs-CZ" sz="2800" noProof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2235B46E-F0EC-3605-CABD-866271B939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4088" y="2387600"/>
            <a:ext cx="5148072" cy="3767328"/>
          </a:xfrm>
        </p:spPr>
        <p:txBody>
          <a:bodyPr>
            <a:normAutofit/>
          </a:bodyPr>
          <a:lstStyle/>
          <a:p>
            <a:r>
              <a:rPr lang="cs-CZ" b="0" i="0" u="none" strike="noStrike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Tento názor vychází z tzv. </a:t>
            </a:r>
            <a:r>
              <a:rPr lang="cs-CZ" b="1" i="0" u="none" strike="noStrike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hygienické hypotézy</a:t>
            </a:r>
            <a:r>
              <a:rPr lang="cs-CZ" b="0" i="0" u="none" strike="noStrike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která tvrdí, že </a:t>
            </a:r>
            <a:r>
              <a:rPr lang="cs-CZ" b="1" i="0" u="none" strike="noStrike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život v příliš sterilním prostředí může vést k oslabení imunitního systému a zvýšenému riziku alergií a autoimunitních onemocnění</a:t>
            </a:r>
            <a:r>
              <a:rPr lang="cs-CZ" b="0" i="0" u="none" strike="noStrike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Ale realita je složitější.</a:t>
            </a:r>
            <a:endParaRPr lang="cs-CZ" noProof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0740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EBC14AD-C4C2-0D67-5438-0BB7A9D318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Jak to funguje?</a:t>
            </a:r>
            <a:endParaRPr lang="cs-CZ" noProof="0" dirty="0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3D16CADC-B8CB-12B8-604C-F794AFB04F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l">
              <a:buNone/>
            </a:pPr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Imunitní systém potřebuje stimulaci, ale ne infekce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0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Dětský imunitní systém </a:t>
            </a:r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 učí</a:t>
            </a:r>
            <a:r>
              <a:rPr lang="cs-CZ" b="0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tím, že přichází do kontaktu s běžnými mikroorganismy.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0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Pokud dítě vyrůstá v extrémně sterilním prostředí, </a:t>
            </a:r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jeho imunita nemusí být dostatečně „vycvičená“</a:t>
            </a:r>
            <a:r>
              <a:rPr lang="cs-CZ" b="0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což může vést k vyššímu riziku alergií a autoimunitních nemocí.</a:t>
            </a:r>
          </a:p>
          <a:p>
            <a:pPr algn="l"/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Ale pozor! To neznamená, že se máme záměrně vystavovat špíně nebo infekcím!</a:t>
            </a:r>
            <a:endParaRPr lang="cs-CZ" b="0" i="0" u="none" strike="noStrike" noProof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52535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25E7D904-DDEA-DBC5-AE4E-6865F294C0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0635" y="949569"/>
            <a:ext cx="10691265" cy="5012319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 říká věda? Hygienická hypotéza vs. Imunologická teorie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Původní hygienická hypotéza</a:t>
            </a:r>
            <a:r>
              <a:rPr lang="cs-CZ" b="0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cs-CZ" b="0" i="0" u="none" strike="noStrike" noProof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Strachan</a:t>
            </a:r>
            <a:r>
              <a:rPr lang="cs-CZ" b="0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1989) tvrdila, že menší expozice bakteriím a virům v dětství zvyšuje riziko alergií a astmatu.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Novější výzkumy (2012, 2016)</a:t>
            </a:r>
            <a:r>
              <a:rPr lang="cs-CZ" b="0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ukazují, že spíše než „čistota“ je problémem </a:t>
            </a:r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nedostatek kontaktu s přírodními mikroorganismy (např. půdními bakteriemi, mikroby ze zvířat a rostlin).</a:t>
            </a:r>
            <a:endParaRPr lang="cs-CZ" b="0" i="0" u="none" strike="noStrike" noProof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0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Důležitý koncept: </a:t>
            </a:r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„Staří přátelé“ hypotéza</a:t>
            </a:r>
            <a:r>
              <a:rPr lang="cs-CZ" b="0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cs-CZ" b="0" i="0" u="none" strike="noStrike" noProof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Old</a:t>
            </a:r>
            <a:r>
              <a:rPr lang="cs-CZ" b="0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b="0" i="0" u="none" strike="noStrike" noProof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Friends</a:t>
            </a:r>
            <a:r>
              <a:rPr lang="cs-CZ" b="0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b="0" i="0" u="none" strike="noStrike" noProof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Hypothesis</a:t>
            </a:r>
            <a:r>
              <a:rPr lang="cs-CZ" b="0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– naše imunita se vyvíjela v prostředí plném mikroorganismů, a některé z nich pomáhají regulovat náš imunitní systém.</a:t>
            </a:r>
          </a:p>
          <a:p>
            <a:pPr algn="l"/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Problémem tedy není čistota jako taková, ale moderní životní styl, který nás izoluje od přirozené mikrobiální rozmanitosti.</a:t>
            </a:r>
            <a:endParaRPr lang="cs-CZ" b="0" i="0" u="none" strike="noStrike" noProof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noProof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52225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8DD59485-530C-AAA5-E15C-3862EF6319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0635" y="1113692"/>
            <a:ext cx="10691265" cy="4848196"/>
          </a:xfrm>
        </p:spPr>
        <p:txBody>
          <a:bodyPr>
            <a:normAutofit fontScale="85000" lnSpcReduction="10000"/>
          </a:bodyPr>
          <a:lstStyle/>
          <a:p>
            <a:pPr marL="0" indent="0" algn="l">
              <a:buNone/>
            </a:pPr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 tedy opravdu oslabuje imunitní systém?</a:t>
            </a:r>
          </a:p>
          <a:p>
            <a:pPr algn="l"/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Přílišná sterilizace všeho v domácnosti (antibakteriální mánie)</a:t>
            </a:r>
            <a:r>
              <a:rPr lang="cs-CZ" b="0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– běžné bakterie nejsou nebezpečné a přehnaná dezinfekce může narušit přirozený </a:t>
            </a:r>
            <a:r>
              <a:rPr lang="cs-CZ" b="0" i="0" u="none" strike="noStrike" noProof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mikrobiom</a:t>
            </a:r>
            <a:r>
              <a:rPr lang="cs-CZ" b="0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cs-CZ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Nízký kontakt s přírodou</a:t>
            </a:r>
            <a:r>
              <a:rPr lang="cs-CZ" b="0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– děti, které tráví méně času venku (např. v lese, na zahradě), mají méně příležitostí „trénovat“ imunitu.</a:t>
            </a:r>
            <a:endParaRPr lang="cs-CZ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Nedostatek kontaktu s ostatními lidmi v raném věku</a:t>
            </a:r>
            <a:r>
              <a:rPr lang="cs-CZ" b="0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– děti ve velkých rodinách nebo školkách mají nižší riziko alergií než ty, které vyrůstají izolovaně.</a:t>
            </a:r>
          </a:p>
          <a:p>
            <a:pPr algn="l"/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Zbytečné užívání antibiotik</a:t>
            </a:r>
            <a:r>
              <a:rPr lang="cs-CZ" b="0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– ničí nejen patogenní bakterie, ale i prospěšné mikroby, které regulují imunitu.</a:t>
            </a:r>
          </a:p>
          <a:p>
            <a:pPr marL="0" indent="0" algn="l">
              <a:buNone/>
            </a:pPr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Pozor! To ale neznamená, že hygiena je špatná!</a:t>
            </a:r>
            <a:endParaRPr lang="cs-CZ" b="0" i="0" u="none" strike="noStrike" noProof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0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Mytí rukou </a:t>
            </a:r>
            <a:r>
              <a:rPr lang="cs-CZ" b="1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 WC, před jídlem a po kontaktu s nemocnými</a:t>
            </a:r>
            <a:r>
              <a:rPr lang="cs-CZ" b="0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je stále důležité.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0" i="0" u="none" strike="noStrike" noProof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Dezinfekce má smysl v nemocnicích nebo při epidemiích.</a:t>
            </a:r>
          </a:p>
          <a:p>
            <a:endParaRPr lang="cs-CZ" noProof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4305979"/>
      </p:ext>
    </p:extLst>
  </p:cSld>
  <p:clrMapOvr>
    <a:masterClrMapping/>
  </p:clrMapOvr>
</p:sld>
</file>

<file path=ppt/theme/theme1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27537E"/>
      </a:dk2>
      <a:lt2>
        <a:srgbClr val="AABED7"/>
      </a:lt2>
      <a:accent1>
        <a:srgbClr val="E34B7A"/>
      </a:accent1>
      <a:accent2>
        <a:srgbClr val="AC339A"/>
      </a:accent2>
      <a:accent3>
        <a:srgbClr val="6953B7"/>
      </a:accent3>
      <a:accent4>
        <a:srgbClr val="1D7EAB"/>
      </a:accent4>
      <a:accent5>
        <a:srgbClr val="43AFD6"/>
      </a:accent5>
      <a:accent6>
        <a:srgbClr val="DE85E1"/>
      </a:accent6>
      <a:hlink>
        <a:srgbClr val="ED87A6"/>
      </a:hlink>
      <a:folHlink>
        <a:srgbClr val="C99EAC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C71B277C-C29A-4BA0-A7BA-43502DF21AB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Droplet</Template>
  <TotalTime>3001</TotalTime>
  <Words>3949</Words>
  <Application>Microsoft Office PowerPoint</Application>
  <PresentationFormat>Širokoúhlá obrazovka</PresentationFormat>
  <Paragraphs>321</Paragraphs>
  <Slides>59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59</vt:i4>
      </vt:variant>
    </vt:vector>
  </HeadingPairs>
  <TitlesOfParts>
    <vt:vector size="65" baseType="lpstr">
      <vt:lpstr>Arial</vt:lpstr>
      <vt:lpstr>Calibri</vt:lpstr>
      <vt:lpstr>Symbol</vt:lpstr>
      <vt:lpstr>Times New Roman</vt:lpstr>
      <vt:lpstr>Tw Cen MT</vt:lpstr>
      <vt:lpstr>Droplet</vt:lpstr>
      <vt:lpstr>4 pilíře odolnosti</vt:lpstr>
      <vt:lpstr>Mýty a hoaxy o zdraví</vt:lpstr>
      <vt:lpstr>Tělo potřebuje detoxikační doplňky k odstranění toxinů</vt:lpstr>
      <vt:lpstr>Prezentace aplikace PowerPoint</vt:lpstr>
      <vt:lpstr>Existují vůbec smysluplné způsoby, jak podpořit přirozenou detoxikaci? </vt:lpstr>
      <vt:lpstr>Nadměrná čistota oslabuje imunitní systém</vt:lpstr>
      <vt:lpstr>Jak to funguje?</vt:lpstr>
      <vt:lpstr>Prezentace aplikace PowerPoint</vt:lpstr>
      <vt:lpstr>Prezentace aplikace PowerPoint</vt:lpstr>
      <vt:lpstr>Prezentace aplikace PowerPoint</vt:lpstr>
      <vt:lpstr>Pomalu fungující metabolismus způsobuje přibírání na váze? </vt:lpstr>
      <vt:lpstr>Prezentace aplikace PowerPoint</vt:lpstr>
      <vt:lpstr>Prezentace aplikace PowerPoint</vt:lpstr>
      <vt:lpstr>Prezentace aplikace PowerPoint</vt:lpstr>
      <vt:lpstr>8 hodin spánku kdykoli během dne stačí?</vt:lpstr>
      <vt:lpstr>Prezentace aplikace PowerPoint</vt:lpstr>
      <vt:lpstr>Prezentace aplikace PowerPoint</vt:lpstr>
      <vt:lpstr>Prezentace aplikace PowerPoint</vt:lpstr>
      <vt:lpstr>HANDS ON Spánek — Moje spánkové okno</vt:lpstr>
      <vt:lpstr>Kolagenové doplňky zlepšují pokožku a klouby? </vt:lpstr>
      <vt:lpstr>Prezentace aplikace PowerPoint</vt:lpstr>
      <vt:lpstr>Prezentace aplikace PowerPoint</vt:lpstr>
      <vt:lpstr>Co ovlivňuje účinnost kolagenových doplňků? </vt:lpstr>
      <vt:lpstr>HANDS ON Kolagen — Čtení etikety</vt:lpstr>
      <vt:lpstr>Červené brýle blokují všechny poruchy spánku? </vt:lpstr>
      <vt:lpstr>Prezentace aplikace PowerPoint</vt:lpstr>
      <vt:lpstr>Prezentace aplikace PowerPoint</vt:lpstr>
      <vt:lpstr>HANDS ON – Spánek </vt:lpstr>
      <vt:lpstr>Prezentace aplikace PowerPoint</vt:lpstr>
      <vt:lpstr>Proč lidi věří mýtům?  A proč je těžké je vyvrátit? </vt:lpstr>
      <vt:lpstr>Prezentace aplikace PowerPoint</vt:lpstr>
      <vt:lpstr>Prezentace aplikace PowerPoint</vt:lpstr>
      <vt:lpstr>Placebo efekt</vt:lpstr>
      <vt:lpstr>PLACEBO</vt:lpstr>
      <vt:lpstr>Konfirmační zkreslení  (Confirmation bias)</vt:lpstr>
      <vt:lpstr>Konfirmační zkreslení</vt:lpstr>
      <vt:lpstr>Illusory correlation </vt:lpstr>
      <vt:lpstr>Iluzorní korelace</vt:lpstr>
      <vt:lpstr>Heuristika dostupnosti</vt:lpstr>
      <vt:lpstr>Heuristika dostupnosti</vt:lpstr>
      <vt:lpstr>Dunning kruger effect</vt:lpstr>
      <vt:lpstr>Dunning-Krugerův efekt </vt:lpstr>
      <vt:lpstr>Dezinformace a sociální sítě</vt:lpstr>
      <vt:lpstr>Prezentace aplikace PowerPoint</vt:lpstr>
      <vt:lpstr>Virality </vt:lpstr>
      <vt:lpstr>Anekdotický důkaz </vt:lpstr>
      <vt:lpstr>Algorithmic Echo Chambers</vt:lpstr>
      <vt:lpstr>Kulturní a tradiční vlivy</vt:lpstr>
      <vt:lpstr>„NÁVRAT K PŘÍRODĚ“</vt:lpstr>
      <vt:lpstr>Odvolání se k tradici</vt:lpstr>
      <vt:lpstr>Fatalistické myšlení („To běží v rodině“)</vt:lpstr>
      <vt:lpstr>Psychologické účinky, které posilují mýty</vt:lpstr>
      <vt:lpstr>Nocebo efekt (opak placeba efektu)</vt:lpstr>
      <vt:lpstr>Sebenaplňující se proroctví</vt:lpstr>
      <vt:lpstr>Kognitivní předsudky utvářejí přesvědčení o zdraví </vt:lpstr>
      <vt:lpstr>Desatero pro konzistentní a chytrý přístup ke zdravému životnímu stylu 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Martina Vnukova</dc:creator>
  <cp:lastModifiedBy>Veronika Ročinová</cp:lastModifiedBy>
  <cp:revision>6</cp:revision>
  <dcterms:created xsi:type="dcterms:W3CDTF">2026-04-07T08:55:18Z</dcterms:created>
  <dcterms:modified xsi:type="dcterms:W3CDTF">2026-04-22T12:19:40Z</dcterms:modified>
</cp:coreProperties>
</file>