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56" r:id="rId3"/>
    <p:sldId id="257" r:id="rId4"/>
    <p:sldId id="258" r:id="rId5"/>
    <p:sldId id="259" r:id="rId6"/>
    <p:sldId id="260" r:id="rId7"/>
    <p:sldId id="273" r:id="rId8"/>
    <p:sldId id="264" r:id="rId9"/>
    <p:sldId id="268" r:id="rId10"/>
    <p:sldId id="269" r:id="rId11"/>
    <p:sldId id="270" r:id="rId12"/>
    <p:sldId id="266" r:id="rId13"/>
    <p:sldId id="271" r:id="rId14"/>
    <p:sldId id="265" r:id="rId15"/>
    <p:sldId id="267" r:id="rId16"/>
    <p:sldId id="272" r:id="rId17"/>
    <p:sldId id="261" r:id="rId18"/>
    <p:sldId id="263" r:id="rId19"/>
    <p:sldId id="274" r:id="rId20"/>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0271037-C210-137E-AD87-708DB6E1C27C}"/>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6E2CF768-AAFE-1D63-5752-427FA368D0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22688600-8155-19B0-5175-8165E8CB08D0}"/>
              </a:ext>
            </a:extLst>
          </p:cNvPr>
          <p:cNvSpPr>
            <a:spLocks noGrp="1"/>
          </p:cNvSpPr>
          <p:nvPr>
            <p:ph type="dt" sz="half" idx="10"/>
          </p:nvPr>
        </p:nvSpPr>
        <p:spPr/>
        <p:txBody>
          <a:bodyPr/>
          <a:lstStyle/>
          <a:p>
            <a:fld id="{B46D6D94-5376-4FAB-A835-AA5D989B1218}" type="datetimeFigureOut">
              <a:rPr lang="cs-CZ" smtClean="0"/>
              <a:t>28.04.2026</a:t>
            </a:fld>
            <a:endParaRPr lang="cs-CZ"/>
          </a:p>
        </p:txBody>
      </p:sp>
      <p:sp>
        <p:nvSpPr>
          <p:cNvPr id="5" name="Zástupný symbol pro zápatí 4">
            <a:extLst>
              <a:ext uri="{FF2B5EF4-FFF2-40B4-BE49-F238E27FC236}">
                <a16:creationId xmlns:a16="http://schemas.microsoft.com/office/drawing/2014/main" id="{664B3370-E516-076A-69AF-8BA31972E25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CC4D0400-47FF-C271-0241-61C389FD59D6}"/>
              </a:ext>
            </a:extLst>
          </p:cNvPr>
          <p:cNvSpPr>
            <a:spLocks noGrp="1"/>
          </p:cNvSpPr>
          <p:nvPr>
            <p:ph type="sldNum" sz="quarter" idx="12"/>
          </p:nvPr>
        </p:nvSpPr>
        <p:spPr/>
        <p:txBody>
          <a:bodyPr/>
          <a:lstStyle/>
          <a:p>
            <a:fld id="{BD03DBC1-0E05-47E6-BF86-4969DE04BBDF}" type="slidenum">
              <a:rPr lang="cs-CZ" smtClean="0"/>
              <a:t>‹#›</a:t>
            </a:fld>
            <a:endParaRPr lang="cs-CZ"/>
          </a:p>
        </p:txBody>
      </p:sp>
    </p:spTree>
    <p:extLst>
      <p:ext uri="{BB962C8B-B14F-4D97-AF65-F5344CB8AC3E}">
        <p14:creationId xmlns:p14="http://schemas.microsoft.com/office/powerpoint/2010/main" val="8086771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7F7050F-7B59-9D06-81A3-20614321126A}"/>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D6CD8312-188F-55AC-6DE3-A498FD676711}"/>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1FD6ED9D-2EDE-95A2-1362-6415C20DF939}"/>
              </a:ext>
            </a:extLst>
          </p:cNvPr>
          <p:cNvSpPr>
            <a:spLocks noGrp="1"/>
          </p:cNvSpPr>
          <p:nvPr>
            <p:ph type="dt" sz="half" idx="10"/>
          </p:nvPr>
        </p:nvSpPr>
        <p:spPr/>
        <p:txBody>
          <a:bodyPr/>
          <a:lstStyle/>
          <a:p>
            <a:fld id="{B46D6D94-5376-4FAB-A835-AA5D989B1218}" type="datetimeFigureOut">
              <a:rPr lang="cs-CZ" smtClean="0"/>
              <a:t>28.04.2026</a:t>
            </a:fld>
            <a:endParaRPr lang="cs-CZ"/>
          </a:p>
        </p:txBody>
      </p:sp>
      <p:sp>
        <p:nvSpPr>
          <p:cNvPr id="5" name="Zástupný symbol pro zápatí 4">
            <a:extLst>
              <a:ext uri="{FF2B5EF4-FFF2-40B4-BE49-F238E27FC236}">
                <a16:creationId xmlns:a16="http://schemas.microsoft.com/office/drawing/2014/main" id="{4D34E5E0-B2D4-B1B6-71EB-278DF570C7C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94049FF1-EDEE-D803-63D4-7BBA36BD76EA}"/>
              </a:ext>
            </a:extLst>
          </p:cNvPr>
          <p:cNvSpPr>
            <a:spLocks noGrp="1"/>
          </p:cNvSpPr>
          <p:nvPr>
            <p:ph type="sldNum" sz="quarter" idx="12"/>
          </p:nvPr>
        </p:nvSpPr>
        <p:spPr/>
        <p:txBody>
          <a:bodyPr/>
          <a:lstStyle/>
          <a:p>
            <a:fld id="{BD03DBC1-0E05-47E6-BF86-4969DE04BBDF}" type="slidenum">
              <a:rPr lang="cs-CZ" smtClean="0"/>
              <a:t>‹#›</a:t>
            </a:fld>
            <a:endParaRPr lang="cs-CZ"/>
          </a:p>
        </p:txBody>
      </p:sp>
    </p:spTree>
    <p:extLst>
      <p:ext uri="{BB962C8B-B14F-4D97-AF65-F5344CB8AC3E}">
        <p14:creationId xmlns:p14="http://schemas.microsoft.com/office/powerpoint/2010/main" val="7687118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617FA9E8-3B7E-9C29-244C-2224E04ACA6D}"/>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1BD7A36E-4ED1-1C06-CAA4-AD1ECEC83C1E}"/>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5F3DF831-95B7-B463-863D-81F0797BD906}"/>
              </a:ext>
            </a:extLst>
          </p:cNvPr>
          <p:cNvSpPr>
            <a:spLocks noGrp="1"/>
          </p:cNvSpPr>
          <p:nvPr>
            <p:ph type="dt" sz="half" idx="10"/>
          </p:nvPr>
        </p:nvSpPr>
        <p:spPr/>
        <p:txBody>
          <a:bodyPr/>
          <a:lstStyle/>
          <a:p>
            <a:fld id="{B46D6D94-5376-4FAB-A835-AA5D989B1218}" type="datetimeFigureOut">
              <a:rPr lang="cs-CZ" smtClean="0"/>
              <a:t>28.04.2026</a:t>
            </a:fld>
            <a:endParaRPr lang="cs-CZ"/>
          </a:p>
        </p:txBody>
      </p:sp>
      <p:sp>
        <p:nvSpPr>
          <p:cNvPr id="5" name="Zástupný symbol pro zápatí 4">
            <a:extLst>
              <a:ext uri="{FF2B5EF4-FFF2-40B4-BE49-F238E27FC236}">
                <a16:creationId xmlns:a16="http://schemas.microsoft.com/office/drawing/2014/main" id="{E286B9D3-B21B-AFE9-E50E-F67339BDABC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96BEFB40-A537-6BF0-3CB7-722A617924FE}"/>
              </a:ext>
            </a:extLst>
          </p:cNvPr>
          <p:cNvSpPr>
            <a:spLocks noGrp="1"/>
          </p:cNvSpPr>
          <p:nvPr>
            <p:ph type="sldNum" sz="quarter" idx="12"/>
          </p:nvPr>
        </p:nvSpPr>
        <p:spPr/>
        <p:txBody>
          <a:bodyPr/>
          <a:lstStyle/>
          <a:p>
            <a:fld id="{BD03DBC1-0E05-47E6-BF86-4969DE04BBDF}" type="slidenum">
              <a:rPr lang="cs-CZ" smtClean="0"/>
              <a:t>‹#›</a:t>
            </a:fld>
            <a:endParaRPr lang="cs-CZ"/>
          </a:p>
        </p:txBody>
      </p:sp>
    </p:spTree>
    <p:extLst>
      <p:ext uri="{BB962C8B-B14F-4D97-AF65-F5344CB8AC3E}">
        <p14:creationId xmlns:p14="http://schemas.microsoft.com/office/powerpoint/2010/main" val="33216435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AA7D6AF-02BA-9E01-3224-F8974CA8649A}"/>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01877BF9-D7B2-636A-C6E3-CA28ECE33B31}"/>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5A10C416-7ACB-D28F-0023-41345EF8380E}"/>
              </a:ext>
            </a:extLst>
          </p:cNvPr>
          <p:cNvSpPr>
            <a:spLocks noGrp="1"/>
          </p:cNvSpPr>
          <p:nvPr>
            <p:ph type="dt" sz="half" idx="10"/>
          </p:nvPr>
        </p:nvSpPr>
        <p:spPr/>
        <p:txBody>
          <a:bodyPr/>
          <a:lstStyle/>
          <a:p>
            <a:fld id="{B46D6D94-5376-4FAB-A835-AA5D989B1218}" type="datetimeFigureOut">
              <a:rPr lang="cs-CZ" smtClean="0"/>
              <a:t>28.04.2026</a:t>
            </a:fld>
            <a:endParaRPr lang="cs-CZ"/>
          </a:p>
        </p:txBody>
      </p:sp>
      <p:sp>
        <p:nvSpPr>
          <p:cNvPr id="5" name="Zástupný symbol pro zápatí 4">
            <a:extLst>
              <a:ext uri="{FF2B5EF4-FFF2-40B4-BE49-F238E27FC236}">
                <a16:creationId xmlns:a16="http://schemas.microsoft.com/office/drawing/2014/main" id="{BA5083C3-937E-F85E-AC2B-F44C5BF890A2}"/>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8B2BA21-A736-F221-5271-9F1A8B6DE782}"/>
              </a:ext>
            </a:extLst>
          </p:cNvPr>
          <p:cNvSpPr>
            <a:spLocks noGrp="1"/>
          </p:cNvSpPr>
          <p:nvPr>
            <p:ph type="sldNum" sz="quarter" idx="12"/>
          </p:nvPr>
        </p:nvSpPr>
        <p:spPr/>
        <p:txBody>
          <a:bodyPr/>
          <a:lstStyle/>
          <a:p>
            <a:fld id="{BD03DBC1-0E05-47E6-BF86-4969DE04BBDF}" type="slidenum">
              <a:rPr lang="cs-CZ" smtClean="0"/>
              <a:t>‹#›</a:t>
            </a:fld>
            <a:endParaRPr lang="cs-CZ"/>
          </a:p>
        </p:txBody>
      </p:sp>
    </p:spTree>
    <p:extLst>
      <p:ext uri="{BB962C8B-B14F-4D97-AF65-F5344CB8AC3E}">
        <p14:creationId xmlns:p14="http://schemas.microsoft.com/office/powerpoint/2010/main" val="1128179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68B9920-7B2F-65C5-2657-7D0572D23D69}"/>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189EB5FB-32A9-8EB4-0DC9-BEFD55D1AF1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8B17E9D7-4E3D-3D1C-6A28-AD9CB3396AA6}"/>
              </a:ext>
            </a:extLst>
          </p:cNvPr>
          <p:cNvSpPr>
            <a:spLocks noGrp="1"/>
          </p:cNvSpPr>
          <p:nvPr>
            <p:ph type="dt" sz="half" idx="10"/>
          </p:nvPr>
        </p:nvSpPr>
        <p:spPr/>
        <p:txBody>
          <a:bodyPr/>
          <a:lstStyle/>
          <a:p>
            <a:fld id="{B46D6D94-5376-4FAB-A835-AA5D989B1218}" type="datetimeFigureOut">
              <a:rPr lang="cs-CZ" smtClean="0"/>
              <a:t>28.04.2026</a:t>
            </a:fld>
            <a:endParaRPr lang="cs-CZ"/>
          </a:p>
        </p:txBody>
      </p:sp>
      <p:sp>
        <p:nvSpPr>
          <p:cNvPr id="5" name="Zástupný symbol pro zápatí 4">
            <a:extLst>
              <a:ext uri="{FF2B5EF4-FFF2-40B4-BE49-F238E27FC236}">
                <a16:creationId xmlns:a16="http://schemas.microsoft.com/office/drawing/2014/main" id="{6CAE5E58-FF9B-0349-5F5B-FA89D008C60A}"/>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BD747319-CAA7-AF89-E597-C8655F56DBA1}"/>
              </a:ext>
            </a:extLst>
          </p:cNvPr>
          <p:cNvSpPr>
            <a:spLocks noGrp="1"/>
          </p:cNvSpPr>
          <p:nvPr>
            <p:ph type="sldNum" sz="quarter" idx="12"/>
          </p:nvPr>
        </p:nvSpPr>
        <p:spPr/>
        <p:txBody>
          <a:bodyPr/>
          <a:lstStyle/>
          <a:p>
            <a:fld id="{BD03DBC1-0E05-47E6-BF86-4969DE04BBDF}" type="slidenum">
              <a:rPr lang="cs-CZ" smtClean="0"/>
              <a:t>‹#›</a:t>
            </a:fld>
            <a:endParaRPr lang="cs-CZ"/>
          </a:p>
        </p:txBody>
      </p:sp>
    </p:spTree>
    <p:extLst>
      <p:ext uri="{BB962C8B-B14F-4D97-AF65-F5344CB8AC3E}">
        <p14:creationId xmlns:p14="http://schemas.microsoft.com/office/powerpoint/2010/main" val="19485188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0D866B3-B86D-065E-7B66-C8F00434B4C2}"/>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CAFB3A9A-9424-ABFB-D4D3-FBA89DA7E354}"/>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D616E1DE-A5BC-531E-0E3A-4684A2795B64}"/>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BDC00005-D444-BE93-9A37-464B30040911}"/>
              </a:ext>
            </a:extLst>
          </p:cNvPr>
          <p:cNvSpPr>
            <a:spLocks noGrp="1"/>
          </p:cNvSpPr>
          <p:nvPr>
            <p:ph type="dt" sz="half" idx="10"/>
          </p:nvPr>
        </p:nvSpPr>
        <p:spPr/>
        <p:txBody>
          <a:bodyPr/>
          <a:lstStyle/>
          <a:p>
            <a:fld id="{B46D6D94-5376-4FAB-A835-AA5D989B1218}" type="datetimeFigureOut">
              <a:rPr lang="cs-CZ" smtClean="0"/>
              <a:t>28.04.2026</a:t>
            </a:fld>
            <a:endParaRPr lang="cs-CZ"/>
          </a:p>
        </p:txBody>
      </p:sp>
      <p:sp>
        <p:nvSpPr>
          <p:cNvPr id="6" name="Zástupný symbol pro zápatí 5">
            <a:extLst>
              <a:ext uri="{FF2B5EF4-FFF2-40B4-BE49-F238E27FC236}">
                <a16:creationId xmlns:a16="http://schemas.microsoft.com/office/drawing/2014/main" id="{0C28EB39-E161-B805-F973-D6FF9A6209BF}"/>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75A2155F-2F11-9006-D056-53F2B21AAF09}"/>
              </a:ext>
            </a:extLst>
          </p:cNvPr>
          <p:cNvSpPr>
            <a:spLocks noGrp="1"/>
          </p:cNvSpPr>
          <p:nvPr>
            <p:ph type="sldNum" sz="quarter" idx="12"/>
          </p:nvPr>
        </p:nvSpPr>
        <p:spPr/>
        <p:txBody>
          <a:bodyPr/>
          <a:lstStyle/>
          <a:p>
            <a:fld id="{BD03DBC1-0E05-47E6-BF86-4969DE04BBDF}" type="slidenum">
              <a:rPr lang="cs-CZ" smtClean="0"/>
              <a:t>‹#›</a:t>
            </a:fld>
            <a:endParaRPr lang="cs-CZ"/>
          </a:p>
        </p:txBody>
      </p:sp>
    </p:spTree>
    <p:extLst>
      <p:ext uri="{BB962C8B-B14F-4D97-AF65-F5344CB8AC3E}">
        <p14:creationId xmlns:p14="http://schemas.microsoft.com/office/powerpoint/2010/main" val="37819132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ECFEA97-5F40-39FD-70D5-7D461F10BFCB}"/>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514E0E77-00C8-8DD9-2F60-4E18C82CD89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C78C0C95-B1BB-528A-4A1D-F24417882F9C}"/>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4622F610-2583-147F-EDAA-9157B08F0A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ABD2D135-A330-8EA5-1597-FB3EEF378A0E}"/>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F70A9BB1-906E-D9E6-77C7-7B1613E0E831}"/>
              </a:ext>
            </a:extLst>
          </p:cNvPr>
          <p:cNvSpPr>
            <a:spLocks noGrp="1"/>
          </p:cNvSpPr>
          <p:nvPr>
            <p:ph type="dt" sz="half" idx="10"/>
          </p:nvPr>
        </p:nvSpPr>
        <p:spPr/>
        <p:txBody>
          <a:bodyPr/>
          <a:lstStyle/>
          <a:p>
            <a:fld id="{B46D6D94-5376-4FAB-A835-AA5D989B1218}" type="datetimeFigureOut">
              <a:rPr lang="cs-CZ" smtClean="0"/>
              <a:t>28.04.2026</a:t>
            </a:fld>
            <a:endParaRPr lang="cs-CZ"/>
          </a:p>
        </p:txBody>
      </p:sp>
      <p:sp>
        <p:nvSpPr>
          <p:cNvPr id="8" name="Zástupný symbol pro zápatí 7">
            <a:extLst>
              <a:ext uri="{FF2B5EF4-FFF2-40B4-BE49-F238E27FC236}">
                <a16:creationId xmlns:a16="http://schemas.microsoft.com/office/drawing/2014/main" id="{6E66A8C8-67A7-146E-EEB3-178AC7C0FAD9}"/>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1A07F598-82CD-249A-85DC-BF5843AF4F2F}"/>
              </a:ext>
            </a:extLst>
          </p:cNvPr>
          <p:cNvSpPr>
            <a:spLocks noGrp="1"/>
          </p:cNvSpPr>
          <p:nvPr>
            <p:ph type="sldNum" sz="quarter" idx="12"/>
          </p:nvPr>
        </p:nvSpPr>
        <p:spPr/>
        <p:txBody>
          <a:bodyPr/>
          <a:lstStyle/>
          <a:p>
            <a:fld id="{BD03DBC1-0E05-47E6-BF86-4969DE04BBDF}" type="slidenum">
              <a:rPr lang="cs-CZ" smtClean="0"/>
              <a:t>‹#›</a:t>
            </a:fld>
            <a:endParaRPr lang="cs-CZ"/>
          </a:p>
        </p:txBody>
      </p:sp>
    </p:spTree>
    <p:extLst>
      <p:ext uri="{BB962C8B-B14F-4D97-AF65-F5344CB8AC3E}">
        <p14:creationId xmlns:p14="http://schemas.microsoft.com/office/powerpoint/2010/main" val="2029640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9190C13-A0A8-0876-5872-ECDA9C249226}"/>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450C05DE-18AF-36A2-A28E-FD21BCCC7342}"/>
              </a:ext>
            </a:extLst>
          </p:cNvPr>
          <p:cNvSpPr>
            <a:spLocks noGrp="1"/>
          </p:cNvSpPr>
          <p:nvPr>
            <p:ph type="dt" sz="half" idx="10"/>
          </p:nvPr>
        </p:nvSpPr>
        <p:spPr/>
        <p:txBody>
          <a:bodyPr/>
          <a:lstStyle/>
          <a:p>
            <a:fld id="{B46D6D94-5376-4FAB-A835-AA5D989B1218}" type="datetimeFigureOut">
              <a:rPr lang="cs-CZ" smtClean="0"/>
              <a:t>28.04.2026</a:t>
            </a:fld>
            <a:endParaRPr lang="cs-CZ"/>
          </a:p>
        </p:txBody>
      </p:sp>
      <p:sp>
        <p:nvSpPr>
          <p:cNvPr id="4" name="Zástupný symbol pro zápatí 3">
            <a:extLst>
              <a:ext uri="{FF2B5EF4-FFF2-40B4-BE49-F238E27FC236}">
                <a16:creationId xmlns:a16="http://schemas.microsoft.com/office/drawing/2014/main" id="{995D309D-EE3A-2546-42C4-71F07438C281}"/>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60783977-703F-68D0-BC46-113AA163232F}"/>
              </a:ext>
            </a:extLst>
          </p:cNvPr>
          <p:cNvSpPr>
            <a:spLocks noGrp="1"/>
          </p:cNvSpPr>
          <p:nvPr>
            <p:ph type="sldNum" sz="quarter" idx="12"/>
          </p:nvPr>
        </p:nvSpPr>
        <p:spPr/>
        <p:txBody>
          <a:bodyPr/>
          <a:lstStyle/>
          <a:p>
            <a:fld id="{BD03DBC1-0E05-47E6-BF86-4969DE04BBDF}" type="slidenum">
              <a:rPr lang="cs-CZ" smtClean="0"/>
              <a:t>‹#›</a:t>
            </a:fld>
            <a:endParaRPr lang="cs-CZ"/>
          </a:p>
        </p:txBody>
      </p:sp>
    </p:spTree>
    <p:extLst>
      <p:ext uri="{BB962C8B-B14F-4D97-AF65-F5344CB8AC3E}">
        <p14:creationId xmlns:p14="http://schemas.microsoft.com/office/powerpoint/2010/main" val="30986186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A8800126-043F-C4BD-7453-4377271D4D4D}"/>
              </a:ext>
            </a:extLst>
          </p:cNvPr>
          <p:cNvSpPr>
            <a:spLocks noGrp="1"/>
          </p:cNvSpPr>
          <p:nvPr>
            <p:ph type="dt" sz="half" idx="10"/>
          </p:nvPr>
        </p:nvSpPr>
        <p:spPr/>
        <p:txBody>
          <a:bodyPr/>
          <a:lstStyle/>
          <a:p>
            <a:fld id="{B46D6D94-5376-4FAB-A835-AA5D989B1218}" type="datetimeFigureOut">
              <a:rPr lang="cs-CZ" smtClean="0"/>
              <a:t>28.04.2026</a:t>
            </a:fld>
            <a:endParaRPr lang="cs-CZ"/>
          </a:p>
        </p:txBody>
      </p:sp>
      <p:sp>
        <p:nvSpPr>
          <p:cNvPr id="3" name="Zástupný symbol pro zápatí 2">
            <a:extLst>
              <a:ext uri="{FF2B5EF4-FFF2-40B4-BE49-F238E27FC236}">
                <a16:creationId xmlns:a16="http://schemas.microsoft.com/office/drawing/2014/main" id="{5B77167F-D44A-2733-9A66-2784161E3DB8}"/>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136C41E2-2816-A925-493E-5243A6D3570E}"/>
              </a:ext>
            </a:extLst>
          </p:cNvPr>
          <p:cNvSpPr>
            <a:spLocks noGrp="1"/>
          </p:cNvSpPr>
          <p:nvPr>
            <p:ph type="sldNum" sz="quarter" idx="12"/>
          </p:nvPr>
        </p:nvSpPr>
        <p:spPr/>
        <p:txBody>
          <a:bodyPr/>
          <a:lstStyle/>
          <a:p>
            <a:fld id="{BD03DBC1-0E05-47E6-BF86-4969DE04BBDF}" type="slidenum">
              <a:rPr lang="cs-CZ" smtClean="0"/>
              <a:t>‹#›</a:t>
            </a:fld>
            <a:endParaRPr lang="cs-CZ"/>
          </a:p>
        </p:txBody>
      </p:sp>
    </p:spTree>
    <p:extLst>
      <p:ext uri="{BB962C8B-B14F-4D97-AF65-F5344CB8AC3E}">
        <p14:creationId xmlns:p14="http://schemas.microsoft.com/office/powerpoint/2010/main" val="423976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09F8FC8-ECF3-8FB5-F906-2A0913D62B9E}"/>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E95F557D-8B23-8193-6D87-764E27688C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5D0C7CA3-C833-DC17-3AD5-334E5A715C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7A5469A0-CA5A-8C90-BEEA-A7AE65C65F72}"/>
              </a:ext>
            </a:extLst>
          </p:cNvPr>
          <p:cNvSpPr>
            <a:spLocks noGrp="1"/>
          </p:cNvSpPr>
          <p:nvPr>
            <p:ph type="dt" sz="half" idx="10"/>
          </p:nvPr>
        </p:nvSpPr>
        <p:spPr/>
        <p:txBody>
          <a:bodyPr/>
          <a:lstStyle/>
          <a:p>
            <a:fld id="{B46D6D94-5376-4FAB-A835-AA5D989B1218}" type="datetimeFigureOut">
              <a:rPr lang="cs-CZ" smtClean="0"/>
              <a:t>28.04.2026</a:t>
            </a:fld>
            <a:endParaRPr lang="cs-CZ"/>
          </a:p>
        </p:txBody>
      </p:sp>
      <p:sp>
        <p:nvSpPr>
          <p:cNvPr id="6" name="Zástupný symbol pro zápatí 5">
            <a:extLst>
              <a:ext uri="{FF2B5EF4-FFF2-40B4-BE49-F238E27FC236}">
                <a16:creationId xmlns:a16="http://schemas.microsoft.com/office/drawing/2014/main" id="{182A9FF4-92E8-D93F-2EB3-2540C8D27209}"/>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736B8A83-E8C4-2F23-10F4-8715B8585281}"/>
              </a:ext>
            </a:extLst>
          </p:cNvPr>
          <p:cNvSpPr>
            <a:spLocks noGrp="1"/>
          </p:cNvSpPr>
          <p:nvPr>
            <p:ph type="sldNum" sz="quarter" idx="12"/>
          </p:nvPr>
        </p:nvSpPr>
        <p:spPr/>
        <p:txBody>
          <a:bodyPr/>
          <a:lstStyle/>
          <a:p>
            <a:fld id="{BD03DBC1-0E05-47E6-BF86-4969DE04BBDF}" type="slidenum">
              <a:rPr lang="cs-CZ" smtClean="0"/>
              <a:t>‹#›</a:t>
            </a:fld>
            <a:endParaRPr lang="cs-CZ"/>
          </a:p>
        </p:txBody>
      </p:sp>
    </p:spTree>
    <p:extLst>
      <p:ext uri="{BB962C8B-B14F-4D97-AF65-F5344CB8AC3E}">
        <p14:creationId xmlns:p14="http://schemas.microsoft.com/office/powerpoint/2010/main" val="13674961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6A4822F-1126-DC10-301B-0830BB0DD399}"/>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CFC99C1F-F8E9-9FF4-6A4A-681235427E8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51235B0A-BE02-FC48-E097-0E531F31D0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EB632156-93D1-D143-CF0E-64C80BEDFF18}"/>
              </a:ext>
            </a:extLst>
          </p:cNvPr>
          <p:cNvSpPr>
            <a:spLocks noGrp="1"/>
          </p:cNvSpPr>
          <p:nvPr>
            <p:ph type="dt" sz="half" idx="10"/>
          </p:nvPr>
        </p:nvSpPr>
        <p:spPr/>
        <p:txBody>
          <a:bodyPr/>
          <a:lstStyle/>
          <a:p>
            <a:fld id="{B46D6D94-5376-4FAB-A835-AA5D989B1218}" type="datetimeFigureOut">
              <a:rPr lang="cs-CZ" smtClean="0"/>
              <a:t>28.04.2026</a:t>
            </a:fld>
            <a:endParaRPr lang="cs-CZ"/>
          </a:p>
        </p:txBody>
      </p:sp>
      <p:sp>
        <p:nvSpPr>
          <p:cNvPr id="6" name="Zástupný symbol pro zápatí 5">
            <a:extLst>
              <a:ext uri="{FF2B5EF4-FFF2-40B4-BE49-F238E27FC236}">
                <a16:creationId xmlns:a16="http://schemas.microsoft.com/office/drawing/2014/main" id="{4C8C5CE7-11F9-A1D0-C2BE-572588C0A16A}"/>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49383843-291C-F86A-E96A-16E819BD26F8}"/>
              </a:ext>
            </a:extLst>
          </p:cNvPr>
          <p:cNvSpPr>
            <a:spLocks noGrp="1"/>
          </p:cNvSpPr>
          <p:nvPr>
            <p:ph type="sldNum" sz="quarter" idx="12"/>
          </p:nvPr>
        </p:nvSpPr>
        <p:spPr/>
        <p:txBody>
          <a:bodyPr/>
          <a:lstStyle/>
          <a:p>
            <a:fld id="{BD03DBC1-0E05-47E6-BF86-4969DE04BBDF}" type="slidenum">
              <a:rPr lang="cs-CZ" smtClean="0"/>
              <a:t>‹#›</a:t>
            </a:fld>
            <a:endParaRPr lang="cs-CZ"/>
          </a:p>
        </p:txBody>
      </p:sp>
    </p:spTree>
    <p:extLst>
      <p:ext uri="{BB962C8B-B14F-4D97-AF65-F5344CB8AC3E}">
        <p14:creationId xmlns:p14="http://schemas.microsoft.com/office/powerpoint/2010/main" val="4225205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CCA7AB81-38AC-2456-9580-70737DCDE78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76B655C1-981D-899B-906B-355DA245BF9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DFE6DFD0-4169-8FC9-70EA-85DE07AF1D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46D6D94-5376-4FAB-A835-AA5D989B1218}" type="datetimeFigureOut">
              <a:rPr lang="cs-CZ" smtClean="0"/>
              <a:t>28.04.2026</a:t>
            </a:fld>
            <a:endParaRPr lang="cs-CZ"/>
          </a:p>
        </p:txBody>
      </p:sp>
      <p:sp>
        <p:nvSpPr>
          <p:cNvPr id="5" name="Zástupný symbol pro zápatí 4">
            <a:extLst>
              <a:ext uri="{FF2B5EF4-FFF2-40B4-BE49-F238E27FC236}">
                <a16:creationId xmlns:a16="http://schemas.microsoft.com/office/drawing/2014/main" id="{1AF2322D-4CDB-FDC5-59AD-7A20D1267A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cs-CZ"/>
          </a:p>
        </p:txBody>
      </p:sp>
      <p:sp>
        <p:nvSpPr>
          <p:cNvPr id="6" name="Zástupný symbol pro číslo snímku 5">
            <a:extLst>
              <a:ext uri="{FF2B5EF4-FFF2-40B4-BE49-F238E27FC236}">
                <a16:creationId xmlns:a16="http://schemas.microsoft.com/office/drawing/2014/main" id="{DC6B10AD-DDAC-97ED-9759-4AAEE5CE78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D03DBC1-0E05-47E6-BF86-4969DE04BBDF}" type="slidenum">
              <a:rPr lang="cs-CZ" smtClean="0"/>
              <a:t>‹#›</a:t>
            </a:fld>
            <a:endParaRPr lang="cs-CZ"/>
          </a:p>
        </p:txBody>
      </p:sp>
    </p:spTree>
    <p:extLst>
      <p:ext uri="{BB962C8B-B14F-4D97-AF65-F5344CB8AC3E}">
        <p14:creationId xmlns:p14="http://schemas.microsoft.com/office/powerpoint/2010/main" val="28367787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A02FB88-FEA5-8D3D-CC86-B8944047E641}"/>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2DAA373B-2D78-EEB3-0C85-4222D6CA5832}"/>
              </a:ext>
            </a:extLst>
          </p:cNvPr>
          <p:cNvSpPr>
            <a:spLocks noGrp="1"/>
          </p:cNvSpPr>
          <p:nvPr>
            <p:ph idx="1"/>
          </p:nvPr>
        </p:nvSpPr>
        <p:spPr/>
        <p:txBody>
          <a:bodyPr/>
          <a:lstStyle/>
          <a:p>
            <a:pPr marL="0" indent="0">
              <a:buNone/>
            </a:pPr>
            <a:r>
              <a:rPr lang="cs-CZ"/>
              <a:t>You are graduating and want to start a business. What factors matter when choosing a business form?</a:t>
            </a:r>
          </a:p>
        </p:txBody>
      </p:sp>
    </p:spTree>
    <p:extLst>
      <p:ext uri="{BB962C8B-B14F-4D97-AF65-F5344CB8AC3E}">
        <p14:creationId xmlns:p14="http://schemas.microsoft.com/office/powerpoint/2010/main" val="1001015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BDF3DD3-444B-A971-A245-39CF18C44152}"/>
              </a:ext>
            </a:extLst>
          </p:cNvPr>
          <p:cNvSpPr>
            <a:spLocks noGrp="1"/>
          </p:cNvSpPr>
          <p:nvPr>
            <p:ph type="title"/>
          </p:nvPr>
        </p:nvSpPr>
        <p:spPr/>
        <p:txBody>
          <a:bodyPr/>
          <a:lstStyle/>
          <a:p>
            <a:r>
              <a:rPr lang="cs-CZ"/>
              <a:t>Identify the legal concept:</a:t>
            </a:r>
          </a:p>
        </p:txBody>
      </p:sp>
      <p:sp>
        <p:nvSpPr>
          <p:cNvPr id="3" name="Zástupný obsah 2">
            <a:extLst>
              <a:ext uri="{FF2B5EF4-FFF2-40B4-BE49-F238E27FC236}">
                <a16:creationId xmlns:a16="http://schemas.microsoft.com/office/drawing/2014/main" id="{8049297A-8816-945A-E440-D4EB4B23E67F}"/>
              </a:ext>
            </a:extLst>
          </p:cNvPr>
          <p:cNvSpPr>
            <a:spLocks noGrp="1"/>
          </p:cNvSpPr>
          <p:nvPr>
            <p:ph idx="1"/>
          </p:nvPr>
        </p:nvSpPr>
        <p:spPr/>
        <p:txBody>
          <a:bodyPr/>
          <a:lstStyle/>
          <a:p>
            <a:pPr marL="0" indent="0">
              <a:buNone/>
            </a:pPr>
            <a:r>
              <a:rPr lang="en-US"/>
              <a:t>A company owes CZK 1 million to a supplier but cannot pay. The supplier demands payment from the shareholder personally.</a:t>
            </a:r>
            <a:endParaRPr lang="cs-CZ"/>
          </a:p>
        </p:txBody>
      </p:sp>
    </p:spTree>
    <p:extLst>
      <p:ext uri="{BB962C8B-B14F-4D97-AF65-F5344CB8AC3E}">
        <p14:creationId xmlns:p14="http://schemas.microsoft.com/office/powerpoint/2010/main" val="11538691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B9D72E4-0DC5-506F-F02F-43BCBB629729}"/>
              </a:ext>
            </a:extLst>
          </p:cNvPr>
          <p:cNvSpPr>
            <a:spLocks noGrp="1"/>
          </p:cNvSpPr>
          <p:nvPr>
            <p:ph type="title"/>
          </p:nvPr>
        </p:nvSpPr>
        <p:spPr/>
        <p:txBody>
          <a:bodyPr/>
          <a:lstStyle/>
          <a:p>
            <a:r>
              <a:rPr lang="cs-CZ"/>
              <a:t>Identify the legal concept:</a:t>
            </a:r>
          </a:p>
        </p:txBody>
      </p:sp>
      <p:sp>
        <p:nvSpPr>
          <p:cNvPr id="3" name="Zástupný obsah 2">
            <a:extLst>
              <a:ext uri="{FF2B5EF4-FFF2-40B4-BE49-F238E27FC236}">
                <a16:creationId xmlns:a16="http://schemas.microsoft.com/office/drawing/2014/main" id="{AC13E693-6938-7962-554D-14A4F8FECC25}"/>
              </a:ext>
            </a:extLst>
          </p:cNvPr>
          <p:cNvSpPr>
            <a:spLocks noGrp="1"/>
          </p:cNvSpPr>
          <p:nvPr>
            <p:ph idx="1"/>
          </p:nvPr>
        </p:nvSpPr>
        <p:spPr/>
        <p:txBody>
          <a:bodyPr/>
          <a:lstStyle/>
          <a:p>
            <a:pPr marL="0" indent="0">
              <a:buNone/>
            </a:pPr>
            <a:r>
              <a:rPr lang="en-US"/>
              <a:t>A business owner signs a contract in his own name and later realises that it will be unprofitable. He then sets up a company and transfers the contract to the company. When problems arise, he argues that only the company is liable.</a:t>
            </a:r>
            <a:endParaRPr lang="cs-CZ"/>
          </a:p>
        </p:txBody>
      </p:sp>
    </p:spTree>
    <p:extLst>
      <p:ext uri="{BB962C8B-B14F-4D97-AF65-F5344CB8AC3E}">
        <p14:creationId xmlns:p14="http://schemas.microsoft.com/office/powerpoint/2010/main" val="7760712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20C3777-C97C-7D75-676E-78810DF9CEA5}"/>
              </a:ext>
            </a:extLst>
          </p:cNvPr>
          <p:cNvSpPr>
            <a:spLocks noGrp="1"/>
          </p:cNvSpPr>
          <p:nvPr>
            <p:ph type="title"/>
          </p:nvPr>
        </p:nvSpPr>
        <p:spPr/>
        <p:txBody>
          <a:bodyPr/>
          <a:lstStyle/>
          <a:p>
            <a:r>
              <a:rPr lang="cs-CZ"/>
              <a:t>Company management</a:t>
            </a:r>
          </a:p>
        </p:txBody>
      </p:sp>
      <p:sp>
        <p:nvSpPr>
          <p:cNvPr id="3" name="Zástupný obsah 2">
            <a:extLst>
              <a:ext uri="{FF2B5EF4-FFF2-40B4-BE49-F238E27FC236}">
                <a16:creationId xmlns:a16="http://schemas.microsoft.com/office/drawing/2014/main" id="{4BF4C78B-CE91-7EB1-D2D3-8AEF7937D9EF}"/>
              </a:ext>
            </a:extLst>
          </p:cNvPr>
          <p:cNvSpPr>
            <a:spLocks noGrp="1"/>
          </p:cNvSpPr>
          <p:nvPr>
            <p:ph idx="1"/>
          </p:nvPr>
        </p:nvSpPr>
        <p:spPr/>
        <p:txBody>
          <a:bodyPr>
            <a:normAutofit lnSpcReduction="10000"/>
          </a:bodyPr>
          <a:lstStyle/>
          <a:p>
            <a:pPr marL="514350" indent="-514350">
              <a:spcBef>
                <a:spcPts val="1800"/>
              </a:spcBef>
              <a:buFont typeface="+mj-lt"/>
              <a:buAutoNum type="arabicPeriod"/>
            </a:pPr>
            <a:r>
              <a:rPr lang="en-US"/>
              <a:t>What is the difference between the role of </a:t>
            </a:r>
            <a:r>
              <a:rPr lang="en-US" b="1"/>
              <a:t>shareholders</a:t>
            </a:r>
            <a:r>
              <a:rPr lang="en-US"/>
              <a:t> and </a:t>
            </a:r>
            <a:r>
              <a:rPr lang="en-US" b="1"/>
              <a:t>directors</a:t>
            </a:r>
            <a:r>
              <a:rPr lang="en-US"/>
              <a:t> in a company? </a:t>
            </a:r>
            <a:endParaRPr lang="cs-CZ"/>
          </a:p>
          <a:p>
            <a:pPr marL="514350" indent="-514350">
              <a:spcBef>
                <a:spcPts val="1800"/>
              </a:spcBef>
              <a:buFont typeface="+mj-lt"/>
              <a:buAutoNum type="arabicPeriod"/>
            </a:pPr>
            <a:r>
              <a:rPr lang="cs-CZ"/>
              <a:t>Which role is more heavily regulated: that of shareholders or directors?</a:t>
            </a:r>
          </a:p>
          <a:p>
            <a:pPr marL="514350" indent="-514350">
              <a:spcBef>
                <a:spcPts val="1800"/>
              </a:spcBef>
              <a:buFont typeface="+mj-lt"/>
              <a:buAutoNum type="arabicPeriod"/>
            </a:pPr>
            <a:r>
              <a:rPr lang="cs-CZ"/>
              <a:t>What does it mean if directors act </a:t>
            </a:r>
            <a:r>
              <a:rPr lang="cs-CZ" b="1" i="1"/>
              <a:t>ultra vires</a:t>
            </a:r>
            <a:r>
              <a:rPr lang="cs-CZ"/>
              <a:t>?</a:t>
            </a:r>
          </a:p>
          <a:p>
            <a:pPr marL="514350" indent="-514350">
              <a:spcBef>
                <a:spcPts val="1800"/>
              </a:spcBef>
              <a:buFont typeface="+mj-lt"/>
              <a:buAutoNum type="arabicPeriod"/>
            </a:pPr>
            <a:r>
              <a:rPr lang="en-US"/>
              <a:t>Why is the </a:t>
            </a:r>
            <a:r>
              <a:rPr lang="en-US" b="1"/>
              <a:t>Annual General Meeting (AGM) </a:t>
            </a:r>
            <a:r>
              <a:rPr lang="en-US"/>
              <a:t>important for corporate governance?</a:t>
            </a:r>
            <a:endParaRPr lang="cs-CZ"/>
          </a:p>
          <a:p>
            <a:pPr marL="514350" indent="-514350">
              <a:spcBef>
                <a:spcPts val="1800"/>
              </a:spcBef>
              <a:buFont typeface="+mj-lt"/>
              <a:buAutoNum type="arabicPeriod"/>
            </a:pPr>
            <a:r>
              <a:rPr lang="en-US"/>
              <a:t>What is a </a:t>
            </a:r>
            <a:r>
              <a:rPr lang="en-US" b="1"/>
              <a:t>quorum</a:t>
            </a:r>
            <a:r>
              <a:rPr lang="en-US"/>
              <a:t>, and what problems might arise if a quorum is not reached at a meeting?</a:t>
            </a:r>
            <a:endParaRPr lang="cs-CZ"/>
          </a:p>
          <a:p>
            <a:endParaRPr lang="cs-CZ"/>
          </a:p>
        </p:txBody>
      </p:sp>
    </p:spTree>
    <p:extLst>
      <p:ext uri="{BB962C8B-B14F-4D97-AF65-F5344CB8AC3E}">
        <p14:creationId xmlns:p14="http://schemas.microsoft.com/office/powerpoint/2010/main" val="29913255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34A7C3C-6E97-E54E-6BF9-85C4DF4CF340}"/>
              </a:ext>
            </a:extLst>
          </p:cNvPr>
          <p:cNvSpPr>
            <a:spLocks noGrp="1"/>
          </p:cNvSpPr>
          <p:nvPr>
            <p:ph type="title"/>
          </p:nvPr>
        </p:nvSpPr>
        <p:spPr/>
        <p:txBody>
          <a:bodyPr/>
          <a:lstStyle/>
          <a:p>
            <a:r>
              <a:rPr lang="cs-CZ"/>
              <a:t>Identify the legal concept:</a:t>
            </a:r>
          </a:p>
        </p:txBody>
      </p:sp>
      <p:sp>
        <p:nvSpPr>
          <p:cNvPr id="3" name="Zástupný obsah 2">
            <a:extLst>
              <a:ext uri="{FF2B5EF4-FFF2-40B4-BE49-F238E27FC236}">
                <a16:creationId xmlns:a16="http://schemas.microsoft.com/office/drawing/2014/main" id="{0D98E416-0737-7081-8408-69807562C02B}"/>
              </a:ext>
            </a:extLst>
          </p:cNvPr>
          <p:cNvSpPr>
            <a:spLocks noGrp="1"/>
          </p:cNvSpPr>
          <p:nvPr>
            <p:ph idx="1"/>
          </p:nvPr>
        </p:nvSpPr>
        <p:spPr/>
        <p:txBody>
          <a:bodyPr/>
          <a:lstStyle/>
          <a:p>
            <a:pPr marL="0" indent="0">
              <a:buNone/>
            </a:pPr>
            <a:r>
              <a:rPr lang="en-US"/>
              <a:t>A company, GreenBuild Ltd, is registered to operate in eco-friendly construction and renovation projects. Its articles of association state that the company may only engage in construction-related activities.</a:t>
            </a:r>
          </a:p>
          <a:p>
            <a:pPr marL="0" indent="0">
              <a:buNone/>
            </a:pPr>
            <a:r>
              <a:rPr lang="en-US"/>
              <a:t>The directors decide to invest CZK 5 million of company funds into a cryptocurrency start-up, hoping for high returns. The investment is highly speculative and unrelated to construction. No shareholder approval is obtained.</a:t>
            </a:r>
          </a:p>
          <a:p>
            <a:pPr marL="0" indent="0">
              <a:buNone/>
            </a:pPr>
            <a:endParaRPr lang="cs-CZ"/>
          </a:p>
        </p:txBody>
      </p:sp>
    </p:spTree>
    <p:extLst>
      <p:ext uri="{BB962C8B-B14F-4D97-AF65-F5344CB8AC3E}">
        <p14:creationId xmlns:p14="http://schemas.microsoft.com/office/powerpoint/2010/main" val="19323169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40FB94F-6BD2-7FDF-F5D0-2E872017684C}"/>
              </a:ext>
            </a:extLst>
          </p:cNvPr>
          <p:cNvSpPr>
            <a:spLocks noGrp="1"/>
          </p:cNvSpPr>
          <p:nvPr>
            <p:ph type="title"/>
          </p:nvPr>
        </p:nvSpPr>
        <p:spPr/>
        <p:txBody>
          <a:bodyPr/>
          <a:lstStyle/>
          <a:p>
            <a:r>
              <a:rPr lang="cs-CZ"/>
              <a:t>Company finance</a:t>
            </a:r>
          </a:p>
        </p:txBody>
      </p:sp>
      <p:sp>
        <p:nvSpPr>
          <p:cNvPr id="3" name="Zástupný obsah 2">
            <a:extLst>
              <a:ext uri="{FF2B5EF4-FFF2-40B4-BE49-F238E27FC236}">
                <a16:creationId xmlns:a16="http://schemas.microsoft.com/office/drawing/2014/main" id="{3878A158-70D0-B10B-2A23-E97B1886EBAC}"/>
              </a:ext>
            </a:extLst>
          </p:cNvPr>
          <p:cNvSpPr>
            <a:spLocks noGrp="1"/>
          </p:cNvSpPr>
          <p:nvPr>
            <p:ph idx="1"/>
          </p:nvPr>
        </p:nvSpPr>
        <p:spPr/>
        <p:txBody>
          <a:bodyPr>
            <a:normAutofit fontScale="92500" lnSpcReduction="10000"/>
          </a:bodyPr>
          <a:lstStyle/>
          <a:p>
            <a:pPr marL="514350" indent="-514350">
              <a:spcAft>
                <a:spcPts val="2400"/>
              </a:spcAft>
              <a:buFont typeface="+mj-lt"/>
              <a:buAutoNum type="arabicPeriod"/>
            </a:pPr>
            <a:r>
              <a:rPr lang="en-US"/>
              <a:t>Why do companies have </a:t>
            </a:r>
            <a:r>
              <a:rPr lang="en-US" b="1"/>
              <a:t>registered capital</a:t>
            </a:r>
            <a:r>
              <a:rPr lang="cs-CZ"/>
              <a:t>?</a:t>
            </a:r>
          </a:p>
          <a:p>
            <a:pPr marL="514350" indent="-514350">
              <a:spcAft>
                <a:spcPts val="2400"/>
              </a:spcAft>
              <a:buFont typeface="+mj-lt"/>
              <a:buAutoNum type="arabicPeriod"/>
            </a:pPr>
            <a:r>
              <a:rPr lang="en-US"/>
              <a:t>What are the </a:t>
            </a:r>
            <a:r>
              <a:rPr lang="cs-CZ"/>
              <a:t>2 </a:t>
            </a:r>
            <a:r>
              <a:rPr lang="en-US"/>
              <a:t>main ways a company can raise capital</a:t>
            </a:r>
            <a:r>
              <a:rPr lang="cs-CZ"/>
              <a:t>?</a:t>
            </a:r>
          </a:p>
          <a:p>
            <a:pPr marL="514350" indent="-514350">
              <a:spcAft>
                <a:spcPts val="2400"/>
              </a:spcAft>
              <a:buFont typeface="+mj-lt"/>
              <a:buAutoNum type="arabicPeriod"/>
            </a:pPr>
            <a:r>
              <a:rPr lang="cs-CZ"/>
              <a:t>What is a </a:t>
            </a:r>
            <a:r>
              <a:rPr lang="cs-CZ" b="1"/>
              <a:t>charge</a:t>
            </a:r>
            <a:r>
              <a:rPr lang="cs-CZ"/>
              <a:t>? </a:t>
            </a:r>
            <a:r>
              <a:rPr lang="en-US"/>
              <a:t>Why would a lender prefer a </a:t>
            </a:r>
            <a:r>
              <a:rPr lang="en-US" b="1"/>
              <a:t>fixed charge </a:t>
            </a:r>
            <a:r>
              <a:rPr lang="en-US"/>
              <a:t>over a </a:t>
            </a:r>
            <a:r>
              <a:rPr lang="en-US" b="1"/>
              <a:t>floating charge</a:t>
            </a:r>
            <a:r>
              <a:rPr lang="en-US"/>
              <a:t>?</a:t>
            </a:r>
            <a:endParaRPr lang="cs-CZ"/>
          </a:p>
          <a:p>
            <a:pPr marL="514350" indent="-514350">
              <a:spcAft>
                <a:spcPts val="2400"/>
              </a:spcAft>
              <a:buFont typeface="+mj-lt"/>
              <a:buAutoNum type="arabicPeriod"/>
            </a:pPr>
            <a:r>
              <a:rPr lang="cs-CZ"/>
              <a:t>What is a </a:t>
            </a:r>
            <a:r>
              <a:rPr lang="cs-CZ" b="1"/>
              <a:t>rights issue</a:t>
            </a:r>
            <a:r>
              <a:rPr lang="cs-CZ"/>
              <a:t>? What is a </a:t>
            </a:r>
            <a:r>
              <a:rPr lang="cs-CZ" b="1"/>
              <a:t>pre-emption right</a:t>
            </a:r>
            <a:r>
              <a:rPr lang="cs-CZ"/>
              <a:t>?</a:t>
            </a:r>
          </a:p>
          <a:p>
            <a:pPr marL="514350" indent="-514350">
              <a:spcAft>
                <a:spcPts val="2400"/>
              </a:spcAft>
              <a:buFont typeface="+mj-lt"/>
              <a:buAutoNum type="arabicPeriod"/>
            </a:pPr>
            <a:r>
              <a:rPr lang="cs-CZ"/>
              <a:t>What is the motivation of shareholders to participate in a rights issue?</a:t>
            </a:r>
          </a:p>
          <a:p>
            <a:endParaRPr lang="cs-CZ"/>
          </a:p>
        </p:txBody>
      </p:sp>
    </p:spTree>
    <p:extLst>
      <p:ext uri="{BB962C8B-B14F-4D97-AF65-F5344CB8AC3E}">
        <p14:creationId xmlns:p14="http://schemas.microsoft.com/office/powerpoint/2010/main" val="7892796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384E117-AD04-DA1E-1DDF-DEA4F74ADFDE}"/>
              </a:ext>
            </a:extLst>
          </p:cNvPr>
          <p:cNvSpPr>
            <a:spLocks noGrp="1"/>
          </p:cNvSpPr>
          <p:nvPr>
            <p:ph type="title"/>
          </p:nvPr>
        </p:nvSpPr>
        <p:spPr/>
        <p:txBody>
          <a:bodyPr/>
          <a:lstStyle/>
          <a:p>
            <a:r>
              <a:rPr lang="cs-CZ"/>
              <a:t>Company </a:t>
            </a:r>
            <a:r>
              <a:rPr lang="cs-CZ" b="1"/>
              <a:t>constitution</a:t>
            </a:r>
            <a:r>
              <a:rPr lang="cs-CZ"/>
              <a:t>…?</a:t>
            </a:r>
          </a:p>
        </p:txBody>
      </p:sp>
      <p:sp>
        <p:nvSpPr>
          <p:cNvPr id="3" name="Zástupný obsah 2">
            <a:extLst>
              <a:ext uri="{FF2B5EF4-FFF2-40B4-BE49-F238E27FC236}">
                <a16:creationId xmlns:a16="http://schemas.microsoft.com/office/drawing/2014/main" id="{352E4380-92B2-E176-C4C3-FB90EEF7E07A}"/>
              </a:ext>
            </a:extLst>
          </p:cNvPr>
          <p:cNvSpPr>
            <a:spLocks noGrp="1"/>
          </p:cNvSpPr>
          <p:nvPr>
            <p:ph idx="1"/>
          </p:nvPr>
        </p:nvSpPr>
        <p:spPr/>
        <p:txBody>
          <a:bodyPr/>
          <a:lstStyle/>
          <a:p>
            <a:endParaRPr lang="cs-CZ"/>
          </a:p>
        </p:txBody>
      </p:sp>
    </p:spTree>
    <p:extLst>
      <p:ext uri="{BB962C8B-B14F-4D97-AF65-F5344CB8AC3E}">
        <p14:creationId xmlns:p14="http://schemas.microsoft.com/office/powerpoint/2010/main" val="8546806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AAFD2A-6635-613E-E063-46385C593D8D}"/>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B97BCFFE-AB43-BCFE-D93E-53CD22229EAE}"/>
              </a:ext>
            </a:extLst>
          </p:cNvPr>
          <p:cNvSpPr>
            <a:spLocks noGrp="1"/>
          </p:cNvSpPr>
          <p:nvPr>
            <p:ph type="title"/>
          </p:nvPr>
        </p:nvSpPr>
        <p:spPr/>
        <p:txBody>
          <a:bodyPr/>
          <a:lstStyle/>
          <a:p>
            <a:r>
              <a:rPr lang="cs-CZ"/>
              <a:t>Company </a:t>
            </a:r>
            <a:r>
              <a:rPr lang="cs-CZ" b="1"/>
              <a:t>constitution</a:t>
            </a:r>
            <a:r>
              <a:rPr lang="cs-CZ"/>
              <a:t>…</a:t>
            </a:r>
          </a:p>
        </p:txBody>
      </p:sp>
      <p:sp>
        <p:nvSpPr>
          <p:cNvPr id="3" name="Zástupný obsah 2">
            <a:extLst>
              <a:ext uri="{FF2B5EF4-FFF2-40B4-BE49-F238E27FC236}">
                <a16:creationId xmlns:a16="http://schemas.microsoft.com/office/drawing/2014/main" id="{A989538F-2D27-334D-1541-47D8E92D1B74}"/>
              </a:ext>
            </a:extLst>
          </p:cNvPr>
          <p:cNvSpPr>
            <a:spLocks noGrp="1"/>
          </p:cNvSpPr>
          <p:nvPr>
            <p:ph idx="1"/>
          </p:nvPr>
        </p:nvSpPr>
        <p:spPr/>
        <p:txBody>
          <a:bodyPr/>
          <a:lstStyle/>
          <a:p>
            <a:r>
              <a:rPr lang="cs-CZ"/>
              <a:t>Articles of association – what is its purpose?</a:t>
            </a:r>
          </a:p>
        </p:txBody>
      </p:sp>
    </p:spTree>
    <p:extLst>
      <p:ext uri="{BB962C8B-B14F-4D97-AF65-F5344CB8AC3E}">
        <p14:creationId xmlns:p14="http://schemas.microsoft.com/office/powerpoint/2010/main" val="36441315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7E7C0D0-9379-C254-5FDF-49665C64EC76}"/>
              </a:ext>
            </a:extLst>
          </p:cNvPr>
          <p:cNvSpPr>
            <a:spLocks noGrp="1"/>
          </p:cNvSpPr>
          <p:nvPr>
            <p:ph type="title"/>
          </p:nvPr>
        </p:nvSpPr>
        <p:spPr/>
        <p:txBody>
          <a:bodyPr/>
          <a:lstStyle/>
          <a:p>
            <a:r>
              <a:rPr lang="cs-CZ" b="1"/>
              <a:t>Create your own business</a:t>
            </a:r>
            <a:endParaRPr lang="cs-CZ"/>
          </a:p>
        </p:txBody>
      </p:sp>
      <p:sp>
        <p:nvSpPr>
          <p:cNvPr id="6" name="Zástupný obsah 5">
            <a:extLst>
              <a:ext uri="{FF2B5EF4-FFF2-40B4-BE49-F238E27FC236}">
                <a16:creationId xmlns:a16="http://schemas.microsoft.com/office/drawing/2014/main" id="{61CE3D33-4AC4-FF96-95BB-EFF6E8CF8392}"/>
              </a:ext>
            </a:extLst>
          </p:cNvPr>
          <p:cNvSpPr>
            <a:spLocks noGrp="1"/>
          </p:cNvSpPr>
          <p:nvPr>
            <p:ph idx="1"/>
          </p:nvPr>
        </p:nvSpPr>
        <p:spPr/>
        <p:txBody>
          <a:bodyPr/>
          <a:lstStyle/>
          <a:p>
            <a:pPr marL="514350" lvl="0" indent="-514350" eaLnBrk="0" fontAlgn="base" hangingPunct="0">
              <a:lnSpc>
                <a:spcPct val="100000"/>
              </a:lnSpc>
              <a:spcBef>
                <a:spcPct val="0"/>
              </a:spcBef>
              <a:spcAft>
                <a:spcPts val="600"/>
              </a:spcAft>
              <a:buFont typeface="+mj-lt"/>
              <a:buAutoNum type="arabicPeriod"/>
            </a:pPr>
            <a:r>
              <a:rPr lang="cs-CZ" altLang="cs-CZ">
                <a:latin typeface="Calibri" panose="020F0502020204030204" pitchFamily="34" charset="0"/>
                <a:ea typeface="Calibri" panose="020F0502020204030204" pitchFamily="34" charset="0"/>
                <a:cs typeface="Calibri" panose="020F0502020204030204" pitchFamily="34" charset="0"/>
              </a:rPr>
              <a:t>What product or service will your business provide, and what is the level of risk involved? </a:t>
            </a:r>
          </a:p>
          <a:p>
            <a:pPr marL="514350" lvl="0" indent="-514350" eaLnBrk="0" fontAlgn="base" hangingPunct="0">
              <a:lnSpc>
                <a:spcPct val="100000"/>
              </a:lnSpc>
              <a:spcBef>
                <a:spcPct val="0"/>
              </a:spcBef>
              <a:spcAft>
                <a:spcPts val="600"/>
              </a:spcAft>
              <a:buFont typeface="+mj-lt"/>
              <a:buAutoNum type="arabicPeriod"/>
            </a:pPr>
            <a:r>
              <a:rPr lang="cs-CZ" altLang="cs-CZ">
                <a:latin typeface="Calibri" panose="020F0502020204030204" pitchFamily="34" charset="0"/>
                <a:ea typeface="Calibri" panose="020F0502020204030204" pitchFamily="34" charset="0"/>
                <a:cs typeface="Calibri" panose="020F0502020204030204" pitchFamily="34" charset="0"/>
              </a:rPr>
              <a:t>Which legal form will you choose (e.g. sole trader, partnership, Ltd, PLC), and why? </a:t>
            </a:r>
          </a:p>
          <a:p>
            <a:pPr marL="514350" lvl="0" indent="-514350" eaLnBrk="0" fontAlgn="base" hangingPunct="0">
              <a:lnSpc>
                <a:spcPct val="100000"/>
              </a:lnSpc>
              <a:spcBef>
                <a:spcPct val="0"/>
              </a:spcBef>
              <a:spcAft>
                <a:spcPts val="600"/>
              </a:spcAft>
              <a:buFont typeface="+mj-lt"/>
              <a:buAutoNum type="arabicPeriod"/>
            </a:pPr>
            <a:r>
              <a:rPr lang="cs-CZ" altLang="cs-CZ">
                <a:latin typeface="Calibri" panose="020F0502020204030204" pitchFamily="34" charset="0"/>
                <a:ea typeface="Calibri" panose="020F0502020204030204" pitchFamily="34" charset="0"/>
                <a:cs typeface="Calibri" panose="020F0502020204030204" pitchFamily="34" charset="0"/>
              </a:rPr>
              <a:t>How will your choice affect liability, management structure, and control? </a:t>
            </a:r>
          </a:p>
          <a:p>
            <a:pPr marL="514350" lvl="0" indent="-514350" eaLnBrk="0" fontAlgn="base" hangingPunct="0">
              <a:lnSpc>
                <a:spcPct val="100000"/>
              </a:lnSpc>
              <a:spcBef>
                <a:spcPct val="0"/>
              </a:spcBef>
              <a:spcAft>
                <a:spcPts val="600"/>
              </a:spcAft>
              <a:buFont typeface="+mj-lt"/>
              <a:buAutoNum type="arabicPeriod"/>
            </a:pPr>
            <a:r>
              <a:rPr lang="cs-CZ" altLang="cs-CZ">
                <a:latin typeface="Calibri" panose="020F0502020204030204" pitchFamily="34" charset="0"/>
                <a:ea typeface="Calibri" panose="020F0502020204030204" pitchFamily="34" charset="0"/>
                <a:cs typeface="Calibri" panose="020F0502020204030204" pitchFamily="34" charset="0"/>
              </a:rPr>
              <a:t>What are the main cost and administrative implications of this form?</a:t>
            </a:r>
            <a:endParaRPr lang="cs-CZ"/>
          </a:p>
        </p:txBody>
      </p:sp>
    </p:spTree>
    <p:extLst>
      <p:ext uri="{BB962C8B-B14F-4D97-AF65-F5344CB8AC3E}">
        <p14:creationId xmlns:p14="http://schemas.microsoft.com/office/powerpoint/2010/main" val="20492942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DA6FC2-2391-C196-B21F-B429DB8A2AAB}"/>
              </a:ext>
            </a:extLst>
          </p:cNvPr>
          <p:cNvSpPr>
            <a:spLocks noGrp="1"/>
          </p:cNvSpPr>
          <p:nvPr>
            <p:ph type="title"/>
          </p:nvPr>
        </p:nvSpPr>
        <p:spPr/>
        <p:txBody>
          <a:bodyPr/>
          <a:lstStyle/>
          <a:p>
            <a:r>
              <a:rPr lang="cs-CZ"/>
              <a:t>Piercing the corporate veil</a:t>
            </a:r>
          </a:p>
        </p:txBody>
      </p:sp>
      <p:sp>
        <p:nvSpPr>
          <p:cNvPr id="3" name="Zástupný obsah 2">
            <a:extLst>
              <a:ext uri="{FF2B5EF4-FFF2-40B4-BE49-F238E27FC236}">
                <a16:creationId xmlns:a16="http://schemas.microsoft.com/office/drawing/2014/main" id="{5ADFC54C-51F3-148A-0409-40250038C5B5}"/>
              </a:ext>
            </a:extLst>
          </p:cNvPr>
          <p:cNvSpPr>
            <a:spLocks noGrp="1"/>
          </p:cNvSpPr>
          <p:nvPr>
            <p:ph idx="1"/>
          </p:nvPr>
        </p:nvSpPr>
        <p:spPr/>
        <p:txBody>
          <a:bodyPr>
            <a:normAutofit fontScale="92500" lnSpcReduction="10000"/>
          </a:bodyPr>
          <a:lstStyle/>
          <a:p>
            <a:pPr marL="0" indent="0" algn="just">
              <a:buNone/>
            </a:pPr>
            <a:r>
              <a:rPr lang="cs-CZ">
                <a:latin typeface="Calibri" panose="020F0502020204030204" pitchFamily="34" charset="0"/>
                <a:ea typeface="Calibri" panose="020F0502020204030204" pitchFamily="34" charset="0"/>
                <a:cs typeface="Calibri" panose="020F0502020204030204" pitchFamily="34" charset="0"/>
              </a:rPr>
              <a:t>“Management control of PRL has always been in the hands of the husband, ostensibly as chief executive under a contract of employment conferring on him complete discretion in the management of its business. The judge found that none of the companies had ever had any independent directors. The husband is a director of PRL Nigeria, but otherwise the directors are all nominal or professional directors, generally his relatives, who accept directions from him. The directors of PRL are Mr Murphy (the principal of its corporate secretary) and a lady in Nevis who appears to have been the couple's cleaner there.”</a:t>
            </a:r>
          </a:p>
          <a:p>
            <a:r>
              <a:rPr lang="cs-CZ" i="1">
                <a:latin typeface="Calibri" panose="020F0502020204030204" pitchFamily="34" charset="0"/>
                <a:ea typeface="Calibri" panose="020F0502020204030204" pitchFamily="34" charset="0"/>
                <a:cs typeface="Calibri" panose="020F0502020204030204" pitchFamily="34" charset="0"/>
              </a:rPr>
              <a:t>The parties to the case:</a:t>
            </a:r>
            <a:endParaRPr lang="cs-CZ">
              <a:latin typeface="Calibri" panose="020F0502020204030204" pitchFamily="34" charset="0"/>
              <a:ea typeface="Calibri" panose="020F0502020204030204" pitchFamily="34" charset="0"/>
              <a:cs typeface="Calibri" panose="020F0502020204030204" pitchFamily="34" charset="0"/>
            </a:endParaRPr>
          </a:p>
          <a:p>
            <a:r>
              <a:rPr lang="cs-CZ" i="1">
                <a:latin typeface="Calibri" panose="020F0502020204030204" pitchFamily="34" charset="0"/>
                <a:ea typeface="Calibri" panose="020F0502020204030204" pitchFamily="34" charset="0"/>
                <a:cs typeface="Calibri" panose="020F0502020204030204" pitchFamily="34" charset="0"/>
              </a:rPr>
              <a:t>The facts:</a:t>
            </a:r>
            <a:endParaRPr lang="cs-CZ">
              <a:latin typeface="Calibri" panose="020F0502020204030204" pitchFamily="34" charset="0"/>
              <a:ea typeface="Calibri" panose="020F0502020204030204" pitchFamily="34" charset="0"/>
              <a:cs typeface="Calibri" panose="020F0502020204030204" pitchFamily="34" charset="0"/>
            </a:endParaRPr>
          </a:p>
          <a:p>
            <a:r>
              <a:rPr lang="cs-CZ" i="1">
                <a:latin typeface="Calibri" panose="020F0502020204030204" pitchFamily="34" charset="0"/>
                <a:ea typeface="Calibri" panose="020F0502020204030204" pitchFamily="34" charset="0"/>
                <a:cs typeface="Calibri" panose="020F0502020204030204" pitchFamily="34" charset="0"/>
              </a:rPr>
              <a:t>The legal issue:</a:t>
            </a:r>
            <a:endParaRPr lang="cs-CZ">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030110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696F7B-628B-8081-9EC1-6167814BA638}"/>
              </a:ext>
            </a:extLst>
          </p:cNvPr>
          <p:cNvSpPr>
            <a:spLocks noGrp="1"/>
          </p:cNvSpPr>
          <p:nvPr>
            <p:ph type="title"/>
          </p:nvPr>
        </p:nvSpPr>
        <p:spPr/>
        <p:txBody>
          <a:bodyPr/>
          <a:lstStyle/>
          <a:p>
            <a:r>
              <a:rPr lang="cs-CZ"/>
              <a:t>Revision</a:t>
            </a:r>
          </a:p>
        </p:txBody>
      </p:sp>
      <p:sp>
        <p:nvSpPr>
          <p:cNvPr id="3" name="Zástupný obsah 2">
            <a:extLst>
              <a:ext uri="{FF2B5EF4-FFF2-40B4-BE49-F238E27FC236}">
                <a16:creationId xmlns:a16="http://schemas.microsoft.com/office/drawing/2014/main" id="{900CD8E4-0F30-565A-F78D-9FDE94FA937C}"/>
              </a:ext>
            </a:extLst>
          </p:cNvPr>
          <p:cNvSpPr>
            <a:spLocks noGrp="1"/>
          </p:cNvSpPr>
          <p:nvPr>
            <p:ph sz="half" idx="1"/>
          </p:nvPr>
        </p:nvSpPr>
        <p:spPr/>
        <p:txBody>
          <a:bodyPr>
            <a:normAutofit/>
          </a:bodyPr>
          <a:lstStyle/>
          <a:p>
            <a:r>
              <a:rPr lang="cs-CZ"/>
              <a:t>sole proprietor</a:t>
            </a:r>
          </a:p>
          <a:p>
            <a:pPr lvl="0"/>
            <a:r>
              <a:rPr lang="cs-CZ"/>
              <a:t>public limited company</a:t>
            </a:r>
          </a:p>
          <a:p>
            <a:pPr lvl="0"/>
            <a:r>
              <a:rPr lang="cs-CZ"/>
              <a:t>legal personality</a:t>
            </a:r>
          </a:p>
          <a:p>
            <a:pPr lvl="0"/>
            <a:r>
              <a:rPr lang="cs-CZ"/>
              <a:t>incorporation</a:t>
            </a:r>
          </a:p>
          <a:p>
            <a:pPr lvl="0"/>
            <a:r>
              <a:rPr lang="cs-CZ"/>
              <a:t>articles of association</a:t>
            </a:r>
          </a:p>
          <a:p>
            <a:pPr lvl="0"/>
            <a:r>
              <a:rPr lang="cs-CZ"/>
              <a:t>AGM</a:t>
            </a:r>
          </a:p>
          <a:p>
            <a:pPr marL="0" indent="0">
              <a:buNone/>
            </a:pPr>
            <a:endParaRPr lang="cs-CZ"/>
          </a:p>
        </p:txBody>
      </p:sp>
      <p:sp>
        <p:nvSpPr>
          <p:cNvPr id="4" name="Zástupný obsah 3">
            <a:extLst>
              <a:ext uri="{FF2B5EF4-FFF2-40B4-BE49-F238E27FC236}">
                <a16:creationId xmlns:a16="http://schemas.microsoft.com/office/drawing/2014/main" id="{7296E615-6985-05FF-34BC-3A20A35F12B1}"/>
              </a:ext>
            </a:extLst>
          </p:cNvPr>
          <p:cNvSpPr>
            <a:spLocks noGrp="1"/>
          </p:cNvSpPr>
          <p:nvPr>
            <p:ph sz="half" idx="2"/>
          </p:nvPr>
        </p:nvSpPr>
        <p:spPr/>
        <p:txBody>
          <a:bodyPr>
            <a:normAutofit/>
          </a:bodyPr>
          <a:lstStyle/>
          <a:p>
            <a:pPr lvl="0"/>
            <a:r>
              <a:rPr lang="cs-CZ"/>
              <a:t>rights issue</a:t>
            </a:r>
          </a:p>
          <a:p>
            <a:pPr lvl="0"/>
            <a:r>
              <a:rPr lang="cs-CZ"/>
              <a:t>director</a:t>
            </a:r>
          </a:p>
          <a:p>
            <a:pPr lvl="0"/>
            <a:r>
              <a:rPr lang="cs-CZ"/>
              <a:t>shareholder</a:t>
            </a:r>
          </a:p>
          <a:p>
            <a:pPr lvl="0"/>
            <a:r>
              <a:rPr lang="cs-CZ"/>
              <a:t>ultra vires</a:t>
            </a:r>
          </a:p>
          <a:p>
            <a:pPr lvl="0"/>
            <a:r>
              <a:rPr lang="cs-CZ"/>
              <a:t>fixed charge</a:t>
            </a:r>
          </a:p>
          <a:p>
            <a:pPr lvl="0"/>
            <a:r>
              <a:rPr lang="cs-CZ"/>
              <a:t>quorum</a:t>
            </a:r>
          </a:p>
          <a:p>
            <a:endParaRPr lang="cs-CZ"/>
          </a:p>
        </p:txBody>
      </p:sp>
    </p:spTree>
    <p:extLst>
      <p:ext uri="{BB962C8B-B14F-4D97-AF65-F5344CB8AC3E}">
        <p14:creationId xmlns:p14="http://schemas.microsoft.com/office/powerpoint/2010/main" val="28509261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2FC2E5C-C204-4A7E-645D-ECF53AE045FB}"/>
              </a:ext>
            </a:extLst>
          </p:cNvPr>
          <p:cNvSpPr>
            <a:spLocks noGrp="1"/>
          </p:cNvSpPr>
          <p:nvPr>
            <p:ph type="title"/>
          </p:nvPr>
        </p:nvSpPr>
        <p:spPr/>
        <p:txBody>
          <a:bodyPr/>
          <a:lstStyle/>
          <a:p>
            <a:r>
              <a:rPr lang="cs-CZ"/>
              <a:t>Business forms (UK)</a:t>
            </a:r>
          </a:p>
        </p:txBody>
      </p:sp>
      <p:sp>
        <p:nvSpPr>
          <p:cNvPr id="3" name="Zástupný obsah 2">
            <a:extLst>
              <a:ext uri="{FF2B5EF4-FFF2-40B4-BE49-F238E27FC236}">
                <a16:creationId xmlns:a16="http://schemas.microsoft.com/office/drawing/2014/main" id="{5A1DF9B9-E28B-0F71-A8D0-5D85FB52FDB2}"/>
              </a:ext>
            </a:extLst>
          </p:cNvPr>
          <p:cNvSpPr>
            <a:spLocks noGrp="1"/>
          </p:cNvSpPr>
          <p:nvPr>
            <p:ph idx="1"/>
          </p:nvPr>
        </p:nvSpPr>
        <p:spPr/>
        <p:txBody>
          <a:bodyPr/>
          <a:lstStyle/>
          <a:p>
            <a:r>
              <a:rPr lang="cs-CZ"/>
              <a:t>Sole trader</a:t>
            </a:r>
          </a:p>
          <a:p>
            <a:r>
              <a:rPr lang="cs-CZ"/>
              <a:t>Partnership </a:t>
            </a:r>
          </a:p>
          <a:p>
            <a:r>
              <a:rPr lang="cs-CZ"/>
              <a:t>Limited partnership</a:t>
            </a:r>
          </a:p>
          <a:p>
            <a:r>
              <a:rPr lang="cs-CZ"/>
              <a:t>Private limited company</a:t>
            </a:r>
          </a:p>
          <a:p>
            <a:r>
              <a:rPr lang="cs-CZ"/>
              <a:t>Public limited company</a:t>
            </a:r>
          </a:p>
          <a:p>
            <a:r>
              <a:rPr lang="cs-CZ"/>
              <a:t>Limited liability partnership</a:t>
            </a:r>
          </a:p>
        </p:txBody>
      </p:sp>
    </p:spTree>
    <p:extLst>
      <p:ext uri="{BB962C8B-B14F-4D97-AF65-F5344CB8AC3E}">
        <p14:creationId xmlns:p14="http://schemas.microsoft.com/office/powerpoint/2010/main" val="8736173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C355062F-25A5-0DCC-54FF-F36DE5A31F44}"/>
              </a:ext>
            </a:extLst>
          </p:cNvPr>
          <p:cNvSpPr>
            <a:spLocks noGrp="1"/>
          </p:cNvSpPr>
          <p:nvPr>
            <p:ph type="title"/>
          </p:nvPr>
        </p:nvSpPr>
        <p:spPr>
          <a:xfrm>
            <a:off x="630936" y="640080"/>
            <a:ext cx="4818888" cy="1481328"/>
          </a:xfrm>
        </p:spPr>
        <p:txBody>
          <a:bodyPr anchor="b">
            <a:normAutofit/>
          </a:bodyPr>
          <a:lstStyle/>
          <a:p>
            <a:r>
              <a:rPr lang="cs-CZ" sz="3800"/>
              <a:t>Choose an appropriate business form</a:t>
            </a:r>
          </a:p>
        </p:txBody>
      </p:sp>
      <p:sp>
        <p:nvSpPr>
          <p:cNvPr id="12"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obsah 2">
            <a:extLst>
              <a:ext uri="{FF2B5EF4-FFF2-40B4-BE49-F238E27FC236}">
                <a16:creationId xmlns:a16="http://schemas.microsoft.com/office/drawing/2014/main" id="{194B2D6E-8DEB-6886-9DB4-9901F9816FAC}"/>
              </a:ext>
            </a:extLst>
          </p:cNvPr>
          <p:cNvSpPr>
            <a:spLocks noGrp="1"/>
          </p:cNvSpPr>
          <p:nvPr>
            <p:ph idx="1"/>
          </p:nvPr>
        </p:nvSpPr>
        <p:spPr>
          <a:xfrm>
            <a:off x="630936" y="2660904"/>
            <a:ext cx="4818888" cy="3547872"/>
          </a:xfrm>
        </p:spPr>
        <p:txBody>
          <a:bodyPr anchor="t">
            <a:normAutofit/>
          </a:bodyPr>
          <a:lstStyle/>
          <a:p>
            <a:pPr marL="0" indent="0">
              <a:buNone/>
            </a:pPr>
            <a:r>
              <a:rPr lang="cs-CZ" sz="2200"/>
              <a:t>1. John is </a:t>
            </a:r>
            <a:r>
              <a:rPr lang="en-US" sz="2200"/>
              <a:t>a graphic designer who works from home and mainly provides services to small clients online. </a:t>
            </a:r>
            <a:endParaRPr lang="cs-CZ" sz="2200"/>
          </a:p>
        </p:txBody>
      </p:sp>
      <p:pic>
        <p:nvPicPr>
          <p:cNvPr id="5" name="Obrázek 4">
            <a:extLst>
              <a:ext uri="{FF2B5EF4-FFF2-40B4-BE49-F238E27FC236}">
                <a16:creationId xmlns:a16="http://schemas.microsoft.com/office/drawing/2014/main" id="{D0602952-A988-53A4-E0D8-D7CE1D2E54EB}"/>
              </a:ext>
            </a:extLst>
          </p:cNvPr>
          <p:cNvPicPr>
            <a:picLocks noChangeAspect="1"/>
          </p:cNvPicPr>
          <p:nvPr/>
        </p:nvPicPr>
        <p:blipFill>
          <a:blip r:embed="rId2"/>
          <a:stretch>
            <a:fillRect/>
          </a:stretch>
        </p:blipFill>
        <p:spPr>
          <a:xfrm>
            <a:off x="6099048" y="1381887"/>
            <a:ext cx="5458968" cy="4094226"/>
          </a:xfrm>
          <a:prstGeom prst="rect">
            <a:avLst/>
          </a:prstGeom>
        </p:spPr>
      </p:pic>
    </p:spTree>
    <p:extLst>
      <p:ext uri="{BB962C8B-B14F-4D97-AF65-F5344CB8AC3E}">
        <p14:creationId xmlns:p14="http://schemas.microsoft.com/office/powerpoint/2010/main" val="11881421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3073474-F391-B462-9C21-84E25E21A4E0}"/>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F87044D1-9B45-917A-AF7D-CD082776E50F}"/>
              </a:ext>
            </a:extLst>
          </p:cNvPr>
          <p:cNvSpPr>
            <a:spLocks noGrp="1"/>
          </p:cNvSpPr>
          <p:nvPr>
            <p:ph type="title"/>
          </p:nvPr>
        </p:nvSpPr>
        <p:spPr>
          <a:xfrm>
            <a:off x="630936" y="640080"/>
            <a:ext cx="4818888" cy="1481328"/>
          </a:xfrm>
        </p:spPr>
        <p:txBody>
          <a:bodyPr anchor="b">
            <a:normAutofit/>
          </a:bodyPr>
          <a:lstStyle/>
          <a:p>
            <a:r>
              <a:rPr lang="cs-CZ" sz="3800"/>
              <a:t>Choose an appropriate business form</a:t>
            </a:r>
          </a:p>
        </p:txBody>
      </p:sp>
      <p:sp>
        <p:nvSpPr>
          <p:cNvPr id="13"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obsah 2">
            <a:extLst>
              <a:ext uri="{FF2B5EF4-FFF2-40B4-BE49-F238E27FC236}">
                <a16:creationId xmlns:a16="http://schemas.microsoft.com/office/drawing/2014/main" id="{155CF0BE-28FA-E68C-2A67-D9D97901EF3E}"/>
              </a:ext>
            </a:extLst>
          </p:cNvPr>
          <p:cNvSpPr>
            <a:spLocks noGrp="1"/>
          </p:cNvSpPr>
          <p:nvPr>
            <p:ph idx="1"/>
          </p:nvPr>
        </p:nvSpPr>
        <p:spPr>
          <a:xfrm>
            <a:off x="630936" y="2660904"/>
            <a:ext cx="4818888" cy="3547872"/>
          </a:xfrm>
        </p:spPr>
        <p:txBody>
          <a:bodyPr anchor="t">
            <a:normAutofit/>
          </a:bodyPr>
          <a:lstStyle/>
          <a:p>
            <a:pPr marL="0" indent="0">
              <a:buNone/>
            </a:pPr>
            <a:r>
              <a:rPr lang="cs-CZ" sz="2200"/>
              <a:t>2. Tina is</a:t>
            </a:r>
            <a:r>
              <a:rPr lang="en-US" sz="2200"/>
              <a:t> starting a construction company that will take large contracts for building houses and office buildings. </a:t>
            </a:r>
            <a:endParaRPr lang="cs-CZ" sz="2200"/>
          </a:p>
        </p:txBody>
      </p:sp>
      <p:pic>
        <p:nvPicPr>
          <p:cNvPr id="6" name="Obrázek 5">
            <a:extLst>
              <a:ext uri="{FF2B5EF4-FFF2-40B4-BE49-F238E27FC236}">
                <a16:creationId xmlns:a16="http://schemas.microsoft.com/office/drawing/2014/main" id="{D83EA839-DC73-B599-5A05-B824DCC4653C}"/>
              </a:ext>
            </a:extLst>
          </p:cNvPr>
          <p:cNvPicPr>
            <a:picLocks noChangeAspect="1"/>
          </p:cNvPicPr>
          <p:nvPr/>
        </p:nvPicPr>
        <p:blipFill>
          <a:blip r:embed="rId2"/>
          <a:stretch>
            <a:fillRect/>
          </a:stretch>
        </p:blipFill>
        <p:spPr>
          <a:xfrm>
            <a:off x="6165113" y="640080"/>
            <a:ext cx="5326837" cy="5577840"/>
          </a:xfrm>
          <a:prstGeom prst="rect">
            <a:avLst/>
          </a:prstGeom>
        </p:spPr>
      </p:pic>
    </p:spTree>
    <p:extLst>
      <p:ext uri="{BB962C8B-B14F-4D97-AF65-F5344CB8AC3E}">
        <p14:creationId xmlns:p14="http://schemas.microsoft.com/office/powerpoint/2010/main" val="20672812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9AF3B56-886A-A74D-093D-25A1742A6DF4}"/>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473F8BA0-6D53-E160-CE53-268A8CBE1A83}"/>
              </a:ext>
            </a:extLst>
          </p:cNvPr>
          <p:cNvSpPr>
            <a:spLocks noGrp="1"/>
          </p:cNvSpPr>
          <p:nvPr>
            <p:ph type="title"/>
          </p:nvPr>
        </p:nvSpPr>
        <p:spPr>
          <a:xfrm>
            <a:off x="630936" y="640080"/>
            <a:ext cx="4818888" cy="1481328"/>
          </a:xfrm>
        </p:spPr>
        <p:txBody>
          <a:bodyPr anchor="b">
            <a:normAutofit/>
          </a:bodyPr>
          <a:lstStyle/>
          <a:p>
            <a:r>
              <a:rPr lang="cs-CZ" sz="3800"/>
              <a:t>Choose an appropriate business form</a:t>
            </a:r>
          </a:p>
        </p:txBody>
      </p:sp>
      <p:sp>
        <p:nvSpPr>
          <p:cNvPr id="12"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obsah 2">
            <a:extLst>
              <a:ext uri="{FF2B5EF4-FFF2-40B4-BE49-F238E27FC236}">
                <a16:creationId xmlns:a16="http://schemas.microsoft.com/office/drawing/2014/main" id="{9FB5A390-F4CE-0F62-F217-C092EAFF5B32}"/>
              </a:ext>
            </a:extLst>
          </p:cNvPr>
          <p:cNvSpPr>
            <a:spLocks noGrp="1"/>
          </p:cNvSpPr>
          <p:nvPr>
            <p:ph idx="1"/>
          </p:nvPr>
        </p:nvSpPr>
        <p:spPr>
          <a:xfrm>
            <a:off x="630936" y="2660904"/>
            <a:ext cx="4818888" cy="3547872"/>
          </a:xfrm>
        </p:spPr>
        <p:txBody>
          <a:bodyPr anchor="t">
            <a:normAutofit/>
          </a:bodyPr>
          <a:lstStyle/>
          <a:p>
            <a:pPr marL="0" indent="0">
              <a:buNone/>
            </a:pPr>
            <a:r>
              <a:rPr lang="cs-CZ" sz="2200"/>
              <a:t>3. Jennifer wants </a:t>
            </a:r>
            <a:r>
              <a:rPr lang="en-US" sz="2200"/>
              <a:t>to open a small bakery with </a:t>
            </a:r>
            <a:r>
              <a:rPr lang="cs-CZ" sz="2200"/>
              <a:t>her</a:t>
            </a:r>
            <a:r>
              <a:rPr lang="en-US" sz="2200"/>
              <a:t> partner and possibly pass it on to </a:t>
            </a:r>
            <a:r>
              <a:rPr lang="cs-CZ" sz="2200"/>
              <a:t>their</a:t>
            </a:r>
            <a:r>
              <a:rPr lang="en-US" sz="2200"/>
              <a:t> children in the future. </a:t>
            </a:r>
            <a:r>
              <a:rPr lang="cs-CZ" sz="2200"/>
              <a:t>They</a:t>
            </a:r>
            <a:r>
              <a:rPr lang="en-US" sz="2200"/>
              <a:t> value long-term stability and flexibility in management within the family.</a:t>
            </a:r>
            <a:endParaRPr lang="cs-CZ" sz="2200"/>
          </a:p>
        </p:txBody>
      </p:sp>
      <p:pic>
        <p:nvPicPr>
          <p:cNvPr id="5" name="Obrázek 4">
            <a:extLst>
              <a:ext uri="{FF2B5EF4-FFF2-40B4-BE49-F238E27FC236}">
                <a16:creationId xmlns:a16="http://schemas.microsoft.com/office/drawing/2014/main" id="{120B1405-8B19-BF59-54FA-2DBB05B42EDE}"/>
              </a:ext>
            </a:extLst>
          </p:cNvPr>
          <p:cNvPicPr>
            <a:picLocks noChangeAspect="1"/>
          </p:cNvPicPr>
          <p:nvPr/>
        </p:nvPicPr>
        <p:blipFill>
          <a:blip r:embed="rId2"/>
          <a:stretch>
            <a:fillRect/>
          </a:stretch>
        </p:blipFill>
        <p:spPr>
          <a:xfrm>
            <a:off x="6099048" y="1491066"/>
            <a:ext cx="5458968" cy="3875867"/>
          </a:xfrm>
          <a:prstGeom prst="rect">
            <a:avLst/>
          </a:prstGeom>
        </p:spPr>
      </p:pic>
    </p:spTree>
    <p:extLst>
      <p:ext uri="{BB962C8B-B14F-4D97-AF65-F5344CB8AC3E}">
        <p14:creationId xmlns:p14="http://schemas.microsoft.com/office/powerpoint/2010/main" val="3847155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1E92BB9-8483-8653-F83E-29FAB291BA4B}"/>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F5DF1F9E-0165-58F0-B4AB-993D49588C4D}"/>
              </a:ext>
            </a:extLst>
          </p:cNvPr>
          <p:cNvSpPr>
            <a:spLocks noGrp="1"/>
          </p:cNvSpPr>
          <p:nvPr>
            <p:ph type="title"/>
          </p:nvPr>
        </p:nvSpPr>
        <p:spPr>
          <a:xfrm>
            <a:off x="630936" y="640080"/>
            <a:ext cx="4818888" cy="1481328"/>
          </a:xfrm>
        </p:spPr>
        <p:txBody>
          <a:bodyPr anchor="b">
            <a:normAutofit/>
          </a:bodyPr>
          <a:lstStyle/>
          <a:p>
            <a:r>
              <a:rPr lang="cs-CZ" sz="3800"/>
              <a:t>Choose an appropriate business form</a:t>
            </a:r>
          </a:p>
        </p:txBody>
      </p:sp>
      <p:sp>
        <p:nvSpPr>
          <p:cNvPr id="13"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obsah 2">
            <a:extLst>
              <a:ext uri="{FF2B5EF4-FFF2-40B4-BE49-F238E27FC236}">
                <a16:creationId xmlns:a16="http://schemas.microsoft.com/office/drawing/2014/main" id="{3F27FD5A-E33B-6447-7D3B-68D3EF9149AF}"/>
              </a:ext>
            </a:extLst>
          </p:cNvPr>
          <p:cNvSpPr>
            <a:spLocks noGrp="1"/>
          </p:cNvSpPr>
          <p:nvPr>
            <p:ph idx="1"/>
          </p:nvPr>
        </p:nvSpPr>
        <p:spPr>
          <a:xfrm>
            <a:off x="630936" y="2660904"/>
            <a:ext cx="4818888" cy="3547872"/>
          </a:xfrm>
        </p:spPr>
        <p:txBody>
          <a:bodyPr anchor="t">
            <a:normAutofit/>
          </a:bodyPr>
          <a:lstStyle/>
          <a:p>
            <a:pPr marL="0" indent="0">
              <a:buNone/>
            </a:pPr>
            <a:r>
              <a:rPr lang="cs-CZ" sz="2200"/>
              <a:t>4. Martin and Anna are</a:t>
            </a:r>
            <a:r>
              <a:rPr lang="en-US" sz="2200"/>
              <a:t> founding a large energy company that plans to build and operate wind farms across several countries. The project requires extremely high levels of investment, and </a:t>
            </a:r>
            <a:r>
              <a:rPr lang="cs-CZ" sz="2200"/>
              <a:t>Martin and Anna</a:t>
            </a:r>
            <a:r>
              <a:rPr lang="en-US" sz="2200"/>
              <a:t> intend to raise capital from the public by issuing shares on the stock market.</a:t>
            </a:r>
            <a:endParaRPr lang="cs-CZ" sz="2200"/>
          </a:p>
        </p:txBody>
      </p:sp>
      <p:pic>
        <p:nvPicPr>
          <p:cNvPr id="6" name="Obrázek 5">
            <a:extLst>
              <a:ext uri="{FF2B5EF4-FFF2-40B4-BE49-F238E27FC236}">
                <a16:creationId xmlns:a16="http://schemas.microsoft.com/office/drawing/2014/main" id="{6823BBD5-FF43-F268-F4E4-238900863C07}"/>
              </a:ext>
            </a:extLst>
          </p:cNvPr>
          <p:cNvPicPr>
            <a:picLocks noChangeAspect="1"/>
          </p:cNvPicPr>
          <p:nvPr/>
        </p:nvPicPr>
        <p:blipFill>
          <a:blip r:embed="rId2"/>
          <a:stretch>
            <a:fillRect/>
          </a:stretch>
        </p:blipFill>
        <p:spPr>
          <a:xfrm>
            <a:off x="6099048" y="1552480"/>
            <a:ext cx="5458968" cy="3753040"/>
          </a:xfrm>
          <a:prstGeom prst="rect">
            <a:avLst/>
          </a:prstGeom>
        </p:spPr>
      </p:pic>
    </p:spTree>
    <p:extLst>
      <p:ext uri="{BB962C8B-B14F-4D97-AF65-F5344CB8AC3E}">
        <p14:creationId xmlns:p14="http://schemas.microsoft.com/office/powerpoint/2010/main" val="31931210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6A4AB9-3A97-F715-F01B-8537D4EBEBF0}"/>
              </a:ext>
            </a:extLst>
          </p:cNvPr>
          <p:cNvSpPr>
            <a:spLocks noGrp="1"/>
          </p:cNvSpPr>
          <p:nvPr>
            <p:ph type="title"/>
          </p:nvPr>
        </p:nvSpPr>
        <p:spPr/>
        <p:txBody>
          <a:bodyPr/>
          <a:lstStyle/>
          <a:p>
            <a:r>
              <a:rPr lang="cs-CZ"/>
              <a:t>Which business form?</a:t>
            </a:r>
          </a:p>
        </p:txBody>
      </p:sp>
      <p:sp>
        <p:nvSpPr>
          <p:cNvPr id="3" name="Zástupný obsah 2">
            <a:extLst>
              <a:ext uri="{FF2B5EF4-FFF2-40B4-BE49-F238E27FC236}">
                <a16:creationId xmlns:a16="http://schemas.microsoft.com/office/drawing/2014/main" id="{2889C1ED-74C5-F91D-6582-CBBCEF766B07}"/>
              </a:ext>
            </a:extLst>
          </p:cNvPr>
          <p:cNvSpPr>
            <a:spLocks noGrp="1"/>
          </p:cNvSpPr>
          <p:nvPr>
            <p:ph idx="1"/>
          </p:nvPr>
        </p:nvSpPr>
        <p:spPr/>
        <p:txBody>
          <a:bodyPr>
            <a:normAutofit fontScale="92500" lnSpcReduction="10000"/>
          </a:bodyPr>
          <a:lstStyle/>
          <a:p>
            <a:pPr marL="0" indent="0">
              <a:buNone/>
            </a:pPr>
            <a:r>
              <a:rPr lang="en-US"/>
              <a:t>Charles began making garden furniture in his shed as a hobby after being made redundant two years ago. He now sells to local customers, has built a strong reputation, and receives a steady stream of orders.</a:t>
            </a:r>
          </a:p>
          <a:p>
            <a:pPr marL="0" indent="0">
              <a:buNone/>
            </a:pPr>
            <a:r>
              <a:rPr lang="en-US"/>
              <a:t>Demand has increased significantly, and Charles is considering turning his activity into a formal business. A large home improvement retailer, B&amp;Q, has indicated it would place monthly orders worth around £10,000 if he can guarantee delivery.</a:t>
            </a:r>
          </a:p>
          <a:p>
            <a:pPr marL="0" indent="0">
              <a:buNone/>
            </a:pPr>
            <a:r>
              <a:rPr lang="en-US"/>
              <a:t>His cousin Martin wants to join the venture and suggests they carefully choose an appropriate business form, especially as expansion would require leasing larger premises and hiring staff.</a:t>
            </a:r>
          </a:p>
          <a:p>
            <a:pPr marL="0" indent="0">
              <a:buNone/>
            </a:pPr>
            <a:r>
              <a:rPr lang="en-US"/>
              <a:t>Charles finds this daunting</a:t>
            </a:r>
            <a:r>
              <a:rPr lang="cs-CZ"/>
              <a:t> </a:t>
            </a:r>
            <a:r>
              <a:rPr lang="en-US"/>
              <a:t>and </a:t>
            </a:r>
            <a:r>
              <a:rPr lang="cs-CZ"/>
              <a:t>he </a:t>
            </a:r>
            <a:r>
              <a:rPr lang="en-US"/>
              <a:t>seeks your legal advice.</a:t>
            </a:r>
          </a:p>
          <a:p>
            <a:pPr marL="0" indent="0">
              <a:buNone/>
            </a:pPr>
            <a:endParaRPr lang="cs-CZ"/>
          </a:p>
        </p:txBody>
      </p:sp>
    </p:spTree>
    <p:extLst>
      <p:ext uri="{BB962C8B-B14F-4D97-AF65-F5344CB8AC3E}">
        <p14:creationId xmlns:p14="http://schemas.microsoft.com/office/powerpoint/2010/main" val="19760435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519C398-78DF-AFB1-9120-153A5526EE5B}"/>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2080CE8B-2BE8-B0BB-50A0-05F17DA7CD74}"/>
              </a:ext>
            </a:extLst>
          </p:cNvPr>
          <p:cNvSpPr>
            <a:spLocks noGrp="1"/>
          </p:cNvSpPr>
          <p:nvPr>
            <p:ph idx="1"/>
          </p:nvPr>
        </p:nvSpPr>
        <p:spPr/>
        <p:txBody>
          <a:bodyPr/>
          <a:lstStyle/>
          <a:p>
            <a:r>
              <a:rPr lang="cs-CZ"/>
              <a:t>Legal personality</a:t>
            </a:r>
          </a:p>
          <a:p>
            <a:r>
              <a:rPr lang="cs-CZ"/>
              <a:t>Incorporation</a:t>
            </a:r>
          </a:p>
          <a:p>
            <a:r>
              <a:rPr lang="cs-CZ"/>
              <a:t>Piercing the corporate veil</a:t>
            </a:r>
          </a:p>
        </p:txBody>
      </p:sp>
    </p:spTree>
    <p:extLst>
      <p:ext uri="{BB962C8B-B14F-4D97-AF65-F5344CB8AC3E}">
        <p14:creationId xmlns:p14="http://schemas.microsoft.com/office/powerpoint/2010/main" val="29357557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0A54AD6-2EAB-6412-E8E0-B67B2B0A5318}"/>
              </a:ext>
            </a:extLst>
          </p:cNvPr>
          <p:cNvSpPr>
            <a:spLocks noGrp="1"/>
          </p:cNvSpPr>
          <p:nvPr>
            <p:ph type="title"/>
          </p:nvPr>
        </p:nvSpPr>
        <p:spPr/>
        <p:txBody>
          <a:bodyPr/>
          <a:lstStyle/>
          <a:p>
            <a:r>
              <a:rPr lang="cs-CZ"/>
              <a:t>Identify the legal concept:</a:t>
            </a:r>
          </a:p>
        </p:txBody>
      </p:sp>
      <p:sp>
        <p:nvSpPr>
          <p:cNvPr id="3" name="Zástupný obsah 2">
            <a:extLst>
              <a:ext uri="{FF2B5EF4-FFF2-40B4-BE49-F238E27FC236}">
                <a16:creationId xmlns:a16="http://schemas.microsoft.com/office/drawing/2014/main" id="{B93279E4-B42D-F10C-1D30-2548E0B2079F}"/>
              </a:ext>
            </a:extLst>
          </p:cNvPr>
          <p:cNvSpPr>
            <a:spLocks noGrp="1"/>
          </p:cNvSpPr>
          <p:nvPr>
            <p:ph idx="1"/>
          </p:nvPr>
        </p:nvSpPr>
        <p:spPr/>
        <p:txBody>
          <a:bodyPr/>
          <a:lstStyle/>
          <a:p>
            <a:pPr marL="0" indent="0">
              <a:buNone/>
            </a:pPr>
            <a:r>
              <a:rPr lang="en-US"/>
              <a:t>The sole shareholder of a company takes CZK 1 million from the company’s bank account to pay for his children’s education, arguing that “it is my company, so it is my money.”</a:t>
            </a:r>
            <a:endParaRPr lang="cs-CZ"/>
          </a:p>
        </p:txBody>
      </p:sp>
    </p:spTree>
    <p:extLst>
      <p:ext uri="{BB962C8B-B14F-4D97-AF65-F5344CB8AC3E}">
        <p14:creationId xmlns:p14="http://schemas.microsoft.com/office/powerpoint/2010/main" val="3050375273"/>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224</TotalTime>
  <Words>887</Words>
  <Application>Microsoft Office PowerPoint</Application>
  <PresentationFormat>Širokoúhlá obrazovka</PresentationFormat>
  <Paragraphs>71</Paragraphs>
  <Slides>19</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19</vt:i4>
      </vt:variant>
    </vt:vector>
  </HeadingPairs>
  <TitlesOfParts>
    <vt:vector size="24" baseType="lpstr">
      <vt:lpstr>Aptos</vt:lpstr>
      <vt:lpstr>Aptos Display</vt:lpstr>
      <vt:lpstr>Arial</vt:lpstr>
      <vt:lpstr>Calibri</vt:lpstr>
      <vt:lpstr>Motiv Office</vt:lpstr>
      <vt:lpstr>Prezentace aplikace PowerPoint</vt:lpstr>
      <vt:lpstr>Business forms (UK)</vt:lpstr>
      <vt:lpstr>Choose an appropriate business form</vt:lpstr>
      <vt:lpstr>Choose an appropriate business form</vt:lpstr>
      <vt:lpstr>Choose an appropriate business form</vt:lpstr>
      <vt:lpstr>Choose an appropriate business form</vt:lpstr>
      <vt:lpstr>Which business form?</vt:lpstr>
      <vt:lpstr>Prezentace aplikace PowerPoint</vt:lpstr>
      <vt:lpstr>Identify the legal concept:</vt:lpstr>
      <vt:lpstr>Identify the legal concept:</vt:lpstr>
      <vt:lpstr>Identify the legal concept:</vt:lpstr>
      <vt:lpstr>Company management</vt:lpstr>
      <vt:lpstr>Identify the legal concept:</vt:lpstr>
      <vt:lpstr>Company finance</vt:lpstr>
      <vt:lpstr>Company constitution…?</vt:lpstr>
      <vt:lpstr>Company constitution…</vt:lpstr>
      <vt:lpstr>Create your own business</vt:lpstr>
      <vt:lpstr>Piercing the corporate veil</vt:lpstr>
      <vt:lpstr>Revision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dvorakoe@prf.cuni.cz</dc:creator>
  <cp:lastModifiedBy>dvorakoe@prf.cuni.cz</cp:lastModifiedBy>
  <cp:revision>15</cp:revision>
  <dcterms:created xsi:type="dcterms:W3CDTF">2026-04-26T11:03:55Z</dcterms:created>
  <dcterms:modified xsi:type="dcterms:W3CDTF">2026-04-28T15:15:31Z</dcterms:modified>
</cp:coreProperties>
</file>