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83" r:id="rId7"/>
    <p:sldId id="261" r:id="rId8"/>
    <p:sldId id="270" r:id="rId9"/>
    <p:sldId id="271" r:id="rId10"/>
    <p:sldId id="272" r:id="rId11"/>
    <p:sldId id="273" r:id="rId12"/>
    <p:sldId id="274" r:id="rId13"/>
    <p:sldId id="264" r:id="rId14"/>
    <p:sldId id="275" r:id="rId15"/>
    <p:sldId id="276" r:id="rId16"/>
    <p:sldId id="277" r:id="rId17"/>
    <p:sldId id="278" r:id="rId18"/>
    <p:sldId id="280" r:id="rId19"/>
    <p:sldId id="281" r:id="rId20"/>
    <p:sldId id="282" r:id="rId21"/>
    <p:sldId id="265" r:id="rId22"/>
    <p:sldId id="279" r:id="rId23"/>
    <p:sldId id="267" r:id="rId24"/>
    <p:sldId id="268" r:id="rId25"/>
    <p:sldId id="269" r:id="rId26"/>
    <p:sldId id="284" r:id="rId27"/>
    <p:sldId id="285" r:id="rId28"/>
    <p:sldId id="286" r:id="rId29"/>
    <p:sldId id="287" r:id="rId30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B3"/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7"/>
    <p:restoredTop sz="94725"/>
  </p:normalViewPr>
  <p:slideViewPr>
    <p:cSldViewPr snapToGrid="0">
      <p:cViewPr varScale="1">
        <p:scale>
          <a:sx n="110" d="100"/>
          <a:sy n="110" d="100"/>
        </p:scale>
        <p:origin x="4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20302-9C15-004D-BB1E-528052E4EE66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4BF76-F791-8C40-8E8F-E4B97553CE0D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979453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Karl Lueger (</a:t>
            </a:r>
            <a:r>
              <a:rPr lang="en-GB" dirty="0" err="1"/>
              <a:t>obrázek</a:t>
            </a:r>
            <a:r>
              <a:rPr lang="en-GB" dirty="0"/>
              <a:t> 1): https://</a:t>
            </a:r>
            <a:r>
              <a:rPr lang="en-GB" dirty="0" err="1"/>
              <a:t>cs.wikipedia.org</a:t>
            </a:r>
            <a:r>
              <a:rPr lang="en-GB" dirty="0"/>
              <a:t>/wiki/Soubor:Karl_Lueger_um_1900.jpg</a:t>
            </a:r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BF76-F791-8C40-8E8F-E4B97553CE0D}" type="slidenum">
              <a:rPr lang="en-CZ" smtClean="0"/>
              <a:t>7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445697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BF76-F791-8C40-8E8F-E4B97553CE0D}" type="slidenum">
              <a:rPr lang="en-CZ" smtClean="0"/>
              <a:t>8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913396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Jörg Haider (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3) https://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www.gettyimages.com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/photos/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jörg-haider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endParaRPr lang="en-CZ" dirty="0"/>
          </a:p>
          <a:p>
            <a:endParaRPr lang="en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F4BF76-F791-8C40-8E8F-E4B97553CE0D}" type="slidenum">
              <a:rPr lang="en-CZ" smtClean="0"/>
              <a:t>9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382047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09084-78AD-671D-AEDD-E7F7C45BC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21D28E-AE41-33A9-FBF4-99AB65A01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DCEAA-9DBC-E690-A8EF-FDC3D64AF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9CE6B6-0D47-F8BB-796C-7415BD1B8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34A7F-C7EA-156E-D383-0A505651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9975944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0FCDA-8B54-03AE-980C-88148F3A2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E2EBDD-1453-BE80-3905-F2F3B9B41A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C56B1-F41A-009C-8F8F-FE854ABEF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982CD-E5A7-ED8D-0291-03A0A05F7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9C9767-866D-DBFE-47D8-B4802E8FC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36164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9A1980-354D-A1BD-0CC8-31365BE626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080640-E89B-00B9-D0F3-2F7D3BE38A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24ACE-67B2-4DBE-A4CC-E4B733250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703C5-2FE7-00AC-50CC-9DC64253B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D1AF5-68E6-844C-DEFE-C86552DD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84280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671B6-155A-DA7F-CB97-640CBBA7B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1A456-A376-F6EE-223B-8A95E3AD0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7D509B-C2EE-2EDD-BFB5-139E94D9D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509FE-303C-66FC-F914-D22A77B0D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37B80E-7A41-B8AC-B519-E22AEFC3F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953935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2B732-7CD7-51D4-7CD2-61BF141A3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7F8DB-F557-B10A-9381-354A04D63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01592-8465-54DE-B5E9-EBC3B588B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5B87D3-510E-DC7B-5510-B56D7A0FC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8FED4-7740-B4C6-06CC-263F9401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634824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1CDF-308E-35D0-C4CC-0103E4A32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600DB-AE81-0219-098A-4952C81FB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08BFAE-13DE-97E1-9210-2BDC71C1AB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238D1-C356-446D-2A0C-95E272B35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65D122-DF98-2841-B897-EF2FFEB57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36DA25-C3D2-5083-0474-5F1DCEA30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068442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0DD0E-F22E-5388-0D9A-862C3837B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6C9E9A-0F9F-4C8A-8DDD-8460C316C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8BC73-9CF4-0085-3A81-6724299D1E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34E16D-1A8E-CE7C-1639-3752AD9AB3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7CD861-484A-E0E0-8038-AAEF0EC14E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E27105-EB0A-3325-25DA-BA3B505DE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85C972-D982-8BFD-69DD-EF07EF541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4820B6-1756-7E19-CFD8-398E53AE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34797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51B65-6567-7409-4F39-1E0178D34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C3D6D0-B804-674F-24B6-F6E571FBD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A31891-B7F4-90F9-79E2-7F09DDD5C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FBAE3F-0302-13D6-4FFA-99726DC88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717076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7C64F2-B35B-C76D-CF4D-7E9AD8B19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2BA9C0-9A6F-146B-FCAA-133B8A40A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8106B9-2C0C-DD4F-B1D9-E1DC5AF2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487820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01AC8-D257-414C-FCA1-FCBC3826D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18CC3-6DF6-B147-D522-54DFE868BF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F8287-7E8F-7096-2653-99D44F6963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3C938B-B94C-0E09-8A2C-A40CBAA6A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179643-83DB-FAEC-A276-6385575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F8CDA2-46C4-15D9-121E-25AACF760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263918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E13B7-4812-74D7-152F-63F9BB82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C12A7E-3802-2946-2220-A04B4EE4F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219EB-E727-A0CE-2178-639E2CB60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332D6-D5AD-1379-3B45-86F8AB8F8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2074C4-D8C7-1F19-FF68-96B0BA5BB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EEE3FA-597E-978B-6A00-51A027BA4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82492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681E1B-411C-3FE4-5340-9C448D461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1691F8-F218-5CC0-6D35-EF2C8CA5B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F47BB-18F8-9557-7921-DEB5FC61A0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B159A3-89EA-D64A-BD11-2A8DA44485FC}" type="datetimeFigureOut">
              <a:rPr lang="en-CZ" smtClean="0"/>
              <a:t>28.04.2026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DBBEA1-B5BE-41C1-B406-4DCD3A8BCB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93AF0-8419-6EE3-9557-0A60F8B9F6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C43CE7-290A-3947-8E7C-DBF74C3BBB2B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3744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0510mbtg2c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z6BeEVVCjc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world/2019/may/20/austria-ibiza-scandal-sting-operation-what-happened-why-does-it-matter" TargetMode="External"/><Relationship Id="rId2" Type="http://schemas.openxmlformats.org/officeDocument/2006/relationships/hyperlink" Target="https://www.theguardian.com/world/2025/jan/07/austrias-far-right-leader-to-invite-centre-right-for-coalition-talk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theguardian.com/world/2017/oct/24/austrias-far-right-freedom-party-invited-to-enter-coalition-talks-sebastian-kurz-ovp-fpo-europe" TargetMode="External"/><Relationship Id="rId4" Type="http://schemas.openxmlformats.org/officeDocument/2006/relationships/hyperlink" Target="https://www.theguardian.com/world/2025/jan/17/austria-is-set-for-a-far-right-chancellor-for-the-eu-its-the-new-normal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kurier.at/politik/inland/tuerkenbelagerung-islam-comic-h-c-man-sorgt-wieder-fuer-aufregung/27.761.703" TargetMode="External"/><Relationship Id="rId3" Type="http://schemas.openxmlformats.org/officeDocument/2006/relationships/hyperlink" Target="https://www.fbi-politikschule.at/blauesoesterreich/personen/personen/steger-norbert" TargetMode="External"/><Relationship Id="rId7" Type="http://schemas.openxmlformats.org/officeDocument/2006/relationships/hyperlink" Target="https://www.derstandard.at/story/1242316728485/hc-stra-che-politische-bildung-der-fpoe-in-comicform" TargetMode="External"/><Relationship Id="rId2" Type="http://schemas.openxmlformats.org/officeDocument/2006/relationships/hyperlink" Target="https://cs.wikipedia.org/wiki/Soubor:Karl_Lueger_um_190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s.wikipedia.org/wiki/Heinz-Christian_Strache" TargetMode="External"/><Relationship Id="rId5" Type="http://schemas.openxmlformats.org/officeDocument/2006/relationships/hyperlink" Target="https://www.gettyimages.com/detail/news-photo/joerg-haider-election-poster-news-photo/150786330" TargetMode="External"/><Relationship Id="rId4" Type="http://schemas.openxmlformats.org/officeDocument/2006/relationships/hyperlink" Target="https://www.gettyimages.com/search/2/image?groupbyevent=false&amp;family=editorial&amp;phrase=j&#246;rg%20haider%201986&amp;sort=mostpopular" TargetMode="External"/><Relationship Id="rId9" Type="http://schemas.openxmlformats.org/officeDocument/2006/relationships/hyperlink" Target="https://www.aljazeera.com/news/2010/9/2/fury-in-austria-at-anti-mosque-game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de.wikipedia.org/wiki/Nationalratswahl_in_&#214;sterreich_1983" TargetMode="External"/><Relationship Id="rId3" Type="http://schemas.openxmlformats.org/officeDocument/2006/relationships/hyperlink" Target="https://www.aljazeera.com/news/2017/10/10/austria-symbolic-vote-pushes-back-against-far-right" TargetMode="External"/><Relationship Id="rId7" Type="http://schemas.openxmlformats.org/officeDocument/2006/relationships/hyperlink" Target="https://cs.wikipedia.org/wiki/Herbert_Kickl" TargetMode="External"/><Relationship Id="rId2" Type="http://schemas.openxmlformats.org/officeDocument/2006/relationships/hyperlink" Target="https://www.derstandard.at/story/1216918745520/erste-plakatwelle-asylbetrug-und-rechtschreibfehle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heguardian.com/world/2017/dec/15/austria-shifts-to-the-right-as-new-coalition-deal-is-struck" TargetMode="External"/><Relationship Id="rId5" Type="http://schemas.openxmlformats.org/officeDocument/2006/relationships/hyperlink" Target="https://taz.de/Warum-Oesterreichs-Jugend-rechts-waehlt/!5174798/" TargetMode="External"/><Relationship Id="rId10" Type="http://schemas.openxmlformats.org/officeDocument/2006/relationships/hyperlink" Target="https://de.wikipedia.org/wiki/Nationalratswahl_in_&#214;sterreich_2017" TargetMode="External"/><Relationship Id="rId4" Type="http://schemas.openxmlformats.org/officeDocument/2006/relationships/hyperlink" Target="https://www.zeit.de/kultur/2019-05/medien-oesterreich-kronenzeitung-boulevarddemokratie-heinz-christian-strache" TargetMode="External"/><Relationship Id="rId9" Type="http://schemas.openxmlformats.org/officeDocument/2006/relationships/hyperlink" Target="https://de.wikipedia.org/wiki/Nationalratswahl_in_&#214;sterreich_1999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C5D36-EE3A-6046-0B69-883A860082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046" y="1194822"/>
            <a:ext cx="11493908" cy="2387600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Populismus v Rakousku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B3A809-614B-8A4E-A04F-111C516294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50754"/>
            <a:ext cx="9144000" cy="1655762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Natálie Kapičková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D40AD6-0E38-5EFA-3D95-796D7FCCBA7D}"/>
              </a:ext>
            </a:extLst>
          </p:cNvPr>
          <p:cNvSpPr/>
          <p:nvPr/>
        </p:nvSpPr>
        <p:spPr>
          <a:xfrm>
            <a:off x="0" y="5421264"/>
            <a:ext cx="12192000" cy="483828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FF972F-5ACE-C2D5-3239-7C89C8564120}"/>
              </a:ext>
            </a:extLst>
          </p:cNvPr>
          <p:cNvSpPr/>
          <p:nvPr/>
        </p:nvSpPr>
        <p:spPr>
          <a:xfrm>
            <a:off x="0" y="6374172"/>
            <a:ext cx="12192000" cy="483828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23AD8-D3E3-610C-4449-F1224BD8EFDD}"/>
              </a:ext>
            </a:extLst>
          </p:cNvPr>
          <p:cNvSpPr/>
          <p:nvPr/>
        </p:nvSpPr>
        <p:spPr>
          <a:xfrm>
            <a:off x="0" y="5890344"/>
            <a:ext cx="12192000" cy="483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145449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graph with numbers and a bar chart&#10;&#10;AI-generated content may be incorrect.">
            <a:extLst>
              <a:ext uri="{FF2B5EF4-FFF2-40B4-BE49-F238E27FC236}">
                <a16:creationId xmlns:a16="http://schemas.microsoft.com/office/drawing/2014/main" id="{79182F89-552C-00CC-B52B-B12F7D2AC2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0010" y="523034"/>
            <a:ext cx="9631980" cy="5811931"/>
          </a:xfrm>
        </p:spPr>
      </p:pic>
    </p:spTree>
    <p:extLst>
      <p:ext uri="{BB962C8B-B14F-4D97-AF65-F5344CB8AC3E}">
        <p14:creationId xmlns:p14="http://schemas.microsoft.com/office/powerpoint/2010/main" val="1603926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AUSTRIA, KAERNTEN, Joerg Haider election poster. News Photo - Getty Images">
            <a:extLst>
              <a:ext uri="{FF2B5EF4-FFF2-40B4-BE49-F238E27FC236}">
                <a16:creationId xmlns:a16="http://schemas.microsoft.com/office/drawing/2014/main" id="{D53E0991-2DFA-BDB1-419F-2708FF58D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8" y="0"/>
            <a:ext cx="102822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12E27EB-ACE1-4F29-748D-3E922745E183}"/>
              </a:ext>
            </a:extLst>
          </p:cNvPr>
          <p:cNvSpPr txBox="1"/>
          <p:nvPr/>
        </p:nvSpPr>
        <p:spPr>
          <a:xfrm>
            <a:off x="8861834" y="206646"/>
            <a:ext cx="237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Jörg Haider (</a:t>
            </a:r>
            <a:r>
              <a:rPr lang="en-GB" dirty="0" err="1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4)</a:t>
            </a:r>
            <a:endParaRPr lang="en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69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DC01C95-DFF7-D307-0833-1314E60770D8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D7495-27B7-CD98-09B7-4FD14B766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961" y="59889"/>
            <a:ext cx="5763432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Stracheho éra (2005-2019)</a:t>
            </a:r>
            <a:endParaRPr lang="en-CZ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8D460-79F1-8E8C-5879-816EA2395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95335" cy="4693162"/>
          </a:xfrm>
        </p:spPr>
        <p:txBody>
          <a:bodyPr>
            <a:normAutofit/>
          </a:bodyPr>
          <a:lstStyle/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Heinz-Christian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Strache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(1969)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2005 – předseda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 comeback strany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2017 – koalice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ÖVP-FPÖ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lvl="1"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2017-2019 -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vícekancléř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marL="0" indent="0">
              <a:buNone/>
            </a:pPr>
            <a:r>
              <a:rPr lang="cs-CZ" sz="27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Hlavní změny: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Návrat k pangermanismu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Anti-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Proporz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 anti-islám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Strategie „Neu-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Österreicher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“</a:t>
            </a:r>
          </a:p>
          <a:p>
            <a:pPr>
              <a:buFont typeface="System Font Regular"/>
              <a:buChar char="-"/>
            </a:pPr>
            <a:endParaRPr lang="cs-CZ" dirty="0">
              <a:sym typeface="Wingdings" pitchFamily="2" charset="2"/>
            </a:endParaRPr>
          </a:p>
          <a:p>
            <a:pPr>
              <a:buFont typeface="System Font Regular"/>
              <a:buChar char="-"/>
            </a:pPr>
            <a:endParaRPr lang="en-CZ" u="sng" dirty="0"/>
          </a:p>
        </p:txBody>
      </p:sp>
      <p:pic>
        <p:nvPicPr>
          <p:cNvPr id="10246" name="Picture 6">
            <a:extLst>
              <a:ext uri="{FF2B5EF4-FFF2-40B4-BE49-F238E27FC236}">
                <a16:creationId xmlns:a16="http://schemas.microsoft.com/office/drawing/2014/main" id="{81899420-DEA0-4F5F-AE30-4A01DC1D5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353" y="0"/>
            <a:ext cx="51486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236820-EFFB-339B-9647-CFBAA1CF091E}"/>
              </a:ext>
            </a:extLst>
          </p:cNvPr>
          <p:cNvSpPr txBox="1"/>
          <p:nvPr/>
        </p:nvSpPr>
        <p:spPr>
          <a:xfrm>
            <a:off x="9935496" y="59889"/>
            <a:ext cx="237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HC Strache(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5)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122859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46ACFC-E03F-3F02-4DA0-45B381A183C0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74648-EB37-7050-41DE-B0DC044AA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239" y="59890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Mobilizace voličů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EB3680-E8B4-5F21-9117-7ABD9A671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6568"/>
            <a:ext cx="10515600" cy="4911213"/>
          </a:xfrm>
        </p:spPr>
        <p:txBody>
          <a:bodyPr>
            <a:normAutofit lnSpcReduction="10000"/>
          </a:bodyPr>
          <a:lstStyle/>
          <a:p>
            <a:pPr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Hudba a rap: </a:t>
            </a: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  <a:hlinkClick r:id="rId2"/>
              </a:rPr>
              <a:t>https://www.youtube.com/watch?v=u0510mbtg2c</a:t>
            </a:r>
            <a:endParaRPr lang="cs-CZ" sz="2700" dirty="0">
              <a:latin typeface="Gill Sans Light" panose="020B0302020104020203" pitchFamily="34" charset="-79"/>
              <a:cs typeface="Gill Sans Light" panose="020B0302020104020203" pitchFamily="34" charset="-79"/>
              <a:sym typeface="Wingdings" pitchFamily="2" charset="2"/>
            </a:endParaRPr>
          </a:p>
          <a:p>
            <a:pPr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Komiksy – Modrá planeta (2009):</a:t>
            </a:r>
          </a:p>
          <a:p>
            <a:pPr lvl="1"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Hlavní hrdina: HC Man</a:t>
            </a:r>
          </a:p>
          <a:p>
            <a:pPr lvl="1"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Xenofobní, rasistické, stereotypní</a:t>
            </a:r>
          </a:p>
          <a:p>
            <a:pPr lvl="1"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Dehumanizace migrantů</a:t>
            </a:r>
          </a:p>
          <a:p>
            <a:pPr lvl="1"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Lid X elity</a:t>
            </a:r>
          </a:p>
          <a:p>
            <a:pPr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Online hra </a:t>
            </a:r>
            <a:r>
              <a:rPr lang="cs-CZ" sz="270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Moschee</a:t>
            </a: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ba ba (2010)</a:t>
            </a:r>
          </a:p>
          <a:p>
            <a:pPr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Sociální sítě</a:t>
            </a:r>
          </a:p>
          <a:p>
            <a:pPr lvl="1"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Facebook, </a:t>
            </a:r>
            <a:r>
              <a:rPr lang="cs-CZ" sz="270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Youtube</a:t>
            </a:r>
            <a:endParaRPr lang="cs-CZ" sz="2700" dirty="0">
              <a:latin typeface="Gill Sans Light" panose="020B0302020104020203" pitchFamily="34" charset="-79"/>
              <a:cs typeface="Gill Sans Light" panose="020B0302020104020203" pitchFamily="34" charset="-79"/>
              <a:sym typeface="Wingdings" pitchFamily="2" charset="2"/>
            </a:endParaRPr>
          </a:p>
          <a:p>
            <a:pPr lvl="1"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Obcházení tradičních médií</a:t>
            </a:r>
          </a:p>
          <a:p>
            <a:pPr>
              <a:buFont typeface="System Font Regular"/>
              <a:buChar char="-"/>
            </a:pPr>
            <a:r>
              <a:rPr lang="cs-CZ" sz="270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Proč to fungovalo: jednoduchost, humor, emoce, vizualita, atd.</a:t>
            </a:r>
          </a:p>
          <a:p>
            <a:pPr lvl="1"/>
            <a:endParaRPr lang="cs-CZ" sz="2700" dirty="0">
              <a:latin typeface="Gill Sans Light" panose="020B0302020104020203" pitchFamily="34" charset="-79"/>
              <a:cs typeface="Gill Sans Light" panose="020B0302020104020203" pitchFamily="34" charset="-79"/>
              <a:sym typeface="Wingdings" pitchFamily="2" charset="2"/>
            </a:endParaRPr>
          </a:p>
          <a:p>
            <a:endParaRPr lang="cs-CZ" dirty="0">
              <a:sym typeface="Wingdings" pitchFamily="2" charset="2"/>
            </a:endParaRPr>
          </a:p>
          <a:p>
            <a:pPr marL="0" indent="0">
              <a:buNone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118933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DE42AA70-A054-6D58-84C5-82859AA7C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" y="0"/>
            <a:ext cx="99377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F1251B-8525-408E-C96A-E2AA59989572}"/>
              </a:ext>
            </a:extLst>
          </p:cNvPr>
          <p:cNvSpPr txBox="1"/>
          <p:nvPr/>
        </p:nvSpPr>
        <p:spPr>
          <a:xfrm>
            <a:off x="10200967" y="133631"/>
            <a:ext cx="237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Komiks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(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6)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307924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ine Karikatur zeigt Dorfbewohner, Schweine und Tiere, die vor türkischen Flaggen fliehen.">
            <a:extLst>
              <a:ext uri="{FF2B5EF4-FFF2-40B4-BE49-F238E27FC236}">
                <a16:creationId xmlns:a16="http://schemas.microsoft.com/office/drawing/2014/main" id="{2FAD40E5-23D4-734F-6588-80476D346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7" y="0"/>
            <a:ext cx="121744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FA7E65A-074C-0438-9899-D0AD26DA0E30}"/>
              </a:ext>
            </a:extLst>
          </p:cNvPr>
          <p:cNvSpPr txBox="1"/>
          <p:nvPr/>
        </p:nvSpPr>
        <p:spPr>
          <a:xfrm>
            <a:off x="10156722" y="118882"/>
            <a:ext cx="237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Komiks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(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7)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757882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ustria muslims mosque game">
            <a:extLst>
              <a:ext uri="{FF2B5EF4-FFF2-40B4-BE49-F238E27FC236}">
                <a16:creationId xmlns:a16="http://schemas.microsoft.com/office/drawing/2014/main" id="{BC6260F8-E484-1C1C-3286-E06A111DC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4E1723-973D-CF84-A58C-9536907A3542}"/>
              </a:ext>
            </a:extLst>
          </p:cNvPr>
          <p:cNvSpPr txBox="1"/>
          <p:nvPr/>
        </p:nvSpPr>
        <p:spPr>
          <a:xfrm>
            <a:off x="9021098" y="0"/>
            <a:ext cx="2010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Moshee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ba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ba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(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8)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553217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AUSTRIA-ELECTIONS-CAMPAIGN">
            <a:extLst>
              <a:ext uri="{FF2B5EF4-FFF2-40B4-BE49-F238E27FC236}">
                <a16:creationId xmlns:a16="http://schemas.microsoft.com/office/drawing/2014/main" id="{BD8D2126-5B3A-F5E0-EE0D-D04AE88028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Z"/>
          </a:p>
        </p:txBody>
      </p:sp>
      <p:pic>
        <p:nvPicPr>
          <p:cNvPr id="15366" name="Picture 6">
            <a:extLst>
              <a:ext uri="{FF2B5EF4-FFF2-40B4-BE49-F238E27FC236}">
                <a16:creationId xmlns:a16="http://schemas.microsoft.com/office/drawing/2014/main" id="{69AB404F-C8EF-3A55-1991-51B41B190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49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Medien in Österreich: &quot;Wählen wirkt&quot;, ließ Heinz-Christian Strache noch auf die FPÖ-Plakate zur Europawahl schreiben.">
            <a:extLst>
              <a:ext uri="{FF2B5EF4-FFF2-40B4-BE49-F238E27FC236}">
                <a16:creationId xmlns:a16="http://schemas.microsoft.com/office/drawing/2014/main" id="{7B308D6C-7FC6-0FFC-06A9-FBB29F7A0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637283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6" name="Picture 16" descr="Austria: ‘Symbolic vote’ pushes back against far right">
            <a:extLst>
              <a:ext uri="{FF2B5EF4-FFF2-40B4-BE49-F238E27FC236}">
                <a16:creationId xmlns:a16="http://schemas.microsoft.com/office/drawing/2014/main" id="{ACB1A65A-628F-F2A7-CFB4-8B852A70F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900" y="0"/>
            <a:ext cx="7277100" cy="409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2" name="Picture 12" descr="Warum Österreichs Jugend rechts wählt: Event-Politik statt echter Rebellion  | taz.de">
            <a:extLst>
              <a:ext uri="{FF2B5EF4-FFF2-40B4-BE49-F238E27FC236}">
                <a16:creationId xmlns:a16="http://schemas.microsoft.com/office/drawing/2014/main" id="{920CE0BF-0637-9624-940C-B5A440581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276600"/>
            <a:ext cx="71628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BDC9C2-62B0-06BB-5860-3ABA47B1F34A}"/>
              </a:ext>
            </a:extLst>
          </p:cNvPr>
          <p:cNvSpPr txBox="1"/>
          <p:nvPr/>
        </p:nvSpPr>
        <p:spPr>
          <a:xfrm>
            <a:off x="9301315" y="6370681"/>
            <a:ext cx="3175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Volební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plakáty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(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obrázky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9-12)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860188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02874F-3E1E-4167-8148-2E802EF0F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47"/>
            <a:ext cx="10515600" cy="1325563"/>
          </a:xfrm>
        </p:spPr>
        <p:txBody>
          <a:bodyPr/>
          <a:lstStyle/>
          <a:p>
            <a:pPr algn="ctr"/>
            <a:r>
              <a:rPr lang="en-GB" b="1" dirty="0">
                <a:latin typeface="Gill Sans" panose="020B0502020104020203" pitchFamily="34" charset="-79"/>
                <a:cs typeface="Gill Sans" panose="020B0502020104020203" pitchFamily="34" charset="-79"/>
                <a:sym typeface="Wingdings" pitchFamily="2" charset="2"/>
              </a:rPr>
              <a:t>FPÖ</a:t>
            </a:r>
            <a:r>
              <a:rPr lang="en-CZ" b="1" dirty="0">
                <a:latin typeface="Gill Sans" panose="020B0502020104020203" pitchFamily="34" charset="-79"/>
                <a:cs typeface="Gill Sans" panose="020B0502020104020203" pitchFamily="34" charset="-79"/>
              </a:rPr>
              <a:t> u moci</a:t>
            </a:r>
          </a:p>
        </p:txBody>
      </p:sp>
      <p:pic>
        <p:nvPicPr>
          <p:cNvPr id="5" name="Picture 4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499E7644-767D-46F5-E7A4-0E393587AC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7615" y="1345596"/>
            <a:ext cx="8056770" cy="50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961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22352-F4C2-D64E-FEB0-227E7C979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8012B-BC1F-A0DB-8C92-C93973417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47"/>
            <a:ext cx="10515600" cy="1325563"/>
          </a:xfrm>
        </p:spPr>
        <p:txBody>
          <a:bodyPr/>
          <a:lstStyle/>
          <a:p>
            <a:pPr algn="ctr"/>
            <a:r>
              <a:rPr lang="en-GB" b="1" dirty="0">
                <a:latin typeface="Gill Sans" panose="020B0502020104020203" pitchFamily="34" charset="-79"/>
                <a:cs typeface="Gill Sans" panose="020B0502020104020203" pitchFamily="34" charset="-79"/>
                <a:sym typeface="Wingdings" pitchFamily="2" charset="2"/>
              </a:rPr>
              <a:t>FPÖ</a:t>
            </a:r>
            <a:r>
              <a:rPr lang="en-CZ" b="1" dirty="0">
                <a:latin typeface="Gill Sans" panose="020B0502020104020203" pitchFamily="34" charset="-79"/>
                <a:cs typeface="Gill Sans" panose="020B0502020104020203" pitchFamily="34" charset="-79"/>
              </a:rPr>
              <a:t> u moci</a:t>
            </a:r>
          </a:p>
        </p:txBody>
      </p:sp>
      <p:pic>
        <p:nvPicPr>
          <p:cNvPr id="20482" name="Picture 2" descr="Heinz-Christian Strache, left, shakes on the deal with Sebastian Kurz in Vienna, Austria, on Friday. ">
            <a:extLst>
              <a:ext uri="{FF2B5EF4-FFF2-40B4-BE49-F238E27FC236}">
                <a16:creationId xmlns:a16="http://schemas.microsoft.com/office/drawing/2014/main" id="{F2321064-FB14-76BC-6533-2AA17F11E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1145" y="1334729"/>
            <a:ext cx="8369710" cy="502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B341DE-137A-4654-09A4-A0A627880A49}"/>
              </a:ext>
            </a:extLst>
          </p:cNvPr>
          <p:cNvSpPr txBox="1"/>
          <p:nvPr/>
        </p:nvSpPr>
        <p:spPr>
          <a:xfrm>
            <a:off x="8937523" y="6430295"/>
            <a:ext cx="419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Strache a Kurz 2017 (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13)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123115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0CDDCFF-83CC-D748-0866-2E39F1D68469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E75E8B-11D2-B874-699F-A176F8E9A6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77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Obsah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F66ED-7DA9-5E80-995E-7B42EC50A6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7165"/>
            <a:ext cx="10515600" cy="4486275"/>
          </a:xfrm>
        </p:spPr>
        <p:txBody>
          <a:bodyPr>
            <a:normAutofit lnSpcReduction="10000"/>
          </a:bodyPr>
          <a:lstStyle/>
          <a:p>
            <a:pPr>
              <a:buFont typeface="System Font Regular"/>
              <a:buChar char="-"/>
            </a:pP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Úvod</a:t>
            </a:r>
          </a:p>
          <a:p>
            <a:pPr>
              <a:buFont typeface="System Font Regular"/>
              <a:buChar char="-"/>
            </a:pP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Co je populismus?</a:t>
            </a:r>
          </a:p>
          <a:p>
            <a:pPr>
              <a:buFont typeface="System Font Regular"/>
              <a:buChar char="-"/>
            </a:pP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Typologie populismu</a:t>
            </a:r>
          </a:p>
          <a:p>
            <a:pPr>
              <a:buFont typeface="System Font Regular"/>
              <a:buChar char="-"/>
            </a:pP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Populismus v Rakousku</a:t>
            </a:r>
          </a:p>
          <a:p>
            <a:pPr>
              <a:buFont typeface="System Font Regular"/>
              <a:buChar char="-"/>
            </a:pP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před Strachem – základní kontext</a:t>
            </a:r>
          </a:p>
          <a:p>
            <a:pPr>
              <a:buFont typeface="System Font Regular"/>
              <a:buChar char="-"/>
            </a:pPr>
            <a:r>
              <a:rPr lang="cs-CZ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Stracheho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éra</a:t>
            </a:r>
          </a:p>
          <a:p>
            <a:pPr>
              <a:buFont typeface="System Font Regular"/>
              <a:buChar char="-"/>
            </a:pP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ve vládě</a:t>
            </a:r>
          </a:p>
          <a:p>
            <a:pPr>
              <a:buFont typeface="System Font Regular"/>
              <a:buChar char="-"/>
            </a:pP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Nový lídr – Herbert </a:t>
            </a:r>
            <a:r>
              <a:rPr lang="cs-CZ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Kickl</a:t>
            </a:r>
            <a:endParaRPr lang="cs-CZ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>
              <a:buFont typeface="System Font Regular"/>
              <a:buChar char="-"/>
            </a:pP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1758345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C018A-57A5-355B-CC35-D3742B06D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484C32E-9151-D197-1AEE-388A6D2E4639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729D9B-1B7F-69CF-78D3-2BC92BEB9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pPr algn="ctr"/>
            <a:r>
              <a:rPr lang="en-GB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Wingdings" pitchFamily="2" charset="2"/>
              </a:rPr>
              <a:t>FPÖ</a:t>
            </a:r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u moci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094048C-6563-E41C-3CCA-83F1F95B1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52229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Klíčoví aktéři ve vládě 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Heinz-Christian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Strache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–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vícekancléř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, předseda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Herbert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Kickl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– ministr vnitra, hlavní ideolog strany</a:t>
            </a:r>
          </a:p>
          <a:p>
            <a:pPr marL="0" indent="0">
              <a:buNone/>
            </a:pPr>
            <a:r>
              <a:rPr lang="cs-CZ" sz="27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Během vlády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“pevnost Rakousko” – zpřísnění azylové politiky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Aféra BVT (2018) – razie v rakouské civilní rozvědce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Proruská pozice, kritika sankcí EU na Rusko</a:t>
            </a:r>
          </a:p>
          <a:p>
            <a:pPr marL="0" indent="0">
              <a:buNone/>
            </a:pPr>
            <a:r>
              <a:rPr lang="cs-CZ" sz="27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Příčina neúspěchu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Aféra Ibiza</a:t>
            </a:r>
            <a:endParaRPr lang="en-CZ" sz="270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45141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4DF92EE-6CF1-D3DA-8DDA-D8EDBC501318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4DCB3E0-3EC6-DA54-C9C1-54E50747F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Ibiza-Affare - 2019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A350C-34AA-E91A-042C-A9DF5595C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500"/>
            <a:ext cx="105156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Kdo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Heinz-Christian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Strache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Johann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Gudenus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(politik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FPÖ)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</a:p>
          <a:p>
            <a:pPr marL="0" indent="0">
              <a:buNone/>
            </a:pPr>
            <a:r>
              <a:rPr lang="cs-CZ" sz="27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Co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17. května 2019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zvěřejněno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video z roku 2017 z Ibizy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Jednání s údajnou neteří ruského oligarchy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Možnost veřejných zakázek výměnou za politickou podporu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hlinkClick r:id="rId2"/>
              </a:rPr>
              <a:t>https://www.youtube.com/watch?v=Nz6BeEVVCjc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</a:p>
          <a:p>
            <a:pPr marL="0" indent="0">
              <a:buNone/>
            </a:pPr>
            <a:r>
              <a:rPr lang="cs-CZ" sz="27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Dopady</a:t>
            </a:r>
            <a:endParaRPr lang="cs-CZ" u="sng" noProof="0" dirty="0"/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Rezignace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Stracheho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, rozpad koalice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ÖVP-FPÖ, předčasné volby 2019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89543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9C61B-1212-E847-0755-5398128D5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Z" b="1" dirty="0">
                <a:latin typeface="Gill Sans" panose="020B0502020104020203" pitchFamily="34" charset="-79"/>
                <a:cs typeface="Gill Sans" panose="020B0502020104020203" pitchFamily="34" charset="-79"/>
              </a:rPr>
              <a:t>Haider X Strache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8BD5E6-2E0A-4248-2A75-672190FD10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6063192"/>
              </p:ext>
            </p:extLst>
          </p:nvPr>
        </p:nvGraphicFramePr>
        <p:xfrm>
          <a:off x="838200" y="2109019"/>
          <a:ext cx="10515600" cy="383458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154657195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867960204"/>
                    </a:ext>
                  </a:extLst>
                </a:gridCol>
              </a:tblGrid>
              <a:tr h="7669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b="1" dirty="0" err="1">
                          <a:solidFill>
                            <a:schemeClr val="bg1"/>
                          </a:solidFill>
                        </a:rPr>
                        <a:t>Stejné</a:t>
                      </a:r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GB" b="1" dirty="0" err="1">
                          <a:solidFill>
                            <a:schemeClr val="bg1"/>
                          </a:solidFill>
                        </a:rPr>
                        <a:t>jako</a:t>
                      </a:r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 Haider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b="1" dirty="0" err="1">
                          <a:solidFill>
                            <a:schemeClr val="bg1"/>
                          </a:solidFill>
                        </a:rPr>
                        <a:t>Nové</a:t>
                      </a:r>
                      <a:r>
                        <a:rPr lang="en-GB" b="1" dirty="0">
                          <a:solidFill>
                            <a:schemeClr val="bg1"/>
                          </a:solidFill>
                        </a:rPr>
                        <a:t> u </a:t>
                      </a:r>
                      <a:r>
                        <a:rPr lang="en-GB" b="1" dirty="0" err="1">
                          <a:solidFill>
                            <a:schemeClr val="bg1"/>
                          </a:solidFill>
                        </a:rPr>
                        <a:t>Stracheho</a:t>
                      </a:r>
                      <a:endParaRPr lang="en-GB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82341"/>
                  </a:ext>
                </a:extLst>
              </a:tr>
              <a:tr h="7669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/>
                        <a:t>anti-elity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/>
                        <a:t>sociální sítě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99314"/>
                  </a:ext>
                </a:extLst>
              </a:tr>
              <a:tr h="7669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/>
                        <a:t>nacionalismus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dirty="0"/>
                        <a:t>rap, </a:t>
                      </a:r>
                      <a:r>
                        <a:rPr lang="en-GB" dirty="0" err="1"/>
                        <a:t>vizuální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kampaně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394861"/>
                  </a:ext>
                </a:extLst>
              </a:tr>
              <a:tr h="7669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/>
                        <a:t>anti-imigrace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dirty="0"/>
                        <a:t>Anti-</a:t>
                      </a:r>
                      <a:r>
                        <a:rPr lang="en-GB" dirty="0" err="1"/>
                        <a:t>islám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866181"/>
                  </a:ext>
                </a:extLst>
              </a:tr>
              <a:tr h="76691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dirty="0" err="1"/>
                        <a:t>protestní</a:t>
                      </a:r>
                      <a:r>
                        <a:rPr lang="en-GB" dirty="0"/>
                        <a:t> </a:t>
                      </a:r>
                      <a:r>
                        <a:rPr lang="en-GB" dirty="0" err="1"/>
                        <a:t>styl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dirty="0" err="1"/>
                        <a:t>pangermanismus</a:t>
                      </a:r>
                      <a:endParaRPr lang="en-GB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2706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79960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141AA1F-057C-EF6E-B5E1-CA4B3E0B99E3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4D9729-D9B7-F3E1-C472-81688184FB27}"/>
              </a:ext>
            </a:extLst>
          </p:cNvPr>
          <p:cNvSpPr/>
          <p:nvPr/>
        </p:nvSpPr>
        <p:spPr>
          <a:xfrm>
            <a:off x="7403690" y="1445342"/>
            <a:ext cx="4788310" cy="5412658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0D31C4-04BE-9B4C-CBE9-FDCF3677D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04" y="59890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Herbert Kickl (od 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2F4C8-FC78-418F-9675-CF0A4A9E5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207" y="1637966"/>
            <a:ext cx="7045223" cy="527992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5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Před 2021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Vůdce </a:t>
            </a:r>
            <a:r>
              <a:rPr lang="cs-CZ" sz="25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Haiderovy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kampaně kolem roku 2000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Generální </a:t>
            </a:r>
            <a:r>
              <a:rPr lang="cs-CZ" sz="25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tajmeník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(2005-2018)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Ministr vnitra (2017-2019)</a:t>
            </a:r>
          </a:p>
          <a:p>
            <a:pPr lvl="1"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Tvrdá migrační a bezpečnostní politika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Klíčový stratég strany</a:t>
            </a:r>
          </a:p>
          <a:p>
            <a:pPr marL="0" indent="0">
              <a:buNone/>
            </a:pPr>
            <a:r>
              <a:rPr lang="cs-CZ" sz="25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Předseda </a:t>
            </a:r>
            <a:r>
              <a:rPr lang="cs-CZ" sz="2500" u="sng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  <a:r>
              <a:rPr lang="cs-CZ" sz="2500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od 2021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Radikálnější, tvrdší, systematičtější, ideologičtější než </a:t>
            </a:r>
            <a:r>
              <a:rPr lang="cs-CZ" sz="25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Strache</a:t>
            </a:r>
            <a:endParaRPr lang="cs-CZ" sz="25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Volby 2024 – 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nejsilnější stranou poprvé v historii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Reemigrace, Pevnost Rakousko, anti-EU</a:t>
            </a:r>
          </a:p>
          <a:p>
            <a:pPr>
              <a:buFont typeface="System Font Regular"/>
              <a:buChar char="-"/>
            </a:pPr>
            <a:endParaRPr lang="en-CZ" dirty="0"/>
          </a:p>
          <a:p>
            <a:pPr lvl="1">
              <a:buFont typeface="System Font Regular"/>
              <a:buChar char="-"/>
            </a:pPr>
            <a:endParaRPr lang="en-CZ" dirty="0"/>
          </a:p>
        </p:txBody>
      </p:sp>
      <p:pic>
        <p:nvPicPr>
          <p:cNvPr id="17412" name="Picture 4">
            <a:extLst>
              <a:ext uri="{FF2B5EF4-FFF2-40B4-BE49-F238E27FC236}">
                <a16:creationId xmlns:a16="http://schemas.microsoft.com/office/drawing/2014/main" id="{8BABF0D2-0E9C-F2FA-8F96-A0E07FFDC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649" y="639704"/>
            <a:ext cx="4188132" cy="557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9936CC-2C36-EF88-D179-01C6922E1CB9}"/>
              </a:ext>
            </a:extLst>
          </p:cNvPr>
          <p:cNvSpPr txBox="1"/>
          <p:nvPr/>
        </p:nvSpPr>
        <p:spPr>
          <a:xfrm>
            <a:off x="8488004" y="6333947"/>
            <a:ext cx="2659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Herbert </a:t>
            </a:r>
            <a:r>
              <a:rPr lang="en-GB" dirty="0" err="1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Kickl</a:t>
            </a:r>
            <a:r>
              <a:rPr lang="en-GB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(</a:t>
            </a:r>
            <a:r>
              <a:rPr lang="en-GB" dirty="0" err="1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obrázek</a:t>
            </a:r>
            <a:r>
              <a:rPr lang="en-GB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14)</a:t>
            </a:r>
            <a:endParaRPr lang="en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8649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DE1CE72-A9E1-7C7B-09AA-7430C61132FD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E8B5FD-5BB9-1DFD-B05D-A13DE60EF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Možná budoucnost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78AB9-E222-8667-826F-18C380427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Volební vítězství 2024 – skoro 30 % hlasů</a:t>
            </a:r>
          </a:p>
          <a:p>
            <a:pPr lvl="1"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Důvody vítězství: skepticismus veřejnosti vůči covidovým opatřením, obav z inflace, migrace</a:t>
            </a:r>
          </a:p>
          <a:p>
            <a:pPr marL="0" indent="0">
              <a:buNone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 Neúspěch v sestavování vlády 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Současná Rakouská vláda: koalice ÖVP-SPÖ-NEOS</a:t>
            </a:r>
          </a:p>
          <a:p>
            <a:pPr marL="0" indent="0">
              <a:buNone/>
            </a:pPr>
            <a:r>
              <a:rPr lang="cs-CZ" sz="2700" u="sng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Možné budoucí scénáře: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Návrat do vlády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Stejný scénář jako 2024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Oslabení FPÖ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Nový lídr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lvl="1">
              <a:buFont typeface="System Font Regular"/>
              <a:buChar char="-"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922002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213BCB7-648B-9A41-B12D-0720275DC0CA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112CD2-A4AD-DA8C-914B-17FA02C23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Závěr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4F3E0-5A99-AA6F-59EE-0690D8540D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Populismus jako trvalá součást moderní politiky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Evoluce FPÖ: Od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Haidera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ke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Kicklovi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Proč mobilizační strategie fungují?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Otázky do diskuse: </a:t>
            </a:r>
          </a:p>
          <a:p>
            <a:pPr lvl="1"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Je izolace vítěze voleb (Herberta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Kickla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) legitimním nástrojem obrany demokracie, nebo spíše potvrzením populistické rétoriky o „zkorumpovaných elitách“, které nerespektují vůli lidu?</a:t>
            </a:r>
          </a:p>
          <a:p>
            <a:pPr lvl="1"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Může se populistická strana (jako FPÖ) po vstupu do vlády stát „standardní“ stranou, nebo je její existence závislá na udržování konfliktu a protestní identity? </a:t>
            </a:r>
          </a:p>
          <a:p>
            <a:pPr lvl="1">
              <a:buFont typeface="System Font Regular"/>
              <a:buChar char="-"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629687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B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11E253-E3AA-8034-CA23-1F06CB352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3CEBF-57AD-3A45-5553-001E729859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046" y="1489789"/>
            <a:ext cx="11493908" cy="2387600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Děkuji za pozornost!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D1D9DB-1235-1AED-64B8-FFBECC9F54A5}"/>
              </a:ext>
            </a:extLst>
          </p:cNvPr>
          <p:cNvSpPr/>
          <p:nvPr/>
        </p:nvSpPr>
        <p:spPr>
          <a:xfrm>
            <a:off x="0" y="5421264"/>
            <a:ext cx="12192000" cy="483828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AC6F10-42E2-5217-EA7E-E881D1E7264A}"/>
              </a:ext>
            </a:extLst>
          </p:cNvPr>
          <p:cNvSpPr/>
          <p:nvPr/>
        </p:nvSpPr>
        <p:spPr>
          <a:xfrm>
            <a:off x="0" y="6374172"/>
            <a:ext cx="12192000" cy="483828"/>
          </a:xfrm>
          <a:prstGeom prst="rect">
            <a:avLst/>
          </a:prstGeom>
          <a:solidFill>
            <a:srgbClr val="E30613"/>
          </a:solidFill>
          <a:ln>
            <a:solidFill>
              <a:srgbClr val="E3061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701ADB1-CE5A-8D01-B2D5-C7BA888DA738}"/>
              </a:ext>
            </a:extLst>
          </p:cNvPr>
          <p:cNvSpPr/>
          <p:nvPr/>
        </p:nvSpPr>
        <p:spPr>
          <a:xfrm>
            <a:off x="0" y="5890344"/>
            <a:ext cx="12192000" cy="4838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7536038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7B6A2-B82D-0915-E3EB-5B3E0D3AB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472A0C9-529A-E241-867E-9D07BA979440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5263C6-442C-714B-300A-8E4C92181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Zdroje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BB7E6-0289-1545-EF91-5B105CBDF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System Font Regular"/>
              <a:buChar char="-"/>
            </a:pPr>
            <a:r>
              <a:rPr lang="en-GB" dirty="0">
                <a:cs typeface="Gill Sans" panose="020B0502020104020203" pitchFamily="34" charset="-79"/>
              </a:rPr>
              <a:t>Kubát, Michal, Martin </a:t>
            </a:r>
            <a:r>
              <a:rPr lang="en-GB" dirty="0" err="1">
                <a:cs typeface="Gill Sans" panose="020B0502020104020203" pitchFamily="34" charset="-79"/>
              </a:rPr>
              <a:t>Mejstřík</a:t>
            </a:r>
            <a:r>
              <a:rPr lang="en-GB" dirty="0">
                <a:cs typeface="Gill Sans" panose="020B0502020104020203" pitchFamily="34" charset="-79"/>
              </a:rPr>
              <a:t> a Jiří Kocian, eds. </a:t>
            </a:r>
            <a:r>
              <a:rPr lang="en-GB" i="1" dirty="0" err="1">
                <a:cs typeface="Gill Sans" panose="020B0502020104020203" pitchFamily="34" charset="-79"/>
              </a:rPr>
              <a:t>Populismus</a:t>
            </a:r>
            <a:r>
              <a:rPr lang="en-GB" i="1" dirty="0">
                <a:cs typeface="Gill Sans" panose="020B0502020104020203" pitchFamily="34" charset="-79"/>
              </a:rPr>
              <a:t> v </a:t>
            </a:r>
            <a:r>
              <a:rPr lang="en-GB" i="1" dirty="0" err="1">
                <a:cs typeface="Gill Sans" panose="020B0502020104020203" pitchFamily="34" charset="-79"/>
              </a:rPr>
              <a:t>časech</a:t>
            </a:r>
            <a:r>
              <a:rPr lang="en-GB" i="1" dirty="0">
                <a:cs typeface="Gill Sans" panose="020B0502020104020203" pitchFamily="34" charset="-79"/>
              </a:rPr>
              <a:t> </a:t>
            </a:r>
            <a:r>
              <a:rPr lang="en-GB" i="1" dirty="0" err="1">
                <a:cs typeface="Gill Sans" panose="020B0502020104020203" pitchFamily="34" charset="-79"/>
              </a:rPr>
              <a:t>krize</a:t>
            </a:r>
            <a:r>
              <a:rPr lang="en-GB" dirty="0">
                <a:cs typeface="Gill Sans" panose="020B0502020104020203" pitchFamily="34" charset="-79"/>
              </a:rPr>
              <a:t>. Praha: </a:t>
            </a:r>
            <a:r>
              <a:rPr lang="en-GB" dirty="0" err="1">
                <a:cs typeface="Gill Sans" panose="020B0502020104020203" pitchFamily="34" charset="-79"/>
              </a:rPr>
              <a:t>Univerzita</a:t>
            </a:r>
            <a:r>
              <a:rPr lang="en-GB" dirty="0">
                <a:cs typeface="Gill Sans" panose="020B0502020104020203" pitchFamily="34" charset="-79"/>
              </a:rPr>
              <a:t> Karlova, </a:t>
            </a:r>
            <a:r>
              <a:rPr lang="en-GB" dirty="0" err="1">
                <a:cs typeface="Gill Sans" panose="020B0502020104020203" pitchFamily="34" charset="-79"/>
              </a:rPr>
              <a:t>Nakladatelství</a:t>
            </a:r>
            <a:r>
              <a:rPr lang="en-GB" dirty="0">
                <a:cs typeface="Gill Sans" panose="020B0502020104020203" pitchFamily="34" charset="-79"/>
              </a:rPr>
              <a:t> </a:t>
            </a:r>
            <a:r>
              <a:rPr lang="en-GB" dirty="0" err="1">
                <a:cs typeface="Gill Sans" panose="020B0502020104020203" pitchFamily="34" charset="-79"/>
              </a:rPr>
              <a:t>Karolinum</a:t>
            </a:r>
            <a:r>
              <a:rPr lang="en-GB" dirty="0">
                <a:cs typeface="Gill Sans" panose="020B0502020104020203" pitchFamily="34" charset="-79"/>
              </a:rPr>
              <a:t>, 2016.</a:t>
            </a:r>
          </a:p>
          <a:p>
            <a:pPr>
              <a:buFont typeface="System Font Regular"/>
              <a:buChar char="-"/>
            </a:pPr>
            <a:r>
              <a:rPr lang="en-GB" dirty="0">
                <a:cs typeface="Gill Sans" panose="020B0502020104020203" pitchFamily="34" charset="-79"/>
              </a:rPr>
              <a:t>Heinisch, Reinhard. „Austrian Right-wing Populism: A Surprising Comeback under a New Leader“. In </a:t>
            </a:r>
            <a:r>
              <a:rPr lang="en-GB" i="1" dirty="0">
                <a:cs typeface="Gill Sans" panose="020B0502020104020203" pitchFamily="34" charset="-79"/>
              </a:rPr>
              <a:t>Exposing the Demagogues: Right-wing and National Populist Parties in Europe</a:t>
            </a:r>
            <a:r>
              <a:rPr lang="en-GB" dirty="0">
                <a:cs typeface="Gill Sans" panose="020B0502020104020203" pitchFamily="34" charset="-79"/>
              </a:rPr>
              <a:t>, ed. Karsten Grabow a Florian Hartleb, 47–80. Brussels: Centre for European Studies and Konrad-Adenauer-Stiftung, 2013.</a:t>
            </a:r>
          </a:p>
          <a:p>
            <a:pPr>
              <a:buFont typeface="System Font Regular"/>
              <a:buChar char="-"/>
            </a:pPr>
            <a:r>
              <a:rPr lang="en-GB" dirty="0">
                <a:cs typeface="Gill Sans" panose="020B0502020104020203" pitchFamily="34" charset="-79"/>
              </a:rPr>
              <a:t>Heinisch, Reinhard. „Austria: The Structure and Agency of Austrian Populism“. In </a:t>
            </a:r>
            <a:r>
              <a:rPr lang="en-GB" i="1" dirty="0">
                <a:cs typeface="Gill Sans" panose="020B0502020104020203" pitchFamily="34" charset="-79"/>
              </a:rPr>
              <a:t>Twenty-First Century Populism: The Spectre of Western European Democracy</a:t>
            </a:r>
            <a:r>
              <a:rPr lang="en-GB" dirty="0">
                <a:cs typeface="Gill Sans" panose="020B0502020104020203" pitchFamily="34" charset="-79"/>
              </a:rPr>
              <a:t>, ed. Daniele </a:t>
            </a:r>
            <a:r>
              <a:rPr lang="en-GB" dirty="0" err="1">
                <a:cs typeface="Gill Sans" panose="020B0502020104020203" pitchFamily="34" charset="-79"/>
              </a:rPr>
              <a:t>Albertazzi</a:t>
            </a:r>
            <a:r>
              <a:rPr lang="en-GB" dirty="0">
                <a:cs typeface="Gill Sans" panose="020B0502020104020203" pitchFamily="34" charset="-79"/>
              </a:rPr>
              <a:t> a Duncan McDonnell, 67–83. Basingstoke: Palgrave Macmillan, 2008. </a:t>
            </a:r>
          </a:p>
          <a:p>
            <a:pPr>
              <a:buFont typeface="System Font Regular"/>
              <a:buChar char="-"/>
            </a:pPr>
            <a:r>
              <a:rPr lang="en-GB" dirty="0">
                <a:cs typeface="Gill Sans" panose="020B0502020104020203" pitchFamily="34" charset="-79"/>
              </a:rPr>
              <a:t>Connolly, Kate. “Austria’s Far-Right Leader to Invite Centre-Right for Coalition Talks.” </a:t>
            </a:r>
            <a:r>
              <a:rPr lang="en-GB" i="1" dirty="0">
                <a:cs typeface="Gill Sans" panose="020B0502020104020203" pitchFamily="34" charset="-79"/>
              </a:rPr>
              <a:t>The Guardian</a:t>
            </a:r>
            <a:r>
              <a:rPr lang="en-GB" dirty="0">
                <a:cs typeface="Gill Sans" panose="020B0502020104020203" pitchFamily="34" charset="-79"/>
              </a:rPr>
              <a:t>, 7. </a:t>
            </a:r>
            <a:r>
              <a:rPr lang="en-GB" dirty="0" err="1">
                <a:cs typeface="Gill Sans" panose="020B0502020104020203" pitchFamily="34" charset="-79"/>
              </a:rPr>
              <a:t>ledna</a:t>
            </a:r>
            <a:r>
              <a:rPr lang="en-GB" dirty="0">
                <a:cs typeface="Gill Sans" panose="020B0502020104020203" pitchFamily="34" charset="-79"/>
              </a:rPr>
              <a:t> 2025, </a:t>
            </a:r>
            <a:r>
              <a:rPr lang="en-GB" dirty="0">
                <a:cs typeface="Gill Sans" panose="020B0502020104020203" pitchFamily="34" charset="-79"/>
                <a:hlinkClick r:id="rId2"/>
              </a:rPr>
              <a:t>https://www.theguardian.com/world/2025/jan/07/austrias-far-right-leader-to-invite-centre-right-for-coalition-talks</a:t>
            </a:r>
            <a:r>
              <a:rPr lang="en-GB" dirty="0">
                <a:cs typeface="Gill Sans" panose="020B0502020104020203" pitchFamily="34" charset="-79"/>
              </a:rPr>
              <a:t> (</a:t>
            </a:r>
            <a:r>
              <a:rPr lang="en-GB" dirty="0" err="1">
                <a:cs typeface="Gill Sans" panose="020B0502020104020203" pitchFamily="34" charset="-79"/>
              </a:rPr>
              <a:t>staženo</a:t>
            </a:r>
            <a:r>
              <a:rPr lang="en-GB" dirty="0">
                <a:cs typeface="Gill Sans" panose="020B0502020104020203" pitchFamily="34" charset="-79"/>
              </a:rPr>
              <a:t> 24. </a:t>
            </a:r>
            <a:r>
              <a:rPr lang="en-GB" dirty="0" err="1">
                <a:cs typeface="Gill Sans" panose="020B0502020104020203" pitchFamily="34" charset="-79"/>
              </a:rPr>
              <a:t>dubna</a:t>
            </a:r>
            <a:r>
              <a:rPr lang="en-GB" dirty="0">
                <a:cs typeface="Gill Sans" panose="020B0502020104020203" pitchFamily="34" charset="-79"/>
              </a:rPr>
              <a:t> 2026).</a:t>
            </a:r>
          </a:p>
          <a:p>
            <a:pPr>
              <a:buFont typeface="System Font Regular"/>
              <a:buChar char="-"/>
            </a:pPr>
            <a:r>
              <a:rPr lang="en-CZ" altLang="en-CZ" dirty="0">
                <a:latin typeface="-webkit-standard"/>
              </a:rPr>
              <a:t>Oltermann, Philip. “Austria’s ‘Ibiza Scandal’: What Happened and Why Does It Matter?” </a:t>
            </a:r>
            <a:r>
              <a:rPr lang="en-CZ" altLang="en-CZ" i="1" dirty="0"/>
              <a:t>The Guardian</a:t>
            </a:r>
            <a:r>
              <a:rPr lang="en-CZ" altLang="en-CZ" dirty="0">
                <a:latin typeface="-webkit-standard"/>
              </a:rPr>
              <a:t>, 20. květen 2019, </a:t>
            </a:r>
            <a:r>
              <a:rPr lang="en-CZ" altLang="en-CZ" dirty="0">
                <a:hlinkClick r:id="rId3"/>
              </a:rPr>
              <a:t>https://www.theguardian.com/world/2019/may/20/austria-ibiza-scandal-sting-operation-what-happened-why-does-it-matter</a:t>
            </a:r>
            <a:r>
              <a:rPr lang="en-CZ" altLang="en-CZ" dirty="0"/>
              <a:t> (staženo 24. dubna 2026).</a:t>
            </a:r>
          </a:p>
          <a:p>
            <a:pPr>
              <a:buFont typeface="System Font Regular"/>
              <a:buChar char="-"/>
            </a:pPr>
            <a:r>
              <a:rPr lang="en-CZ" altLang="en-CZ" dirty="0">
                <a:latin typeface="-webkit-standard"/>
              </a:rPr>
              <a:t>Henley, John. “Austria Is Set for a Far-Right Chancellor. For the EU, It’s the New Normal.” </a:t>
            </a:r>
            <a:r>
              <a:rPr lang="en-CZ" altLang="en-CZ" i="1" dirty="0"/>
              <a:t>The Guardian</a:t>
            </a:r>
            <a:r>
              <a:rPr lang="en-CZ" altLang="en-CZ" dirty="0">
                <a:latin typeface="-webkit-standard"/>
              </a:rPr>
              <a:t>, 17. leden 2025, </a:t>
            </a:r>
            <a:r>
              <a:rPr lang="en-GB" altLang="en-CZ" dirty="0">
                <a:latin typeface="-webkit-standard"/>
                <a:hlinkClick r:id="rId4"/>
              </a:rPr>
              <a:t>https://www.theguardian.com/world/2025/jan/17/austria-is-set-for-a-far-right-chancellor-for-the-eu-its-the-new-normal</a:t>
            </a:r>
            <a:r>
              <a:rPr lang="en-GB" altLang="en-CZ" dirty="0">
                <a:latin typeface="-webkit-standard"/>
              </a:rPr>
              <a:t> (</a:t>
            </a:r>
            <a:r>
              <a:rPr lang="en-GB" altLang="en-CZ" dirty="0" err="1">
                <a:latin typeface="-webkit-standard"/>
              </a:rPr>
              <a:t>staženo</a:t>
            </a:r>
            <a:r>
              <a:rPr lang="en-GB" altLang="en-CZ" dirty="0">
                <a:latin typeface="-webkit-standard"/>
              </a:rPr>
              <a:t> 24. </a:t>
            </a:r>
            <a:r>
              <a:rPr lang="en-GB" altLang="en-CZ" dirty="0" err="1">
                <a:latin typeface="-webkit-standard"/>
              </a:rPr>
              <a:t>dubna</a:t>
            </a:r>
            <a:r>
              <a:rPr lang="en-GB" altLang="en-CZ" dirty="0">
                <a:latin typeface="-webkit-standard"/>
              </a:rPr>
              <a:t> 2026).</a:t>
            </a:r>
          </a:p>
          <a:p>
            <a:pPr>
              <a:buFont typeface="System Font Regular"/>
              <a:buChar char="-"/>
            </a:pPr>
            <a:r>
              <a:rPr lang="en-CZ" altLang="en-CZ" dirty="0">
                <a:latin typeface="-webkit-standard"/>
              </a:rPr>
              <a:t>Oltermann, Philip. “</a:t>
            </a:r>
            <a:r>
              <a:rPr lang="en-GB" dirty="0"/>
              <a:t>Austria's far-right Freedom party invited to enter coalition talks</a:t>
            </a:r>
            <a:r>
              <a:rPr lang="en-CZ" altLang="en-CZ" dirty="0">
                <a:latin typeface="-webkit-standard"/>
              </a:rPr>
              <a:t>” </a:t>
            </a:r>
            <a:r>
              <a:rPr lang="en-CZ" altLang="en-CZ" i="1" dirty="0"/>
              <a:t>The Guardian</a:t>
            </a:r>
            <a:r>
              <a:rPr lang="en-CZ" altLang="en-CZ" dirty="0">
                <a:latin typeface="-webkit-standard"/>
              </a:rPr>
              <a:t>, 24. říjen 2017, </a:t>
            </a:r>
            <a:r>
              <a:rPr lang="en-GB" altLang="en-CZ" dirty="0">
                <a:latin typeface="-webkit-standard"/>
                <a:hlinkClick r:id="rId5"/>
              </a:rPr>
              <a:t>https://www.theguardian.com/world/2017/oct/24/austrias-far-right-freedom-party-invited-to-enter-coalition-talks-sebastian-kurz-ovp-fpo-europe</a:t>
            </a:r>
            <a:r>
              <a:rPr lang="en-CZ" altLang="en-CZ" dirty="0">
                <a:latin typeface="-webkit-standard"/>
              </a:rPr>
              <a:t> </a:t>
            </a:r>
            <a:r>
              <a:rPr lang="en-CZ" altLang="en-CZ" dirty="0"/>
              <a:t>(staženo 24. dubna 2026).</a:t>
            </a:r>
          </a:p>
          <a:p>
            <a:pPr>
              <a:buFont typeface="System Font Regular"/>
              <a:buChar char="-"/>
            </a:pPr>
            <a:endParaRPr lang="en-CZ" altLang="en-CZ" dirty="0">
              <a:latin typeface="Arial" panose="020B0604020202020204" pitchFamily="34" charset="0"/>
            </a:endParaRPr>
          </a:p>
          <a:p>
            <a:pPr>
              <a:buFont typeface="System Font Regular"/>
              <a:buChar char="-"/>
            </a:pPr>
            <a:endParaRPr lang="en-CZ" altLang="en-CZ" dirty="0">
              <a:latin typeface="Arial" panose="020B0604020202020204" pitchFamily="34" charset="0"/>
            </a:endParaRPr>
          </a:p>
          <a:p>
            <a:pPr>
              <a:buFont typeface="System Font Regular"/>
              <a:buChar char="-"/>
            </a:pPr>
            <a:endParaRPr lang="en-GB" dirty="0">
              <a:cs typeface="Gill Sans" panose="020B0502020104020203" pitchFamily="34" charset="-79"/>
            </a:endParaRPr>
          </a:p>
          <a:p>
            <a:pPr>
              <a:buFont typeface="System Font Regular"/>
              <a:buChar char="-"/>
            </a:pPr>
            <a:endParaRPr lang="en-GB" dirty="0"/>
          </a:p>
          <a:p>
            <a:endParaRPr lang="en-GB" dirty="0"/>
          </a:p>
          <a:p>
            <a:pPr lvl="1">
              <a:buFont typeface="System Font Regular"/>
              <a:buChar char="-"/>
            </a:pPr>
            <a:endParaRPr lang="en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E7BEF81-F35C-CCE5-105A-5C3896A63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65B45D0-708A-3C5B-317C-874979EB3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858D12-0BF7-1210-95EE-EE990825DBE9}"/>
              </a:ext>
            </a:extLst>
          </p:cNvPr>
          <p:cNvSpPr txBox="1"/>
          <p:nvPr/>
        </p:nvSpPr>
        <p:spPr>
          <a:xfrm>
            <a:off x="2271252" y="-1474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Z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B4E5631-2CC6-DF37-52AB-20064A645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54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2FF07-9F14-BA0E-624C-077DCE6AA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1AF442-77EB-4641-CCF9-6C134515CE37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74CCE5-8BC0-EBFA-FC72-17311CFFB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Zdroje - obrázky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CB635-3B59-99D4-3D46-6F44961BD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System Font Regular"/>
              <a:buChar char="-"/>
            </a:pPr>
            <a:r>
              <a:rPr lang="en-GB" altLang="en-CZ" dirty="0">
                <a:latin typeface="Arial" panose="020B0604020202020204" pitchFamily="34" charset="0"/>
              </a:rPr>
              <a:t>O</a:t>
            </a:r>
            <a:r>
              <a:rPr lang="en-CZ" altLang="en-CZ" dirty="0">
                <a:latin typeface="Arial" panose="020B0604020202020204" pitchFamily="34" charset="0"/>
              </a:rPr>
              <a:t>brázek 1: </a:t>
            </a:r>
            <a:r>
              <a:rPr lang="en-GB" altLang="en-CZ" dirty="0">
                <a:latin typeface="Arial" panose="020B0604020202020204" pitchFamily="34" charset="0"/>
                <a:hlinkClick r:id="rId2"/>
              </a:rPr>
              <a:t>https://cs.wikipedia.org/wiki/Soubor:Karl_Lueger_um_1900.jpg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2: </a:t>
            </a:r>
            <a:r>
              <a:rPr lang="en-GB" altLang="en-CZ" dirty="0">
                <a:latin typeface="Arial" panose="020B0604020202020204" pitchFamily="34" charset="0"/>
                <a:hlinkClick r:id="rId3"/>
              </a:rPr>
              <a:t>https://www.fbi-politikschule.at/blauesoesterreich/personen/personen/steger-norbert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3: </a:t>
            </a:r>
            <a:r>
              <a:rPr lang="en-GB" altLang="en-CZ" dirty="0">
                <a:latin typeface="Arial" panose="020B0604020202020204" pitchFamily="34" charset="0"/>
                <a:hlinkClick r:id="rId4"/>
              </a:rPr>
              <a:t>https://www.gettyimages.com/search/2/image?groupbyevent=false&amp;family=editorial&amp;phrase=jörg%20haider%201986&amp;sort=mostpopular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4: </a:t>
            </a:r>
            <a:r>
              <a:rPr lang="en-GB" altLang="en-CZ" dirty="0">
                <a:latin typeface="Arial" panose="020B0604020202020204" pitchFamily="34" charset="0"/>
                <a:hlinkClick r:id="rId5"/>
              </a:rPr>
              <a:t>https://www.gettyimages.com/detail/news-photo/joerg-haider-election-poster-news-photo/150786330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dirty="0" err="1">
                <a:cs typeface="Gill Sans" panose="020B0502020104020203" pitchFamily="34" charset="-79"/>
              </a:rPr>
              <a:t>Obrázek</a:t>
            </a:r>
            <a:r>
              <a:rPr lang="en-GB" dirty="0">
                <a:cs typeface="Gill Sans" panose="020B0502020104020203" pitchFamily="34" charset="-79"/>
              </a:rPr>
              <a:t> 5: </a:t>
            </a:r>
            <a:r>
              <a:rPr lang="en-GB" dirty="0">
                <a:cs typeface="Gill Sans" panose="020B0502020104020203" pitchFamily="34" charset="-79"/>
                <a:hlinkClick r:id="rId6"/>
              </a:rPr>
              <a:t>https://cs.wikipedia.org/wiki/Heinz-Christian_Strache</a:t>
            </a:r>
            <a:r>
              <a:rPr lang="en-GB" dirty="0">
                <a:cs typeface="Gill Sans" panose="020B0502020104020203" pitchFamily="34" charset="-79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dirty="0" err="1">
                <a:cs typeface="Gill Sans" panose="020B0502020104020203" pitchFamily="34" charset="-79"/>
              </a:rPr>
              <a:t>Obrázek</a:t>
            </a:r>
            <a:r>
              <a:rPr lang="en-GB" dirty="0">
                <a:cs typeface="Gill Sans" panose="020B0502020104020203" pitchFamily="34" charset="-79"/>
              </a:rPr>
              <a:t> 6: </a:t>
            </a:r>
            <a:r>
              <a:rPr lang="en-GB" dirty="0">
                <a:cs typeface="Gill Sans" panose="020B0502020104020203" pitchFamily="34" charset="-79"/>
                <a:hlinkClick r:id="rId7"/>
              </a:rPr>
              <a:t>https://www.derstandard.at/story/1242316728485/hc-stra-che-politische-bildung-der-fpoe-in-comicform</a:t>
            </a:r>
            <a:r>
              <a:rPr lang="en-GB" dirty="0">
                <a:cs typeface="Gill Sans" panose="020B0502020104020203" pitchFamily="34" charset="-79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dirty="0" err="1">
                <a:cs typeface="Gill Sans" panose="020B0502020104020203" pitchFamily="34" charset="-79"/>
              </a:rPr>
              <a:t>Obrázek</a:t>
            </a:r>
            <a:r>
              <a:rPr lang="en-GB" dirty="0">
                <a:cs typeface="Gill Sans" panose="020B0502020104020203" pitchFamily="34" charset="-79"/>
              </a:rPr>
              <a:t> 7: </a:t>
            </a:r>
            <a:r>
              <a:rPr lang="en-GB" dirty="0">
                <a:cs typeface="Gill Sans" panose="020B0502020104020203" pitchFamily="34" charset="-79"/>
                <a:hlinkClick r:id="rId8"/>
              </a:rPr>
              <a:t>https://kurier.at/politik/inland/tuerkenbelagerung-islam-comic-h-c-man-sorgt-wieder-fuer-aufregung/27.761.703</a:t>
            </a:r>
            <a:r>
              <a:rPr lang="en-GB" dirty="0">
                <a:cs typeface="Gill Sans" panose="020B0502020104020203" pitchFamily="34" charset="-79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dirty="0" err="1">
                <a:cs typeface="Gill Sans" panose="020B0502020104020203" pitchFamily="34" charset="-79"/>
              </a:rPr>
              <a:t>Obrázek</a:t>
            </a:r>
            <a:r>
              <a:rPr lang="en-GB" dirty="0">
                <a:cs typeface="Gill Sans" panose="020B0502020104020203" pitchFamily="34" charset="-79"/>
              </a:rPr>
              <a:t> 8: </a:t>
            </a:r>
            <a:r>
              <a:rPr lang="en-GB" dirty="0">
                <a:cs typeface="Gill Sans" panose="020B0502020104020203" pitchFamily="34" charset="-79"/>
                <a:hlinkClick r:id="rId9"/>
              </a:rPr>
              <a:t>https://www.aljazeera.com/news/2010/9/2/fury-in-austria-at-anti-mosque-game</a:t>
            </a:r>
            <a:r>
              <a:rPr lang="en-GB" dirty="0">
                <a:cs typeface="Gill Sans" panose="020B0502020104020203" pitchFamily="34" charset="-79"/>
              </a:rPr>
              <a:t> </a:t>
            </a:r>
          </a:p>
          <a:p>
            <a:pPr>
              <a:buFont typeface="System Font Regular"/>
              <a:buChar char="-"/>
            </a:pPr>
            <a:endParaRPr lang="en-GB" dirty="0"/>
          </a:p>
          <a:p>
            <a:endParaRPr lang="en-GB" dirty="0"/>
          </a:p>
          <a:p>
            <a:pPr lvl="1">
              <a:buFont typeface="System Font Regular"/>
              <a:buChar char="-"/>
            </a:pPr>
            <a:endParaRPr lang="en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4663C98-5E2F-8688-E326-2DFA1EB07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B4589D4-AAE3-7471-DFA5-F6C997E02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B49F66-187E-EC63-F13F-9BB15C7F38A8}"/>
              </a:ext>
            </a:extLst>
          </p:cNvPr>
          <p:cNvSpPr txBox="1"/>
          <p:nvPr/>
        </p:nvSpPr>
        <p:spPr>
          <a:xfrm>
            <a:off x="2271252" y="-1474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Z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01029DA-A9B0-33E1-350B-55BCB92DA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7302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E66BA-9525-98C3-59E7-9122FB6EC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2012DE-AD9A-E1C6-C07D-D493B8B56D4C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8775D1-0181-E676-0EDB-684BCFC06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Zdroje - obrázky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C34AB-EA3F-632A-0148-7A64D0242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9: </a:t>
            </a:r>
            <a:r>
              <a:rPr lang="en-GB" altLang="en-CZ" dirty="0">
                <a:latin typeface="Arial" panose="020B0604020202020204" pitchFamily="34" charset="0"/>
                <a:hlinkClick r:id="rId2"/>
              </a:rPr>
              <a:t>https://www.derstandard.at/story/1216918745520/erste-plakatwelle-asylbetrug-und-rechtschreibfehler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10: </a:t>
            </a:r>
            <a:r>
              <a:rPr lang="en-GB" altLang="en-CZ" dirty="0">
                <a:latin typeface="Arial" panose="020B0604020202020204" pitchFamily="34" charset="0"/>
                <a:hlinkClick r:id="rId3"/>
              </a:rPr>
              <a:t>https://www.aljazeera.com/news/2017/10/10/austria-symbolic-vote-pushes-back-against-far-right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11: </a:t>
            </a:r>
            <a:r>
              <a:rPr lang="en-GB" altLang="en-CZ" dirty="0">
                <a:latin typeface="Arial" panose="020B0604020202020204" pitchFamily="34" charset="0"/>
                <a:hlinkClick r:id="rId4"/>
              </a:rPr>
              <a:t>https://www.zeit.de/kultur/2019-05/medien-oesterreich-kronenzeitung-boulevarddemokratie-heinz-christian-strache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12: </a:t>
            </a:r>
            <a:r>
              <a:rPr lang="en-GB" altLang="en-CZ" dirty="0">
                <a:latin typeface="Arial" panose="020B0604020202020204" pitchFamily="34" charset="0"/>
                <a:hlinkClick r:id="rId5"/>
              </a:rPr>
              <a:t>https://taz.de/Warum-Oesterreichs-Jugend-rechts-waehlt/!5174798/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13: </a:t>
            </a:r>
            <a:r>
              <a:rPr lang="en-GB" altLang="en-CZ" dirty="0">
                <a:latin typeface="Arial" panose="020B0604020202020204" pitchFamily="34" charset="0"/>
                <a:hlinkClick r:id="rId6"/>
              </a:rPr>
              <a:t>https://www.theguardian.com/world/2017/dec/15/austria-shifts-to-the-right-as-new-coalition-deal-is-struck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 err="1">
                <a:latin typeface="Arial" panose="020B0604020202020204" pitchFamily="34" charset="0"/>
              </a:rPr>
              <a:t>Obrázek</a:t>
            </a:r>
            <a:r>
              <a:rPr lang="en-GB" altLang="en-CZ" dirty="0">
                <a:latin typeface="Arial" panose="020B0604020202020204" pitchFamily="34" charset="0"/>
              </a:rPr>
              <a:t> 14: </a:t>
            </a:r>
            <a:r>
              <a:rPr lang="en-GB" altLang="en-CZ" dirty="0">
                <a:latin typeface="Arial" panose="020B0604020202020204" pitchFamily="34" charset="0"/>
                <a:hlinkClick r:id="rId7"/>
              </a:rPr>
              <a:t>https://cs.wikipedia.org/wiki/Herbert_Kickl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>
                <a:latin typeface="Arial" panose="020B0604020202020204" pitchFamily="34" charset="0"/>
              </a:rPr>
              <a:t>Graf 1: </a:t>
            </a:r>
            <a:r>
              <a:rPr lang="en-GB" altLang="en-CZ" dirty="0">
                <a:latin typeface="Arial" panose="020B0604020202020204" pitchFamily="34" charset="0"/>
                <a:hlinkClick r:id="rId8"/>
              </a:rPr>
              <a:t>https://de.wikipedia.org/wiki/Nationalratswahl_in_Österreich_1983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>
                <a:latin typeface="Arial" panose="020B0604020202020204" pitchFamily="34" charset="0"/>
              </a:rPr>
              <a:t>Graf 2: </a:t>
            </a:r>
            <a:r>
              <a:rPr lang="en-GB" altLang="en-CZ" dirty="0">
                <a:latin typeface="Arial" panose="020B0604020202020204" pitchFamily="34" charset="0"/>
                <a:hlinkClick r:id="rId9"/>
              </a:rPr>
              <a:t>https://de.wikipedia.org/wiki/Nationalratswahl_in_Österreich_1999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</a:p>
          <a:p>
            <a:pPr>
              <a:buFont typeface="System Font Regular"/>
              <a:buChar char="-"/>
            </a:pPr>
            <a:r>
              <a:rPr lang="en-GB" altLang="en-CZ" dirty="0">
                <a:latin typeface="Arial" panose="020B0604020202020204" pitchFamily="34" charset="0"/>
              </a:rPr>
              <a:t>Graf 3: </a:t>
            </a:r>
            <a:r>
              <a:rPr lang="en-GB" altLang="en-CZ" dirty="0">
                <a:latin typeface="Arial" panose="020B0604020202020204" pitchFamily="34" charset="0"/>
                <a:hlinkClick r:id="rId10"/>
              </a:rPr>
              <a:t>https://de.wikipedia.org/wiki/Nationalratswahl_in_Österreich_2017</a:t>
            </a:r>
            <a:r>
              <a:rPr lang="en-GB" altLang="en-CZ" dirty="0">
                <a:latin typeface="Arial" panose="020B0604020202020204" pitchFamily="34" charset="0"/>
              </a:rPr>
              <a:t> </a:t>
            </a:r>
            <a:endParaRPr lang="en-CZ" altLang="en-CZ" dirty="0">
              <a:latin typeface="Arial" panose="020B0604020202020204" pitchFamily="34" charset="0"/>
            </a:endParaRPr>
          </a:p>
          <a:p>
            <a:pPr>
              <a:buFont typeface="System Font Regular"/>
              <a:buChar char="-"/>
            </a:pPr>
            <a:endParaRPr lang="en-CZ" altLang="en-CZ" dirty="0">
              <a:latin typeface="Arial" panose="020B0604020202020204" pitchFamily="34" charset="0"/>
            </a:endParaRPr>
          </a:p>
          <a:p>
            <a:pPr>
              <a:buFont typeface="System Font Regular"/>
              <a:buChar char="-"/>
            </a:pPr>
            <a:endParaRPr lang="en-GB" dirty="0">
              <a:cs typeface="Gill Sans" panose="020B0502020104020203" pitchFamily="34" charset="-79"/>
            </a:endParaRPr>
          </a:p>
          <a:p>
            <a:pPr>
              <a:buFont typeface="System Font Regular"/>
              <a:buChar char="-"/>
            </a:pPr>
            <a:endParaRPr lang="en-GB" dirty="0"/>
          </a:p>
          <a:p>
            <a:endParaRPr lang="en-GB" dirty="0"/>
          </a:p>
          <a:p>
            <a:pPr lvl="1">
              <a:buFont typeface="System Font Regular"/>
              <a:buChar char="-"/>
            </a:pPr>
            <a:endParaRPr lang="en-CZ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F291D0C-0A3B-52FC-E1F2-867E87227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5824528-8D3D-ED4E-26F3-A58E81BAD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CC2A88-2784-2F37-09D9-92A373FE2B4E}"/>
              </a:ext>
            </a:extLst>
          </p:cNvPr>
          <p:cNvSpPr txBox="1"/>
          <p:nvPr/>
        </p:nvSpPr>
        <p:spPr>
          <a:xfrm>
            <a:off x="2271252" y="-1474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CZ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404D14F-5271-E4BE-C082-BD0E3B17E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Z" altLang="en-CZ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965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F3A617E-4A6C-975E-2CB8-C2045B2C79D4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2F64C-4659-968B-C4CB-EC2888C26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Úvod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99A6F-1C3A-6997-0B7F-AC653EFC6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61935"/>
            <a:ext cx="10515600" cy="1636175"/>
          </a:xfrm>
        </p:spPr>
        <p:txBody>
          <a:bodyPr>
            <a:normAutofit fontScale="55000" lnSpcReduction="20000"/>
          </a:bodyPr>
          <a:lstStyle/>
          <a:p>
            <a:pPr>
              <a:buFont typeface="System Font Regular"/>
              <a:buChar char="-"/>
            </a:pP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Kubát, Michal, Martin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Mejstřík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a Jiří Kocian, eds. 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Populismus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v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časech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krize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. Praha: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Univerzita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Karlova,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Nakladatelství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Karolinum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, 2016.</a:t>
            </a:r>
          </a:p>
          <a:p>
            <a:pPr>
              <a:buFont typeface="System Font Regular"/>
              <a:buChar char="-"/>
            </a:pP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Heinisch, Reinhard. „Austrian Right-wing Populism: A Surprising Comeback under a New Leader“. In Exposing the Demagogues: Right-wing and National Populist Parties in Europe, ed. Karsten Grabow a Florian Hartleb, 47–80. Brussels: Centre for European Studies and Konrad-Adenauer-Stiftung, 2013.</a:t>
            </a:r>
          </a:p>
          <a:p>
            <a:pPr>
              <a:buFont typeface="System Font Regular"/>
              <a:buChar char="-"/>
            </a:pP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Heinisch, Reinhard. „Austria: The Structure and Agency of Austrian Populism“. In Twenty-First Century Populism: The Spectre of Western European Democracy, ed. Daniele </a:t>
            </a:r>
            <a:r>
              <a:rPr lang="en-GB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Albertazzi</a:t>
            </a:r>
            <a:r>
              <a:rPr lang="en-GB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a Duncan McDonnell, 67–83. Basingstoke: Palgrave Macmillan, 2008. 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Z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A856EAB-A798-B284-F79B-15D2791E42BA}"/>
              </a:ext>
            </a:extLst>
          </p:cNvPr>
          <p:cNvSpPr txBox="1">
            <a:spLocks/>
          </p:cNvSpPr>
          <p:nvPr/>
        </p:nvSpPr>
        <p:spPr>
          <a:xfrm>
            <a:off x="838200" y="1849616"/>
            <a:ext cx="10515600" cy="3105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CZ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0C7437-FD2E-307F-214F-D861FB893CA1}"/>
              </a:ext>
            </a:extLst>
          </p:cNvPr>
          <p:cNvSpPr txBox="1"/>
          <p:nvPr/>
        </p:nvSpPr>
        <p:spPr>
          <a:xfrm>
            <a:off x="838200" y="1505230"/>
            <a:ext cx="10945761" cy="3760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Populismus - nejdiskutovanější fenoménům současné evropské politiky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Rakousko - jeden z nejvýznamnějších případů dlouhodobě úspěšného pravicového populismu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Cíl prezentace: </a:t>
            </a:r>
          </a:p>
          <a:p>
            <a:pPr marL="742950" lvl="1" indent="-285750">
              <a:spcBef>
                <a:spcPts val="1000"/>
              </a:spcBef>
              <a:spcAft>
                <a:spcPts val="100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ukázat, evoluci FPÖ, jak mobilizuje voliče, proč byla úspěšná a jaká je její možná budoucnost</a:t>
            </a:r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104370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C4DA6EC-B549-96EF-D7B8-4BC9AED78F7A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00C9F9-692D-D26E-C3AC-5EE0A9A12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Co je populismus?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833E84-7420-6ACC-23F5-03C69E353E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3665"/>
          </a:xfrm>
        </p:spPr>
        <p:txBody>
          <a:bodyPr>
            <a:normAutofit/>
          </a:bodyPr>
          <a:lstStyle/>
          <a:p>
            <a:pPr>
              <a:buFont typeface="System Font Regular"/>
              <a:buChar char="-"/>
            </a:pP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Populismus není jednotně definovaný pojem, v akademické debatě existuje více přístupů</a:t>
            </a:r>
          </a:p>
          <a:p>
            <a:pPr marL="0" indent="0">
              <a:buNone/>
            </a:pPr>
            <a:r>
              <a:rPr lang="cs-CZ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Definice populismu: Ideologie vs. Strategie</a:t>
            </a:r>
          </a:p>
          <a:p>
            <a:pPr>
              <a:buFont typeface="System Font Regular"/>
              <a:buChar char="-"/>
            </a:pP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“Tenká” ideologie 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– lid vs. elity, váže se na “plné” ideologie</a:t>
            </a:r>
          </a:p>
          <a:p>
            <a:pPr>
              <a:buFont typeface="System Font Regular"/>
              <a:buChar char="-"/>
            </a:pP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Mocenská </a:t>
            </a: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politická</a:t>
            </a: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s</a:t>
            </a: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trategie</a:t>
            </a: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– mobilizace pomocí charismatického lídra</a:t>
            </a:r>
          </a:p>
          <a:p>
            <a:pPr marL="0" indent="0">
              <a:buNone/>
            </a:pPr>
            <a:r>
              <a:rPr lang="cs-CZ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Klíčoví aktéři</a:t>
            </a:r>
          </a:p>
          <a:p>
            <a:pPr>
              <a:buFont typeface="System Font Regular"/>
              <a:buChar char="-"/>
            </a:pP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Lid 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– jednotný, ctnostný suverén, zdroj veškeré moci</a:t>
            </a:r>
          </a:p>
          <a:p>
            <a:pPr>
              <a:buFont typeface="System Font Regular"/>
              <a:buChar char="-"/>
            </a:pP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E</a:t>
            </a: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lity 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– zkorumpované, politici, intelektuálové, média, atd.</a:t>
            </a:r>
          </a:p>
          <a:p>
            <a:pPr>
              <a:buFont typeface="System Font Regular"/>
              <a:buChar char="-"/>
            </a:pP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</a:t>
            </a:r>
            <a:r>
              <a:rPr lang="cs-CZ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ůdce </a:t>
            </a:r>
            <a:r>
              <a:rPr lang="cs-CZ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– charismatický, “jeden z lidu”, může lid zachránit</a:t>
            </a:r>
          </a:p>
        </p:txBody>
      </p:sp>
    </p:spTree>
    <p:extLst>
      <p:ext uri="{BB962C8B-B14F-4D97-AF65-F5344CB8AC3E}">
        <p14:creationId xmlns:p14="http://schemas.microsoft.com/office/powerpoint/2010/main" val="3969635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7C28C-B9DB-1351-BD1D-A0414905D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032"/>
            <a:ext cx="10515600" cy="1325563"/>
          </a:xfrm>
        </p:spPr>
        <p:txBody>
          <a:bodyPr/>
          <a:lstStyle/>
          <a:p>
            <a:pPr algn="ctr"/>
            <a:r>
              <a:rPr lang="en-CZ" b="1" dirty="0">
                <a:latin typeface="Gill Sans" panose="020B0502020104020203" pitchFamily="34" charset="-79"/>
                <a:cs typeface="Gill Sans" panose="020B0502020104020203" pitchFamily="34" charset="-79"/>
              </a:rPr>
              <a:t>Typologie populismu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DCC5BE3-9E21-FEF3-5F19-F2841C39E2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533392"/>
              </p:ext>
            </p:extLst>
          </p:nvPr>
        </p:nvGraphicFramePr>
        <p:xfrm>
          <a:off x="838200" y="1563330"/>
          <a:ext cx="10515597" cy="4822719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622057881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23410116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218692199"/>
                    </a:ext>
                  </a:extLst>
                </a:gridCol>
              </a:tblGrid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solidFill>
                            <a:schemeClr val="bg1"/>
                          </a:solidFill>
                          <a:latin typeface="Gill Sans SemiBold" panose="020B0502020104020203" pitchFamily="34" charset="-79"/>
                          <a:cs typeface="Gill Sans SemiBold" panose="020B0502020104020203" pitchFamily="34" charset="-79"/>
                        </a:rPr>
                        <a:t>Kritérium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solidFill>
                            <a:schemeClr val="bg1"/>
                          </a:solidFill>
                          <a:latin typeface="Gill Sans SemiBold" panose="020B0502020104020203" pitchFamily="34" charset="-79"/>
                          <a:cs typeface="Gill Sans SemiBold" panose="020B0502020104020203" pitchFamily="34" charset="-79"/>
                        </a:rPr>
                        <a:t>Autor/teorietik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solidFill>
                            <a:schemeClr val="bg1"/>
                          </a:solidFill>
                          <a:latin typeface="Gill Sans SemiBold" panose="020B0502020104020203" pitchFamily="34" charset="-79"/>
                          <a:cs typeface="Gill Sans SemiBold" panose="020B0502020104020203" pitchFamily="34" charset="-79"/>
                        </a:rPr>
                        <a:t>Typy, charakteristika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6617"/>
                  </a:ext>
                </a:extLst>
              </a:tr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Časové hledisko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M. </a:t>
                      </a:r>
                      <a:r>
                        <a:rPr lang="en-GB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Marczewska-Rytko</a:t>
                      </a:r>
                      <a:endParaRPr lang="en-CZ" b="0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K</a:t>
                      </a:r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lasický X soudobý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314215"/>
                  </a:ext>
                </a:extLst>
              </a:tr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Základní zaměření</a:t>
                      </a:r>
                      <a:endParaRPr lang="en-CZ" b="1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Margaret </a:t>
                      </a:r>
                      <a:r>
                        <a:rPr lang="en-GB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Canovan</a:t>
                      </a:r>
                      <a:endParaRPr lang="en-CZ" b="0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Agrární X politický</a:t>
                      </a:r>
                      <a:endParaRPr lang="en-CZ" b="1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0746353"/>
                  </a:ext>
                </a:extLst>
              </a:tr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Povaha apelu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P. A. </a:t>
                      </a:r>
                      <a:r>
                        <a:rPr lang="en-GB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Taguieff</a:t>
                      </a:r>
                      <a:endParaRPr lang="en-CZ" b="0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Protestu X totožnosti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45171"/>
                  </a:ext>
                </a:extLst>
              </a:tr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Pravolevá osa</a:t>
                      </a:r>
                      <a:endParaRPr lang="en-CZ" b="1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Michal Kubát/P. </a:t>
                      </a:r>
                      <a:r>
                        <a:rPr lang="en-GB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Przyłęcki</a:t>
                      </a:r>
                      <a:endParaRPr lang="en-CZ" b="0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Pravicový X levicový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61682"/>
                  </a:ext>
                </a:extLst>
              </a:tr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Směr mobilizace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Anton Pelinka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Shora X zdola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9556844"/>
                  </a:ext>
                </a:extLst>
              </a:tr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Sociální rozsah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C. Mudde/K. Rovira Kaltwasser</a:t>
                      </a:r>
                      <a:endParaRPr lang="en-CZ" b="0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1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Inkluzivní X exkluzivní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70214"/>
                  </a:ext>
                </a:extLst>
              </a:tr>
              <a:tr h="495857"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Temtické okruhy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Cas Mudde</a:t>
                      </a:r>
                      <a:endParaRPr lang="en-CZ" b="0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Agrární X ekonomický X politický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997498"/>
                  </a:ext>
                </a:extLst>
              </a:tr>
              <a:tr h="855863"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Vztah k ideologii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V. Havlík/A. </a:t>
                      </a:r>
                      <a:r>
                        <a:rPr lang="en-GB" sz="1800" b="0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Gill Sans Light" panose="020B0302020104020203" pitchFamily="34" charset="-79"/>
                          <a:ea typeface="+mn-ea"/>
                          <a:cs typeface="Gill Sans Light" panose="020B0302020104020203" pitchFamily="34" charset="-79"/>
                        </a:rPr>
                        <a:t>Pinková</a:t>
                      </a:r>
                      <a:endParaRPr lang="en-CZ" b="0" i="0" dirty="0">
                        <a:latin typeface="Gill Sans Light" panose="020B0302020104020203" pitchFamily="34" charset="-79"/>
                        <a:cs typeface="Gill Sans Light" panose="020B0302020104020203" pitchFamily="34" charset="-79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Z" b="0" i="0" dirty="0">
                          <a:latin typeface="Gill Sans Light" panose="020B0302020104020203" pitchFamily="34" charset="-79"/>
                          <a:cs typeface="Gill Sans Light" panose="020B0302020104020203" pitchFamily="34" charset="-79"/>
                        </a:rPr>
                        <a:t>Výlučně populistické X nevýlučně populistické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79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14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832E9-62E3-0748-0A1E-C42F67186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1205F2F-65E9-7785-88B2-537C51F0BEE4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C5D8D-2108-42CD-2140-AE6D1125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CZ" b="1" dirty="0">
                <a:solidFill>
                  <a:schemeClr val="bg1"/>
                </a:solidFill>
              </a:rPr>
              <a:t>Problém s definicí a užitečností termínu</a:t>
            </a:r>
            <a:endParaRPr lang="en-CZ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109140-1B43-F439-4395-E299355BA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9742"/>
            <a:ext cx="11137490" cy="412954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b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Termín „populista“ </a:t>
            </a: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– dehonestace protivníků, subjektivní užívání, nadužíván</a:t>
            </a:r>
          </a:p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b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Populistický </a:t>
            </a:r>
            <a:r>
              <a:rPr lang="cs-CZ" b="1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Zeitgeist</a:t>
            </a:r>
            <a:r>
              <a:rPr lang="cs-CZ" b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– tradiční strany přebírají populistické nástroje</a:t>
            </a:r>
          </a:p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Tzv. </a:t>
            </a:r>
            <a:r>
              <a:rPr lang="cs-CZ" b="1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měkký populismus</a:t>
            </a:r>
          </a:p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Sebastian Kurz (</a:t>
            </a: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ÖVP), Markus </a:t>
            </a:r>
            <a:r>
              <a:rPr lang="cs-CZ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Söder</a:t>
            </a: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(CSU), Tony Blair, Nicolas </a:t>
            </a:r>
            <a:r>
              <a:rPr lang="cs-CZ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Sarcozy</a:t>
            </a:r>
            <a:endParaRPr lang="cs-CZ" dirty="0">
              <a:latin typeface="Gill Sans Light" panose="020B0302020104020203" pitchFamily="34" charset="-79"/>
              <a:cs typeface="Gill Sans Light" panose="020B0302020104020203" pitchFamily="34" charset="-79"/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cs-CZ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 Strategie adopce</a:t>
            </a:r>
            <a:endParaRPr lang="cs-CZ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>
              <a:buFont typeface="System Font Regular"/>
              <a:buChar char="-"/>
            </a:pPr>
            <a:endParaRPr lang="cs-CZ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>
              <a:buFont typeface="System Font Regular"/>
              <a:buChar char="-"/>
            </a:pPr>
            <a:endParaRPr lang="cs-CZ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59107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3E6563-42A3-7C88-61A7-29FF3EBF8E34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F17365-4C8B-0CE4-1569-1DFC54AB4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16" y="16285"/>
            <a:ext cx="6204608" cy="1495425"/>
          </a:xfrm>
        </p:spPr>
        <p:txBody>
          <a:bodyPr>
            <a:normAutofit/>
          </a:bodyPr>
          <a:lstStyle/>
          <a:p>
            <a:r>
              <a:rPr lang="en-CZ" sz="4000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Populismus v Rakousku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936A5-1376-A457-4358-B0FDEC6D8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697" y="1703129"/>
            <a:ext cx="6352093" cy="50221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5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Kořeny v 19. st. – </a:t>
            </a:r>
            <a:r>
              <a:rPr lang="cs-CZ" sz="2500" b="1" u="sng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Dritte</a:t>
            </a:r>
            <a:r>
              <a:rPr lang="cs-CZ" sz="25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cs-CZ" sz="2500" b="1" u="sng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Lager</a:t>
            </a:r>
            <a:r>
              <a:rPr lang="cs-CZ" sz="25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(Třetí tábor)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Opozice proti katolickému konzervativismu i marxismu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Pangermanismus</a:t>
            </a:r>
          </a:p>
          <a:p>
            <a:pPr>
              <a:buFont typeface="System Font Regular"/>
              <a:buChar char="-"/>
            </a:pPr>
            <a:r>
              <a:rPr lang="cs-CZ" sz="2500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Karl </a:t>
            </a:r>
            <a:r>
              <a:rPr lang="cs-CZ" sz="2500" b="1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Lueger</a:t>
            </a:r>
            <a:r>
              <a:rPr lang="cs-CZ" sz="2500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(1844-1910) – starosta Vídně, zakladatel Křesťansko-sociální strany</a:t>
            </a:r>
          </a:p>
          <a:p>
            <a:pPr marL="0" indent="0">
              <a:buNone/>
            </a:pPr>
            <a:r>
              <a:rPr lang="cs-CZ" sz="25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Poválečné období</a:t>
            </a:r>
          </a:p>
          <a:p>
            <a:pPr>
              <a:buFont typeface="System Font Regular"/>
              <a:buChar char="-"/>
            </a:pPr>
            <a:r>
              <a:rPr lang="cs-CZ" sz="2500" noProof="0">
                <a:latin typeface="Gill Sans Light" panose="020B0302020104020203" pitchFamily="34" charset="-79"/>
                <a:cs typeface="Gill Sans Light" panose="020B0302020104020203" pitchFamily="34" charset="-79"/>
              </a:rPr>
              <a:t>VdU 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(Svaz nezávislých) 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 </a:t>
            </a:r>
            <a:r>
              <a:rPr lang="cs-CZ" sz="2500" b="1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FPÖ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(Svobodná strana Rakouska) – </a:t>
            </a:r>
            <a:r>
              <a:rPr lang="cs-CZ" sz="2500" b="1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1956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Éra ”</a:t>
            </a:r>
            <a:r>
              <a:rPr lang="cs-CZ" sz="25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proporzu</a:t>
            </a: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” – mocenský monopol ÖVP a SPÖ</a:t>
            </a:r>
          </a:p>
          <a:p>
            <a:pPr>
              <a:buFont typeface="System Font Regular"/>
              <a:buChar char="-"/>
            </a:pPr>
            <a:r>
              <a:rPr lang="cs-CZ" sz="25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1983 – FPÖ ve vládě s SPÖ – malá koalice</a:t>
            </a:r>
          </a:p>
          <a:p>
            <a:pPr>
              <a:buFont typeface="System Font Regular"/>
              <a:buChar char="-"/>
            </a:pPr>
            <a:endParaRPr lang="en-GB" sz="2500" b="1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marL="0" indent="0">
              <a:buNone/>
            </a:pPr>
            <a:endParaRPr lang="en-GB" sz="2000" dirty="0"/>
          </a:p>
          <a:p>
            <a:pPr lvl="1"/>
            <a:endParaRPr lang="en-CZ" sz="2000" dirty="0"/>
          </a:p>
        </p:txBody>
      </p:sp>
      <p:pic>
        <p:nvPicPr>
          <p:cNvPr id="5126" name="Picture 6">
            <a:extLst>
              <a:ext uri="{FF2B5EF4-FFF2-40B4-BE49-F238E27FC236}">
                <a16:creationId xmlns:a16="http://schemas.microsoft.com/office/drawing/2014/main" id="{16147397-FBBB-615F-9F8E-2C054A32C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096"/>
          <a:stretch>
            <a:fillRect/>
          </a:stretch>
        </p:blipFill>
        <p:spPr bwMode="auto">
          <a:xfrm>
            <a:off x="7199440" y="10"/>
            <a:ext cx="499256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1D4DF2-A1BA-2C3E-741C-3B5EBD5331E4}"/>
              </a:ext>
            </a:extLst>
          </p:cNvPr>
          <p:cNvSpPr txBox="1"/>
          <p:nvPr/>
        </p:nvSpPr>
        <p:spPr>
          <a:xfrm>
            <a:off x="9858706" y="6355932"/>
            <a:ext cx="2330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Z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Karl Lueger (obrázek 1)</a:t>
            </a:r>
          </a:p>
        </p:txBody>
      </p:sp>
      <p:pic>
        <p:nvPicPr>
          <p:cNvPr id="8" name="Picture 4" descr="Freiheitliche Partei Österreichs logo">
            <a:extLst>
              <a:ext uri="{FF2B5EF4-FFF2-40B4-BE49-F238E27FC236}">
                <a16:creationId xmlns:a16="http://schemas.microsoft.com/office/drawing/2014/main" id="{17B29D01-B4AE-81D4-D627-F9B40CF84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840" y="278453"/>
            <a:ext cx="2836834" cy="885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698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8134CDC-BDF7-EA81-F12F-5AC335BFF2A5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84C71F-39E4-6121-9ED8-B012645AA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074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Wingdings" pitchFamily="2" charset="2"/>
              </a:rPr>
              <a:t>FPÖ</a:t>
            </a:r>
            <a:r>
              <a:rPr lang="en-GB" b="1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před Strachem</a:t>
            </a:r>
            <a:endParaRPr lang="en-CZ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9055F-51F3-EB86-6F31-AEFCB54D3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500"/>
            <a:ext cx="6255774" cy="489743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cs-CZ" sz="29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Norbert </a:t>
            </a:r>
            <a:r>
              <a:rPr lang="cs-CZ" sz="2900" b="1" u="sng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Steger</a:t>
            </a:r>
            <a:r>
              <a:rPr lang="cs-CZ" sz="29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(1980-86)</a:t>
            </a:r>
          </a:p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Umírněná středová strana, podobnější německé FDP</a:t>
            </a:r>
          </a:p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1983 – malá koalice s </a:t>
            </a: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SPÖ (</a:t>
            </a:r>
            <a:r>
              <a:rPr lang="cs-CZ" sz="29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Sinowatz</a:t>
            </a: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)</a:t>
            </a:r>
          </a:p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1983 – </a:t>
            </a:r>
            <a:r>
              <a:rPr lang="cs-CZ" sz="29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Jörg</a:t>
            </a: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r>
              <a:rPr lang="cs-CZ" sz="29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Haider</a:t>
            </a: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– lídr FPÖ v Korutanech</a:t>
            </a:r>
          </a:p>
          <a:p>
            <a:pPr>
              <a:lnSpc>
                <a:spcPct val="150000"/>
              </a:lnSpc>
              <a:buFont typeface="System Font Regular"/>
              <a:buChar char="-"/>
            </a:pP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1986 – sjezd strany v Innsbrucku  </a:t>
            </a:r>
            <a:r>
              <a:rPr lang="cs-CZ" sz="29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Haider</a:t>
            </a:r>
            <a:r>
              <a:rPr lang="cs-CZ" sz="29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novým lídrem</a:t>
            </a:r>
          </a:p>
          <a:p>
            <a:pPr marL="0" indent="0">
              <a:buNone/>
            </a:pPr>
            <a:endParaRPr lang="en-CZ" u="sng" dirty="0"/>
          </a:p>
        </p:txBody>
      </p:sp>
      <p:pic>
        <p:nvPicPr>
          <p:cNvPr id="6150" name="Picture 6" descr="Steger Norbert - FBI Website">
            <a:extLst>
              <a:ext uri="{FF2B5EF4-FFF2-40B4-BE49-F238E27FC236}">
                <a16:creationId xmlns:a16="http://schemas.microsoft.com/office/drawing/2014/main" id="{D381FBE5-4199-C137-AFFC-6B7AACABC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0" y="-4762"/>
            <a:ext cx="45085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graph with numbers and a bar chart&#10;&#10;AI-generated content may be incorrect.">
            <a:extLst>
              <a:ext uri="{FF2B5EF4-FFF2-40B4-BE49-F238E27FC236}">
                <a16:creationId xmlns:a16="http://schemas.microsoft.com/office/drawing/2014/main" id="{4340B3C9-9803-F518-C228-CD4CE8121F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9493" y="3471863"/>
            <a:ext cx="3886200" cy="32512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A71DE99-AB20-0961-7EAE-D12F06857943}"/>
              </a:ext>
            </a:extLst>
          </p:cNvPr>
          <p:cNvSpPr txBox="1"/>
          <p:nvPr/>
        </p:nvSpPr>
        <p:spPr>
          <a:xfrm>
            <a:off x="9291485" y="92074"/>
            <a:ext cx="285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Z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</a:rPr>
              <a:t>Norbert Steger (obrázek 2)</a:t>
            </a:r>
          </a:p>
        </p:txBody>
      </p:sp>
    </p:spTree>
    <p:extLst>
      <p:ext uri="{BB962C8B-B14F-4D97-AF65-F5344CB8AC3E}">
        <p14:creationId xmlns:p14="http://schemas.microsoft.com/office/powerpoint/2010/main" val="871405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9E879CD-7429-41D7-CCBE-CD6C494CC650}"/>
              </a:ext>
            </a:extLst>
          </p:cNvPr>
          <p:cNvSpPr/>
          <p:nvPr/>
        </p:nvSpPr>
        <p:spPr>
          <a:xfrm>
            <a:off x="0" y="0"/>
            <a:ext cx="12192000" cy="1445342"/>
          </a:xfrm>
          <a:prstGeom prst="rect">
            <a:avLst/>
          </a:prstGeom>
          <a:solidFill>
            <a:srgbClr val="0066B3"/>
          </a:solidFill>
          <a:ln>
            <a:solidFill>
              <a:srgbClr val="0066B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Z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114240-C35D-81D1-6D12-359FB7A4A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889"/>
            <a:ext cx="10515600" cy="1325563"/>
          </a:xfrm>
        </p:spPr>
        <p:txBody>
          <a:bodyPr/>
          <a:lstStyle/>
          <a:p>
            <a:r>
              <a:rPr lang="en-GB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  <a:sym typeface="Wingdings" pitchFamily="2" charset="2"/>
              </a:rPr>
              <a:t>FPÖ</a:t>
            </a:r>
            <a:r>
              <a:rPr lang="en-GB" b="1" dirty="0">
                <a:solidFill>
                  <a:schemeClr val="bg1"/>
                </a:solidFill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r>
              <a:rPr lang="en-CZ" b="1" dirty="0">
                <a:solidFill>
                  <a:schemeClr val="bg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před Strachem</a:t>
            </a:r>
            <a:endParaRPr lang="en-CZ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C9042-A252-CC22-7A38-8EC951AF2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56914"/>
            <a:ext cx="6791131" cy="52838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u="sng" noProof="0" dirty="0" err="1">
                <a:latin typeface="Gill Sans Light" panose="020B0302020104020203" pitchFamily="34" charset="-79"/>
                <a:cs typeface="Gill Sans Light" panose="020B0302020104020203" pitchFamily="34" charset="-79"/>
              </a:rPr>
              <a:t>Haiderova</a:t>
            </a:r>
            <a:r>
              <a:rPr lang="cs-CZ" sz="2700" b="1" u="sng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éra (1986-2000)</a:t>
            </a:r>
          </a:p>
          <a:p>
            <a:pPr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Rozpad koalice s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SPÖ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 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Fáze politického rebela (1986–1991</a:t>
            </a:r>
            <a:r>
              <a:rPr lang="cs-CZ" sz="2700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)</a:t>
            </a:r>
            <a:endParaRPr lang="cs-CZ" sz="2700" b="1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Sociálně populistická fáze (1991–1996)</a:t>
            </a:r>
            <a:endParaRPr lang="cs-CZ" sz="2700" noProof="0" dirty="0">
              <a:latin typeface="Gill Sans Light" panose="020B0302020104020203" pitchFamily="34" charset="-79"/>
              <a:cs typeface="Gill Sans Light" panose="020B0302020104020203" pitchFamily="34" charset="-79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b="1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Vlastenecká fáze (1996–2000)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</a:rPr>
              <a:t>1983 – 5 % 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 1999 – 26,9 %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Styl vedení: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Autoritářské řízení strany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Haider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= “pop-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star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” - deník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Kronen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Zeitung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2000 – koalice ÖVP-FPÖ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Sankce EU  </a:t>
            </a:r>
            <a:r>
              <a:rPr lang="cs-CZ" sz="2700" noProof="0" dirty="0" err="1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Haider</a:t>
            </a: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 odstupuje z vedení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r>
              <a:rPr lang="cs-CZ" sz="2700" noProof="0" dirty="0">
                <a:latin typeface="Gill Sans Light" panose="020B0302020104020203" pitchFamily="34" charset="-79"/>
                <a:cs typeface="Gill Sans Light" panose="020B0302020104020203" pitchFamily="34" charset="-79"/>
                <a:sym typeface="Wingdings" pitchFamily="2" charset="2"/>
              </a:rPr>
              <a:t>2005 – rozštěpení FPÖ  BZÖ</a:t>
            </a: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System Font Regular"/>
              <a:buChar char="-"/>
            </a:pPr>
            <a:endParaRPr lang="en-CZ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EE3571C-842D-CE91-4E5F-74725A143567}"/>
              </a:ext>
            </a:extLst>
          </p:cNvPr>
          <p:cNvGrpSpPr/>
          <p:nvPr/>
        </p:nvGrpSpPr>
        <p:grpSpPr>
          <a:xfrm>
            <a:off x="7629331" y="0"/>
            <a:ext cx="4562669" cy="6858000"/>
            <a:chOff x="7629331" y="0"/>
            <a:chExt cx="4562669" cy="6858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911D3DC-756F-4D15-BA85-A1A08424E8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9331" y="0"/>
              <a:ext cx="4562669" cy="68580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2636D0-27BC-669C-B344-57723BC9F856}"/>
                </a:ext>
              </a:extLst>
            </p:cNvPr>
            <p:cNvSpPr txBox="1"/>
            <p:nvPr/>
          </p:nvSpPr>
          <p:spPr>
            <a:xfrm>
              <a:off x="9817509" y="6371471"/>
              <a:ext cx="23744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  <a:latin typeface="Gill Sans Light" panose="020B0302020104020203" pitchFamily="34" charset="-79"/>
                  <a:cs typeface="Gill Sans Light" panose="020B0302020104020203" pitchFamily="34" charset="-79"/>
                  <a:sym typeface="Wingdings" pitchFamily="2" charset="2"/>
                </a:rPr>
                <a:t>Jörg Haider (</a:t>
              </a:r>
              <a:r>
                <a:rPr lang="en-GB" dirty="0" err="1">
                  <a:solidFill>
                    <a:schemeClr val="bg1"/>
                  </a:solidFill>
                  <a:latin typeface="Gill Sans Light" panose="020B0302020104020203" pitchFamily="34" charset="-79"/>
                  <a:cs typeface="Gill Sans Light" panose="020B0302020104020203" pitchFamily="34" charset="-79"/>
                  <a:sym typeface="Wingdings" pitchFamily="2" charset="2"/>
                </a:rPr>
                <a:t>obrázek</a:t>
              </a:r>
              <a:r>
                <a:rPr lang="en-GB" dirty="0">
                  <a:solidFill>
                    <a:schemeClr val="bg1"/>
                  </a:solidFill>
                  <a:latin typeface="Gill Sans Light" panose="020B0302020104020203" pitchFamily="34" charset="-79"/>
                  <a:cs typeface="Gill Sans Light" panose="020B0302020104020203" pitchFamily="34" charset="-79"/>
                  <a:sym typeface="Wingdings" pitchFamily="2" charset="2"/>
                </a:rPr>
                <a:t> 3)</a:t>
              </a:r>
              <a:endParaRPr lang="en-CZ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70093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3292</TotalTime>
  <Words>1808</Words>
  <Application>Microsoft Macintosh PowerPoint</Application>
  <PresentationFormat>Widescreen</PresentationFormat>
  <Paragraphs>234</Paragraphs>
  <Slides>29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-webkit-standard</vt:lpstr>
      <vt:lpstr>Aptos</vt:lpstr>
      <vt:lpstr>Aptos Display</vt:lpstr>
      <vt:lpstr>Arial</vt:lpstr>
      <vt:lpstr>Gill Sans</vt:lpstr>
      <vt:lpstr>GILL SANS LIGHT</vt:lpstr>
      <vt:lpstr>GILL SANS LIGHT</vt:lpstr>
      <vt:lpstr>Gill Sans SemiBold</vt:lpstr>
      <vt:lpstr>System Font Regular</vt:lpstr>
      <vt:lpstr>Wingdings</vt:lpstr>
      <vt:lpstr>Office Theme</vt:lpstr>
      <vt:lpstr>Populismus v Rakousku</vt:lpstr>
      <vt:lpstr>Obsah</vt:lpstr>
      <vt:lpstr>Úvod</vt:lpstr>
      <vt:lpstr>Co je populismus?</vt:lpstr>
      <vt:lpstr>Typologie populismu</vt:lpstr>
      <vt:lpstr>Problém s definicí a užitečností termínu</vt:lpstr>
      <vt:lpstr>Populismus v Rakousku</vt:lpstr>
      <vt:lpstr>FPÖ před Strachem</vt:lpstr>
      <vt:lpstr>FPÖ před Strachem</vt:lpstr>
      <vt:lpstr>PowerPoint Presentation</vt:lpstr>
      <vt:lpstr>PowerPoint Presentation</vt:lpstr>
      <vt:lpstr>Stracheho éra (2005-2019)</vt:lpstr>
      <vt:lpstr>Mobilizace voličů</vt:lpstr>
      <vt:lpstr>PowerPoint Presentation</vt:lpstr>
      <vt:lpstr>PowerPoint Presentation</vt:lpstr>
      <vt:lpstr>PowerPoint Presentation</vt:lpstr>
      <vt:lpstr>PowerPoint Presentation</vt:lpstr>
      <vt:lpstr>FPÖ u moci</vt:lpstr>
      <vt:lpstr>FPÖ u moci</vt:lpstr>
      <vt:lpstr>FPÖ u moci</vt:lpstr>
      <vt:lpstr>Ibiza-Affare - 2019</vt:lpstr>
      <vt:lpstr>Haider X Strache</vt:lpstr>
      <vt:lpstr>Herbert Kickl (od 2021)</vt:lpstr>
      <vt:lpstr>Možná budoucnost</vt:lpstr>
      <vt:lpstr>Závěr</vt:lpstr>
      <vt:lpstr>Děkuji za pozornost!</vt:lpstr>
      <vt:lpstr>Zdroje</vt:lpstr>
      <vt:lpstr>Zdroje - obrázky</vt:lpstr>
      <vt:lpstr>Zdroje - obrázky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Natálie Kapičková</dc:creator>
  <cp:lastModifiedBy>Natálie Kapičková</cp:lastModifiedBy>
  <cp:revision>22</cp:revision>
  <dcterms:created xsi:type="dcterms:W3CDTF">2026-04-25T07:54:02Z</dcterms:created>
  <dcterms:modified xsi:type="dcterms:W3CDTF">2026-04-28T07:24:47Z</dcterms:modified>
</cp:coreProperties>
</file>