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81" r:id="rId3"/>
    <p:sldId id="282" r:id="rId4"/>
    <p:sldId id="286" r:id="rId5"/>
    <p:sldId id="280" r:id="rId6"/>
    <p:sldId id="258" r:id="rId7"/>
    <p:sldId id="259" r:id="rId8"/>
    <p:sldId id="284" r:id="rId9"/>
    <p:sldId id="260" r:id="rId10"/>
    <p:sldId id="263" r:id="rId11"/>
    <p:sldId id="264" r:id="rId12"/>
    <p:sldId id="266" r:id="rId13"/>
    <p:sldId id="267" r:id="rId14"/>
    <p:sldId id="268" r:id="rId15"/>
    <p:sldId id="269" r:id="rId16"/>
    <p:sldId id="271" r:id="rId17"/>
    <p:sldId id="279" r:id="rId18"/>
    <p:sldId id="285" r:id="rId19"/>
    <p:sldId id="287" r:id="rId2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71B23-A764-4FD7-9C01-9D4B49EBD8EA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97E86A-43CE-49F4-B5AB-1626FC48B9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1856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DC919D-4C92-F433-B244-7B2425042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2EDAC6D-0A7A-4120-CEE0-C7FE6795CC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75F861-5FA5-AAEC-7B39-9DCCF2460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63C020-3B10-E75B-431D-3AB2EE776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0C13AF-27C9-ACB4-78DB-E0ED94F84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431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6E5F8-38F9-8AC0-DF93-25E4FE5DD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D24B7AA-D473-BB88-C3EA-129291371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377CDE-3F99-6976-F790-28A1FF0A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273946-2280-1342-0C4F-9E0843AEF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B809AA-5F06-DE07-A6C3-A56E0D041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84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F95E4A2-5284-EC01-E6FA-78D4F5AE68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91E9586-3DE2-2FC1-8E3A-A55B25216E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3F75D2-C95A-FBBE-8B22-90E79DF3D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E4F6C0-5582-3EE2-2859-342D1190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D94AD2-1A48-6968-D123-F0F11B658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59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73F122-9372-BE12-F4E1-2D69C2844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BDB4F6-85E6-3D4F-C8F3-A1FCE1E17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548DF8-0F4C-6723-8A43-8F5DAE7CC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1EE8EC-729C-F6B8-8A95-BA39F5C79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3515D2-AE76-ECD3-D8AF-E6940BFA8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39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DB952B-1611-2ED2-3D62-E4728FD9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3C8CE7-E513-376C-52C6-2990A9BB3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C0EA31-4EBD-9F06-1BDF-847574C58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6670AF-E411-FB45-4212-035D76667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DB1715-F8CA-D815-508B-1FB90B7F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55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FF1C1E-9B93-C5EB-43FA-B4D593382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A4C651-6211-67F7-2093-BB62D33C22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F954EDB-F002-DE0A-9012-9A19469A1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B25A90-AED1-0423-1282-681A849EE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C803117-1E09-D3B4-AEB7-AE094CF2C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E044D58-38CC-6D77-D42D-5852D5B27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62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5E26ED-B29E-1E71-1CB5-289EB2B7C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F080D51-E5E0-1E65-BB48-3E5256550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83EA08C-21B9-D984-45C5-E5A9DE714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2DB810D-B4FA-C9A6-F0A7-F549CEFEF9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97062B7-6A5B-E65E-DBCB-C174368B3D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FCFB626-996F-0DD2-7BBF-5F7EC56BB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BDC0124-7B99-A81F-2438-5B5EAA361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76A6837-8DC6-637A-482B-C7A94D133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17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CE5B66-13B3-57E5-52F9-28E489EC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67655DC-90C1-23CF-0426-C5344C733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77ECB70-F043-2730-5D1D-FDE0719EE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6C13EE-1FC2-34D4-09A2-A5F628919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327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A49114C-C0D5-2587-6C77-B4F36F246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404A2A9-CF32-FF79-6909-9662E2214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1944F6-AF29-2DD4-E99E-8949CEE23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953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EB052C-A20C-CBB3-EE6C-BB0D6F658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E81007-4583-5A4F-7CB2-509FC3A79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C601713-2C8C-9B6D-768A-DEB52C6191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61251D3-1F63-3F94-9172-58A1CA9DA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CBFABEA-B10B-C622-1AD2-A0B0A12DD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FA50A8-82DC-9E2A-44BE-67BDE429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9878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B0E91A-02D0-8C8D-04BE-C9829A1FC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7BE10F7-627A-F13F-3932-C68B46C1CB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D3432DB-D400-D8A2-A99A-5A212E73C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13614A-0030-ACDE-F2DF-332ABDDC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3DD1FF1-BF12-8404-49B2-5BE9A4785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588492-C927-25DA-27A2-07950D85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0419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AA9C263-705A-C0CB-085C-94FAE6812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0BD28A-91A5-5F32-6CB9-8BD9A93CD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43E4C53-5BF2-99BC-C088-7E72E9F98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2E7935-6C14-4940-B3D4-AE731DC11DA7}" type="datetimeFigureOut">
              <a:rPr lang="cs-CZ" smtClean="0"/>
              <a:t>03.03.2026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C23F47-184A-C2AE-5566-A77FC0C55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287CB2-3DEA-1AC6-95CD-D64A96CA6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2EEE9-6E0D-40EC-BA16-9B38A6C47A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27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3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Žárovka na zelené trávě">
            <a:extLst>
              <a:ext uri="{FF2B5EF4-FFF2-40B4-BE49-F238E27FC236}">
                <a16:creationId xmlns:a16="http://schemas.microsoft.com/office/drawing/2014/main" id="{2CF23D53-3773-1798-79D3-EB14EC21CF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45" r="23010" b="5804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AD5311-0916-C430-842B-F8774DB61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5377696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400" dirty="0"/>
              <a:t>Environmentální výchova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98FCA5-7C35-AFBE-C3CC-2544B70602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2000"/>
              <a:t> Základní ekologické a environmentální pojmy a jejich souvislosti.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996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Oval 4">
            <a:extLst>
              <a:ext uri="{FF2B5EF4-FFF2-40B4-BE49-F238E27FC236}">
                <a16:creationId xmlns:a16="http://schemas.microsoft.com/office/drawing/2014/main" id="{2BB661FF-0BB0-35F8-1FF6-8F53DB077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4005264"/>
            <a:ext cx="3240087" cy="1728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cs-CZ" altLang="cs-CZ" sz="2000"/>
              <a:t>znalosti</a:t>
            </a:r>
          </a:p>
        </p:txBody>
      </p:sp>
      <p:sp>
        <p:nvSpPr>
          <p:cNvPr id="8197" name="Oval 5">
            <a:extLst>
              <a:ext uri="{FF2B5EF4-FFF2-40B4-BE49-F238E27FC236}">
                <a16:creationId xmlns:a16="http://schemas.microsoft.com/office/drawing/2014/main" id="{7299FE7E-D8AB-7576-5DC2-42DFDC8A0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9" y="2565400"/>
            <a:ext cx="3240087" cy="1728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cs-CZ" altLang="cs-CZ" sz="2000"/>
              <a:t>postoje</a:t>
            </a:r>
          </a:p>
        </p:txBody>
      </p:sp>
      <p:sp>
        <p:nvSpPr>
          <p:cNvPr id="8198" name="Oval 6">
            <a:extLst>
              <a:ext uri="{FF2B5EF4-FFF2-40B4-BE49-F238E27FC236}">
                <a16:creationId xmlns:a16="http://schemas.microsoft.com/office/drawing/2014/main" id="{486F7D68-01FF-C6ED-6F50-E5C233901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9600" y="1196975"/>
            <a:ext cx="3240088" cy="1728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cs-CZ" altLang="cs-CZ" sz="2000"/>
              <a:t>Kompetence k jednání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3A59966-81E0-C420-C9AE-141FBADC9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 – formování tří „A“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2CCF03-CA77-9DDF-33D6-24951A19E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err="1"/>
              <a:t>Awareness</a:t>
            </a:r>
            <a:endParaRPr lang="cs-CZ" sz="2000" dirty="0"/>
          </a:p>
          <a:p>
            <a:r>
              <a:rPr lang="cs-CZ" sz="2000" dirty="0" err="1"/>
              <a:t>Attitudes</a:t>
            </a:r>
            <a:r>
              <a:rPr lang="cs-CZ" sz="2000" dirty="0"/>
              <a:t> </a:t>
            </a:r>
          </a:p>
          <a:p>
            <a:r>
              <a:rPr lang="cs-CZ" sz="2000" dirty="0" err="1"/>
              <a:t>Action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a </a:t>
            </a:r>
            <a:r>
              <a:rPr lang="cs-CZ" sz="2000" dirty="0" err="1"/>
              <a:t>better</a:t>
            </a:r>
            <a:r>
              <a:rPr lang="cs-CZ" sz="2000" dirty="0"/>
              <a:t> environment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Oval 4">
            <a:extLst>
              <a:ext uri="{FF2B5EF4-FFF2-40B4-BE49-F238E27FC236}">
                <a16:creationId xmlns:a16="http://schemas.microsoft.com/office/drawing/2014/main" id="{52B7F189-C558-C526-20BE-52A4F84FB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4" y="404813"/>
            <a:ext cx="3743325" cy="37449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293" name="Oval 5">
            <a:extLst>
              <a:ext uri="{FF2B5EF4-FFF2-40B4-BE49-F238E27FC236}">
                <a16:creationId xmlns:a16="http://schemas.microsoft.com/office/drawing/2014/main" id="{A29E004A-F42A-687D-AF7F-52D2CC417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6" y="333376"/>
            <a:ext cx="3743325" cy="37449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294" name="Oval 6">
            <a:extLst>
              <a:ext uri="{FF2B5EF4-FFF2-40B4-BE49-F238E27FC236}">
                <a16:creationId xmlns:a16="http://schemas.microsoft.com/office/drawing/2014/main" id="{1992125A-18D8-49B8-10AC-D668B4728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6" y="2636838"/>
            <a:ext cx="3743325" cy="37449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E51AD15D-6C9C-2D6E-D4E6-9646D89A0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51" y="1557338"/>
            <a:ext cx="2232025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/>
              <a:t>Výchova o ŽP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Empirická dimenze</a:t>
            </a:r>
          </a:p>
        </p:txBody>
      </p:sp>
      <p:sp>
        <p:nvSpPr>
          <p:cNvPr id="12296" name="Text Box 8">
            <a:extLst>
              <a:ext uri="{FF2B5EF4-FFF2-40B4-BE49-F238E27FC236}">
                <a16:creationId xmlns:a16="http://schemas.microsoft.com/office/drawing/2014/main" id="{13F4BD2A-E760-F962-1A94-DABDCADBF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0464" y="1484313"/>
            <a:ext cx="23764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12297" name="Text Box 9">
            <a:extLst>
              <a:ext uri="{FF2B5EF4-FFF2-40B4-BE49-F238E27FC236}">
                <a16:creationId xmlns:a16="http://schemas.microsoft.com/office/drawing/2014/main" id="{ABF380FC-994E-2DFA-C870-32E97A82A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1557338"/>
            <a:ext cx="2376488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/>
              <a:t>Výchova pro ŽP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Etická dimenze</a:t>
            </a:r>
          </a:p>
        </p:txBody>
      </p:sp>
      <p:sp>
        <p:nvSpPr>
          <p:cNvPr id="12298" name="Text Box 10">
            <a:extLst>
              <a:ext uri="{FF2B5EF4-FFF2-40B4-BE49-F238E27FC236}">
                <a16:creationId xmlns:a16="http://schemas.microsoft.com/office/drawing/2014/main" id="{7367A951-5723-D5C0-5819-3E80B3DCC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139" y="4437063"/>
            <a:ext cx="2663825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/>
              <a:t>Výchova v životní      prostředí</a:t>
            </a:r>
          </a:p>
          <a:p>
            <a:pPr algn="ctr">
              <a:spcBef>
                <a:spcPct val="50000"/>
              </a:spcBef>
            </a:pPr>
            <a:r>
              <a:rPr lang="cs-CZ" altLang="cs-CZ"/>
              <a:t>Estetická dimenze</a:t>
            </a:r>
          </a:p>
        </p:txBody>
      </p:sp>
      <p:sp>
        <p:nvSpPr>
          <p:cNvPr id="12299" name="Text Box 11">
            <a:extLst>
              <a:ext uri="{FF2B5EF4-FFF2-40B4-BE49-F238E27FC236}">
                <a16:creationId xmlns:a16="http://schemas.microsoft.com/office/drawing/2014/main" id="{D76C71D7-A2E1-94B1-556B-76474CF9C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4" y="6165851"/>
            <a:ext cx="28082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Joy Palmerová (2003)</a:t>
            </a:r>
          </a:p>
        </p:txBody>
      </p:sp>
      <p:sp>
        <p:nvSpPr>
          <p:cNvPr id="12300" name="Line 12">
            <a:extLst>
              <a:ext uri="{FF2B5EF4-FFF2-40B4-BE49-F238E27FC236}">
                <a16:creationId xmlns:a16="http://schemas.microsoft.com/office/drawing/2014/main" id="{274A5D73-8AF2-DC33-F200-3916A0AB1D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4" y="3429001"/>
            <a:ext cx="1944687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1" name="Line 13">
            <a:extLst>
              <a:ext uri="{FF2B5EF4-FFF2-40B4-BE49-F238E27FC236}">
                <a16:creationId xmlns:a16="http://schemas.microsoft.com/office/drawing/2014/main" id="{781F37EF-1E9D-2FC6-E473-2600A741212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1814" y="3644900"/>
            <a:ext cx="1584325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2" name="Line 14">
            <a:extLst>
              <a:ext uri="{FF2B5EF4-FFF2-40B4-BE49-F238E27FC236}">
                <a16:creationId xmlns:a16="http://schemas.microsoft.com/office/drawing/2014/main" id="{C974B719-7725-07D0-3F08-944772682B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64200" y="620713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3" name="Line 15">
            <a:extLst>
              <a:ext uri="{FF2B5EF4-FFF2-40B4-BE49-F238E27FC236}">
                <a16:creationId xmlns:a16="http://schemas.microsoft.com/office/drawing/2014/main" id="{4F43933C-EE56-F231-16C4-7FFC19D0F52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4200" y="2852738"/>
            <a:ext cx="3671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4" name="Text Box 16">
            <a:extLst>
              <a:ext uri="{FF2B5EF4-FFF2-40B4-BE49-F238E27FC236}">
                <a16:creationId xmlns:a16="http://schemas.microsoft.com/office/drawing/2014/main" id="{A0724787-B795-E849-B275-6BBB34060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950" y="4724401"/>
            <a:ext cx="2051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990099"/>
                </a:solidFill>
              </a:rPr>
              <a:t>Starost</a:t>
            </a:r>
          </a:p>
        </p:txBody>
      </p:sp>
      <p:sp>
        <p:nvSpPr>
          <p:cNvPr id="12305" name="Text Box 17">
            <a:extLst>
              <a:ext uri="{FF2B5EF4-FFF2-40B4-BE49-F238E27FC236}">
                <a16:creationId xmlns:a16="http://schemas.microsoft.com/office/drawing/2014/main" id="{E3E4E5FA-FADC-A5A2-9FE4-68F0DA9D4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26" y="2133600"/>
            <a:ext cx="1476375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600" b="1">
                <a:solidFill>
                  <a:srgbClr val="990099"/>
                </a:solidFill>
              </a:rPr>
              <a:t>Znalosti</a:t>
            </a:r>
          </a:p>
          <a:p>
            <a:pPr>
              <a:spcBef>
                <a:spcPct val="50000"/>
              </a:spcBef>
            </a:pPr>
            <a:r>
              <a:rPr lang="cs-CZ" altLang="cs-CZ" sz="1600" b="1">
                <a:solidFill>
                  <a:srgbClr val="990099"/>
                </a:solidFill>
              </a:rPr>
              <a:t>Porozumění</a:t>
            </a:r>
          </a:p>
          <a:p>
            <a:pPr>
              <a:spcBef>
                <a:spcPct val="50000"/>
              </a:spcBef>
            </a:pPr>
            <a:r>
              <a:rPr lang="cs-CZ" altLang="cs-CZ" sz="1600" b="1">
                <a:solidFill>
                  <a:srgbClr val="990099"/>
                </a:solidFill>
              </a:rPr>
              <a:t>Pojmy</a:t>
            </a:r>
          </a:p>
          <a:p>
            <a:pPr>
              <a:spcBef>
                <a:spcPct val="50000"/>
              </a:spcBef>
            </a:pPr>
            <a:r>
              <a:rPr lang="cs-CZ" altLang="cs-CZ" sz="1600" b="1">
                <a:solidFill>
                  <a:srgbClr val="990099"/>
                </a:solidFill>
              </a:rPr>
              <a:t>Dovednosti</a:t>
            </a:r>
          </a:p>
          <a:p>
            <a:pPr>
              <a:spcBef>
                <a:spcPct val="50000"/>
              </a:spcBef>
            </a:pPr>
            <a:r>
              <a:rPr lang="cs-CZ" altLang="cs-CZ" sz="1600" b="1">
                <a:solidFill>
                  <a:srgbClr val="990099"/>
                </a:solidFill>
              </a:rPr>
              <a:t>postoje</a:t>
            </a:r>
          </a:p>
        </p:txBody>
      </p:sp>
      <p:sp>
        <p:nvSpPr>
          <p:cNvPr id="12306" name="Text Box 18">
            <a:extLst>
              <a:ext uri="{FF2B5EF4-FFF2-40B4-BE49-F238E27FC236}">
                <a16:creationId xmlns:a16="http://schemas.microsoft.com/office/drawing/2014/main" id="{91D82328-20FE-0FD7-4238-C6B560463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5084763"/>
            <a:ext cx="1512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12307" name="Text Box 19">
            <a:extLst>
              <a:ext uri="{FF2B5EF4-FFF2-40B4-BE49-F238E27FC236}">
                <a16:creationId xmlns:a16="http://schemas.microsoft.com/office/drawing/2014/main" id="{94C43687-90FD-4959-F888-10080BEFD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1675" y="4960938"/>
            <a:ext cx="14605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cs-CZ" altLang="cs-CZ" b="1">
                <a:solidFill>
                  <a:srgbClr val="990099"/>
                </a:solidFill>
              </a:rPr>
              <a:t>Zkušenost</a:t>
            </a:r>
          </a:p>
          <a:p>
            <a:pPr algn="ctr"/>
            <a:r>
              <a:rPr lang="cs-CZ" altLang="cs-CZ" b="1">
                <a:solidFill>
                  <a:srgbClr val="990099"/>
                </a:solidFill>
              </a:rPr>
              <a:t>Prožitek</a:t>
            </a:r>
          </a:p>
        </p:txBody>
      </p:sp>
      <p:sp>
        <p:nvSpPr>
          <p:cNvPr id="12308" name="Text Box 20">
            <a:extLst>
              <a:ext uri="{FF2B5EF4-FFF2-40B4-BE49-F238E27FC236}">
                <a16:creationId xmlns:a16="http://schemas.microsoft.com/office/drawing/2014/main" id="{12D090FF-8E7E-197C-A991-90D8FBE89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9" y="188913"/>
            <a:ext cx="15128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12309" name="Text Box 21">
            <a:extLst>
              <a:ext uri="{FF2B5EF4-FFF2-40B4-BE49-F238E27FC236}">
                <a16:creationId xmlns:a16="http://schemas.microsoft.com/office/drawing/2014/main" id="{670C18B1-23E3-389B-8A39-D2A5DE07B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5" y="333376"/>
            <a:ext cx="129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990099"/>
                </a:solidFill>
              </a:rPr>
              <a:t>  Zájem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4" name="Rectangle 14343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46" name="Oval 14345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FBEE28DE-4594-3F6B-D03B-1C8345BA30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>
                <a:solidFill>
                  <a:srgbClr val="FFFFFF"/>
                </a:solidFill>
              </a:rPr>
              <a:t>EV</a:t>
            </a:r>
          </a:p>
        </p:txBody>
      </p:sp>
      <p:sp>
        <p:nvSpPr>
          <p:cNvPr id="14348" name="Arc 14347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50" name="Oval 14349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2602AAD-061B-06CE-9026-525EC58526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altLang="cs-CZ"/>
              <a:t>Součást RVP</a:t>
            </a:r>
          </a:p>
          <a:p>
            <a:r>
              <a:rPr lang="cs-CZ" altLang="cs-CZ"/>
              <a:t>Průřezové téma</a:t>
            </a:r>
          </a:p>
          <a:p>
            <a:r>
              <a:rPr lang="cs-CZ" altLang="cs-CZ"/>
              <a:t>Evropská dimenze ve vzdělávání</a:t>
            </a:r>
          </a:p>
          <a:p>
            <a:r>
              <a:rPr lang="cs-CZ" altLang="cs-CZ"/>
              <a:t>Současný trend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8" name="Rectangle 1536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70" name="Oval 1536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243369C4-C79D-37B1-1B24-5F352AB80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>
                <a:solidFill>
                  <a:srgbClr val="FFFFFF"/>
                </a:solidFill>
              </a:rPr>
              <a:t>Problémy EV</a:t>
            </a:r>
          </a:p>
        </p:txBody>
      </p:sp>
      <p:sp>
        <p:nvSpPr>
          <p:cNvPr id="15372" name="Arc 1537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74" name="Oval 1537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FC2C883-CA2A-8A26-93C8-CB15598C63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4733253"/>
          </a:xfrm>
        </p:spPr>
        <p:txBody>
          <a:bodyPr>
            <a:normAutofit lnSpcReduction="10000"/>
          </a:bodyPr>
          <a:lstStyle/>
          <a:p>
            <a:r>
              <a:rPr lang="cs-CZ" altLang="cs-CZ" sz="2400" dirty="0"/>
              <a:t>mnoho termínů, přesah do dalších oborů</a:t>
            </a:r>
          </a:p>
          <a:p>
            <a:r>
              <a:rPr lang="cs-CZ" altLang="cs-CZ" sz="2400" dirty="0"/>
              <a:t>malý přesah do praxe – aktuální dění</a:t>
            </a:r>
          </a:p>
          <a:p>
            <a:r>
              <a:rPr lang="cs-CZ" altLang="cs-CZ" sz="2400" dirty="0"/>
              <a:t>neochota žáků, dětí</a:t>
            </a:r>
          </a:p>
          <a:p>
            <a:r>
              <a:rPr lang="cs-CZ" altLang="cs-CZ" sz="2400" dirty="0"/>
              <a:t>omezený časový prostor</a:t>
            </a:r>
          </a:p>
          <a:p>
            <a:r>
              <a:rPr lang="cs-CZ" altLang="cs-CZ" sz="2400" dirty="0"/>
              <a:t>chybí aktivity zaměřené na SŠ</a:t>
            </a:r>
          </a:p>
          <a:p>
            <a:r>
              <a:rPr lang="cs-CZ" altLang="cs-CZ" sz="2400" dirty="0"/>
              <a:t>nezájem ze strany školy</a:t>
            </a:r>
          </a:p>
          <a:p>
            <a:r>
              <a:rPr lang="cs-CZ" altLang="cs-CZ" sz="2400" dirty="0"/>
              <a:t>zúžení problematiky na třídění odpadů</a:t>
            </a:r>
          </a:p>
          <a:p>
            <a:r>
              <a:rPr lang="cs-CZ" altLang="cs-CZ" sz="2400" dirty="0"/>
              <a:t>……</a:t>
            </a:r>
            <a:endParaRPr lang="cs-CZ" altLang="cs-CZ"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2" name="Rectangle 16391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4" name="Oval 16393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6C29E969-17F0-F105-C4C2-114FEC02B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>
                <a:solidFill>
                  <a:srgbClr val="FFFFFF"/>
                </a:solidFill>
              </a:rPr>
              <a:t>Obecné cíle </a:t>
            </a:r>
          </a:p>
        </p:txBody>
      </p:sp>
      <p:sp>
        <p:nvSpPr>
          <p:cNvPr id="16396" name="Arc 16395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98" name="Oval 16397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367E667C-1CC7-31E2-0FFE-A442EB5C8E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altLang="cs-CZ"/>
              <a:t>Školský zákon:</a:t>
            </a:r>
          </a:p>
          <a:p>
            <a:r>
              <a:rPr lang="cs-CZ" altLang="cs-CZ"/>
              <a:t>….</a:t>
            </a:r>
          </a:p>
          <a:p>
            <a:r>
              <a:rPr lang="cs-CZ" altLang="cs-CZ"/>
              <a:t>získání a uplatňování znalostí o životním prostředí a jeho ochraně vycházející ze zásad trvale udržitelného rozvoje a o bezpečnosti a ochraně zdraví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ený obdélník 3">
            <a:extLst>
              <a:ext uri="{FF2B5EF4-FFF2-40B4-BE49-F238E27FC236}">
                <a16:creationId xmlns:a16="http://schemas.microsoft.com/office/drawing/2014/main" id="{F57225C7-E58B-96D4-0F43-52C100482B0F}"/>
              </a:ext>
            </a:extLst>
          </p:cNvPr>
          <p:cNvSpPr/>
          <p:nvPr/>
        </p:nvSpPr>
        <p:spPr>
          <a:xfrm>
            <a:off x="3000375" y="549275"/>
            <a:ext cx="6072188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/>
              <a:t>Má vztah k přírodě, projevuje citlivost</a:t>
            </a:r>
          </a:p>
        </p:txBody>
      </p:sp>
      <p:sp>
        <p:nvSpPr>
          <p:cNvPr id="5" name="Zaoblený obdélník 4">
            <a:extLst>
              <a:ext uri="{FF2B5EF4-FFF2-40B4-BE49-F238E27FC236}">
                <a16:creationId xmlns:a16="http://schemas.microsoft.com/office/drawing/2014/main" id="{C8E175BD-8727-EB4E-A52F-B6DCC57894CD}"/>
              </a:ext>
            </a:extLst>
          </p:cNvPr>
          <p:cNvSpPr/>
          <p:nvPr/>
        </p:nvSpPr>
        <p:spPr>
          <a:xfrm>
            <a:off x="3024189" y="2214563"/>
            <a:ext cx="6072187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/>
              <a:t>Rozpoznává narušení vztahů v přírodě</a:t>
            </a:r>
          </a:p>
        </p:txBody>
      </p:sp>
      <p:sp>
        <p:nvSpPr>
          <p:cNvPr id="6" name="Zaoblený obdélník 5">
            <a:extLst>
              <a:ext uri="{FF2B5EF4-FFF2-40B4-BE49-F238E27FC236}">
                <a16:creationId xmlns:a16="http://schemas.microsoft.com/office/drawing/2014/main" id="{A3BD6669-C028-C89E-9353-13F62A494B9B}"/>
              </a:ext>
            </a:extLst>
          </p:cNvPr>
          <p:cNvSpPr/>
          <p:nvPr/>
        </p:nvSpPr>
        <p:spPr>
          <a:xfrm>
            <a:off x="3024189" y="3857625"/>
            <a:ext cx="6072187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/>
              <a:t>Projevuje odhodlání žít v souladu s udržitelným životem a pomáhat přírodě</a:t>
            </a:r>
          </a:p>
        </p:txBody>
      </p:sp>
      <p:sp>
        <p:nvSpPr>
          <p:cNvPr id="7" name="Zaoblený obdélník 6">
            <a:extLst>
              <a:ext uri="{FF2B5EF4-FFF2-40B4-BE49-F238E27FC236}">
                <a16:creationId xmlns:a16="http://schemas.microsoft.com/office/drawing/2014/main" id="{B23F00C5-817C-1DCD-8CA1-BCA6C68DA447}"/>
              </a:ext>
            </a:extLst>
          </p:cNvPr>
          <p:cNvSpPr/>
          <p:nvPr/>
        </p:nvSpPr>
        <p:spPr>
          <a:xfrm>
            <a:off x="3095625" y="5500688"/>
            <a:ext cx="6072188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/>
              <a:t>Žije v souladu s pravidly udržitelného života. Přírodu (přiměřeně svým možnostem) skutečně chrání.</a:t>
            </a:r>
          </a:p>
        </p:txBody>
      </p:sp>
      <p:sp>
        <p:nvSpPr>
          <p:cNvPr id="8" name="Šipka dolů 7">
            <a:extLst>
              <a:ext uri="{FF2B5EF4-FFF2-40B4-BE49-F238E27FC236}">
                <a16:creationId xmlns:a16="http://schemas.microsoft.com/office/drawing/2014/main" id="{3F7F9DC5-59BE-5C8F-2578-2906F16EC17C}"/>
              </a:ext>
            </a:extLst>
          </p:cNvPr>
          <p:cNvSpPr/>
          <p:nvPr/>
        </p:nvSpPr>
        <p:spPr>
          <a:xfrm>
            <a:off x="5881688" y="1714501"/>
            <a:ext cx="500062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Šipka dolů 8">
            <a:extLst>
              <a:ext uri="{FF2B5EF4-FFF2-40B4-BE49-F238E27FC236}">
                <a16:creationId xmlns:a16="http://schemas.microsoft.com/office/drawing/2014/main" id="{81528A82-54DB-4064-C632-B5A7F3DC32B7}"/>
              </a:ext>
            </a:extLst>
          </p:cNvPr>
          <p:cNvSpPr/>
          <p:nvPr/>
        </p:nvSpPr>
        <p:spPr>
          <a:xfrm>
            <a:off x="5881688" y="3357563"/>
            <a:ext cx="500062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" name="Šipka dolů 9">
            <a:extLst>
              <a:ext uri="{FF2B5EF4-FFF2-40B4-BE49-F238E27FC236}">
                <a16:creationId xmlns:a16="http://schemas.microsoft.com/office/drawing/2014/main" id="{A2F623B3-AB88-8F37-DBC6-E46B528B7C0D}"/>
              </a:ext>
            </a:extLst>
          </p:cNvPr>
          <p:cNvSpPr/>
          <p:nvPr/>
        </p:nvSpPr>
        <p:spPr>
          <a:xfrm>
            <a:off x="5881688" y="5000626"/>
            <a:ext cx="500062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8441" name="Text Box 9">
            <a:extLst>
              <a:ext uri="{FF2B5EF4-FFF2-40B4-BE49-F238E27FC236}">
                <a16:creationId xmlns:a16="http://schemas.microsoft.com/office/drawing/2014/main" id="{659CC1F7-A857-AC1F-1CF4-776EC2CB9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1514" y="1"/>
            <a:ext cx="23764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Jančaříková, 2010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8" name="Rectangle 2048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0" name="Oval 2048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84A6FC1C-4E2B-CB1D-ACD1-555425D2DA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 sz="3700">
                <a:solidFill>
                  <a:srgbClr val="FFFFFF"/>
                </a:solidFill>
              </a:rPr>
              <a:t>Společný rámec environmentální výchovy</a:t>
            </a:r>
          </a:p>
        </p:txBody>
      </p:sp>
      <p:sp>
        <p:nvSpPr>
          <p:cNvPr id="20492" name="Arc 2049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94" name="Oval 2049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D2838D8A-A154-DC82-5548-4A7EBC9078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dirty="0"/>
              <a:t>Řada proudů a názorů:</a:t>
            </a:r>
          </a:p>
          <a:p>
            <a:r>
              <a:rPr lang="cs-CZ" altLang="cs-CZ" dirty="0">
                <a:sym typeface="Wingdings" panose="05000000000000000000" pitchFamily="2" charset="2"/>
              </a:rPr>
              <a:t>nutnost sladit atmosféru vzdělávání s duchem trvale udržitelného života</a:t>
            </a:r>
          </a:p>
          <a:p>
            <a:r>
              <a:rPr lang="cs-CZ" altLang="cs-CZ" dirty="0">
                <a:sym typeface="Wingdings" panose="05000000000000000000" pitchFamily="2" charset="2"/>
              </a:rPr>
              <a:t>žáci mají znalosti získávat buď sami nebo na základě projektové výuky</a:t>
            </a:r>
          </a:p>
          <a:p>
            <a:r>
              <a:rPr lang="cs-CZ" altLang="cs-CZ" dirty="0">
                <a:sym typeface="Wingdings" panose="05000000000000000000" pitchFamily="2" charset="2"/>
              </a:rPr>
              <a:t>důraz na rozvoj environmentálních kompetencí</a:t>
            </a:r>
          </a:p>
          <a:p>
            <a:endParaRPr lang="cs-CZ" altLang="cs-CZ" dirty="0"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92" name="Rectangle 41991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94" name="Oval 41993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F0615F78-4783-1C09-ABC6-9FEC499AAB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 sz="3700">
                <a:solidFill>
                  <a:srgbClr val="FFFFFF"/>
                </a:solidFill>
              </a:rPr>
              <a:t>Společný rámec environmentální výchovy</a:t>
            </a:r>
          </a:p>
        </p:txBody>
      </p:sp>
      <p:sp>
        <p:nvSpPr>
          <p:cNvPr id="41996" name="Arc 41995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998" name="Oval 41997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BE43D339-AC5B-0FE3-E975-4A532557F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dirty="0">
                <a:sym typeface="Wingdings" panose="05000000000000000000" pitchFamily="2" charset="2"/>
              </a:rPr>
              <a:t>zdůrazňování místních specifik, nedůvěra v univerzální vymezení obsahu EV</a:t>
            </a:r>
          </a:p>
          <a:p>
            <a:r>
              <a:rPr lang="cs-CZ" altLang="cs-CZ" dirty="0">
                <a:sym typeface="Wingdings" panose="05000000000000000000" pitchFamily="2" charset="2"/>
              </a:rPr>
              <a:t> h</a:t>
            </a:r>
            <a:r>
              <a:rPr lang="cs-CZ" altLang="cs-CZ" dirty="0"/>
              <a:t>ledání souladu mezi člověkem a přírodou</a:t>
            </a:r>
          </a:p>
          <a:p>
            <a:r>
              <a:rPr lang="cs-CZ" altLang="cs-CZ" dirty="0">
                <a:sym typeface="Wingdings" panose="05000000000000000000" pitchFamily="2" charset="2"/>
              </a:rPr>
              <a:t> a</a:t>
            </a:r>
            <a:r>
              <a:rPr lang="cs-CZ" altLang="cs-CZ" dirty="0"/>
              <a:t>by lidé „našlapovali měkčeji po Zemi“</a:t>
            </a:r>
          </a:p>
          <a:p>
            <a:r>
              <a:rPr lang="cs-CZ" altLang="cs-CZ" dirty="0">
                <a:sym typeface="Wingdings" panose="05000000000000000000" pitchFamily="2" charset="2"/>
              </a:rPr>
              <a:t> n</a:t>
            </a:r>
            <a:r>
              <a:rPr lang="cs-CZ" altLang="cs-CZ" dirty="0"/>
              <a:t>ení jasné, zda je efektivnější rozvíjení dovedností, postojů nebo znalostí</a:t>
            </a:r>
          </a:p>
          <a:p>
            <a:endParaRPr lang="cs-CZ" altLang="cs-CZ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None/>
            </a:pPr>
            <a:endParaRPr lang="cs-CZ" alt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64ED5BB-9911-3026-E5A1-DF79DA532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Trvale udržitelný rozvoj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C23828-ADBC-63D1-6153-406382CCB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sz="2400"/>
              <a:t>Konference OSN v Rio de </a:t>
            </a:r>
            <a:r>
              <a:rPr lang="cs-CZ" sz="2400" err="1"/>
              <a:t>Janeiru</a:t>
            </a:r>
            <a:r>
              <a:rPr lang="cs-CZ" sz="2400"/>
              <a:t>- 1992</a:t>
            </a:r>
          </a:p>
          <a:p>
            <a:endParaRPr lang="cs-CZ" sz="2400"/>
          </a:p>
          <a:p>
            <a:r>
              <a:rPr lang="cs-CZ" sz="2400"/>
              <a:t>Nová strategie pro řešení environmentálních problémů</a:t>
            </a:r>
          </a:p>
          <a:p>
            <a:r>
              <a:rPr lang="cs-CZ" sz="2400"/>
              <a:t>Rozvoj lidské společnosti za určitých podmínek</a:t>
            </a:r>
          </a:p>
          <a:p>
            <a:endParaRPr lang="cs-CZ" sz="2400"/>
          </a:p>
          <a:p>
            <a:r>
              <a:rPr lang="cs-CZ" sz="2400"/>
              <a:t>Dnes – Udržitelný rozvoj</a:t>
            </a:r>
          </a:p>
        </p:txBody>
      </p:sp>
    </p:spTree>
    <p:extLst>
      <p:ext uri="{BB962C8B-B14F-4D97-AF65-F5344CB8AC3E}">
        <p14:creationId xmlns:p14="http://schemas.microsoft.com/office/powerpoint/2010/main" val="854869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D9D7D9A-7550-C83C-81A5-11E59CC64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sz="4100">
                <a:solidFill>
                  <a:srgbClr val="FFFFFF"/>
                </a:solidFill>
              </a:rPr>
              <a:t>Spotřebitelská výchova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0BA02F-F495-68AF-4849-3CFD3911F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Edukovaný</a:t>
            </a:r>
            <a:r>
              <a:rPr lang="cs-CZ" dirty="0"/>
              <a:t> spotřebitel může být šetrný spotřebitel</a:t>
            </a:r>
          </a:p>
          <a:p>
            <a:endParaRPr lang="cs-CZ" dirty="0"/>
          </a:p>
          <a:p>
            <a:r>
              <a:rPr lang="cs-CZ" dirty="0"/>
              <a:t>Nejjednodušší cesta změny</a:t>
            </a:r>
          </a:p>
          <a:p>
            <a:endParaRPr lang="cs-CZ" dirty="0"/>
          </a:p>
          <a:p>
            <a:r>
              <a:rPr lang="cs-CZ" dirty="0"/>
              <a:t>„Mysli globálně, jednej lokálně“</a:t>
            </a:r>
          </a:p>
        </p:txBody>
      </p:sp>
    </p:spTree>
    <p:extLst>
      <p:ext uri="{BB962C8B-B14F-4D97-AF65-F5344CB8AC3E}">
        <p14:creationId xmlns:p14="http://schemas.microsoft.com/office/powerpoint/2010/main" val="213488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E7F0318-5844-5FF8-AEC0-8E3FB47F6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Ekologie</a:t>
            </a:r>
          </a:p>
        </p:txBody>
      </p:sp>
      <p:sp>
        <p:nvSpPr>
          <p:cNvPr id="20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B78355-E1BD-7E80-9199-24604CDDF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sz="2400"/>
              <a:t>„</a:t>
            </a:r>
            <a:r>
              <a:rPr lang="cs-CZ" sz="2400" err="1"/>
              <a:t>oikos</a:t>
            </a:r>
            <a:r>
              <a:rPr lang="cs-CZ" sz="2400"/>
              <a:t>“ – dům, domov</a:t>
            </a:r>
          </a:p>
          <a:p>
            <a:r>
              <a:rPr lang="cs-CZ" sz="2400"/>
              <a:t>„logos“ – věda</a:t>
            </a:r>
          </a:p>
          <a:p>
            <a:endParaRPr lang="cs-CZ" sz="2400"/>
          </a:p>
          <a:p>
            <a:r>
              <a:rPr lang="cs-CZ" sz="2400"/>
              <a:t>Věda o domově</a:t>
            </a:r>
          </a:p>
          <a:p>
            <a:endParaRPr lang="cs-CZ" sz="2400"/>
          </a:p>
          <a:p>
            <a:r>
              <a:rPr lang="cs-CZ" sz="2400"/>
              <a:t>Zkoumá vztah mezi prostředím a organismy a mezi organismy navzájem</a:t>
            </a:r>
          </a:p>
          <a:p>
            <a:r>
              <a:rPr lang="cs-CZ" sz="2400"/>
              <a:t>Relativně mladá věda</a:t>
            </a:r>
          </a:p>
          <a:p>
            <a:endParaRPr lang="cs-CZ" sz="2400"/>
          </a:p>
          <a:p>
            <a:pPr marL="0" indent="0">
              <a:buNone/>
            </a:pPr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4197480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DBFFE45-814F-6AFE-B69D-7AEFA8EB9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FFFFFF"/>
                </a:solidFill>
              </a:rPr>
              <a:t>Environmentalistika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1B3136-1D4F-D838-619F-867FE2277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92500" lnSpcReduction="10000"/>
          </a:bodyPr>
          <a:lstStyle/>
          <a:p>
            <a:r>
              <a:rPr lang="cs-CZ" sz="2600"/>
              <a:t>Zkoumá působení člověka na ekosystémy</a:t>
            </a:r>
          </a:p>
          <a:p>
            <a:endParaRPr lang="cs-CZ" sz="2600"/>
          </a:p>
          <a:p>
            <a:r>
              <a:rPr lang="cs-CZ" sz="2600"/>
              <a:t>Člověk je činitel pozitivní i negativní</a:t>
            </a:r>
          </a:p>
          <a:p>
            <a:endParaRPr lang="cs-CZ" sz="2600"/>
          </a:p>
          <a:p>
            <a:r>
              <a:rPr lang="cs-CZ" sz="2600"/>
              <a:t>Je potřeba chápat vztahy v ekosystémech </a:t>
            </a:r>
            <a:r>
              <a:rPr lang="cs-CZ" sz="2600">
                <a:sym typeface="Wingdings" panose="05000000000000000000" pitchFamily="2" charset="2"/>
              </a:rPr>
              <a:t>pochopení vede k lepšímu porozumění, pochopení člověka jako důležitého faktoru </a:t>
            </a:r>
            <a:endParaRPr lang="cs-CZ" sz="2600"/>
          </a:p>
        </p:txBody>
      </p:sp>
    </p:spTree>
    <p:extLst>
      <p:ext uri="{BB962C8B-B14F-4D97-AF65-F5344CB8AC3E}">
        <p14:creationId xmlns:p14="http://schemas.microsoft.com/office/powerpoint/2010/main" val="1892626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A8C736D-E733-1071-0E07-08DE1B4A2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Nejdůležitější pojmy ekologie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3E5BE9-5E50-F18C-F8C4-68EF5745D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dirty="0"/>
              <a:t>Ekosystém</a:t>
            </a:r>
          </a:p>
          <a:p>
            <a:r>
              <a:rPr lang="cs-CZ" dirty="0"/>
              <a:t>Ekologická nika</a:t>
            </a:r>
          </a:p>
          <a:p>
            <a:r>
              <a:rPr lang="cs-CZ" dirty="0"/>
              <a:t>Populace</a:t>
            </a:r>
          </a:p>
          <a:p>
            <a:r>
              <a:rPr lang="cs-CZ" dirty="0"/>
              <a:t>Ekologická rovnováha</a:t>
            </a:r>
          </a:p>
        </p:txBody>
      </p:sp>
    </p:spTree>
    <p:extLst>
      <p:ext uri="{BB962C8B-B14F-4D97-AF65-F5344CB8AC3E}">
        <p14:creationId xmlns:p14="http://schemas.microsoft.com/office/powerpoint/2010/main" val="1562767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1A3168-8899-24D0-6A01-77991F269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sz="3400">
                <a:solidFill>
                  <a:srgbClr val="FFFFFF"/>
                </a:solidFill>
              </a:rPr>
              <a:t>Environmentální výchova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83AF45-1413-D6EE-B3F3-E9DC2CEA9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dirty="0"/>
              <a:t>Pojem byl zaváděn v 90. letech 20. století</a:t>
            </a:r>
          </a:p>
          <a:p>
            <a:r>
              <a:rPr lang="cs-CZ" dirty="0"/>
              <a:t>Před rokem 89 – ekologická výchova</a:t>
            </a:r>
          </a:p>
          <a:p>
            <a:endParaRPr lang="cs-CZ" dirty="0"/>
          </a:p>
          <a:p>
            <a:r>
              <a:rPr lang="cs-CZ" dirty="0" err="1"/>
              <a:t>Činčera</a:t>
            </a:r>
            <a:r>
              <a:rPr lang="cs-CZ" dirty="0"/>
              <a:t> chápe ekologickou výchovu jako jeden ze směrů EV  </a:t>
            </a:r>
          </a:p>
        </p:txBody>
      </p:sp>
    </p:spTree>
    <p:extLst>
      <p:ext uri="{BB962C8B-B14F-4D97-AF65-F5344CB8AC3E}">
        <p14:creationId xmlns:p14="http://schemas.microsoft.com/office/powerpoint/2010/main" val="4163304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0" name="Rectangle 3079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2" name="Oval 3081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4B8F41DF-6799-E9CA-B7EC-47D7661B3F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>
                <a:solidFill>
                  <a:srgbClr val="FFFFFF"/>
                </a:solidFill>
              </a:rPr>
              <a:t>Důvody</a:t>
            </a:r>
          </a:p>
        </p:txBody>
      </p:sp>
      <p:sp>
        <p:nvSpPr>
          <p:cNvPr id="3084" name="Arc 3083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6" name="Oval 3085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1263561-B0A8-7287-BCAE-AE0AFDD13C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lnSpcReduction="10000"/>
          </a:bodyPr>
          <a:lstStyle/>
          <a:p>
            <a:r>
              <a:rPr lang="cs-CZ" altLang="cs-CZ" dirty="0"/>
              <a:t>Ovlivnit postoje dětí – ovlivnit, jak chápou svět</a:t>
            </a:r>
          </a:p>
          <a:p>
            <a:r>
              <a:rPr lang="cs-CZ" altLang="cs-CZ" dirty="0"/>
              <a:t>Ovlivnit jednání, životní styl, celoživotní směřování</a:t>
            </a:r>
          </a:p>
          <a:p>
            <a:endParaRPr lang="cs-CZ" altLang="cs-CZ" dirty="0"/>
          </a:p>
          <a:p>
            <a:r>
              <a:rPr lang="cs-CZ" altLang="cs-CZ" dirty="0"/>
              <a:t>ve škole stojí EV neplní jen kognitivní cíle, ale také cíle </a:t>
            </a:r>
            <a:r>
              <a:rPr lang="cs-CZ" altLang="cs-CZ" b="1" dirty="0"/>
              <a:t>afektivní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6" name="Oval 4105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9C7378A8-0538-7BBD-1B96-12CA03038C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 sz="3400">
                <a:solidFill>
                  <a:srgbClr val="FFFFFF"/>
                </a:solidFill>
              </a:rPr>
              <a:t>Environmentální výchova</a:t>
            </a:r>
          </a:p>
        </p:txBody>
      </p:sp>
      <p:sp>
        <p:nvSpPr>
          <p:cNvPr id="4108" name="Arc 4107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10" name="Oval 4109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6E24669-63AA-5C30-4C08-38D899ECD0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lnSpcReduction="10000"/>
          </a:bodyPr>
          <a:lstStyle/>
          <a:p>
            <a:r>
              <a:rPr lang="cs-CZ" altLang="cs-CZ" dirty="0"/>
              <a:t>EV je projektem náročným i kontroverzním</a:t>
            </a:r>
          </a:p>
          <a:p>
            <a:r>
              <a:rPr lang="cs-CZ" altLang="cs-CZ" dirty="0"/>
              <a:t>Co je dobré, zlé, co je právo jednotlivce,…?</a:t>
            </a:r>
          </a:p>
          <a:p>
            <a:r>
              <a:rPr lang="cs-CZ" altLang="cs-CZ" dirty="0"/>
              <a:t>Existují univerzální hodnoty?</a:t>
            </a:r>
          </a:p>
          <a:p>
            <a:endParaRPr lang="cs-CZ" altLang="cs-CZ" dirty="0"/>
          </a:p>
          <a:p>
            <a:r>
              <a:rPr lang="cs-CZ" altLang="cs-CZ" dirty="0"/>
              <a:t>Otázek je mnoho. O co se tedy opřít?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C092B4A-D540-007E-A012-806AFD089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sz="3700">
                <a:solidFill>
                  <a:srgbClr val="FFFFFF"/>
                </a:solidFill>
              </a:rPr>
              <a:t>Důvody environmentální výchovy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9CFE72-6AF0-E871-84B9-345A895DC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dirty="0"/>
              <a:t>Demokratická dohoda – mezinárodní dohody</a:t>
            </a:r>
          </a:p>
          <a:p>
            <a:pPr marL="0" indent="0">
              <a:buNone/>
            </a:pPr>
            <a:endParaRPr lang="cs-CZ" altLang="cs-CZ" dirty="0"/>
          </a:p>
          <a:p>
            <a:r>
              <a:rPr lang="cs-CZ" altLang="cs-CZ" dirty="0"/>
              <a:t>Prevence hrozeb vyplývajících z neudržitelného rozvoje lidské společnosti (EV jako prostředek)</a:t>
            </a:r>
          </a:p>
          <a:p>
            <a:endParaRPr lang="cs-CZ" altLang="cs-CZ" dirty="0"/>
          </a:p>
          <a:p>
            <a:r>
              <a:rPr lang="cs-CZ" altLang="cs-CZ" dirty="0"/>
              <a:t>Morální povinnost (EV jako cesta)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0026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8" name="Rectangle 512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0" name="Oval 512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4C4AF2E9-E3F2-B7BC-49D3-8ED23E06C0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altLang="cs-CZ">
                <a:solidFill>
                  <a:srgbClr val="FFFFFF"/>
                </a:solidFill>
              </a:rPr>
              <a:t>EV a její cíle – Tbilisi 1977</a:t>
            </a:r>
          </a:p>
        </p:txBody>
      </p:sp>
      <p:sp>
        <p:nvSpPr>
          <p:cNvPr id="5132" name="Arc 513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34" name="Oval 513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5BCEF9C-56D3-464E-0F43-14A1E2CB64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70153" y="1526033"/>
            <a:ext cx="5536397" cy="4820338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sz="2400" dirty="0"/>
              <a:t>1. posílit naše vědomí a porozumění ekonomické, sociální a ekologické provázanosti v městských i venkovských oblastech</a:t>
            </a:r>
          </a:p>
          <a:p>
            <a:endParaRPr lang="cs-CZ" altLang="cs-CZ" sz="2400" dirty="0"/>
          </a:p>
          <a:p>
            <a:r>
              <a:rPr lang="cs-CZ" altLang="cs-CZ" sz="2400" dirty="0"/>
              <a:t>2. poskytnout každému příležitost dosáhnout znalostí, hodnot, názorů, odpovědnosti a dovedností k ochraně a zlepšování životního prostředí</a:t>
            </a:r>
          </a:p>
          <a:p>
            <a:endParaRPr lang="cs-CZ" altLang="cs-CZ" sz="2400" dirty="0"/>
          </a:p>
          <a:p>
            <a:r>
              <a:rPr lang="cs-CZ" altLang="cs-CZ" sz="2400" dirty="0"/>
              <a:t>3. tvořit nové vzorce chování jednotlivců, skupin i společnosti jako celku vstřícné k životnímu prostředí</a:t>
            </a:r>
          </a:p>
          <a:p>
            <a:endParaRPr lang="cs-CZ" altLang="cs-CZ" sz="2400" dirty="0"/>
          </a:p>
          <a:p>
            <a:endParaRPr lang="cs-CZ" altLang="cs-CZ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547</Words>
  <Application>Microsoft Office PowerPoint</Application>
  <PresentationFormat>Širokoúhlá obrazovka</PresentationFormat>
  <Paragraphs>118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Wingdings</vt:lpstr>
      <vt:lpstr>Motiv Office</vt:lpstr>
      <vt:lpstr>Environmentální výchova</vt:lpstr>
      <vt:lpstr>Ekologie</vt:lpstr>
      <vt:lpstr>Environmentalistika</vt:lpstr>
      <vt:lpstr>Nejdůležitější pojmy ekologie</vt:lpstr>
      <vt:lpstr>Environmentální výchova</vt:lpstr>
      <vt:lpstr>Důvody</vt:lpstr>
      <vt:lpstr>Environmentální výchova</vt:lpstr>
      <vt:lpstr>Důvody environmentální výchovy</vt:lpstr>
      <vt:lpstr>EV a její cíle – Tbilisi 1977</vt:lpstr>
      <vt:lpstr>EV – formování tří „A“</vt:lpstr>
      <vt:lpstr>Prezentace aplikace PowerPoint</vt:lpstr>
      <vt:lpstr>EV</vt:lpstr>
      <vt:lpstr>Problémy EV</vt:lpstr>
      <vt:lpstr>Obecné cíle </vt:lpstr>
      <vt:lpstr>Prezentace aplikace PowerPoint</vt:lpstr>
      <vt:lpstr>Společný rámec environmentální výchovy</vt:lpstr>
      <vt:lpstr>Společný rámec environmentální výchovy</vt:lpstr>
      <vt:lpstr>Trvale udržitelný rozvoj</vt:lpstr>
      <vt:lpstr>Spotřebitelská výchova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Environmentální výchova</dc:title>
  <dc:creator>Alena Thorovská</dc:creator>
  <cp:lastModifiedBy>Alena Thorovská</cp:lastModifiedBy>
  <cp:revision>4</cp:revision>
  <cp:lastPrinted>2026-03-03T07:11:21Z</cp:lastPrinted>
  <dcterms:created xsi:type="dcterms:W3CDTF">2026-03-02T16:32:14Z</dcterms:created>
  <dcterms:modified xsi:type="dcterms:W3CDTF">2026-03-03T07:20:05Z</dcterms:modified>
</cp:coreProperties>
</file>