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6" r:id="rId7"/>
    <p:sldId id="258" r:id="rId8"/>
    <p:sldId id="267" r:id="rId9"/>
    <p:sldId id="257" r:id="rId10"/>
    <p:sldId id="272" r:id="rId11"/>
    <p:sldId id="268" r:id="rId12"/>
    <p:sldId id="269" r:id="rId13"/>
    <p:sldId id="270" r:id="rId14"/>
    <p:sldId id="271" r:id="rId15"/>
    <p:sldId id="261" r:id="rId16"/>
    <p:sldId id="26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8910C79-C203-3395-AF3B-FBA5A22382B1}" name="Kalivodová, Eva" initials="EK" userId="S::kalieaff@ff.cuni.cz::29b7e8ca-0d58-4254-a8c0-be66495a40b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57FF63-0259-41C3-BB55-BCD699AE54D2}" v="23" dt="2026-03-24T11:15:05.4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59" d="100"/>
          <a:sy n="59" d="100"/>
        </p:scale>
        <p:origin x="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51BEBB-893B-0F16-CA40-8C4215FEC0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104BD38-ADF8-75BA-2260-30346FFB29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BF65DE-D3FD-08B8-D66A-8FD5CCC87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E4E1-A448-4F26-9218-2B63DEDDE5AF}" type="datetimeFigureOut">
              <a:rPr lang="en-GB" smtClean="0"/>
              <a:t>18/04/2026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23F07C3-F895-A3E4-DA6F-9A05B7141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E160C4B-200A-5CF9-87BF-EE3FA92B9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A844F-B79E-48DF-B36E-E26650BD55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614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63DAB0-4768-5C42-E1EB-81329ECC4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B47DD93-4D69-0080-48DA-D0E8342836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5FCCA44-0C65-5E29-190A-1EB88E71A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E4E1-A448-4F26-9218-2B63DEDDE5AF}" type="datetimeFigureOut">
              <a:rPr lang="en-GB" smtClean="0"/>
              <a:t>18/04/2026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AC0A5AC-C299-C1C1-0A7D-0ED3F6B62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FC5240C-6B09-E8C4-CE50-2F91AF787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A844F-B79E-48DF-B36E-E26650BD55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851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29BF007-D6FB-D078-6781-309C6E3E51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16913DB-5071-488D-8597-264B0B695D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74CDF99-9BBD-88B2-89E5-44D7961CC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E4E1-A448-4F26-9218-2B63DEDDE5AF}" type="datetimeFigureOut">
              <a:rPr lang="en-GB" smtClean="0"/>
              <a:t>18/04/2026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252445A-69AC-D324-0FD3-E8D2FBF0C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38D39F-C7F3-AEC6-51C9-404B19101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A844F-B79E-48DF-B36E-E26650BD55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7653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15A8CC-00E6-0BF5-0362-522B99358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F98186-C86B-28F0-FD94-B0822071F5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1A39118-1396-3FD6-C237-E4A7E84D6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E4E1-A448-4F26-9218-2B63DEDDE5AF}" type="datetimeFigureOut">
              <a:rPr lang="en-GB" smtClean="0"/>
              <a:t>18/04/2026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09096FB-8DE1-12A0-2D55-63B110E6A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F0E0714-9A4C-EFFC-C69C-A68D51389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A844F-B79E-48DF-B36E-E26650BD55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4873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E54C2A-7CA5-AF57-D099-A6E68580F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BA5F146-02EB-A2DB-3B6A-F9EC1D959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405080B-B974-5729-19F6-010679DF9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E4E1-A448-4F26-9218-2B63DEDDE5AF}" type="datetimeFigureOut">
              <a:rPr lang="en-GB" smtClean="0"/>
              <a:t>18/04/2026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9907EB-8700-AA2A-C605-23EC428E4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25AC73E-5F55-7FE7-06BD-D2C7C4B96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A844F-B79E-48DF-B36E-E26650BD55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45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353F40-F81B-B3B6-41DB-90F371B43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EA71D3-4716-A074-78CF-3A122F02BA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1B0A386-FBE5-73D1-D76C-87F3F992AF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1FAF916-2019-C458-F42C-09F5E25BA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E4E1-A448-4F26-9218-2B63DEDDE5AF}" type="datetimeFigureOut">
              <a:rPr lang="en-GB" smtClean="0"/>
              <a:t>18/04/2026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7B47169-5432-D958-4C2B-129D1F2B4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7C31EB6-6143-68F0-BE14-C660E2781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A844F-B79E-48DF-B36E-E26650BD55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504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88A5B1-2EA7-39F9-2ED0-E60BCCAA0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EFBEC5F-E4E2-67EB-ECEF-1684F72025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C32D9E4-5BFC-8507-1986-3941599E76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6078C88-A9A3-B198-D618-8F4CFAB283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48B297D-221C-333F-5301-23C3B6B26E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C505E0C-982B-6A48-4215-005300ADE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E4E1-A448-4F26-9218-2B63DEDDE5AF}" type="datetimeFigureOut">
              <a:rPr lang="en-GB" smtClean="0"/>
              <a:t>18/04/2026</a:t>
            </a:fld>
            <a:endParaRPr lang="en-GB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5C2C35D-1EAF-9FAA-09C2-25B130BF4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394FA1D-C80E-397F-8729-6CE3DBBEF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A844F-B79E-48DF-B36E-E26650BD55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035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6418B5-D6A6-C460-D68B-2CEAA7906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888DB57-B42D-AAF8-C0F7-53BE09F2C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E4E1-A448-4F26-9218-2B63DEDDE5AF}" type="datetimeFigureOut">
              <a:rPr lang="en-GB" smtClean="0"/>
              <a:t>18/04/2026</a:t>
            </a:fld>
            <a:endParaRPr lang="en-GB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BC5B99A-C4D8-9DA6-1121-B47E14247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A485E00-4103-7078-A8C6-1D8968FE1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A844F-B79E-48DF-B36E-E26650BD55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942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B54E763-CB2C-5FEF-5E93-B74E1C065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E4E1-A448-4F26-9218-2B63DEDDE5AF}" type="datetimeFigureOut">
              <a:rPr lang="en-GB" smtClean="0"/>
              <a:t>18/04/2026</a:t>
            </a:fld>
            <a:endParaRPr lang="en-GB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CD13D95-6E0C-7B87-8C39-5A7B3E41C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69DFD04-3E96-D669-A2F0-425DDD6DA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A844F-B79E-48DF-B36E-E26650BD55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2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D4A4E8-1D7B-F875-CF4B-82A674809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B1C7F4-1BEB-09E0-D00A-61897EEF2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3C751A4-2FF4-F610-7B6A-477B6898A3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8A9D83E-5D91-6980-A8E8-536A1DDEA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E4E1-A448-4F26-9218-2B63DEDDE5AF}" type="datetimeFigureOut">
              <a:rPr lang="en-GB" smtClean="0"/>
              <a:t>18/04/2026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C595AAE-1269-341C-7613-D5A5E24DA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A393918-AAA3-3781-B659-1B392AE41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A844F-B79E-48DF-B36E-E26650BD55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4152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997A7A-8288-2A6E-53B7-B6F5A7688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4321311-680B-D16B-9C18-BE2519B635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0E90DBB-1A31-AA37-E590-0F71381F1F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85CCDEA-DCE6-3118-B6AE-917638DBA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E4E1-A448-4F26-9218-2B63DEDDE5AF}" type="datetimeFigureOut">
              <a:rPr lang="en-GB" smtClean="0"/>
              <a:t>18/04/2026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743C66F-A97D-5FB4-4817-9F2308C3E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E5F2776-77BE-F7A2-C36A-FBB077AD5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A844F-B79E-48DF-B36E-E26650BD55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772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1C2D51D-2F72-26B3-2E10-C4CC21E8B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52DF836-0AF1-25AA-313A-6821F8B46F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695F77D-0FAC-BA45-2029-FB24268EC4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B1E4E1-A448-4F26-9218-2B63DEDDE5AF}" type="datetimeFigureOut">
              <a:rPr lang="en-GB" smtClean="0"/>
              <a:t>18/04/2026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A697BB2-B2BE-EC98-920F-16A141435F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CEC5F4E-4539-5346-3352-0B722B20B9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7A844F-B79E-48DF-B36E-E26650BD55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007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Dinadan - Alchetron, The Free Social Encyclopedia">
            <a:extLst>
              <a:ext uri="{FF2B5EF4-FFF2-40B4-BE49-F238E27FC236}">
                <a16:creationId xmlns:a16="http://schemas.microsoft.com/office/drawing/2014/main" id="{FB29EF01-8ED3-CF7D-F757-2AC4B3AD3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2" b="48031"/>
          <a:stretch>
            <a:fillRect/>
          </a:stretch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BF23475-CE05-3113-9B59-A3FC3B212E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  <a:latin typeface="Bahnschrift SemiBold SemiConden" panose="020B0502040204020203" pitchFamily="34" charset="0"/>
              </a:rPr>
              <a:t>Urozený pan Dinadan – veselá kopa</a:t>
            </a:r>
            <a:endParaRPr lang="en-GB">
              <a:solidFill>
                <a:srgbClr val="FFFFFF"/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FB4FACA-4A62-4110-506E-6F2038D7C7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cs-CZ" sz="1700">
                <a:solidFill>
                  <a:srgbClr val="FFFFFF"/>
                </a:solidFill>
                <a:latin typeface="Bahnschrift SemiBold SemiConden" panose="020B0502040204020203" pitchFamily="34" charset="0"/>
              </a:rPr>
              <a:t>Analýza a kritika překladu (EN-CS) AMPAPV008</a:t>
            </a:r>
          </a:p>
          <a:p>
            <a:r>
              <a:rPr lang="cs-CZ" sz="1700">
                <a:solidFill>
                  <a:srgbClr val="FFFFFF"/>
                </a:solidFill>
                <a:latin typeface="Bahnschrift SemiBold SemiConden" panose="020B0502040204020203" pitchFamily="34" charset="0"/>
              </a:rPr>
              <a:t>Zorka Krobová</a:t>
            </a:r>
          </a:p>
          <a:p>
            <a:r>
              <a:rPr lang="cs-CZ" sz="1700">
                <a:solidFill>
                  <a:srgbClr val="FFFFFF"/>
                </a:solidFill>
                <a:latin typeface="Bahnschrift SemiBold SemiConden" panose="020B0502040204020203" pitchFamily="34" charset="0"/>
              </a:rPr>
              <a:t>17. 3. 2026</a:t>
            </a:r>
            <a:endParaRPr lang="en-GB" sz="1700">
              <a:solidFill>
                <a:srgbClr val="FFFFFF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4491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1AC10-DCB7-0D55-86D6-C4F24DB11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B58047-AB97-1A7B-CD14-325F13421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Bahnschrift SemiBold SemiConden" panose="020B0502040204020203" pitchFamily="34" charset="0"/>
              </a:rPr>
              <a:t>Pozorování V</a:t>
            </a:r>
            <a:endParaRPr lang="en-GB" dirty="0">
              <a:latin typeface="Bahnschrift SemiBold SemiConden" panose="020B0502040204020203" pitchFamily="34" charset="0"/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393D7F6A-CAF6-8CC2-8634-BE0493F0C71B}"/>
              </a:ext>
            </a:extLst>
          </p:cNvPr>
          <p:cNvSpPr txBox="1"/>
          <p:nvPr/>
        </p:nvSpPr>
        <p:spPr>
          <a:xfrm>
            <a:off x="826558" y="2518347"/>
            <a:ext cx="5156508" cy="21620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800" dirty="0">
                <a:solidFill>
                  <a:prstClr val="black"/>
                </a:solidFill>
                <a:latin typeface="Aptos" panose="02110004020202020204"/>
              </a:rPr>
              <a:t>vynalézavější práce s jazykem než nutně vyžaduje originál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800" dirty="0">
                <a:solidFill>
                  <a:prstClr val="black"/>
                </a:solidFill>
                <a:latin typeface="Aptos" panose="02110004020202020204"/>
              </a:rPr>
              <a:t>pozitivní, mohlo by jít o kompenzaci míst, kde češtinou situace přesně pojmout nejde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C4567A2-51B8-2185-FCA0-EB5E86E03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5024" y="977351"/>
            <a:ext cx="5811061" cy="62873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C8F7F6A-7F32-D4F9-1398-B2584D5812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1887336"/>
            <a:ext cx="5639587" cy="657317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D6E4CA02-7019-9C44-1CE3-C13CC03370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6972" y="3512939"/>
            <a:ext cx="5649113" cy="543001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38FFFEC1-C91D-1C60-4620-90FF67FD2F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6497" y="4309619"/>
            <a:ext cx="5630061" cy="57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083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0EDBF-C423-EB01-9BAC-9EB97F1EA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6ECD21-EAC4-A766-B4B9-62AA60742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Bahnschrift SemiBold SemiConden" panose="020B0502040204020203" pitchFamily="34" charset="0"/>
              </a:rPr>
              <a:t>Pozorování VI</a:t>
            </a:r>
            <a:endParaRPr lang="en-GB" dirty="0">
              <a:latin typeface="Bahnschrift SemiBold SemiConden" panose="020B0502040204020203" pitchFamily="34" charset="0"/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75CA5994-9428-BB02-1481-F62E36874A49}"/>
              </a:ext>
            </a:extLst>
          </p:cNvPr>
          <p:cNvSpPr txBox="1"/>
          <p:nvPr/>
        </p:nvSpPr>
        <p:spPr>
          <a:xfrm>
            <a:off x="832379" y="2180890"/>
            <a:ext cx="5156508" cy="3453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800" dirty="0">
                <a:solidFill>
                  <a:prstClr val="black"/>
                </a:solidFill>
                <a:latin typeface="Aptos" panose="02110004020202020204"/>
              </a:rPr>
              <a:t>převedení opravdové staré míry pro měření vzdálenosti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800" dirty="0">
                <a:solidFill>
                  <a:prstClr val="black"/>
                </a:solidFill>
                <a:latin typeface="Aptos" panose="02110004020202020204"/>
              </a:rPr>
              <a:t>věta na hraně čitelnosti v těsné blízkosti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800" dirty="0">
                <a:solidFill>
                  <a:prstClr val="black"/>
                </a:solidFill>
                <a:latin typeface="Aptos" panose="02110004020202020204"/>
              </a:rPr>
              <a:t>možná snaha o vylepšení originálu X ujíždí v jiných oblastech, kde se možná až příliš snaží o historizaci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75119D6-2B7E-9AD8-6BC7-F85A7A0C8A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3066" y="1352530"/>
            <a:ext cx="5763429" cy="148610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2D7AAD3E-74D4-CB88-AEF7-9524889BD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3066" y="4010430"/>
            <a:ext cx="5801535" cy="144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370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2A7047-2CDB-A90F-BEE8-4C9367DAE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Bahnschrift SemiBold SemiConden" panose="020B0502040204020203" pitchFamily="34" charset="0"/>
              </a:rPr>
              <a:t>Shrnutí pozorovaných jevů</a:t>
            </a:r>
            <a:endParaRPr lang="en-GB" dirty="0">
              <a:latin typeface="Bahnschrift SemiBold SemiConden" panose="020B0502040204020203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FF5EF0-32F0-7988-82C5-4AC7B52BA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knižní jazyk vs mluvenost</a:t>
            </a:r>
          </a:p>
          <a:p>
            <a:r>
              <a:rPr lang="cs-CZ" dirty="0"/>
              <a:t>následování struktury originálu</a:t>
            </a:r>
          </a:p>
          <a:p>
            <a:r>
              <a:rPr lang="cs-CZ" dirty="0"/>
              <a:t>aliterace, zvukomalba</a:t>
            </a:r>
          </a:p>
          <a:p>
            <a:r>
              <a:rPr lang="cs-CZ" dirty="0"/>
              <a:t>občas se do vtipů zamotá</a:t>
            </a:r>
          </a:p>
          <a:p>
            <a:r>
              <a:rPr lang="cs-CZ" dirty="0"/>
              <a:t>kapitalistický jazyk postavy reflektující ideový základ románu</a:t>
            </a:r>
          </a:p>
          <a:p>
            <a:r>
              <a:rPr lang="cs-CZ" dirty="0"/>
              <a:t>přidávání slovních hříček na místa, kde nutně nejsou podložené originálem (kompenzace/posilnění humoru, každopádně neruší)</a:t>
            </a:r>
          </a:p>
          <a:p>
            <a:r>
              <a:rPr lang="cs-CZ" dirty="0"/>
              <a:t>někdy se jimi nechá unést a s přílišnou historizací překročí </a:t>
            </a:r>
            <a:r>
              <a:rPr lang="cs-CZ"/>
              <a:t>hranici srozumitelnosti</a:t>
            </a:r>
            <a:endParaRPr lang="cs-CZ" dirty="0"/>
          </a:p>
          <a:p>
            <a:endParaRPr lang="cs-CZ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0223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72C0470D-DBE3-627A-DD98-1F2C4D1D3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Bahnschrift SemiBold SemiConden" panose="020B0502040204020203" pitchFamily="34" charset="0"/>
              </a:rPr>
              <a:t>Děkuji za pozornost</a:t>
            </a:r>
            <a:endParaRPr lang="en-GB" dirty="0">
              <a:latin typeface="Bahnschrift SemiBold SemiConden" panose="020B0502040204020203" pitchFamily="34" charset="0"/>
            </a:endParaRP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EEE7C10-407A-5576-3589-93F53EEF4D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9334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9F1126-254F-20D0-F061-E9980F353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Bahnschrift SemiBold SemiConden" panose="020B0502040204020203" pitchFamily="34" charset="0"/>
              </a:rPr>
              <a:t>Doslov R. Nenadála</a:t>
            </a:r>
            <a:endParaRPr lang="en-GB" dirty="0">
              <a:latin typeface="Bahnschrift SemiBold SemiConden" panose="020B0502040204020203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DEF334-779C-9F60-F5DC-BF200DF690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„Čtenáře chtějí smích, jenž dráždí pouze bránici, více než smích, který dráždí rozum.“</a:t>
            </a:r>
          </a:p>
          <a:p>
            <a:r>
              <a:rPr lang="cs-CZ" dirty="0"/>
              <a:t>podtrhuje revolučnost Yankeeho – nepoddal se tehdejším představám o středověku</a:t>
            </a:r>
          </a:p>
          <a:p>
            <a:r>
              <a:rPr lang="cs-CZ" dirty="0"/>
              <a:t>obnažuje feudalismus a reflektuje pro sebe současnou společnost</a:t>
            </a:r>
          </a:p>
          <a:p>
            <a:r>
              <a:rPr lang="cs-CZ" dirty="0"/>
              <a:t>otroctví, dědické královské tituly, apel na morální hodnoty…</a:t>
            </a:r>
          </a:p>
          <a:p>
            <a:r>
              <a:rPr lang="cs-CZ" dirty="0"/>
              <a:t>reflexe konceptu selfmademan</a:t>
            </a:r>
          </a:p>
          <a:p>
            <a:endParaRPr lang="cs-CZ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056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C2DAF6-CA82-1FAC-4E80-FEC721D22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Bahnschrift SemiBold SemiConden" panose="020B0502040204020203" pitchFamily="34" charset="0"/>
              </a:rPr>
              <a:t>Na expresivitu bohatá věta z doslovu Nenadála</a:t>
            </a:r>
            <a:endParaRPr lang="en-GB" dirty="0">
              <a:latin typeface="Bahnschrift SemiBold SemiConden" panose="020B0502040204020203" pitchFamily="34" charset="0"/>
            </a:endParaRP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F99A864-27D7-CB9C-1556-03D944D9BA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50949">
            <a:off x="1639333" y="2584870"/>
            <a:ext cx="8913334" cy="200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234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B11B23-5B7C-BFC4-0CCA-7A8B0FDCD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Bahnschrift SemiBold SemiConden" panose="020B0502040204020203" pitchFamily="34" charset="0"/>
              </a:rPr>
              <a:t>Doslov M. </a:t>
            </a:r>
            <a:r>
              <a:rPr lang="cs-CZ" dirty="0" err="1">
                <a:latin typeface="Bahnschrift SemiBold SemiConden" panose="020B0502040204020203" pitchFamily="34" charset="0"/>
              </a:rPr>
              <a:t>Bobrovové</a:t>
            </a:r>
            <a:endParaRPr lang="en-GB" dirty="0">
              <a:latin typeface="Bahnschrift SemiBold SemiConden" panose="020B0502040204020203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3594F6-7769-0325-1374-5A40EEAB04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kritika vyšších tříd, výsměch americkému způsobu života</a:t>
            </a:r>
          </a:p>
          <a:p>
            <a:r>
              <a:rPr lang="cs-CZ" dirty="0"/>
              <a:t>vzestup amerických „monarchů peněz“ X chudoba</a:t>
            </a:r>
          </a:p>
          <a:p>
            <a:r>
              <a:rPr lang="cs-CZ" dirty="0"/>
              <a:t>stávky amerického proletariátu, komplikovaný postoj ke kapitalismu</a:t>
            </a:r>
          </a:p>
          <a:p>
            <a:r>
              <a:rPr lang="cs-CZ" dirty="0"/>
              <a:t>tmářství církve, podpora silnějších</a:t>
            </a:r>
          </a:p>
          <a:p>
            <a:r>
              <a:rPr lang="cs-CZ" dirty="0"/>
              <a:t>role Twaina jako satirika – usvědčovatele</a:t>
            </a:r>
          </a:p>
          <a:p>
            <a:r>
              <a:rPr lang="cs-CZ" dirty="0"/>
              <a:t>nedostatek svornosti mezi vykořisťovanými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F8D40BB-55D1-1750-404D-4553B2D06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5429440"/>
            <a:ext cx="10332806" cy="882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827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D6A34A-C20F-D95B-2DC6-5D77E2C8E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Bahnschrift SemiBold SemiConden" panose="020B0502040204020203" pitchFamily="34" charset="0"/>
              </a:rPr>
              <a:t>Úryvky z doslovu M. </a:t>
            </a:r>
            <a:r>
              <a:rPr lang="cs-CZ" dirty="0" err="1">
                <a:latin typeface="Bahnschrift SemiBold SemiConden" panose="020B0502040204020203" pitchFamily="34" charset="0"/>
              </a:rPr>
              <a:t>Bobrovové</a:t>
            </a:r>
            <a:endParaRPr lang="en-GB" dirty="0">
              <a:latin typeface="Bahnschrift SemiBold SemiConden" panose="020B0502040204020203" pitchFamily="34" charset="0"/>
            </a:endParaRP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D7E031F0-6C1B-FFBD-A89D-226084FA6F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5652" y="2233988"/>
            <a:ext cx="6220693" cy="127652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5C0969E-0570-2CC5-0EB9-03E891F29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42" y="4053817"/>
            <a:ext cx="6373114" cy="84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880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98D5A5-44A6-7F73-1C3A-55198187B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Bahnschrift SemiBold SemiConden" panose="020B0502040204020203" pitchFamily="34" charset="0"/>
              </a:rPr>
              <a:t>Pozorování I</a:t>
            </a:r>
            <a:endParaRPr lang="en-GB" dirty="0">
              <a:latin typeface="Bahnschrift SemiBold SemiConden" panose="020B0502040204020203" pitchFamily="34" charset="0"/>
            </a:endParaRPr>
          </a:p>
        </p:txBody>
      </p:sp>
      <p:pic>
        <p:nvPicPr>
          <p:cNvPr id="11" name="Zástupný obsah 10">
            <a:extLst>
              <a:ext uri="{FF2B5EF4-FFF2-40B4-BE49-F238E27FC236}">
                <a16:creationId xmlns:a16="http://schemas.microsoft.com/office/drawing/2014/main" id="{295AA45C-FD68-A3FA-4E13-AC08CD8B94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83066" y="3857399"/>
            <a:ext cx="5639587" cy="1057423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6B5CFC87-6D32-6CCA-5C11-527DEAB79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3066" y="1946767"/>
            <a:ext cx="5896798" cy="1143160"/>
          </a:xfrm>
          <a:prstGeom prst="rect">
            <a:avLst/>
          </a:prstGeom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id="{421D1940-A534-21AD-AF4F-A3FF0D287260}"/>
              </a:ext>
            </a:extLst>
          </p:cNvPr>
          <p:cNvSpPr txBox="1"/>
          <p:nvPr/>
        </p:nvSpPr>
        <p:spPr>
          <a:xfrm>
            <a:off x="826558" y="2518347"/>
            <a:ext cx="6094562" cy="267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práce s kontrastem</a:t>
            </a:r>
            <a:b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knižního jazyka a mluvenosti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800" dirty="0">
                <a:solidFill>
                  <a:prstClr val="black"/>
                </a:solidFill>
                <a:latin typeface="Aptos" panose="02110004020202020204"/>
              </a:rPr>
              <a:t>v originále blízko sebe, dobře</a:t>
            </a:r>
            <a:br>
              <a:rPr lang="cs-CZ" sz="2800" dirty="0">
                <a:solidFill>
                  <a:prstClr val="black"/>
                </a:solidFill>
                <a:latin typeface="Aptos" panose="02110004020202020204"/>
              </a:rPr>
            </a:br>
            <a:r>
              <a:rPr lang="cs-CZ" sz="2800" dirty="0">
                <a:solidFill>
                  <a:prstClr val="black"/>
                </a:solidFill>
                <a:latin typeface="Aptos" panose="02110004020202020204"/>
              </a:rPr>
              <a:t>patrné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800" dirty="0">
                <a:solidFill>
                  <a:prstClr val="black"/>
                </a:solidFill>
                <a:latin typeface="Aptos" panose="02110004020202020204"/>
              </a:rPr>
              <a:t>zachování části </a:t>
            </a:r>
            <a:br>
              <a:rPr lang="cs-CZ" sz="2800" dirty="0">
                <a:solidFill>
                  <a:prstClr val="black"/>
                </a:solidFill>
                <a:latin typeface="Aptos" panose="02110004020202020204"/>
              </a:rPr>
            </a:br>
            <a:r>
              <a:rPr lang="cs-CZ" sz="2800" dirty="0">
                <a:solidFill>
                  <a:prstClr val="black"/>
                </a:solidFill>
                <a:latin typeface="Aptos" panose="02110004020202020204"/>
              </a:rPr>
              <a:t>větné struktury originálu</a:t>
            </a:r>
          </a:p>
        </p:txBody>
      </p:sp>
    </p:spTree>
    <p:extLst>
      <p:ext uri="{BB962C8B-B14F-4D97-AF65-F5344CB8AC3E}">
        <p14:creationId xmlns:p14="http://schemas.microsoft.com/office/powerpoint/2010/main" val="813019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BE7EE-BB95-DFA3-7445-5F1B5BC9E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81864B-F1D4-507C-E878-BE48C835B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Bahnschrift SemiBold SemiConden" panose="020B0502040204020203" pitchFamily="34" charset="0"/>
              </a:rPr>
              <a:t>Pozorování II</a:t>
            </a:r>
            <a:endParaRPr lang="en-GB" dirty="0">
              <a:latin typeface="Bahnschrift SemiBold SemiConden" panose="020B0502040204020203" pitchFamily="34" charset="0"/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E59E0E14-1DDB-74CC-83E5-FC202CD63036}"/>
              </a:ext>
            </a:extLst>
          </p:cNvPr>
          <p:cNvSpPr txBox="1"/>
          <p:nvPr/>
        </p:nvSpPr>
        <p:spPr>
          <a:xfrm>
            <a:off x="826558" y="2518347"/>
            <a:ext cx="5269442" cy="2937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opět přetažení větné struktury, na češtinu příliš časté užití středníku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800" dirty="0">
                <a:solidFill>
                  <a:prstClr val="black"/>
                </a:solidFill>
                <a:latin typeface="Aptos" panose="02110004020202020204"/>
              </a:rPr>
              <a:t>možná by bylo vhodné zkrátit, protože tady takto dlouhá struktura neslouží dramatizaci situace nebo podobně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B5071A6E-D72B-2F66-CF38-351EE39AF2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1237" y="907961"/>
            <a:ext cx="5725324" cy="272453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0CD36D87-B8F9-5355-A601-66332C7A82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237" y="3976293"/>
            <a:ext cx="5734850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691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0CF2C-43EC-FDA4-9E85-F00DE3B46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2A6459-0501-6BA7-1BB8-782BA7374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Bahnschrift SemiBold SemiConden" panose="020B0502040204020203" pitchFamily="34" charset="0"/>
              </a:rPr>
              <a:t>Pozorování III</a:t>
            </a:r>
            <a:endParaRPr lang="en-GB" dirty="0">
              <a:latin typeface="Bahnschrift SemiBold SemiConden" panose="020B0502040204020203" pitchFamily="34" charset="0"/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C432B838-DA31-CD48-2D90-B80C68D6FD97}"/>
              </a:ext>
            </a:extLst>
          </p:cNvPr>
          <p:cNvSpPr txBox="1"/>
          <p:nvPr/>
        </p:nvSpPr>
        <p:spPr>
          <a:xfrm>
            <a:off x="826558" y="2518347"/>
            <a:ext cx="5156508" cy="3194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800" dirty="0">
                <a:solidFill>
                  <a:prstClr val="black"/>
                </a:solidFill>
                <a:latin typeface="Aptos" panose="02110004020202020204"/>
              </a:rPr>
              <a:t>opět práce s větnou strukturou originálu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800" dirty="0">
                <a:solidFill>
                  <a:prstClr val="black"/>
                </a:solidFill>
                <a:latin typeface="Aptos" panose="02110004020202020204"/>
              </a:rPr>
              <a:t>zde funkční a odůvodnitelné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800" dirty="0">
                <a:solidFill>
                  <a:prstClr val="black"/>
                </a:solidFill>
                <a:latin typeface="Aptos" panose="02110004020202020204"/>
              </a:rPr>
              <a:t>v češtině zpochybnitelná přirozenost, ale esteticky opodstatněné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800" dirty="0">
                <a:solidFill>
                  <a:prstClr val="black"/>
                </a:solidFill>
                <a:latin typeface="Aptos" panose="02110004020202020204"/>
              </a:rPr>
              <a:t>veliké množství aliterací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7F1D7F9-A65F-E604-7075-E91A8C9D1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3066" y="1265323"/>
            <a:ext cx="5868219" cy="2019582"/>
          </a:xfrm>
          <a:prstGeom prst="rect">
            <a:avLst/>
          </a:prstGeom>
        </p:spPr>
      </p:pic>
      <p:pic>
        <p:nvPicPr>
          <p:cNvPr id="7" name="Zástupný obsah 8">
            <a:extLst>
              <a:ext uri="{FF2B5EF4-FFF2-40B4-BE49-F238E27FC236}">
                <a16:creationId xmlns:a16="http://schemas.microsoft.com/office/drawing/2014/main" id="{6405CA79-90DB-86D6-F333-4FCCBF7332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3066" y="3660013"/>
            <a:ext cx="5744377" cy="222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677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5A316-C33A-EA43-977D-93EFA183D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D4FE1B-85AC-727B-497F-6F9D5AB3F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Bahnschrift SemiBold SemiConden" panose="020B0502040204020203" pitchFamily="34" charset="0"/>
              </a:rPr>
              <a:t>Pozorování IV</a:t>
            </a:r>
            <a:endParaRPr lang="en-GB" dirty="0">
              <a:latin typeface="Bahnschrift SemiBold SemiConden" panose="020B0502040204020203" pitchFamily="34" charset="0"/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794DDE2F-5ACE-EF5D-40D3-2236526CFF7D}"/>
              </a:ext>
            </a:extLst>
          </p:cNvPr>
          <p:cNvSpPr txBox="1"/>
          <p:nvPr/>
        </p:nvSpPr>
        <p:spPr>
          <a:xfrm>
            <a:off x="826558" y="2518347"/>
            <a:ext cx="5156508" cy="267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800" dirty="0" err="1">
                <a:solidFill>
                  <a:prstClr val="black"/>
                </a:solidFill>
                <a:latin typeface="Aptos" panose="02110004020202020204"/>
              </a:rPr>
              <a:t>rotten</a:t>
            </a:r>
            <a:r>
              <a:rPr lang="cs-CZ" sz="2800" dirty="0">
                <a:solidFill>
                  <a:prstClr val="black"/>
                </a:solidFill>
                <a:latin typeface="Aptos" panose="02110004020202020204"/>
              </a:rPr>
              <a:t> a </a:t>
            </a:r>
            <a:r>
              <a:rPr lang="cs-CZ" sz="2800" dirty="0" err="1">
                <a:solidFill>
                  <a:prstClr val="black"/>
                </a:solidFill>
                <a:latin typeface="Aptos" panose="02110004020202020204"/>
              </a:rPr>
              <a:t>petrified</a:t>
            </a:r>
            <a:r>
              <a:rPr lang="cs-CZ" sz="2800" dirty="0">
                <a:solidFill>
                  <a:prstClr val="black"/>
                </a:solidFill>
                <a:latin typeface="Aptos" panose="02110004020202020204"/>
              </a:rPr>
              <a:t> zpochybnitelně přeložené (obejít to?)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800" dirty="0">
                <a:solidFill>
                  <a:prstClr val="black"/>
                </a:solidFill>
                <a:latin typeface="Aptos" panose="02110004020202020204"/>
              </a:rPr>
              <a:t>názvosloví vs </a:t>
            </a:r>
            <a:r>
              <a:rPr lang="cs-CZ" sz="2800" dirty="0" err="1">
                <a:solidFill>
                  <a:prstClr val="black"/>
                </a:solidFill>
                <a:latin typeface="Aptos" panose="02110004020202020204"/>
              </a:rPr>
              <a:t>periods</a:t>
            </a:r>
            <a:endParaRPr lang="cs-CZ" sz="2800" dirty="0">
              <a:solidFill>
                <a:prstClr val="black"/>
              </a:solidFill>
              <a:latin typeface="Aptos" panose="02110004020202020204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800" dirty="0">
                <a:solidFill>
                  <a:prstClr val="black"/>
                </a:solidFill>
                <a:latin typeface="Aptos" panose="02110004020202020204"/>
              </a:rPr>
              <a:t>takto brzy do narativu proniká kapitalistický jazyk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B68DABB-558E-37DF-C72E-22E1C654C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3066" y="720283"/>
            <a:ext cx="5725324" cy="2610214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D8671D93-F7E5-46E0-9616-5C3BF8916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949310"/>
            <a:ext cx="5753903" cy="233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73294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A1A7A57E0E6414D91BC527505E9470A" ma:contentTypeVersion="13" ma:contentTypeDescription="Vytvoří nový dokument" ma:contentTypeScope="" ma:versionID="30b6d0ca3f1f257cc74c1259584e61c7">
  <xsd:schema xmlns:xsd="http://www.w3.org/2001/XMLSchema" xmlns:xs="http://www.w3.org/2001/XMLSchema" xmlns:p="http://schemas.microsoft.com/office/2006/metadata/properties" xmlns:ns3="3ade55f8-548e-412e-967a-00f73a75c3ee" xmlns:ns4="2ad49c43-0c00-41c6-b62e-878a4a80475f" targetNamespace="http://schemas.microsoft.com/office/2006/metadata/properties" ma:root="true" ma:fieldsID="dde91901b6185c40cbc6562c88390c74" ns3:_="" ns4:_="">
    <xsd:import namespace="3ade55f8-548e-412e-967a-00f73a75c3ee"/>
    <xsd:import namespace="2ad49c43-0c00-41c6-b62e-878a4a80475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_activity" minOccurs="0"/>
                <xsd:element ref="ns3:MediaServiceObjectDetectorVersions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de55f8-548e-412e-967a-00f73a75c3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d49c43-0c00-41c6-b62e-878a4a80475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ade55f8-548e-412e-967a-00f73a75c3ee" xsi:nil="true"/>
  </documentManagement>
</p:properties>
</file>

<file path=customXml/itemProps1.xml><?xml version="1.0" encoding="utf-8"?>
<ds:datastoreItem xmlns:ds="http://schemas.openxmlformats.org/officeDocument/2006/customXml" ds:itemID="{F9255D76-B6ED-4461-B702-455F34F83E3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F5E0BA0-0D71-4BC7-BEF8-34A3EA5045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de55f8-548e-412e-967a-00f73a75c3ee"/>
    <ds:schemaRef ds:uri="2ad49c43-0c00-41c6-b62e-878a4a8047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09BEEEA-DF73-4CE3-B1D4-281BBDEE0E14}">
  <ds:schemaRefs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2ad49c43-0c00-41c6-b62e-878a4a80475f"/>
    <ds:schemaRef ds:uri="http://purl.org/dc/dcmitype/"/>
    <ds:schemaRef ds:uri="http://schemas.microsoft.com/office/2006/metadata/properties"/>
    <ds:schemaRef ds:uri="http://purl.org/dc/terms/"/>
    <ds:schemaRef ds:uri="http://schemas.microsoft.com/office/infopath/2007/PartnerControls"/>
    <ds:schemaRef ds:uri="3ade55f8-548e-412e-967a-00f73a75c3ee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348</Words>
  <Application>Microsoft Office PowerPoint</Application>
  <PresentationFormat>Širokoúhlá obrazovka</PresentationFormat>
  <Paragraphs>51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Bahnschrift SemiBold SemiConden</vt:lpstr>
      <vt:lpstr>Motiv Office</vt:lpstr>
      <vt:lpstr>Urozený pan Dinadan – veselá kopa</vt:lpstr>
      <vt:lpstr>Doslov R. Nenadála</vt:lpstr>
      <vt:lpstr>Na expresivitu bohatá věta z doslovu Nenadála</vt:lpstr>
      <vt:lpstr>Doslov M. Bobrovové</vt:lpstr>
      <vt:lpstr>Úryvky z doslovu M. Bobrovové</vt:lpstr>
      <vt:lpstr>Pozorování I</vt:lpstr>
      <vt:lpstr>Pozorování II</vt:lpstr>
      <vt:lpstr>Pozorování III</vt:lpstr>
      <vt:lpstr>Pozorování IV</vt:lpstr>
      <vt:lpstr>Pozorování V</vt:lpstr>
      <vt:lpstr>Pozorování VI</vt:lpstr>
      <vt:lpstr>Shrnutí pozorovaných jevů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Krobová, Zorka</dc:creator>
  <cp:lastModifiedBy>Kalivodová, Eva</cp:lastModifiedBy>
  <cp:revision>4</cp:revision>
  <dcterms:created xsi:type="dcterms:W3CDTF">2026-03-24T06:46:43Z</dcterms:created>
  <dcterms:modified xsi:type="dcterms:W3CDTF">2026-04-18T09:17:36Z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0x0101009A1A7A57E0E6414D91BC527505E9470A</vt:lpwstr>
  </property>
</Properties>
</file>