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42"/>
  </p:notesMasterIdLst>
  <p:sldIdLst>
    <p:sldId id="256" r:id="rId2"/>
    <p:sldId id="296" r:id="rId3"/>
    <p:sldId id="290" r:id="rId4"/>
    <p:sldId id="291" r:id="rId5"/>
    <p:sldId id="292" r:id="rId6"/>
    <p:sldId id="289" r:id="rId7"/>
    <p:sldId id="286" r:id="rId8"/>
    <p:sldId id="287" r:id="rId9"/>
    <p:sldId id="288" r:id="rId10"/>
    <p:sldId id="293" r:id="rId11"/>
    <p:sldId id="295" r:id="rId12"/>
    <p:sldId id="297" r:id="rId13"/>
    <p:sldId id="298" r:id="rId14"/>
    <p:sldId id="299" r:id="rId15"/>
    <p:sldId id="257" r:id="rId16"/>
    <p:sldId id="258" r:id="rId17"/>
    <p:sldId id="259" r:id="rId18"/>
    <p:sldId id="260" r:id="rId19"/>
    <p:sldId id="261" r:id="rId20"/>
    <p:sldId id="262" r:id="rId21"/>
    <p:sldId id="264" r:id="rId22"/>
    <p:sldId id="265" r:id="rId23"/>
    <p:sldId id="266" r:id="rId24"/>
    <p:sldId id="267" r:id="rId25"/>
    <p:sldId id="268" r:id="rId26"/>
    <p:sldId id="269" r:id="rId27"/>
    <p:sldId id="271" r:id="rId28"/>
    <p:sldId id="272" r:id="rId29"/>
    <p:sldId id="273" r:id="rId30"/>
    <p:sldId id="274" r:id="rId31"/>
    <p:sldId id="275" r:id="rId32"/>
    <p:sldId id="276" r:id="rId33"/>
    <p:sldId id="277" r:id="rId34"/>
    <p:sldId id="278" r:id="rId35"/>
    <p:sldId id="279" r:id="rId36"/>
    <p:sldId id="280" r:id="rId37"/>
    <p:sldId id="281" r:id="rId38"/>
    <p:sldId id="282" r:id="rId39"/>
    <p:sldId id="283" r:id="rId40"/>
    <p:sldId id="284" r:id="rId41"/>
  </p:sldIdLst>
  <p:sldSz cx="9144000" cy="6858000" type="screen4x3"/>
  <p:notesSz cx="6858000" cy="9144000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354"/>
    <p:restoredTop sz="94681"/>
  </p:normalViewPr>
  <p:slideViewPr>
    <p:cSldViewPr>
      <p:cViewPr varScale="1">
        <p:scale>
          <a:sx n="116" d="100"/>
          <a:sy n="116" d="100"/>
        </p:scale>
        <p:origin x="1048" y="176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1">
            <a:extLst>
              <a:ext uri="{FF2B5EF4-FFF2-40B4-BE49-F238E27FC236}">
                <a16:creationId xmlns:a16="http://schemas.microsoft.com/office/drawing/2014/main" id="{52C71399-B088-4BD5-CB34-DD2D91CCC3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39" name="AutoShape 2">
            <a:extLst>
              <a:ext uri="{FF2B5EF4-FFF2-40B4-BE49-F238E27FC236}">
                <a16:creationId xmlns:a16="http://schemas.microsoft.com/office/drawing/2014/main" id="{1E60C6AA-C726-CA14-B53A-A42FEC2F91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0" name="AutoShape 3">
            <a:extLst>
              <a:ext uri="{FF2B5EF4-FFF2-40B4-BE49-F238E27FC236}">
                <a16:creationId xmlns:a16="http://schemas.microsoft.com/office/drawing/2014/main" id="{8D99DF00-2B79-143B-3A54-257DE7C7DF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4341" name="Rectangle 4">
            <a:extLst>
              <a:ext uri="{FF2B5EF4-FFF2-40B4-BE49-F238E27FC236}">
                <a16:creationId xmlns:a16="http://schemas.microsoft.com/office/drawing/2014/main" id="{A4855548-9B40-590B-FB65-347F01E76101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-11798300" y="-11796713"/>
            <a:ext cx="11793537" cy="12487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053" name="Rectangle 5">
            <a:extLst>
              <a:ext uri="{FF2B5EF4-FFF2-40B4-BE49-F238E27FC236}">
                <a16:creationId xmlns:a16="http://schemas.microsoft.com/office/drawing/2014/main" id="{3AF338F5-51B7-3EA6-BA86-A1091770758D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0050" cy="41084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de-DE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ＭＳ Ｐゴシック" charset="0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1">
            <a:extLst>
              <a:ext uri="{FF2B5EF4-FFF2-40B4-BE49-F238E27FC236}">
                <a16:creationId xmlns:a16="http://schemas.microsoft.com/office/drawing/2014/main" id="{E2365CCE-17EE-6C44-9EAF-803EA6C3E82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Text Box 2">
            <a:extLst>
              <a:ext uri="{FF2B5EF4-FFF2-40B4-BE49-F238E27FC236}">
                <a16:creationId xmlns:a16="http://schemas.microsoft.com/office/drawing/2014/main" id="{DA85BB86-DBC5-06EC-9DA1-6949D800EF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4813" cy="4114800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1">
            <a:extLst>
              <a:ext uri="{FF2B5EF4-FFF2-40B4-BE49-F238E27FC236}">
                <a16:creationId xmlns:a16="http://schemas.microsoft.com/office/drawing/2014/main" id="{0C8A5227-56E7-AC52-F41D-D5E7842B542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0" name="Text Box 2">
            <a:extLst>
              <a:ext uri="{FF2B5EF4-FFF2-40B4-BE49-F238E27FC236}">
                <a16:creationId xmlns:a16="http://schemas.microsoft.com/office/drawing/2014/main" id="{C5B63759-4D95-CAB3-DC4E-B74F9B7A2EE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ext Box 1">
            <a:extLst>
              <a:ext uri="{FF2B5EF4-FFF2-40B4-BE49-F238E27FC236}">
                <a16:creationId xmlns:a16="http://schemas.microsoft.com/office/drawing/2014/main" id="{AD0BCE81-A3D9-244C-7897-22AD0AC6BD8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4" name="Text Box 2">
            <a:extLst>
              <a:ext uri="{FF2B5EF4-FFF2-40B4-BE49-F238E27FC236}">
                <a16:creationId xmlns:a16="http://schemas.microsoft.com/office/drawing/2014/main" id="{80E53F18-C67C-5CF6-4A2E-B07F62DE8B2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ext Box 1">
            <a:extLst>
              <a:ext uri="{FF2B5EF4-FFF2-40B4-BE49-F238E27FC236}">
                <a16:creationId xmlns:a16="http://schemas.microsoft.com/office/drawing/2014/main" id="{8B4FFD9F-2717-C0C1-F97E-DAD967E5B4A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8" name="Text Box 2">
            <a:extLst>
              <a:ext uri="{FF2B5EF4-FFF2-40B4-BE49-F238E27FC236}">
                <a16:creationId xmlns:a16="http://schemas.microsoft.com/office/drawing/2014/main" id="{AE3E9CE2-A67A-1757-BB0A-94947408B04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ext Box 1">
            <a:extLst>
              <a:ext uri="{FF2B5EF4-FFF2-40B4-BE49-F238E27FC236}">
                <a16:creationId xmlns:a16="http://schemas.microsoft.com/office/drawing/2014/main" id="{2FCC215F-AEC1-1D97-8F57-800CDD2A5AF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2" name="Text Box 2">
            <a:extLst>
              <a:ext uri="{FF2B5EF4-FFF2-40B4-BE49-F238E27FC236}">
                <a16:creationId xmlns:a16="http://schemas.microsoft.com/office/drawing/2014/main" id="{9C77E1D4-ACC4-EF0A-C82B-38FF6B7AB69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ext Box 1">
            <a:extLst>
              <a:ext uri="{FF2B5EF4-FFF2-40B4-BE49-F238E27FC236}">
                <a16:creationId xmlns:a16="http://schemas.microsoft.com/office/drawing/2014/main" id="{3034E51C-FEDA-1321-F163-B176DF9D72F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0" name="Text Box 2">
            <a:extLst>
              <a:ext uri="{FF2B5EF4-FFF2-40B4-BE49-F238E27FC236}">
                <a16:creationId xmlns:a16="http://schemas.microsoft.com/office/drawing/2014/main" id="{05EC9D87-ABDD-8CD5-201D-6F25B037C78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ext Box 1">
            <a:extLst>
              <a:ext uri="{FF2B5EF4-FFF2-40B4-BE49-F238E27FC236}">
                <a16:creationId xmlns:a16="http://schemas.microsoft.com/office/drawing/2014/main" id="{51C0C84A-E88E-38C8-AAEB-D1FFEC96664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4" name="Text Box 2">
            <a:extLst>
              <a:ext uri="{FF2B5EF4-FFF2-40B4-BE49-F238E27FC236}">
                <a16:creationId xmlns:a16="http://schemas.microsoft.com/office/drawing/2014/main" id="{254C401E-63AC-DB24-B1D3-FA511BA1486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ext Box 1">
            <a:extLst>
              <a:ext uri="{FF2B5EF4-FFF2-40B4-BE49-F238E27FC236}">
                <a16:creationId xmlns:a16="http://schemas.microsoft.com/office/drawing/2014/main" id="{E6ED0089-5862-0CE2-05E7-F91E4D02484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8" name="Text Box 2">
            <a:extLst>
              <a:ext uri="{FF2B5EF4-FFF2-40B4-BE49-F238E27FC236}">
                <a16:creationId xmlns:a16="http://schemas.microsoft.com/office/drawing/2014/main" id="{F969F126-C59A-4005-8068-6127AAF2A26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ext Box 1">
            <a:extLst>
              <a:ext uri="{FF2B5EF4-FFF2-40B4-BE49-F238E27FC236}">
                <a16:creationId xmlns:a16="http://schemas.microsoft.com/office/drawing/2014/main" id="{CC14AAA8-37F0-2770-F527-3EFA3FBA256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2" name="Text Box 2">
            <a:extLst>
              <a:ext uri="{FF2B5EF4-FFF2-40B4-BE49-F238E27FC236}">
                <a16:creationId xmlns:a16="http://schemas.microsoft.com/office/drawing/2014/main" id="{CD4D44FE-B578-D5CE-B271-F2B473F90BF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1">
            <a:extLst>
              <a:ext uri="{FF2B5EF4-FFF2-40B4-BE49-F238E27FC236}">
                <a16:creationId xmlns:a16="http://schemas.microsoft.com/office/drawing/2014/main" id="{8E7D140E-E0E6-4460-EA3D-10211BFEF32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6" name="Text Box 2">
            <a:extLst>
              <a:ext uri="{FF2B5EF4-FFF2-40B4-BE49-F238E27FC236}">
                <a16:creationId xmlns:a16="http://schemas.microsoft.com/office/drawing/2014/main" id="{76A8C661-6E58-CB31-74AF-7FA294CBA4E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ext Box 1">
            <a:extLst>
              <a:ext uri="{FF2B5EF4-FFF2-40B4-BE49-F238E27FC236}">
                <a16:creationId xmlns:a16="http://schemas.microsoft.com/office/drawing/2014/main" id="{0DD44857-5524-021F-6B94-7A23FC80342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0" name="Text Box 2">
            <a:extLst>
              <a:ext uri="{FF2B5EF4-FFF2-40B4-BE49-F238E27FC236}">
                <a16:creationId xmlns:a16="http://schemas.microsoft.com/office/drawing/2014/main" id="{E78E6245-33E4-73DA-4A44-853A95C9D11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1">
            <a:extLst>
              <a:ext uri="{FF2B5EF4-FFF2-40B4-BE49-F238E27FC236}">
                <a16:creationId xmlns:a16="http://schemas.microsoft.com/office/drawing/2014/main" id="{20D2EA17-7AFA-FE6B-4607-989924543F9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Text Box 2">
            <a:extLst>
              <a:ext uri="{FF2B5EF4-FFF2-40B4-BE49-F238E27FC236}">
                <a16:creationId xmlns:a16="http://schemas.microsoft.com/office/drawing/2014/main" id="{D64B537F-6F25-DB75-F1D8-49249B0C25C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ext Box 1">
            <a:extLst>
              <a:ext uri="{FF2B5EF4-FFF2-40B4-BE49-F238E27FC236}">
                <a16:creationId xmlns:a16="http://schemas.microsoft.com/office/drawing/2014/main" id="{BAA16033-E503-3C5B-83FC-D0D826B1B0B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4" name="Text Box 2">
            <a:extLst>
              <a:ext uri="{FF2B5EF4-FFF2-40B4-BE49-F238E27FC236}">
                <a16:creationId xmlns:a16="http://schemas.microsoft.com/office/drawing/2014/main" id="{FB0E6542-A994-2021-ECB0-0F948D4AEA5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Text Box 1">
            <a:extLst>
              <a:ext uri="{FF2B5EF4-FFF2-40B4-BE49-F238E27FC236}">
                <a16:creationId xmlns:a16="http://schemas.microsoft.com/office/drawing/2014/main" id="{5E97AE45-DD22-ECD4-12E0-794B6C16A57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8" name="Text Box 2">
            <a:extLst>
              <a:ext uri="{FF2B5EF4-FFF2-40B4-BE49-F238E27FC236}">
                <a16:creationId xmlns:a16="http://schemas.microsoft.com/office/drawing/2014/main" id="{4F60A917-32CA-13E4-3C90-7D6B987FF31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Text Box 1">
            <a:extLst>
              <a:ext uri="{FF2B5EF4-FFF2-40B4-BE49-F238E27FC236}">
                <a16:creationId xmlns:a16="http://schemas.microsoft.com/office/drawing/2014/main" id="{06A6A60E-733F-DB65-B71D-815B3E11687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2" name="Text Box 2">
            <a:extLst>
              <a:ext uri="{FF2B5EF4-FFF2-40B4-BE49-F238E27FC236}">
                <a16:creationId xmlns:a16="http://schemas.microsoft.com/office/drawing/2014/main" id="{8958E8D5-5EE0-A39C-107A-CCD1A8E6DC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Text Box 1">
            <a:extLst>
              <a:ext uri="{FF2B5EF4-FFF2-40B4-BE49-F238E27FC236}">
                <a16:creationId xmlns:a16="http://schemas.microsoft.com/office/drawing/2014/main" id="{C13C0906-1B78-CC7C-69A8-690FED2A99D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6" name="Text Box 2">
            <a:extLst>
              <a:ext uri="{FF2B5EF4-FFF2-40B4-BE49-F238E27FC236}">
                <a16:creationId xmlns:a16="http://schemas.microsoft.com/office/drawing/2014/main" id="{03E5C857-0556-1E75-7488-180D9F5A2D8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Text Box 1">
            <a:extLst>
              <a:ext uri="{FF2B5EF4-FFF2-40B4-BE49-F238E27FC236}">
                <a16:creationId xmlns:a16="http://schemas.microsoft.com/office/drawing/2014/main" id="{E25C807C-4F8B-1EA1-D52F-068122DC207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0" name="Text Box 2">
            <a:extLst>
              <a:ext uri="{FF2B5EF4-FFF2-40B4-BE49-F238E27FC236}">
                <a16:creationId xmlns:a16="http://schemas.microsoft.com/office/drawing/2014/main" id="{F313F0DD-9DD9-1689-8719-3CF4EED440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Text Box 1">
            <a:extLst>
              <a:ext uri="{FF2B5EF4-FFF2-40B4-BE49-F238E27FC236}">
                <a16:creationId xmlns:a16="http://schemas.microsoft.com/office/drawing/2014/main" id="{0A1E6BDD-B5FC-7C34-AA86-7E3773D2952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4" name="Text Box 2">
            <a:extLst>
              <a:ext uri="{FF2B5EF4-FFF2-40B4-BE49-F238E27FC236}">
                <a16:creationId xmlns:a16="http://schemas.microsoft.com/office/drawing/2014/main" id="{810B8AFC-3124-A072-AB34-C70A28993D6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Text Box 1">
            <a:extLst>
              <a:ext uri="{FF2B5EF4-FFF2-40B4-BE49-F238E27FC236}">
                <a16:creationId xmlns:a16="http://schemas.microsoft.com/office/drawing/2014/main" id="{0A16AF98-C364-2472-7A51-B8B35C6DFFF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8" name="Text Box 2">
            <a:extLst>
              <a:ext uri="{FF2B5EF4-FFF2-40B4-BE49-F238E27FC236}">
                <a16:creationId xmlns:a16="http://schemas.microsoft.com/office/drawing/2014/main" id="{9A588886-55F8-AAB5-9D96-DD5939DADFB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ext Box 1">
            <a:extLst>
              <a:ext uri="{FF2B5EF4-FFF2-40B4-BE49-F238E27FC236}">
                <a16:creationId xmlns:a16="http://schemas.microsoft.com/office/drawing/2014/main" id="{97C88F68-44A5-228A-8440-C99F4902205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2" name="Text Box 2">
            <a:extLst>
              <a:ext uri="{FF2B5EF4-FFF2-40B4-BE49-F238E27FC236}">
                <a16:creationId xmlns:a16="http://schemas.microsoft.com/office/drawing/2014/main" id="{B0EE33FB-8573-9BC2-E1BF-C7235D95181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1">
            <a:extLst>
              <a:ext uri="{FF2B5EF4-FFF2-40B4-BE49-F238E27FC236}">
                <a16:creationId xmlns:a16="http://schemas.microsoft.com/office/drawing/2014/main" id="{75F24CE3-29A9-2B20-8349-9412B4E6B2E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Text Box 2">
            <a:extLst>
              <a:ext uri="{FF2B5EF4-FFF2-40B4-BE49-F238E27FC236}">
                <a16:creationId xmlns:a16="http://schemas.microsoft.com/office/drawing/2014/main" id="{4E0B7BC5-BD25-1235-3363-0EB91E095BE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1">
            <a:extLst>
              <a:ext uri="{FF2B5EF4-FFF2-40B4-BE49-F238E27FC236}">
                <a16:creationId xmlns:a16="http://schemas.microsoft.com/office/drawing/2014/main" id="{8CC8D23D-22BE-11E1-A3C5-B71CB450271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" name="Text Box 2">
            <a:extLst>
              <a:ext uri="{FF2B5EF4-FFF2-40B4-BE49-F238E27FC236}">
                <a16:creationId xmlns:a16="http://schemas.microsoft.com/office/drawing/2014/main" id="{2A3E1494-71C5-791D-D120-6E2992FE167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 Box 1">
            <a:extLst>
              <a:ext uri="{FF2B5EF4-FFF2-40B4-BE49-F238E27FC236}">
                <a16:creationId xmlns:a16="http://schemas.microsoft.com/office/drawing/2014/main" id="{72EA0A95-7CC1-F107-BE9B-18CAFCED853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Text Box 2">
            <a:extLst>
              <a:ext uri="{FF2B5EF4-FFF2-40B4-BE49-F238E27FC236}">
                <a16:creationId xmlns:a16="http://schemas.microsoft.com/office/drawing/2014/main" id="{15586ED2-B6E0-9106-0FF2-DFDA8E6364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1">
            <a:extLst>
              <a:ext uri="{FF2B5EF4-FFF2-40B4-BE49-F238E27FC236}">
                <a16:creationId xmlns:a16="http://schemas.microsoft.com/office/drawing/2014/main" id="{3E7F98D3-D11D-857A-FF33-CD72BA20755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Text Box 2">
            <a:extLst>
              <a:ext uri="{FF2B5EF4-FFF2-40B4-BE49-F238E27FC236}">
                <a16:creationId xmlns:a16="http://schemas.microsoft.com/office/drawing/2014/main" id="{40E62DB8-88E4-E3F1-33ED-CC863CEEE3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1">
            <a:extLst>
              <a:ext uri="{FF2B5EF4-FFF2-40B4-BE49-F238E27FC236}">
                <a16:creationId xmlns:a16="http://schemas.microsoft.com/office/drawing/2014/main" id="{E46CCC9D-CF90-A522-28CC-7FE9CFB1768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4" name="Text Box 2">
            <a:extLst>
              <a:ext uri="{FF2B5EF4-FFF2-40B4-BE49-F238E27FC236}">
                <a16:creationId xmlns:a16="http://schemas.microsoft.com/office/drawing/2014/main" id="{149DE732-CA58-2FB5-7EE4-538E61023EB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ext Box 1">
            <a:extLst>
              <a:ext uri="{FF2B5EF4-FFF2-40B4-BE49-F238E27FC236}">
                <a16:creationId xmlns:a16="http://schemas.microsoft.com/office/drawing/2014/main" id="{BC6A953B-DF0A-750D-05BD-CE5A32F5BF0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2" name="Text Box 2">
            <a:extLst>
              <a:ext uri="{FF2B5EF4-FFF2-40B4-BE49-F238E27FC236}">
                <a16:creationId xmlns:a16="http://schemas.microsoft.com/office/drawing/2014/main" id="{B9926812-F287-C201-38C0-EE4745F3F6B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ext Box 1">
            <a:extLst>
              <a:ext uri="{FF2B5EF4-FFF2-40B4-BE49-F238E27FC236}">
                <a16:creationId xmlns:a16="http://schemas.microsoft.com/office/drawing/2014/main" id="{DC1AE915-CE3D-FB24-D589-227F3B58F0A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51288" cy="12490451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6" name="Text Box 2">
            <a:extLst>
              <a:ext uri="{FF2B5EF4-FFF2-40B4-BE49-F238E27FC236}">
                <a16:creationId xmlns:a16="http://schemas.microsoft.com/office/drawing/2014/main" id="{0B60F117-3978-BBDC-4E5D-350993F40EF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3225" cy="4111625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Master-Untertitelformat bearbeiten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43AE199-66F5-76DD-6D43-6CF4CAF23A7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FAABF8D-9084-175A-7B81-057AF6FE0F11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A71D247-2E47-30DD-166C-B1F1656872F9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AD1666-52A7-0A49-BC12-2E5859204736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8665789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44D31DB-7043-C78B-8EC6-7A3AF76A04A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6504DBB-25C2-E71B-5D1D-6DF8B52C51FB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F6F55B1-3A7F-C5E0-924A-CA527D739A33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5BC61A-0325-F547-932E-EF3D6C79956B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33807640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4638" y="128588"/>
            <a:ext cx="2055812" cy="5991225"/>
          </a:xfrm>
        </p:spPr>
        <p:txBody>
          <a:bodyPr vert="eaVert"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28588"/>
            <a:ext cx="6015038" cy="5991225"/>
          </a:xfrm>
        </p:spPr>
        <p:txBody>
          <a:bodyPr vert="eaVert"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3B052CC-F905-3FC7-121E-E2561FCFEE0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D413547-3BA8-E399-E212-33EBAB2A7566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20E34C3-1762-C5E0-FC8E-9B37E22D101D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D60E41-6B0B-B54B-AE5B-E192C9977151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26394409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3250" cy="1433512"/>
          </a:xfrm>
        </p:spPr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0797CDA5-8FF5-8A7B-711B-E2B47524584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7F69809-6B59-0D1F-7965-AAE43C4164FB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628454C-898D-6155-D8BA-1CD93681BDA8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E46678-AAB2-6348-A9FB-20D087767B05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36578003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00FBE06-CB89-1A86-7CE0-8309BCD08595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D00E977-2260-625B-1C0C-40A8FEF6DF9C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697DD35-7675-6B94-F192-3C446EF817B4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CD933E-D75A-424A-AA7B-DC522B141EA7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40518176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F518724-2829-93D8-5926-2F93E67ECAA5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510FECB-D918-F650-6457-962F54121FC6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6326A20-5832-8586-5092-F0D5556C5CC5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C66E34-52EE-104C-B9A5-983042CC1A38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7300287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5425" cy="4519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5025" y="1600200"/>
            <a:ext cx="4035425" cy="45196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225891FA-2462-486F-CD10-05A8DF0EA18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97619910-6DD8-8330-03FD-1C46C5B7F50E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362E284E-D9F5-F4AC-EB5D-011675EEBEF6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344C33-21D9-7342-9166-12A4287AC6E2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1431235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CA7799D6-75A5-C04E-F7E8-C7EFD01BEAD0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E86D96E4-528D-C111-D931-96EB6907230A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61CBE88D-2E0B-E53F-C936-6423B5F4B5E3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C5EEFE-4BE1-044C-8813-4414122DC561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11484624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85D755F0-E2E1-08DF-C74D-3853564ACC7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30EC455-65BF-7A66-C416-E9DD11DFA46E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4991025-82B9-81A6-72CE-F2F7E0EE60E6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01CFFE-96D7-0E4F-AD83-830F72DF2DF7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947816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A9E5E1C0-22D6-0843-7EB9-DAFBBF33DD2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C5389794-87BC-9B09-5867-08BED0F81D1F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8ECAD41-E8E5-3AFE-C535-0AB2CD249CA7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781C81-C3FA-5846-A2D5-4C57A4C291D1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3344993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016BAF9A-8960-8BE5-E655-43B56DA412D0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31D6AD0A-B850-3E52-DE08-3C21345E8439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5FEA77E0-69C7-6737-C947-38685217BDCA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6CF93F-4D60-8248-A175-90DA71CF9841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20662584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8397DB2A-1F65-D0DD-F1D9-2F595000432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BFE852A4-0376-D6A8-3A24-F5C7DEEB7326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28899689-6CF7-8ED0-D592-CE8802E5B262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155DB9-7587-A749-B224-E75B0D13BEBC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  <p:extLst>
      <p:ext uri="{BB962C8B-B14F-4D97-AF65-F5344CB8AC3E}">
        <p14:creationId xmlns:p14="http://schemas.microsoft.com/office/powerpoint/2010/main" val="36450956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532A24F7-2C38-8A41-F799-1F639303AA5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8588"/>
            <a:ext cx="8223250" cy="143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CZ"/>
              <a:t>Klicken Sie, um das Format des Titeltextes zu bearbeiten</a:t>
            </a:r>
          </a:p>
        </p:txBody>
      </p:sp>
      <p:sp>
        <p:nvSpPr>
          <p:cNvPr id="1027" name="Rectangle 2">
            <a:extLst>
              <a:ext uri="{FF2B5EF4-FFF2-40B4-BE49-F238E27FC236}">
                <a16:creationId xmlns:a16="http://schemas.microsoft.com/office/drawing/2014/main" id="{B9A1540F-5CDC-B41B-3811-4F1E799E1D9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3250" cy="4519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CZ"/>
              <a:t>Klicken Sie, um die Formate des Gliederungstextes zu bearbeiten</a:t>
            </a:r>
          </a:p>
          <a:p>
            <a:pPr lvl="1"/>
            <a:r>
              <a:rPr lang="en-GB" altLang="de-CZ"/>
              <a:t>Zweite Gliederungsebene</a:t>
            </a:r>
          </a:p>
          <a:p>
            <a:pPr lvl="2"/>
            <a:r>
              <a:rPr lang="en-GB" altLang="de-CZ"/>
              <a:t>Dritte Gliederungsebene</a:t>
            </a:r>
          </a:p>
          <a:p>
            <a:pPr lvl="3"/>
            <a:r>
              <a:rPr lang="en-GB" altLang="de-CZ"/>
              <a:t>Vierte Gliederungsebene</a:t>
            </a:r>
          </a:p>
          <a:p>
            <a:pPr lvl="4"/>
            <a:r>
              <a:rPr lang="en-GB" altLang="de-CZ"/>
              <a:t>Fünfte Gliederungsebene</a:t>
            </a:r>
          </a:p>
          <a:p>
            <a:pPr lvl="4"/>
            <a:r>
              <a:rPr lang="en-GB" altLang="de-CZ"/>
              <a:t>Sechste Gliederungsebene</a:t>
            </a:r>
          </a:p>
          <a:p>
            <a:pPr lvl="4"/>
            <a:r>
              <a:rPr lang="en-GB" altLang="de-CZ"/>
              <a:t>Siebente Gliederungsebene</a:t>
            </a:r>
          </a:p>
          <a:p>
            <a:pPr lvl="4"/>
            <a:r>
              <a:rPr lang="en-GB" altLang="de-CZ"/>
              <a:t>Achte Gliederungsebene</a:t>
            </a:r>
          </a:p>
          <a:p>
            <a:pPr lvl="4"/>
            <a:r>
              <a:rPr lang="en-GB" altLang="de-CZ"/>
              <a:t>Neunte Gliederungsebene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9147FDBF-3D9A-555C-8D46-F6A30A6C94B5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27250" cy="4699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6A330E09-41B7-01D6-E3BC-4003F16C18C9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89250" cy="4699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6FE2CDC5-5DBC-CCCA-72F3-20526766FB13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27250" cy="4699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52717D44-688B-F74A-B322-D16371BF8C40}" type="slidenum">
              <a:rPr lang="de-CH" altLang="de-CZ"/>
              <a:pPr>
                <a:defRPr/>
              </a:pPr>
              <a:t>‹Nr.›</a:t>
            </a:fld>
            <a:endParaRPr lang="de-CH" altLang="de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5pPr>
      <a:lvl6pPr marL="25146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6pPr>
      <a:lvl7pPr marL="29718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7pPr>
      <a:lvl8pPr marL="3429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8pPr>
      <a:lvl9pPr marL="3886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">
            <a:extLst>
              <a:ext uri="{FF2B5EF4-FFF2-40B4-BE49-F238E27FC236}">
                <a16:creationId xmlns:a16="http://schemas.microsoft.com/office/drawing/2014/main" id="{E8F73BB4-7D0F-1E32-4B45-137DD5A4B3E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4213" y="1052513"/>
            <a:ext cx="7772400" cy="1470025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CH" altLang="de-CZ" sz="4000" b="1">
                <a:latin typeface="Times New Roman" panose="02020603050405020304" pitchFamily="18" charset="0"/>
              </a:rPr>
              <a:t>Morfologie ruštiny</a:t>
            </a:r>
          </a:p>
        </p:txBody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id="{8C2C003F-185C-19F9-1E99-6B0FB0B001A9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1331913" y="4652963"/>
            <a:ext cx="6400800" cy="911225"/>
          </a:xfrm>
        </p:spPr>
        <p:txBody>
          <a:bodyPr/>
          <a:lstStyle/>
          <a:p>
            <a:pPr marL="0" indent="0" algn="ctr" eaLnBrk="1" hangingPunct="1"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r>
              <a:rPr lang="de-CH" altLang="de-CZ">
                <a:latin typeface="Times New Roman" panose="02020603050405020304" pitchFamily="18" charset="0"/>
              </a:rPr>
              <a:t>Markus Giger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Inhaltsplatzhalter 2">
            <a:extLst>
              <a:ext uri="{FF2B5EF4-FFF2-40B4-BE49-F238E27FC236}">
                <a16:creationId xmlns:a16="http://schemas.microsoft.com/office/drawing/2014/main" id="{7B01102D-877D-7E01-3B3F-A8D82EBCBC9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23850" y="404813"/>
            <a:ext cx="8496300" cy="6119812"/>
          </a:xfrm>
        </p:spPr>
        <p:txBody>
          <a:bodyPr/>
          <a:lstStyle/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stupně vlastnosti (</a:t>
            </a:r>
            <a:r>
              <a:rPr lang="ru-RU" altLang="de-CZ" sz="2800" i="1">
                <a:latin typeface="Times New Roman" panose="02020603050405020304" pitchFamily="18" charset="0"/>
              </a:rPr>
              <a:t>Он талантливейший ученик</a:t>
            </a:r>
            <a:r>
              <a:rPr lang="cs-CZ" altLang="de-CZ" sz="2800" i="1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,Je neobyčejně/mimořádně nadaný žák</a:t>
            </a:r>
            <a:r>
              <a:rPr lang="de-DE" altLang="de-DE" sz="2800">
                <a:latin typeface="Times New Roman" panose="02020603050405020304" pitchFamily="18" charset="0"/>
              </a:rPr>
              <a:t>‘</a:t>
            </a:r>
            <a:r>
              <a:rPr lang="cs-CZ" altLang="ja-JP" sz="2800">
                <a:latin typeface="Times New Roman" panose="02020603050405020304" pitchFamily="18" charset="0"/>
              </a:rPr>
              <a:t>)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Zatímco sufix -</a:t>
            </a:r>
            <a:r>
              <a:rPr lang="ru-RU" altLang="de-CZ" sz="2800" i="1">
                <a:latin typeface="Times New Roman" panose="02020603050405020304" pitchFamily="18" charset="0"/>
              </a:rPr>
              <a:t>айш</a:t>
            </a:r>
            <a:r>
              <a:rPr lang="cs-CZ" altLang="de-CZ" sz="2800">
                <a:latin typeface="Times New Roman" panose="02020603050405020304" pitchFamily="18" charset="0"/>
              </a:rPr>
              <a:t>- je vždy pod přízvukem, při používání sufixu -</a:t>
            </a:r>
            <a:r>
              <a:rPr lang="ru-RU" altLang="de-CZ" sz="2800" i="1">
                <a:latin typeface="Times New Roman" panose="02020603050405020304" pitchFamily="18" charset="0"/>
              </a:rPr>
              <a:t>ейш</a:t>
            </a:r>
            <a:r>
              <a:rPr lang="cs-CZ" altLang="de-CZ" sz="2800">
                <a:latin typeface="Times New Roman" panose="02020603050405020304" pitchFamily="18" charset="0"/>
              </a:rPr>
              <a:t>- se řídí místo přízvuku podle místa přízvuku jednoduchého komparativu: </a:t>
            </a:r>
            <a:r>
              <a:rPr lang="ru-RU" altLang="de-CZ" sz="2800" i="1">
                <a:latin typeface="Times New Roman" panose="02020603050405020304" pitchFamily="18" charset="0"/>
              </a:rPr>
              <a:t>б</a:t>
            </a:r>
            <a:r>
              <a:rPr lang="ru-RU" altLang="de-CZ" sz="2800" i="1" u="sng">
                <a:latin typeface="Times New Roman" panose="02020603050405020304" pitchFamily="18" charset="0"/>
              </a:rPr>
              <a:t>е</a:t>
            </a:r>
            <a:r>
              <a:rPr lang="ru-RU" altLang="de-CZ" sz="2800" i="1">
                <a:latin typeface="Times New Roman" panose="02020603050405020304" pitchFamily="18" charset="0"/>
              </a:rPr>
              <a:t>лый, бел</a:t>
            </a:r>
            <a:r>
              <a:rPr lang="ru-RU" altLang="de-CZ" sz="2800" i="1" u="sng">
                <a:latin typeface="Times New Roman" panose="02020603050405020304" pitchFamily="18" charset="0"/>
              </a:rPr>
              <a:t>е</a:t>
            </a:r>
            <a:r>
              <a:rPr lang="ru-RU" altLang="de-CZ" sz="2800" i="1">
                <a:latin typeface="Times New Roman" panose="02020603050405020304" pitchFamily="18" charset="0"/>
              </a:rPr>
              <a:t>е, бел</a:t>
            </a:r>
            <a:r>
              <a:rPr lang="ru-RU" altLang="de-CZ" sz="2800" i="1" u="sng">
                <a:latin typeface="Times New Roman" panose="02020603050405020304" pitchFamily="18" charset="0"/>
              </a:rPr>
              <a:t>е</a:t>
            </a:r>
            <a:r>
              <a:rPr lang="ru-RU" altLang="de-CZ" sz="2800" i="1">
                <a:latin typeface="Times New Roman" panose="02020603050405020304" pitchFamily="18" charset="0"/>
              </a:rPr>
              <a:t>йший</a:t>
            </a:r>
            <a:r>
              <a:rPr lang="de-CH" altLang="de-CZ" sz="2800" i="1">
                <a:latin typeface="Times New Roman" panose="02020603050405020304" pitchFamily="18" charset="0"/>
              </a:rPr>
              <a:t>; </a:t>
            </a:r>
            <a:r>
              <a:rPr lang="ru-RU" altLang="de-CZ" sz="2800" i="1">
                <a:latin typeface="Times New Roman" panose="02020603050405020304" pitchFamily="18" charset="0"/>
              </a:rPr>
              <a:t>интер</a:t>
            </a:r>
            <a:r>
              <a:rPr lang="ru-RU" altLang="de-CZ" sz="2800" i="1" u="sng">
                <a:latin typeface="Times New Roman" panose="02020603050405020304" pitchFamily="18" charset="0"/>
              </a:rPr>
              <a:t>е</a:t>
            </a:r>
            <a:r>
              <a:rPr lang="ru-RU" altLang="de-CZ" sz="2800" i="1">
                <a:latin typeface="Times New Roman" panose="02020603050405020304" pitchFamily="18" charset="0"/>
              </a:rPr>
              <a:t>сный, интер</a:t>
            </a:r>
            <a:r>
              <a:rPr lang="ru-RU" altLang="de-CZ" sz="2800" i="1" u="sng">
                <a:latin typeface="Times New Roman" panose="02020603050405020304" pitchFamily="18" charset="0"/>
              </a:rPr>
              <a:t>е</a:t>
            </a:r>
            <a:r>
              <a:rPr lang="ru-RU" altLang="de-CZ" sz="2800" i="1">
                <a:latin typeface="Times New Roman" panose="02020603050405020304" pitchFamily="18" charset="0"/>
              </a:rPr>
              <a:t>снее, интер</a:t>
            </a:r>
            <a:r>
              <a:rPr lang="ru-RU" altLang="de-CZ" sz="2800" i="1" u="sng">
                <a:latin typeface="Times New Roman" panose="02020603050405020304" pitchFamily="18" charset="0"/>
              </a:rPr>
              <a:t>е</a:t>
            </a:r>
            <a:r>
              <a:rPr lang="ru-RU" altLang="de-CZ" sz="2800" i="1">
                <a:latin typeface="Times New Roman" panose="02020603050405020304" pitchFamily="18" charset="0"/>
              </a:rPr>
              <a:t>снейший</a:t>
            </a:r>
            <a:r>
              <a:rPr lang="ru-RU" altLang="de-CZ" sz="2800">
                <a:latin typeface="Times New Roman" panose="02020603050405020304" pitchFamily="18" charset="0"/>
              </a:rPr>
              <a:t>.</a:t>
            </a:r>
            <a:r>
              <a:rPr lang="cs-CZ" altLang="de-CZ" sz="2800">
                <a:latin typeface="Times New Roman" panose="02020603050405020304" pitchFamily="18" charset="0"/>
              </a:rPr>
              <a:t> Pokud je jednoduchý komparativ tvořen sufixem -</a:t>
            </a:r>
            <a:r>
              <a:rPr lang="ru-RU" altLang="de-CZ" sz="2800" i="1">
                <a:latin typeface="Times New Roman" panose="02020603050405020304" pitchFamily="18" charset="0"/>
              </a:rPr>
              <a:t>е</a:t>
            </a:r>
            <a:r>
              <a:rPr lang="cs-CZ" altLang="de-CZ" sz="2800">
                <a:latin typeface="Times New Roman" panose="02020603050405020304" pitchFamily="18" charset="0"/>
              </a:rPr>
              <a:t>,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sufix -</a:t>
            </a:r>
            <a:r>
              <a:rPr lang="ru-RU" altLang="de-CZ" sz="2800" i="1">
                <a:latin typeface="Times New Roman" panose="02020603050405020304" pitchFamily="18" charset="0"/>
              </a:rPr>
              <a:t>ейш</a:t>
            </a:r>
            <a:r>
              <a:rPr lang="cs-CZ" altLang="de-CZ" sz="2800">
                <a:latin typeface="Times New Roman" panose="02020603050405020304" pitchFamily="18" charset="0"/>
              </a:rPr>
              <a:t>- je pod přízvukem: </a:t>
            </a:r>
            <a:r>
              <a:rPr lang="ru-RU" altLang="de-CZ" sz="2800" i="1">
                <a:latin typeface="Times New Roman" panose="02020603050405020304" pitchFamily="18" charset="0"/>
              </a:rPr>
              <a:t>бог</a:t>
            </a:r>
            <a:r>
              <a:rPr lang="ru-RU" altLang="de-CZ" sz="2800" i="1" u="sng">
                <a:latin typeface="Times New Roman" panose="02020603050405020304" pitchFamily="18" charset="0"/>
              </a:rPr>
              <a:t>а</a:t>
            </a:r>
            <a:r>
              <a:rPr lang="ru-RU" altLang="de-CZ" sz="2800" i="1">
                <a:latin typeface="Times New Roman" panose="02020603050405020304" pitchFamily="18" charset="0"/>
              </a:rPr>
              <a:t>тый, бог</a:t>
            </a:r>
            <a:r>
              <a:rPr lang="ru-RU" altLang="de-CZ" sz="2800" i="1" u="sng">
                <a:latin typeface="Times New Roman" panose="02020603050405020304" pitchFamily="18" charset="0"/>
              </a:rPr>
              <a:t>а</a:t>
            </a:r>
            <a:r>
              <a:rPr lang="ru-RU" altLang="de-CZ" sz="2800" i="1">
                <a:latin typeface="Times New Roman" panose="02020603050405020304" pitchFamily="18" charset="0"/>
              </a:rPr>
              <a:t>че, богат</a:t>
            </a:r>
            <a:r>
              <a:rPr lang="ru-RU" altLang="de-CZ" sz="2800" i="1" u="sng">
                <a:latin typeface="Times New Roman" panose="02020603050405020304" pitchFamily="18" charset="0"/>
              </a:rPr>
              <a:t>е</a:t>
            </a:r>
            <a:r>
              <a:rPr lang="ru-RU" altLang="de-CZ" sz="2800" i="1">
                <a:latin typeface="Times New Roman" panose="02020603050405020304" pitchFamily="18" charset="0"/>
              </a:rPr>
              <a:t>йший</a:t>
            </a:r>
            <a:r>
              <a:rPr lang="cs-CZ" altLang="de-CZ" sz="2800" i="1">
                <a:latin typeface="Times New Roman" panose="02020603050405020304" pitchFamily="18" charset="0"/>
              </a:rPr>
              <a:t>;</a:t>
            </a:r>
            <a:r>
              <a:rPr lang="ru-RU" altLang="de-CZ" sz="2800" i="1">
                <a:latin typeface="Times New Roman" panose="02020603050405020304" pitchFamily="18" charset="0"/>
              </a:rPr>
              <a:t> густ</a:t>
            </a:r>
            <a:r>
              <a:rPr lang="ru-RU" altLang="de-CZ" sz="2800" i="1" u="sng">
                <a:latin typeface="Times New Roman" panose="02020603050405020304" pitchFamily="18" charset="0"/>
              </a:rPr>
              <a:t>о</a:t>
            </a:r>
            <a:r>
              <a:rPr lang="ru-RU" altLang="de-CZ" sz="2800" i="1">
                <a:latin typeface="Times New Roman" panose="02020603050405020304" pitchFamily="18" charset="0"/>
              </a:rPr>
              <a:t>й, г</a:t>
            </a:r>
            <a:r>
              <a:rPr lang="ru-RU" altLang="de-CZ" sz="2800" i="1" u="sng">
                <a:latin typeface="Times New Roman" panose="02020603050405020304" pitchFamily="18" charset="0"/>
              </a:rPr>
              <a:t>у</a:t>
            </a:r>
            <a:r>
              <a:rPr lang="ru-RU" altLang="de-CZ" sz="2800" i="1">
                <a:latin typeface="Times New Roman" panose="02020603050405020304" pitchFamily="18" charset="0"/>
              </a:rPr>
              <a:t>ще, густ</a:t>
            </a:r>
            <a:r>
              <a:rPr lang="ru-RU" altLang="de-CZ" sz="2800" i="1" u="sng">
                <a:latin typeface="Times New Roman" panose="02020603050405020304" pitchFamily="18" charset="0"/>
              </a:rPr>
              <a:t>е</a:t>
            </a:r>
            <a:r>
              <a:rPr lang="ru-RU" altLang="de-CZ" sz="2800" i="1">
                <a:latin typeface="Times New Roman" panose="02020603050405020304" pitchFamily="18" charset="0"/>
              </a:rPr>
              <a:t>йший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Ďurovič poukazuje na restrikce tvoření tvarů typu </a:t>
            </a:r>
            <a:r>
              <a:rPr lang="ru-RU" altLang="de-CZ" sz="2800" i="1">
                <a:latin typeface="Times New Roman" panose="02020603050405020304" pitchFamily="18" charset="0"/>
              </a:rPr>
              <a:t>красивейший</a:t>
            </a:r>
            <a:r>
              <a:rPr lang="cs-CZ" altLang="de-CZ" sz="2800" i="1">
                <a:latin typeface="Times New Roman" panose="02020603050405020304" pitchFamily="18" charset="0"/>
              </a:rPr>
              <a:t>,</a:t>
            </a:r>
            <a:r>
              <a:rPr lang="ru-RU" altLang="de-CZ" sz="2800" i="1">
                <a:latin typeface="Times New Roman" panose="02020603050405020304" pitchFamily="18" charset="0"/>
              </a:rPr>
              <a:t> новейший</a:t>
            </a:r>
            <a:r>
              <a:rPr lang="cs-CZ" altLang="de-CZ" sz="2800">
                <a:latin typeface="Times New Roman" panose="02020603050405020304" pitchFamily="18" charset="0"/>
              </a:rPr>
              <a:t>; zejména od adjektiv se sufixy </a:t>
            </a:r>
            <a:r>
              <a:rPr lang="cs-CZ" altLang="de-CZ" sz="2800" i="1">
                <a:latin typeface="Times New Roman" panose="02020603050405020304" pitchFamily="18" charset="0"/>
              </a:rPr>
              <a:t>-</a:t>
            </a:r>
            <a:r>
              <a:rPr lang="ru-RU" altLang="de-CZ" sz="2800" i="1">
                <a:latin typeface="Times New Roman" panose="02020603050405020304" pitchFamily="18" charset="0"/>
              </a:rPr>
              <a:t>ск</a:t>
            </a:r>
            <a:r>
              <a:rPr lang="cs-CZ" altLang="de-CZ" sz="2800" i="1">
                <a:latin typeface="Times New Roman" panose="02020603050405020304" pitchFamily="18" charset="0"/>
              </a:rPr>
              <a:t>-, -</a:t>
            </a:r>
            <a:r>
              <a:rPr lang="ru-RU" altLang="de-CZ" sz="2800" i="1">
                <a:latin typeface="Times New Roman" panose="02020603050405020304" pitchFamily="18" charset="0"/>
              </a:rPr>
              <a:t>цк</a:t>
            </a:r>
            <a:r>
              <a:rPr lang="cs-CZ" altLang="de-CZ" sz="2800" i="1">
                <a:latin typeface="Times New Roman" panose="02020603050405020304" pitchFamily="18" charset="0"/>
              </a:rPr>
              <a:t>-, -</a:t>
            </a:r>
            <a:r>
              <a:rPr lang="ru-RU" altLang="de-CZ" sz="2800" i="1">
                <a:latin typeface="Times New Roman" panose="02020603050405020304" pitchFamily="18" charset="0"/>
              </a:rPr>
              <a:t>ов</a:t>
            </a:r>
            <a:r>
              <a:rPr lang="cs-CZ" altLang="de-CZ" sz="2800" i="1">
                <a:latin typeface="Times New Roman" panose="02020603050405020304" pitchFamily="18" charset="0"/>
              </a:rPr>
              <a:t>-, -</a:t>
            </a:r>
            <a:r>
              <a:rPr lang="ru-RU" altLang="de-CZ" sz="2800" i="1">
                <a:latin typeface="Times New Roman" panose="02020603050405020304" pitchFamily="18" charset="0"/>
              </a:rPr>
              <a:t>л</a:t>
            </a:r>
            <a:r>
              <a:rPr lang="cs-CZ" altLang="de-CZ" sz="2800" i="1">
                <a:latin typeface="Times New Roman" panose="02020603050405020304" pitchFamily="18" charset="0"/>
              </a:rPr>
              <a:t>-</a:t>
            </a:r>
            <a:r>
              <a:rPr lang="ru-RU" altLang="de-CZ" sz="2800" i="1">
                <a:latin typeface="Times New Roman" panose="02020603050405020304" pitchFamily="18" charset="0"/>
              </a:rPr>
              <a:t>,</a:t>
            </a:r>
            <a:r>
              <a:rPr lang="cs-CZ" altLang="de-CZ" sz="2800" i="1">
                <a:latin typeface="Times New Roman" panose="02020603050405020304" pitchFamily="18" charset="0"/>
              </a:rPr>
              <a:t> -</a:t>
            </a:r>
            <a:r>
              <a:rPr lang="ru-RU" altLang="de-CZ" sz="2800" i="1">
                <a:latin typeface="Times New Roman" panose="02020603050405020304" pitchFamily="18" charset="0"/>
              </a:rPr>
              <a:t>астый</a:t>
            </a:r>
            <a:r>
              <a:rPr lang="cs-CZ" altLang="de-CZ" sz="2800" i="1">
                <a:latin typeface="Times New Roman" panose="02020603050405020304" pitchFamily="18" charset="0"/>
              </a:rPr>
              <a:t>-, -</a:t>
            </a:r>
            <a:r>
              <a:rPr lang="ru-RU" altLang="de-CZ" sz="2800" i="1">
                <a:latin typeface="Times New Roman" panose="02020603050405020304" pitchFamily="18" charset="0"/>
              </a:rPr>
              <a:t>истый</a:t>
            </a:r>
            <a:r>
              <a:rPr lang="cs-CZ" altLang="de-CZ" sz="2800" i="1">
                <a:latin typeface="Times New Roman" panose="02020603050405020304" pitchFamily="18" charset="0"/>
              </a:rPr>
              <a:t>-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Inhaltsplatzhalter 2">
            <a:extLst>
              <a:ext uri="{FF2B5EF4-FFF2-40B4-BE49-F238E27FC236}">
                <a16:creationId xmlns:a16="http://schemas.microsoft.com/office/drawing/2014/main" id="{ADA1B37A-9CA3-A081-9583-3F4E64EC8AF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5288" y="404813"/>
            <a:ext cx="8497887" cy="6048375"/>
          </a:xfrm>
        </p:spPr>
        <p:txBody>
          <a:bodyPr/>
          <a:lstStyle/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a řady adjektiv na veláru se obyčejně netvoří, nicméně mohou být výjimky (jak jsme předtím viděli v RG) a je dobré konzultovat slovníky. Jinak řečeno, i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zde je mnohé lexikalizováno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Ohledně adjektivních tvarů typu </a:t>
            </a:r>
            <a:r>
              <a:rPr lang="ru-RU" altLang="de-CZ" sz="2800" i="1">
                <a:latin typeface="Times New Roman" panose="02020603050405020304" pitchFamily="18" charset="0"/>
              </a:rPr>
              <a:t>больший, младший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i Ďurovič konstatuje, že nemusí být gramatickými tvary adjektiv, čili připouští implicitně intepretaci jako samostatná odvozená adjektiva  </a:t>
            </a:r>
            <a:endParaRPr lang="ru-RU" altLang="de-CZ" sz="2800" i="1">
              <a:latin typeface="Times New Roman" panose="02020603050405020304" pitchFamily="18" charset="0"/>
            </a:endParaRP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endParaRPr lang="de-DE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Inhaltsplatzhalter 2">
            <a:extLst>
              <a:ext uri="{FF2B5EF4-FFF2-40B4-BE49-F238E27FC236}">
                <a16:creationId xmlns:a16="http://schemas.microsoft.com/office/drawing/2014/main" id="{489159B5-CF87-844D-7156-FD26B749FCA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5288" y="404813"/>
            <a:ext cx="8497887" cy="6048375"/>
          </a:xfrm>
        </p:spPr>
        <p:txBody>
          <a:bodyPr/>
          <a:lstStyle/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de-DE" altLang="de-CZ" sz="2800">
                <a:latin typeface="Times New Roman" panose="02020603050405020304" pitchFamily="18" charset="0"/>
              </a:rPr>
              <a:t>Nesklonná adjektiva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de-DE" altLang="de-CZ" sz="2800">
                <a:latin typeface="Times New Roman" panose="02020603050405020304" pitchFamily="18" charset="0"/>
              </a:rPr>
              <a:t>RG (1980):</a:t>
            </a:r>
          </a:p>
          <a:p>
            <a:pPr marL="457200" indent="-457200"/>
            <a:r>
              <a:rPr lang="ru-RU" altLang="de-CZ" sz="2800">
                <a:latin typeface="Times New Roman" panose="02020603050405020304" pitchFamily="18" charset="0"/>
              </a:rPr>
              <a:t> </a:t>
            </a:r>
            <a:r>
              <a:rPr lang="cs-CZ" altLang="de-CZ" sz="2800">
                <a:latin typeface="Times New Roman" panose="02020603050405020304" pitchFamily="18" charset="0"/>
              </a:rPr>
              <a:t>	</a:t>
            </a:r>
            <a:r>
              <a:rPr lang="ru-RU" altLang="de-CZ" sz="2800">
                <a:latin typeface="Times New Roman" panose="02020603050405020304" pitchFamily="18" charset="0"/>
              </a:rPr>
              <a:t>§ 1328. Нулевое скл. объединяет несклоняемые прил. с нулевыми флексиями. К этому склонению принадлежат притяжат. прил. </a:t>
            </a:r>
            <a:r>
              <a:rPr lang="ru-RU" altLang="de-CZ" sz="2800" i="1">
                <a:latin typeface="Times New Roman" panose="02020603050405020304" pitchFamily="18" charset="0"/>
              </a:rPr>
              <a:t>его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её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их</a:t>
            </a:r>
            <a:r>
              <a:rPr lang="ru-RU" altLang="de-CZ" sz="2800">
                <a:latin typeface="Times New Roman" panose="02020603050405020304" pitchFamily="18" charset="0"/>
              </a:rPr>
              <a:t> и слова иноязычного происхождения. Сюда относятся следующие слова (приводятся наиболее распространенные): </a:t>
            </a:r>
            <a:r>
              <a:rPr lang="ru-RU" altLang="de-CZ" sz="2800" i="1">
                <a:latin typeface="Times New Roman" panose="02020603050405020304" pitchFamily="18" charset="0"/>
              </a:rPr>
              <a:t>ажур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аллегри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ампир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апаш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аплике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банту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барокко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беж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бемоль</a:t>
            </a:r>
            <a:r>
              <a:rPr lang="ru-RU" altLang="de-CZ" sz="2800">
                <a:latin typeface="Times New Roman" panose="02020603050405020304" pitchFamily="18" charset="0"/>
              </a:rPr>
              <a:t> (муз.), </a:t>
            </a:r>
            <a:r>
              <a:rPr lang="ru-RU" altLang="de-CZ" sz="2800" i="1">
                <a:latin typeface="Times New Roman" panose="02020603050405020304" pitchFamily="18" charset="0"/>
              </a:rPr>
              <a:t>бордо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брутто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буфф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валансьен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гала</a:t>
            </a:r>
            <a:r>
              <a:rPr lang="ru-RU" altLang="de-CZ" sz="2800">
                <a:latin typeface="Times New Roman" panose="02020603050405020304" pitchFamily="18" charset="0"/>
              </a:rPr>
              <a:t> (в сочетаниях </a:t>
            </a:r>
            <a:r>
              <a:rPr lang="ru-RU" altLang="de-CZ" sz="2800" i="1">
                <a:latin typeface="Times New Roman" panose="02020603050405020304" pitchFamily="18" charset="0"/>
              </a:rPr>
              <a:t>гала</a:t>
            </a:r>
            <a:r>
              <a:rPr lang="ru-RU" altLang="de-CZ" sz="2800">
                <a:latin typeface="Times New Roman" panose="02020603050405020304" pitchFamily="18" charset="0"/>
              </a:rPr>
              <a:t>-</a:t>
            </a:r>
            <a:r>
              <a:rPr lang="ru-RU" altLang="de-CZ" sz="2800" i="1">
                <a:latin typeface="Times New Roman" panose="02020603050405020304" pitchFamily="18" charset="0"/>
              </a:rPr>
              <a:t>представление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концерт</a:t>
            </a:r>
            <a:r>
              <a:rPr lang="ru-RU" altLang="de-CZ" sz="2800">
                <a:latin typeface="Times New Roman" panose="02020603050405020304" pitchFamily="18" charset="0"/>
              </a:rPr>
              <a:t>-</a:t>
            </a:r>
            <a:r>
              <a:rPr lang="ru-RU" altLang="de-CZ" sz="2800" i="1">
                <a:latin typeface="Times New Roman" panose="02020603050405020304" pitchFamily="18" charset="0"/>
              </a:rPr>
              <a:t>гала</a:t>
            </a:r>
            <a:r>
              <a:rPr lang="ru-RU" altLang="de-CZ" sz="2800">
                <a:latin typeface="Times New Roman" panose="02020603050405020304" pitchFamily="18" charset="0"/>
              </a:rPr>
              <a:t>; театр.), </a:t>
            </a:r>
            <a:r>
              <a:rPr lang="ru-RU" altLang="de-CZ" sz="2800" i="1">
                <a:latin typeface="Times New Roman" panose="02020603050405020304" pitchFamily="18" charset="0"/>
              </a:rPr>
              <a:t>галифе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гольф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дезабилье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декольте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диез</a:t>
            </a:r>
            <a:r>
              <a:rPr lang="ru-RU" altLang="de-CZ" sz="2800">
                <a:latin typeface="Times New Roman" panose="02020603050405020304" pitchFamily="18" charset="0"/>
              </a:rPr>
              <a:t> (муз.), </a:t>
            </a:r>
            <a:endParaRPr lang="de-DE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Inhaltsplatzhalter 2">
            <a:extLst>
              <a:ext uri="{FF2B5EF4-FFF2-40B4-BE49-F238E27FC236}">
                <a16:creationId xmlns:a16="http://schemas.microsoft.com/office/drawing/2014/main" id="{D2354E34-94C9-85D5-3E05-E80DA74EC96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5288" y="404813"/>
            <a:ext cx="8497887" cy="60483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i="1">
                <a:latin typeface="Times New Roman" panose="02020603050405020304" pitchFamily="18" charset="0"/>
              </a:rPr>
              <a:t>дж</a:t>
            </a:r>
            <a:r>
              <a:rPr lang="ru-RU" altLang="de-CZ" sz="2800" i="1" u="sng">
                <a:latin typeface="Times New Roman" panose="02020603050405020304" pitchFamily="18" charset="0"/>
              </a:rPr>
              <a:t>е</a:t>
            </a:r>
            <a:r>
              <a:rPr lang="ru-RU" altLang="de-CZ" sz="2800" i="1">
                <a:latin typeface="Times New Roman" panose="02020603050405020304" pitchFamily="18" charset="0"/>
              </a:rPr>
              <a:t>рси</a:t>
            </a:r>
            <a:r>
              <a:rPr lang="ru-RU" altLang="de-CZ" sz="2800">
                <a:latin typeface="Times New Roman" panose="02020603050405020304" pitchFamily="18" charset="0"/>
              </a:rPr>
              <a:t> и </a:t>
            </a:r>
            <a:r>
              <a:rPr lang="ru-RU" altLang="de-CZ" sz="2800" i="1">
                <a:latin typeface="Times New Roman" panose="02020603050405020304" pitchFamily="18" charset="0"/>
              </a:rPr>
              <a:t>джерс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ин</a:t>
            </a:r>
            <a:r>
              <a:rPr lang="ru-RU" altLang="de-CZ" sz="2800">
                <a:latin typeface="Times New Roman" panose="02020603050405020304" pitchFamily="18" charset="0"/>
              </a:rPr>
              <a:t>-</a:t>
            </a:r>
            <a:r>
              <a:rPr lang="ru-RU" altLang="de-CZ" sz="2800" i="1">
                <a:latin typeface="Times New Roman" panose="02020603050405020304" pitchFamily="18" charset="0"/>
              </a:rPr>
              <a:t>кварто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ин</a:t>
            </a:r>
            <a:r>
              <a:rPr lang="ru-RU" altLang="de-CZ" sz="2800">
                <a:latin typeface="Times New Roman" panose="02020603050405020304" pitchFamily="18" charset="0"/>
              </a:rPr>
              <a:t>-</a:t>
            </a:r>
            <a:r>
              <a:rPr lang="ru-RU" altLang="de-CZ" sz="2800" i="1">
                <a:latin typeface="Times New Roman" panose="02020603050405020304" pitchFamily="18" charset="0"/>
              </a:rPr>
              <a:t>октаво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ин</a:t>
            </a:r>
            <a:r>
              <a:rPr lang="ru-RU" altLang="de-CZ" sz="2800">
                <a:latin typeface="Times New Roman" panose="02020603050405020304" pitchFamily="18" charset="0"/>
              </a:rPr>
              <a:t>-</a:t>
            </a:r>
            <a:r>
              <a:rPr lang="ru-RU" altLang="de-CZ" sz="2800" i="1">
                <a:latin typeface="Times New Roman" panose="02020603050405020304" pitchFamily="18" charset="0"/>
              </a:rPr>
              <a:t>фолио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клёш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коми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комильфо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либерти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люкс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мажор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макси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максимум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манси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маренго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микст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миди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мини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минимум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минор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модерн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мокко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морзе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неглиже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нетто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пик</a:t>
            </a:r>
            <a:r>
              <a:rPr lang="ru-RU" altLang="de-CZ" sz="2800">
                <a:latin typeface="Times New Roman" panose="02020603050405020304" pitchFamily="18" charset="0"/>
              </a:rPr>
              <a:t> (в сочет. </a:t>
            </a:r>
            <a:r>
              <a:rPr lang="ru-RU" altLang="de-CZ" sz="2800" i="1">
                <a:latin typeface="Times New Roman" panose="02020603050405020304" pitchFamily="18" charset="0"/>
              </a:rPr>
              <a:t>час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часы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пик</a:t>
            </a:r>
            <a:r>
              <a:rPr lang="ru-RU" altLang="de-CZ" sz="2800">
                <a:latin typeface="Times New Roman" panose="02020603050405020304" pitchFamily="18" charset="0"/>
              </a:rPr>
              <a:t>), </a:t>
            </a:r>
            <a:r>
              <a:rPr lang="ru-RU" altLang="de-CZ" sz="2800" i="1">
                <a:latin typeface="Times New Roman" panose="02020603050405020304" pitchFamily="18" charset="0"/>
              </a:rPr>
              <a:t>пике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пикколо</a:t>
            </a:r>
            <a:r>
              <a:rPr lang="ru-RU" altLang="de-CZ" sz="2800">
                <a:latin typeface="Times New Roman" panose="02020603050405020304" pitchFamily="18" charset="0"/>
              </a:rPr>
              <a:t> (муз.), </a:t>
            </a:r>
            <a:r>
              <a:rPr lang="ru-RU" altLang="de-CZ" sz="2800" i="1">
                <a:latin typeface="Times New Roman" panose="02020603050405020304" pitchFamily="18" charset="0"/>
              </a:rPr>
              <a:t>плиссе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реглан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рококо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рондо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соло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comе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суахили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терракот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томат</a:t>
            </a:r>
            <a:r>
              <a:rPr lang="ru-RU" altLang="de-CZ" sz="2800">
                <a:latin typeface="Times New Roman" panose="02020603050405020304" pitchFamily="18" charset="0"/>
              </a:rPr>
              <a:t> (в сочет. </a:t>
            </a:r>
            <a:r>
              <a:rPr lang="ru-RU" altLang="de-CZ" sz="2800" i="1">
                <a:latin typeface="Times New Roman" panose="02020603050405020304" pitchFamily="18" charset="0"/>
              </a:rPr>
              <a:t>томат</a:t>
            </a:r>
            <a:r>
              <a:rPr lang="ru-RU" altLang="de-CZ" sz="2800">
                <a:latin typeface="Times New Roman" panose="02020603050405020304" pitchFamily="18" charset="0"/>
              </a:rPr>
              <a:t>-</a:t>
            </a:r>
            <a:r>
              <a:rPr lang="ru-RU" altLang="de-CZ" sz="2800" i="1">
                <a:latin typeface="Times New Roman" panose="02020603050405020304" pitchFamily="18" charset="0"/>
              </a:rPr>
              <a:t>пюре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паста</a:t>
            </a:r>
            <a:r>
              <a:rPr lang="ru-RU" altLang="de-CZ" sz="2800">
                <a:latin typeface="Times New Roman" panose="02020603050405020304" pitchFamily="18" charset="0"/>
              </a:rPr>
              <a:t>-</a:t>
            </a:r>
            <a:r>
              <a:rPr lang="ru-RU" altLang="de-CZ" sz="2800" i="1">
                <a:latin typeface="Times New Roman" panose="02020603050405020304" pitchFamily="18" charset="0"/>
              </a:rPr>
              <a:t>томат</a:t>
            </a:r>
            <a:r>
              <a:rPr lang="ru-RU" altLang="de-CZ" sz="2800">
                <a:latin typeface="Times New Roman" panose="02020603050405020304" pitchFamily="18" charset="0"/>
              </a:rPr>
              <a:t>); </a:t>
            </a:r>
            <a:r>
              <a:rPr lang="ru-RU" altLang="de-CZ" sz="2800" i="1">
                <a:latin typeface="Times New Roman" panose="02020603050405020304" pitchFamily="18" charset="0"/>
              </a:rPr>
              <a:t>травести</a:t>
            </a:r>
            <a:r>
              <a:rPr lang="ru-RU" altLang="de-CZ" sz="2800">
                <a:latin typeface="Times New Roman" panose="02020603050405020304" pitchFamily="18" charset="0"/>
              </a:rPr>
              <a:t> (</a:t>
            </a:r>
            <a:r>
              <a:rPr lang="ru-RU" altLang="de-CZ" sz="2800" i="1">
                <a:latin typeface="Times New Roman" panose="02020603050405020304" pitchFamily="18" charset="0"/>
              </a:rPr>
              <a:t>роль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травести</a:t>
            </a:r>
            <a:r>
              <a:rPr lang="ru-RU" altLang="de-CZ" sz="2800">
                <a:latin typeface="Times New Roman" panose="02020603050405020304" pitchFamily="18" charset="0"/>
              </a:rPr>
              <a:t>, театр.); </a:t>
            </a:r>
            <a:r>
              <a:rPr lang="ru-RU" altLang="de-CZ" sz="2800" i="1">
                <a:latin typeface="Times New Roman" panose="02020603050405020304" pitchFamily="18" charset="0"/>
              </a:rPr>
              <a:t>трико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урду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факсимиле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фантази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фри</a:t>
            </a:r>
            <a:r>
              <a:rPr lang="ru-RU" altLang="de-CZ" sz="2800">
                <a:latin typeface="Times New Roman" panose="02020603050405020304" pitchFamily="18" charset="0"/>
              </a:rPr>
              <a:t> (</a:t>
            </a:r>
            <a:r>
              <a:rPr lang="ru-RU" altLang="de-CZ" sz="2800" i="1">
                <a:latin typeface="Times New Roman" panose="02020603050405020304" pitchFamily="18" charset="0"/>
              </a:rPr>
              <a:t>картофель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фри</a:t>
            </a:r>
            <a:r>
              <a:rPr lang="ru-RU" altLang="de-CZ" sz="2800">
                <a:latin typeface="Times New Roman" panose="02020603050405020304" pitchFamily="18" charset="0"/>
              </a:rPr>
              <a:t>), </a:t>
            </a:r>
            <a:r>
              <a:rPr lang="ru-RU" altLang="de-CZ" sz="2800" i="1">
                <a:latin typeface="Times New Roman" panose="02020603050405020304" pitchFamily="18" charset="0"/>
              </a:rPr>
              <a:t>хаки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ханты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хинди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цирлих</a:t>
            </a:r>
            <a:r>
              <a:rPr lang="ru-RU" altLang="de-CZ" sz="2800">
                <a:latin typeface="Times New Roman" panose="02020603050405020304" pitchFamily="18" charset="0"/>
              </a:rPr>
              <a:t>-</a:t>
            </a:r>
            <a:r>
              <a:rPr lang="ru-RU" altLang="de-CZ" sz="2800" i="1">
                <a:latin typeface="Times New Roman" panose="02020603050405020304" pitchFamily="18" charset="0"/>
              </a:rPr>
              <a:t>манирлих</a:t>
            </a:r>
            <a:r>
              <a:rPr lang="ru-RU" altLang="de-CZ" sz="2800">
                <a:latin typeface="Times New Roman" panose="02020603050405020304" pitchFamily="18" charset="0"/>
              </a:rPr>
              <a:t> (разг.), </a:t>
            </a:r>
            <a:r>
              <a:rPr lang="ru-RU" altLang="de-CZ" sz="2800" i="1">
                <a:latin typeface="Times New Roman" panose="02020603050405020304" pitchFamily="18" charset="0"/>
              </a:rPr>
              <a:t>цунами</a:t>
            </a:r>
            <a:r>
              <a:rPr lang="ru-RU" altLang="de-CZ" sz="2800">
                <a:latin typeface="Times New Roman" panose="02020603050405020304" pitchFamily="18" charset="0"/>
              </a:rPr>
              <a:t>, э</a:t>
            </a:r>
            <a:r>
              <a:rPr lang="ru-RU" altLang="de-CZ" sz="2800" i="1">
                <a:latin typeface="Times New Roman" panose="02020603050405020304" pitchFamily="18" charset="0"/>
              </a:rPr>
              <a:t>кстра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электрик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эсперанто</a:t>
            </a:r>
            <a:r>
              <a:rPr lang="ru-RU" altLang="de-CZ" sz="2800">
                <a:latin typeface="Times New Roman" panose="02020603050405020304" pitchFamily="18" charset="0"/>
              </a:rPr>
              <a:t>. </a:t>
            </a:r>
            <a:endParaRPr lang="de-DE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Inhaltsplatzhalter 2">
            <a:extLst>
              <a:ext uri="{FF2B5EF4-FFF2-40B4-BE49-F238E27FC236}">
                <a16:creationId xmlns:a16="http://schemas.microsoft.com/office/drawing/2014/main" id="{5E495F81-27B9-AC47-7E85-1DBDE3B9548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5288" y="404813"/>
            <a:ext cx="8497887" cy="60483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Многие из таких слов имеют узкую сферу употребления и выступают как термины (муз.: </a:t>
            </a:r>
            <a:r>
              <a:rPr lang="ru-RU" altLang="de-CZ" sz="2800" i="1">
                <a:latin typeface="Times New Roman" panose="02020603050405020304" pitchFamily="18" charset="0"/>
              </a:rPr>
              <a:t>бемоль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диез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мажор</a:t>
            </a:r>
            <a:r>
              <a:rPr lang="ru-RU" altLang="de-CZ" sz="2800">
                <a:latin typeface="Times New Roman" panose="02020603050405020304" pitchFamily="18" charset="0"/>
              </a:rPr>
              <a:t>), названия языков и народов (</a:t>
            </a:r>
            <a:r>
              <a:rPr lang="ru-RU" altLang="de-CZ" sz="2800" i="1">
                <a:latin typeface="Times New Roman" panose="02020603050405020304" pitchFamily="18" charset="0"/>
              </a:rPr>
              <a:t>коми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манси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суахили</a:t>
            </a:r>
            <a:r>
              <a:rPr lang="ru-RU" altLang="de-CZ" sz="2800">
                <a:latin typeface="Times New Roman" panose="02020603050405020304" pitchFamily="18" charset="0"/>
              </a:rPr>
              <a:t>), различных стилей и направлений (</a:t>
            </a:r>
            <a:r>
              <a:rPr lang="ru-RU" altLang="de-CZ" sz="2800" i="1">
                <a:latin typeface="Times New Roman" panose="02020603050405020304" pitchFamily="18" charset="0"/>
              </a:rPr>
              <a:t>ампир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барокко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модерн</a:t>
            </a:r>
            <a:r>
              <a:rPr lang="ru-RU" altLang="de-CZ" sz="2800">
                <a:latin typeface="Times New Roman" panose="02020603050405020304" pitchFamily="18" charset="0"/>
              </a:rPr>
              <a:t>).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Примечание. Некоторые из перечисленных слов выступают и как сущ., например: </a:t>
            </a:r>
            <a:r>
              <a:rPr lang="ru-RU" altLang="de-CZ" sz="2800" i="1">
                <a:latin typeface="Times New Roman" panose="02020603050405020304" pitchFamily="18" charset="0"/>
              </a:rPr>
              <a:t>апаш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банту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барокко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бордо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коми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манси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маренго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baseline="30000">
                <a:latin typeface="Times New Roman" panose="02020603050405020304" pitchFamily="18" charset="0"/>
              </a:rPr>
              <a:t>(</a:t>
            </a:r>
            <a:r>
              <a:rPr lang="ru-RU" altLang="de-CZ" sz="2800">
                <a:latin typeface="Times New Roman" panose="02020603050405020304" pitchFamily="18" charset="0"/>
              </a:rPr>
              <a:t>сорт ткани</a:t>
            </a:r>
            <a:r>
              <a:rPr lang="ru-RU" altLang="de-CZ" sz="2800" baseline="30000">
                <a:latin typeface="Times New Roman" panose="02020603050405020304" pitchFamily="18" charset="0"/>
              </a:rPr>
              <a:t>)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модерн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мокко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неглиже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рококо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суахили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соло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травести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урду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хинди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цунами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эсперанто</a:t>
            </a:r>
            <a:r>
              <a:rPr lang="ru-RU" altLang="de-CZ" sz="2800">
                <a:latin typeface="Times New Roman" panose="02020603050405020304" pitchFamily="18" charset="0"/>
              </a:rPr>
              <a:t>.»</a:t>
            </a:r>
            <a:endParaRPr lang="de-DE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1">
            <a:extLst>
              <a:ext uri="{FF2B5EF4-FFF2-40B4-BE49-F238E27FC236}">
                <a16:creationId xmlns:a16="http://schemas.microsoft.com/office/drawing/2014/main" id="{1858B888-4AF9-FA5B-12C4-2C13E62DA32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128588"/>
            <a:ext cx="8226425" cy="1433512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de-CH" altLang="de-CZ" sz="3200">
                <a:latin typeface="Times New Roman" panose="02020603050405020304" pitchFamily="18" charset="0"/>
              </a:rPr>
              <a:t>Sloveso I</a:t>
            </a:r>
          </a:p>
        </p:txBody>
      </p:sp>
      <p:sp>
        <p:nvSpPr>
          <p:cNvPr id="30723" name="Rectangle 2">
            <a:extLst>
              <a:ext uri="{FF2B5EF4-FFF2-40B4-BE49-F238E27FC236}">
                <a16:creationId xmlns:a16="http://schemas.microsoft.com/office/drawing/2014/main" id="{C3A33F2A-FD49-88F2-24A1-5F80986033C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6425" cy="5068888"/>
          </a:xfrm>
        </p:spPr>
        <p:txBody>
          <a:bodyPr/>
          <a:lstStyle/>
          <a:p>
            <a:pPr marL="339725" indent="-339725" eaLnBrk="1" hangingPunct="1"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</a:pPr>
            <a:r>
              <a:rPr lang="cs-CZ" altLang="de-CZ" sz="2800">
                <a:latin typeface="Times New Roman" panose="02020603050405020304" pitchFamily="18" charset="0"/>
              </a:rPr>
              <a:t>Sloveso má v moderní spisovné ruštině následující kategorie:</a:t>
            </a:r>
          </a:p>
          <a:p>
            <a:pPr marL="339725" indent="-339725" eaLnBrk="1" hangingPunct="1"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</a:pPr>
            <a:r>
              <a:rPr lang="cs-CZ" altLang="de-CZ" sz="2800">
                <a:latin typeface="Times New Roman" panose="02020603050405020304" pitchFamily="18" charset="0"/>
              </a:rPr>
              <a:t>osoba (1., 2., 3.), číslo (sg., pl.), čas (prézens, préteritum, futurum), způsob (indikativ, imperativ, kondicionál), slovesný rod (aktivum, pasivum), vid (nedokonavý, dokonavý)</a:t>
            </a:r>
          </a:p>
          <a:p>
            <a:pPr marL="339725" indent="-339725" eaLnBrk="1" hangingPunct="1"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</a:pPr>
            <a:r>
              <a:rPr lang="cs-CZ" altLang="de-CZ" sz="2800">
                <a:latin typeface="Times New Roman" panose="02020603050405020304" pitchFamily="18" charset="0"/>
              </a:rPr>
              <a:t>Z toho vyplývá teoretický počet 3x2x3x3x2x2=216 určitých slovesných tvarů, který ovšem nedosáhne žádné sloveso, protože imperativ netvoří všechny osoby, nemá časy, nepoužívá se pasivně atd.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>
            <a:extLst>
              <a:ext uri="{FF2B5EF4-FFF2-40B4-BE49-F238E27FC236}">
                <a16:creationId xmlns:a16="http://schemas.microsoft.com/office/drawing/2014/main" id="{51FC6689-5326-4479-F69C-AE66DC14697C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260350"/>
            <a:ext cx="8713788" cy="6264275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Některé tvary (kondicionál, préteritum, nedok. futurum, pasivum) se tvoří perifrasticky (opisně)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Tvary vidu se tvoří z největší části pomocí slovotvorného materiálu (prefixy, sufixy), ojediněle supletivně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Zdaleka ne všechna slovesa tvoří všechny tvary, jsou např. jednovidová slovesa (imperfektiva tantum nebo perfektiva tantum), neosobní slovesa (jevy počasí a pod.), intranzitivní slovesa (bez pasiva), stavová slovesa (bez imperativu) a k tomu další restrikce (např. pro některé tvary některých sloves foneticko-fonologické)</a:t>
            </a: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endParaRPr lang="cs-CZ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>
            <a:extLst>
              <a:ext uri="{FF2B5EF4-FFF2-40B4-BE49-F238E27FC236}">
                <a16:creationId xmlns:a16="http://schemas.microsoft.com/office/drawing/2014/main" id="{E22765EA-59B2-14E1-4321-B55E97AA2633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226425" cy="5976937"/>
          </a:xfrm>
        </p:spPr>
        <p:txBody>
          <a:bodyPr anchor="t"/>
          <a:lstStyle/>
          <a:p>
            <a:pPr marL="339725" indent="-339725" algn="l" eaLnBrk="1" hangingPunct="1">
              <a:lnSpc>
                <a:spcPct val="90000"/>
              </a:lnSpc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Pro část slovesných tvarů hraje úlohu nominální rod (maskulinum, femininum, neutrum)</a:t>
            </a:r>
          </a:p>
          <a:p>
            <a:pPr marL="339725" indent="-339725" algn="l" eaLnBrk="1" hangingPunct="1">
              <a:lnSpc>
                <a:spcPct val="90000"/>
              </a:lnSpc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K určitým slovesným tvarům se připojují infinitiv, až čtyři sklonná příčestí (jenom částečně v obou videch) a dva (zásadně vidově diferencované) přechodníky (</a:t>
            </a:r>
            <a:r>
              <a:rPr lang="ru-RU" altLang="de-CZ" sz="2800">
                <a:latin typeface="Times New Roman" panose="02020603050405020304" pitchFamily="18" charset="0"/>
              </a:rPr>
              <a:t>деепричастия</a:t>
            </a:r>
            <a:r>
              <a:rPr lang="cs-CZ" altLang="de-CZ" sz="2800">
                <a:latin typeface="Times New Roman" panose="02020603050405020304" pitchFamily="18" charset="0"/>
              </a:rPr>
              <a:t>)</a:t>
            </a:r>
          </a:p>
          <a:p>
            <a:pPr marL="339725" indent="-339725" algn="l" eaLnBrk="1" hangingPunct="1">
              <a:lnSpc>
                <a:spcPct val="90000"/>
              </a:lnSpc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I participiální tvary podléhají různým restrikcím, tj. zdaleka se netvoří ode všech sloves všechny tvary</a:t>
            </a:r>
          </a:p>
          <a:p>
            <a:pPr marL="339725" indent="-339725" algn="l" eaLnBrk="1" hangingPunct="1">
              <a:lnSpc>
                <a:spcPct val="90000"/>
              </a:lnSpc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Podstatné jméno slovesné typu </a:t>
            </a:r>
            <a:r>
              <a:rPr lang="ru-RU" altLang="de-CZ" sz="2800" i="1">
                <a:latin typeface="Times New Roman" panose="02020603050405020304" pitchFamily="18" charset="0"/>
              </a:rPr>
              <a:t>писание</a:t>
            </a:r>
            <a:r>
              <a:rPr lang="cs-CZ" altLang="de-CZ" sz="2800">
                <a:latin typeface="Times New Roman" panose="02020603050405020304" pitchFamily="18" charset="0"/>
              </a:rPr>
              <a:t> není v ruštině považováno za slovesný tvar (na rozdíl od češtiny), mj. právě pro restrikce, kterým podléhá</a:t>
            </a:r>
          </a:p>
          <a:p>
            <a:pPr marL="339725" indent="-339725" algn="l" eaLnBrk="1" hangingPunct="1">
              <a:lnSpc>
                <a:spcPct val="90000"/>
              </a:lnSpc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endParaRPr lang="cs-CZ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844DB0E4-BDD7-0335-A4CC-C28D6FFCDC99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353425" cy="6408737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 err="1">
                <a:latin typeface="Times New Roman" panose="02020603050405020304" pitchFamily="18" charset="0"/>
              </a:rPr>
              <a:t>Ďurovič</a:t>
            </a:r>
            <a:r>
              <a:rPr lang="cs-CZ" altLang="de-CZ" sz="2800" dirty="0">
                <a:latin typeface="Times New Roman" panose="02020603050405020304" pitchFamily="18" charset="0"/>
              </a:rPr>
              <a:t> počítá – bez určitých pasivních tvarů, ale včetně pasivních příčestí jako takových  – 147 slovesných tvarů v moderní spisovné ruštině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Počet paradigmatických tvarů se zvyšuje existencí různých flektivních tříd (slovesných tříd), protože jeden a týž tvar může mít různou podobu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Na rozdíl od nominální oblasti jsou v oblasti verbální kmenové alternace prakticky systematickým jevem: co je nám v případě 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писа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ть</a:t>
            </a:r>
            <a:r>
              <a:rPr lang="cs-CZ" altLang="de-CZ" sz="2800" i="1" dirty="0">
                <a:latin typeface="Times New Roman" panose="02020603050405020304" pitchFamily="18" charset="0"/>
              </a:rPr>
              <a:t> –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я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пиш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у</a:t>
            </a:r>
            <a:r>
              <a:rPr lang="cs-CZ" altLang="de-CZ" sz="2800" dirty="0">
                <a:latin typeface="Times New Roman" panose="02020603050405020304" pitchFamily="18" charset="0"/>
              </a:rPr>
              <a:t> hned jasné, ukazuje v případě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делать</a:t>
            </a:r>
            <a:r>
              <a:rPr lang="cs-CZ" altLang="de-CZ" sz="2800" i="1" dirty="0">
                <a:latin typeface="Times New Roman" panose="02020603050405020304" pitchFamily="18" charset="0"/>
              </a:rPr>
              <a:t> –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я</a:t>
            </a:r>
            <a:r>
              <a:rPr lang="cs-CZ" altLang="de-CZ" sz="2800" i="1" dirty="0">
                <a:latin typeface="Times New Roman" panose="02020603050405020304" pitchFamily="18" charset="0"/>
              </a:rPr>
              <a:t>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делаю</a:t>
            </a:r>
            <a:r>
              <a:rPr lang="cs-CZ" altLang="de-CZ" sz="2800" dirty="0">
                <a:latin typeface="Times New Roman" panose="02020603050405020304" pitchFamily="18" charset="0"/>
              </a:rPr>
              <a:t> teprve fonologická transkripce (/</a:t>
            </a:r>
            <a:r>
              <a:rPr lang="cs-CZ" altLang="de-CZ" sz="2800" u="sng" dirty="0">
                <a:latin typeface="Times New Roman" panose="02020603050405020304" pitchFamily="18" charset="0"/>
              </a:rPr>
              <a:t>d</a:t>
            </a:r>
            <a:r>
              <a:rPr lang="cs-CZ" altLang="de-CZ" sz="2000" u="sng" baseline="-20000" dirty="0">
                <a:latin typeface="Times New Roman" panose="02020603050405020304" pitchFamily="18" charset="0"/>
              </a:rPr>
              <a:t>1</a:t>
            </a:r>
            <a:r>
              <a:rPr lang="cs-CZ" altLang="de-CZ" sz="2800" u="sng" dirty="0">
                <a:latin typeface="Times New Roman" panose="02020603050405020304" pitchFamily="18" charset="0"/>
              </a:rPr>
              <a:t>ela</a:t>
            </a:r>
            <a:r>
              <a:rPr lang="cs-CZ" altLang="de-CZ" sz="2800" dirty="0">
                <a:latin typeface="Times New Roman" panose="02020603050405020304" pitchFamily="18" charset="0"/>
              </a:rPr>
              <a:t>t,/ - /</a:t>
            </a:r>
            <a:r>
              <a:rPr lang="cs-CZ" altLang="de-CZ" sz="2800" u="sng" dirty="0">
                <a:latin typeface="Times New Roman" panose="02020603050405020304" pitchFamily="18" charset="0"/>
              </a:rPr>
              <a:t>d</a:t>
            </a:r>
            <a:r>
              <a:rPr lang="cs-CZ" altLang="de-CZ" sz="2000" u="sng" baseline="-20000" dirty="0">
                <a:latin typeface="Times New Roman" panose="02020603050405020304" pitchFamily="18" charset="0"/>
              </a:rPr>
              <a:t>1</a:t>
            </a:r>
            <a:r>
              <a:rPr lang="cs-CZ" altLang="de-CZ" sz="2800" u="sng" dirty="0">
                <a:latin typeface="Times New Roman" panose="02020603050405020304" pitchFamily="18" charset="0"/>
              </a:rPr>
              <a:t>elaj</a:t>
            </a:r>
            <a:r>
              <a:rPr lang="cs-CZ" altLang="de-CZ" sz="2800" dirty="0">
                <a:latin typeface="Times New Roman" panose="02020603050405020304" pitchFamily="18" charset="0"/>
              </a:rPr>
              <a:t>u/), jedná se však z hlediska systematiky o naprosto stejný jev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>
            <a:extLst>
              <a:ext uri="{FF2B5EF4-FFF2-40B4-BE49-F238E27FC236}">
                <a16:creationId xmlns:a16="http://schemas.microsoft.com/office/drawing/2014/main" id="{6F8D106C-DFF4-CE59-50C9-B19A440F3F02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605838" cy="6696075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Počet kmenových alternací a místa, kde vystupují, se liší u jednotlivých slovesných tříd, tyto rozdíly patří právě k jejich definičním vlastnostem (srov. </a:t>
            </a:r>
            <a:r>
              <a:rPr lang="ru-RU" altLang="de-CZ" sz="2800" i="1">
                <a:latin typeface="Times New Roman" panose="02020603050405020304" pitchFamily="18" charset="0"/>
              </a:rPr>
              <a:t>писать, пишу, пишешь, пишут; нести – несу, несешь, несут; мочь – могу, можешь, могут; любить – люблю, любишь, любят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atd.)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Nejdůležitější jsou </a:t>
            </a:r>
            <a:r>
              <a:rPr lang="cs-CZ" altLang="de-CZ" sz="2800" u="sng">
                <a:latin typeface="Times New Roman" panose="02020603050405020304" pitchFamily="18" charset="0"/>
              </a:rPr>
              <a:t>prézentní kmen</a:t>
            </a:r>
            <a:r>
              <a:rPr lang="cs-CZ" altLang="de-CZ" sz="2800">
                <a:latin typeface="Times New Roman" panose="02020603050405020304" pitchFamily="18" charset="0"/>
              </a:rPr>
              <a:t> (od něho se odvozují prézens, imperativ, příčestí přítomné činné, příčestí přítomné trpné, přechodník přítomný a částečně préteritum a příčestí minulé trpné) a </a:t>
            </a:r>
            <a:r>
              <a:rPr lang="cs-CZ" altLang="de-CZ" sz="2800" u="sng">
                <a:latin typeface="Times New Roman" panose="02020603050405020304" pitchFamily="18" charset="0"/>
              </a:rPr>
              <a:t>kmen infinitivní</a:t>
            </a:r>
            <a:r>
              <a:rPr lang="cs-CZ" altLang="de-CZ" sz="2800">
                <a:latin typeface="Times New Roman" panose="02020603050405020304" pitchFamily="18" charset="0"/>
              </a:rPr>
              <a:t> (tvoří základ pro tvoření infinitivu, příčestí minulého činného, přechodníku minulého, většinou i préterita a kondicionálu, tedy </a:t>
            </a:r>
            <a:r>
              <a:rPr lang="cs-CZ" altLang="de-CZ" sz="2800" i="1">
                <a:latin typeface="Times New Roman" panose="02020603050405020304" pitchFamily="18" charset="0"/>
              </a:rPr>
              <a:t>l</a:t>
            </a:r>
            <a:r>
              <a:rPr lang="cs-CZ" altLang="de-CZ" sz="2800">
                <a:latin typeface="Times New Roman" panose="02020603050405020304" pitchFamily="18" charset="0"/>
              </a:rPr>
              <a:t>-ového tvaru, částečně i příčestí minulého trpného)      </a:t>
            </a: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endParaRPr lang="cs-CZ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el 1">
            <a:extLst>
              <a:ext uri="{FF2B5EF4-FFF2-40B4-BE49-F238E27FC236}">
                <a16:creationId xmlns:a16="http://schemas.microsoft.com/office/drawing/2014/main" id="{B7C427B5-BB1A-5CB9-F58B-3989177A5D0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de-CZ" sz="3200">
                <a:latin typeface="Times New Roman" panose="02020603050405020304" pitchFamily="18" charset="0"/>
              </a:rPr>
              <a:t>Stupňování II</a:t>
            </a:r>
          </a:p>
        </p:txBody>
      </p:sp>
      <p:sp>
        <p:nvSpPr>
          <p:cNvPr id="17410" name="Inhaltsplatzhalter 2">
            <a:extLst>
              <a:ext uri="{FF2B5EF4-FFF2-40B4-BE49-F238E27FC236}">
                <a16:creationId xmlns:a16="http://schemas.microsoft.com/office/drawing/2014/main" id="{B4E4C6E9-8BC2-9151-D3EC-54B36A82C26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435975" cy="4997450"/>
          </a:xfrm>
        </p:spPr>
        <p:txBody>
          <a:bodyPr/>
          <a:lstStyle/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Tvary typu</a:t>
            </a:r>
            <a:r>
              <a:rPr lang="de-DE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красивейший</a:t>
            </a:r>
            <a:endParaRPr lang="cs-CZ" altLang="de-CZ" sz="2800" i="1">
              <a:latin typeface="Times New Roman" panose="02020603050405020304" pitchFamily="18" charset="0"/>
            </a:endParaRP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RG (1980, </a:t>
            </a:r>
            <a:r>
              <a:rPr lang="ru-RU" altLang="de-CZ" sz="2800">
                <a:latin typeface="Times New Roman" panose="02020603050405020304" pitchFamily="18" charset="0"/>
              </a:rPr>
              <a:t>§ 672</a:t>
            </a:r>
            <a:r>
              <a:rPr lang="cs-CZ" altLang="de-CZ" sz="2800">
                <a:latin typeface="Times New Roman" panose="02020603050405020304" pitchFamily="18" charset="0"/>
              </a:rPr>
              <a:t>)</a:t>
            </a:r>
            <a:r>
              <a:rPr lang="ru-RU" altLang="de-CZ" sz="2800">
                <a:latin typeface="Times New Roman" panose="02020603050405020304" pitchFamily="18" charset="0"/>
              </a:rPr>
              <a:t> Суффиксы -</a:t>
            </a:r>
            <a:r>
              <a:rPr lang="ru-RU" altLang="de-CZ" sz="2800" i="1">
                <a:latin typeface="Times New Roman" panose="02020603050405020304" pitchFamily="18" charset="0"/>
              </a:rPr>
              <a:t>ейш</a:t>
            </a:r>
            <a:r>
              <a:rPr lang="ru-RU" altLang="de-CZ" sz="2800">
                <a:latin typeface="Times New Roman" panose="02020603050405020304" pitchFamily="18" charset="0"/>
              </a:rPr>
              <a:t>-, -</a:t>
            </a:r>
            <a:r>
              <a:rPr lang="ru-RU" altLang="de-CZ" sz="2800" i="1">
                <a:latin typeface="Times New Roman" panose="02020603050405020304" pitchFamily="18" charset="0"/>
              </a:rPr>
              <a:t>ш</a:t>
            </a:r>
            <a:r>
              <a:rPr lang="ru-RU" altLang="de-CZ" sz="2800">
                <a:latin typeface="Times New Roman" panose="02020603050405020304" pitchFamily="18" charset="0"/>
              </a:rPr>
              <a:t>-. Прилагательные с суф. -</a:t>
            </a:r>
            <a:r>
              <a:rPr lang="ru-RU" altLang="de-CZ" sz="2800" i="1">
                <a:latin typeface="Times New Roman" panose="02020603050405020304" pitchFamily="18" charset="0"/>
              </a:rPr>
              <a:t>ейш</a:t>
            </a:r>
            <a:r>
              <a:rPr lang="ru-RU" altLang="de-CZ" sz="2800">
                <a:latin typeface="Times New Roman" panose="02020603050405020304" pitchFamily="18" charset="0"/>
              </a:rPr>
              <a:t>-/-</a:t>
            </a:r>
            <a:r>
              <a:rPr lang="ru-RU" altLang="de-CZ" sz="2800" i="1">
                <a:latin typeface="Times New Roman" panose="02020603050405020304" pitchFamily="18" charset="0"/>
              </a:rPr>
              <a:t>айш</a:t>
            </a:r>
            <a:r>
              <a:rPr lang="ru-RU" altLang="de-CZ" sz="2800">
                <a:latin typeface="Times New Roman" panose="02020603050405020304" pitchFamily="18" charset="0"/>
              </a:rPr>
              <a:t>- (фонемат. </a:t>
            </a:r>
            <a:br>
              <a:rPr lang="cs-CZ" altLang="de-CZ" sz="2800">
                <a:latin typeface="Times New Roman" panose="02020603050405020304" pitchFamily="18" charset="0"/>
              </a:rPr>
            </a:br>
            <a:r>
              <a:rPr lang="ru-RU" altLang="de-CZ" sz="2800">
                <a:latin typeface="Times New Roman" panose="02020603050405020304" pitchFamily="18" charset="0"/>
              </a:rPr>
              <a:t>|еjш|/|ajш|) означают высшую степень проявления признака: </a:t>
            </a:r>
            <a:r>
              <a:rPr lang="ru-RU" altLang="de-CZ" sz="2800" i="1">
                <a:latin typeface="Times New Roman" panose="02020603050405020304" pitchFamily="18" charset="0"/>
              </a:rPr>
              <a:t>богатейший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простейший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злейший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новейший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честнейший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грубейший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старейший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белейший</a:t>
            </a:r>
            <a:r>
              <a:rPr lang="ru-RU" altLang="de-CZ" sz="2800">
                <a:latin typeface="Times New Roman" panose="02020603050405020304" pitchFamily="18" charset="0"/>
              </a:rPr>
              <a:t>. Морф -</a:t>
            </a:r>
            <a:r>
              <a:rPr lang="ru-RU" altLang="de-CZ" sz="2800" i="1">
                <a:latin typeface="Times New Roman" panose="02020603050405020304" pitchFamily="18" charset="0"/>
              </a:rPr>
              <a:t>айш</a:t>
            </a:r>
            <a:r>
              <a:rPr lang="ru-RU" altLang="de-CZ" sz="2800">
                <a:latin typeface="Times New Roman" panose="02020603050405020304" pitchFamily="18" charset="0"/>
              </a:rPr>
              <a:t>- выступает после шипящих при чередованиях |к - ч|, |г - ж|, |х - ш|, |з - ж| (см. ниже); в остальных случаях (после согласных) - морф -</a:t>
            </a:r>
            <a:r>
              <a:rPr lang="ru-RU" altLang="de-CZ" sz="2800" i="1">
                <a:latin typeface="Times New Roman" panose="02020603050405020304" pitchFamily="18" charset="0"/>
              </a:rPr>
              <a:t>ейш</a:t>
            </a:r>
            <a:r>
              <a:rPr lang="ru-RU" altLang="de-CZ" sz="2800">
                <a:latin typeface="Times New Roman" panose="02020603050405020304" pitchFamily="18" charset="0"/>
              </a:rPr>
              <a:t>-. Если шипящая фонема, пред</a:t>
            </a:r>
            <a:r>
              <a:rPr lang="cs-CZ" altLang="de-CZ" sz="2800">
                <a:latin typeface="Times New Roman" panose="02020603050405020304" pitchFamily="18" charset="0"/>
              </a:rPr>
              <a:t>-</a:t>
            </a:r>
            <a:r>
              <a:rPr lang="ru-RU" altLang="de-CZ" sz="2800">
                <a:latin typeface="Times New Roman" panose="02020603050405020304" pitchFamily="18" charset="0"/>
              </a:rPr>
              <a:t>шествующая суф. морфу, принадлежит уже</a:t>
            </a:r>
            <a:endParaRPr lang="ru-RU" altLang="de-CZ" sz="2800" i="1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>
            <a:extLst>
              <a:ext uri="{FF2B5EF4-FFF2-40B4-BE49-F238E27FC236}">
                <a16:creationId xmlns:a16="http://schemas.microsoft.com/office/drawing/2014/main" id="{7631A262-29C1-67F2-C808-31A1A8D2818D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95288" y="188913"/>
            <a:ext cx="8226425" cy="6192837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Někdy je třeba počítat se zvláštním préteritálním kmenem (srov</a:t>
            </a:r>
            <a:r>
              <a:rPr lang="ru-RU" altLang="de-CZ" sz="2800">
                <a:latin typeface="Times New Roman" panose="02020603050405020304" pitchFamily="18" charset="0"/>
              </a:rPr>
              <a:t>. </a:t>
            </a:r>
            <a:r>
              <a:rPr lang="ru-RU" altLang="de-CZ" sz="2800" i="1">
                <a:latin typeface="Times New Roman" panose="02020603050405020304" pitchFamily="18" charset="0"/>
              </a:rPr>
              <a:t>исчезнуть, исчезнувший</a:t>
            </a:r>
            <a:r>
              <a:rPr lang="cs-CZ" altLang="de-CZ" sz="2800">
                <a:latin typeface="Times New Roman" panose="02020603050405020304" pitchFamily="18" charset="0"/>
              </a:rPr>
              <a:t>, ale </a:t>
            </a:r>
            <a:r>
              <a:rPr lang="ru-RU" altLang="de-CZ" sz="2800" i="1">
                <a:latin typeface="Times New Roman" panose="02020603050405020304" pitchFamily="18" charset="0"/>
              </a:rPr>
              <a:t>исчез, исчезла</a:t>
            </a:r>
            <a:r>
              <a:rPr lang="cs-CZ" altLang="de-CZ" sz="2800">
                <a:latin typeface="Times New Roman" panose="02020603050405020304" pitchFamily="18" charset="0"/>
              </a:rPr>
              <a:t>)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Obzvlášť prézentní kmen může v některých slovesných třídách vykazovat další alomorfické varianty kmene; některá jednotlivá slovesa (</a:t>
            </a:r>
            <a:r>
              <a:rPr lang="ru-RU" altLang="de-CZ" sz="2800" i="1">
                <a:latin typeface="Times New Roman" panose="02020603050405020304" pitchFamily="18" charset="0"/>
              </a:rPr>
              <a:t>есть, дать, хотет</a:t>
            </a:r>
            <a:r>
              <a:rPr lang="cs-CZ" altLang="de-CZ" sz="2800" i="1">
                <a:latin typeface="Times New Roman" panose="02020603050405020304" pitchFamily="18" charset="0"/>
              </a:rPr>
              <a:t>ь</a:t>
            </a:r>
            <a:r>
              <a:rPr lang="cs-CZ" altLang="de-CZ" sz="2800">
                <a:latin typeface="Times New Roman" panose="02020603050405020304" pitchFamily="18" charset="0"/>
              </a:rPr>
              <a:t> aj.) mají další zvláštnosti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Pro většinu sloves stačí znalost infinitivního a prézentního kmene pro tvoření všech tvarů; proto se uvádí v učebnicích a ve slovnících většinou infinitiv, 1sg a – kvůli chování přízvuku – 2sg jako paradigmatické tvary slovesa: 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>
            <a:extLst>
              <a:ext uri="{FF2B5EF4-FFF2-40B4-BE49-F238E27FC236}">
                <a16:creationId xmlns:a16="http://schemas.microsoft.com/office/drawing/2014/main" id="{3043BCA8-6CAA-5B64-B7B7-4AAE5E29AEB8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323850" y="188913"/>
            <a:ext cx="8226425" cy="6472237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CZ" sz="2800" i="1">
                <a:latin typeface="Times New Roman" panose="02020603050405020304" pitchFamily="18" charset="0"/>
              </a:rPr>
              <a:t>пис</a:t>
            </a:r>
            <a:r>
              <a:rPr lang="ru-RU" altLang="de-CZ" sz="2800" i="1" u="sng">
                <a:latin typeface="Times New Roman" panose="02020603050405020304" pitchFamily="18" charset="0"/>
              </a:rPr>
              <a:t>а</a:t>
            </a:r>
            <a:r>
              <a:rPr lang="ru-RU" altLang="de-CZ" sz="2800" i="1">
                <a:latin typeface="Times New Roman" panose="02020603050405020304" pitchFamily="18" charset="0"/>
              </a:rPr>
              <a:t>ть – пиш</a:t>
            </a:r>
            <a:r>
              <a:rPr lang="ru-RU" altLang="de-CZ" sz="2800" i="1" u="sng">
                <a:latin typeface="Times New Roman" panose="02020603050405020304" pitchFamily="18" charset="0"/>
              </a:rPr>
              <a:t>у</a:t>
            </a:r>
            <a:r>
              <a:rPr lang="ru-RU" altLang="de-CZ" sz="2800" i="1">
                <a:latin typeface="Times New Roman" panose="02020603050405020304" pitchFamily="18" charset="0"/>
              </a:rPr>
              <a:t> – п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шешь, люб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ть – любл</a:t>
            </a:r>
            <a:r>
              <a:rPr lang="ru-RU" altLang="de-CZ" sz="2800" i="1" u="sng">
                <a:latin typeface="Times New Roman" panose="02020603050405020304" pitchFamily="18" charset="0"/>
              </a:rPr>
              <a:t>ю</a:t>
            </a:r>
            <a:r>
              <a:rPr lang="ru-RU" altLang="de-CZ" sz="2800" i="1">
                <a:latin typeface="Times New Roman" panose="02020603050405020304" pitchFamily="18" charset="0"/>
              </a:rPr>
              <a:t> – л</a:t>
            </a:r>
            <a:r>
              <a:rPr lang="ru-RU" altLang="de-CZ" sz="2800" i="1" u="sng">
                <a:latin typeface="Times New Roman" panose="02020603050405020304" pitchFamily="18" charset="0"/>
              </a:rPr>
              <a:t>ю</a:t>
            </a:r>
            <a:r>
              <a:rPr lang="ru-RU" altLang="de-CZ" sz="2800" i="1">
                <a:latin typeface="Times New Roman" panose="02020603050405020304" pitchFamily="18" charset="0"/>
              </a:rPr>
              <a:t>бишь, говор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ть – говор</a:t>
            </a:r>
            <a:r>
              <a:rPr lang="ru-RU" altLang="de-CZ" sz="2800" i="1" u="sng">
                <a:latin typeface="Times New Roman" panose="02020603050405020304" pitchFamily="18" charset="0"/>
              </a:rPr>
              <a:t>ю</a:t>
            </a:r>
            <a:r>
              <a:rPr lang="ru-RU" altLang="de-CZ" sz="2800" i="1">
                <a:latin typeface="Times New Roman" panose="02020603050405020304" pitchFamily="18" charset="0"/>
              </a:rPr>
              <a:t> – говор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шь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atd.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U některých typů sloves a jednotlivých sloves je však třeba se naučit dalším tvarům zvlášť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Počet vlastních koncovek je nízký, zejména i oproti deklinaci podstatného jména, zvláštní varianty koncovek se specifickým významem (jako Gsg m. substantiv na -</a:t>
            </a:r>
            <a:r>
              <a:rPr lang="cs-CZ" altLang="de-CZ" sz="2800" i="1">
                <a:latin typeface="Times New Roman" panose="02020603050405020304" pitchFamily="18" charset="0"/>
              </a:rPr>
              <a:t>u</a:t>
            </a:r>
            <a:r>
              <a:rPr lang="cs-CZ" altLang="de-CZ" sz="2800">
                <a:latin typeface="Times New Roman" panose="02020603050405020304" pitchFamily="18" charset="0"/>
              </a:rPr>
              <a:t>) neexistují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I přízvuk, pokud je pohyblivý, sleduje jisté pravidelnosti, které se však v jistých dílčích paradigmatech (prézens, préteritum, imperativ atd.) mohou od sebe lišit a být na sobě nezávislé </a:t>
            </a: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endParaRPr lang="cs-CZ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>
            <a:extLst>
              <a:ext uri="{FF2B5EF4-FFF2-40B4-BE49-F238E27FC236}">
                <a16:creationId xmlns:a16="http://schemas.microsoft.com/office/drawing/2014/main" id="{E6BFEA1A-2443-34EB-CD4F-57AA5D798DDF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569325" cy="6480175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Podle koncovek v prézentu se dělí slovesa spisovné ruštiny do dvou konjugací, první s koncovkami -</a:t>
            </a:r>
            <a:r>
              <a:rPr lang="cs-CZ" altLang="de-CZ" sz="2800" i="1" dirty="0">
                <a:latin typeface="Times New Roman" panose="02020603050405020304" pitchFamily="18" charset="0"/>
              </a:rPr>
              <a:t>u, -oš</a:t>
            </a:r>
            <a:r>
              <a:rPr lang="cs-CZ" altLang="de-CZ" sz="2000" i="1" baseline="-20000" dirty="0">
                <a:latin typeface="Times New Roman" panose="02020603050405020304" pitchFamily="18" charset="0"/>
              </a:rPr>
              <a:t>2</a:t>
            </a:r>
            <a:r>
              <a:rPr lang="cs-CZ" altLang="de-CZ" sz="2800" dirty="0">
                <a:latin typeface="Times New Roman" panose="02020603050405020304" pitchFamily="18" charset="0"/>
              </a:rPr>
              <a:t>, 3pl -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ut</a:t>
            </a:r>
            <a:r>
              <a:rPr lang="cs-CZ" altLang="de-CZ" sz="2800" dirty="0">
                <a:latin typeface="Times New Roman" panose="02020603050405020304" pitchFamily="18" charset="0"/>
              </a:rPr>
              <a:t>, a druhá s koncovkami -</a:t>
            </a:r>
            <a:r>
              <a:rPr lang="cs-CZ" altLang="de-CZ" sz="2800" i="1" dirty="0">
                <a:latin typeface="Times New Roman" panose="02020603050405020304" pitchFamily="18" charset="0"/>
              </a:rPr>
              <a:t>u, -iš</a:t>
            </a:r>
            <a:r>
              <a:rPr lang="cs-CZ" altLang="de-CZ" sz="2000" i="1" baseline="-20000" dirty="0">
                <a:latin typeface="Times New Roman" panose="02020603050405020304" pitchFamily="18" charset="0"/>
              </a:rPr>
              <a:t>2</a:t>
            </a:r>
            <a:r>
              <a:rPr lang="cs-CZ" altLang="de-CZ" sz="2800" dirty="0">
                <a:latin typeface="Times New Roman" panose="02020603050405020304" pitchFamily="18" charset="0"/>
              </a:rPr>
              <a:t>, 3pl -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at</a:t>
            </a:r>
            <a:endParaRPr lang="cs-CZ" altLang="de-CZ" sz="2800" i="1" dirty="0">
              <a:latin typeface="Times New Roman" panose="02020603050405020304" pitchFamily="18" charset="0"/>
            </a:endParaRP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Koncovky 3pl obou tříd jsou ve spisovné ruštině fonologicky vždy </a:t>
            </a:r>
            <a:r>
              <a:rPr lang="cs-CZ" altLang="de-CZ" sz="2800" dirty="0" err="1">
                <a:latin typeface="Times New Roman" panose="02020603050405020304" pitchFamily="18" charset="0"/>
              </a:rPr>
              <a:t>distinktní</a:t>
            </a:r>
            <a:r>
              <a:rPr lang="cs-CZ" altLang="de-CZ" sz="2800" dirty="0">
                <a:latin typeface="Times New Roman" panose="02020603050405020304" pitchFamily="18" charset="0"/>
              </a:rPr>
              <a:t> (srov.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д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е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лают</a:t>
            </a:r>
            <a:r>
              <a:rPr lang="cs-CZ" altLang="de-CZ" sz="2800" dirty="0">
                <a:latin typeface="Times New Roman" panose="02020603050405020304" pitchFamily="18" charset="0"/>
              </a:rPr>
              <a:t> s [</a:t>
            </a:r>
            <a:r>
              <a:rPr lang="cs-CZ" altLang="de-CZ" sz="2800" dirty="0" err="1">
                <a:latin typeface="Times New Roman" panose="02020603050405020304" pitchFamily="18" charset="0"/>
              </a:rPr>
              <a:t>ut</a:t>
            </a:r>
            <a:r>
              <a:rPr lang="cs-CZ" altLang="de-CZ" sz="2800" dirty="0">
                <a:latin typeface="Times New Roman" panose="02020603050405020304" pitchFamily="18" charset="0"/>
              </a:rPr>
              <a:t>] a 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л</a:t>
            </a:r>
            <a:r>
              <a:rPr lang="cs-CZ" altLang="de-CZ" sz="2800" i="1" u="sng" dirty="0" err="1">
                <a:latin typeface="Times New Roman" panose="02020603050405020304" pitchFamily="18" charset="0"/>
              </a:rPr>
              <a:t>ю</a:t>
            </a:r>
            <a:r>
              <a:rPr lang="cs-CZ" altLang="de-CZ" sz="2800" i="1" dirty="0" err="1">
                <a:latin typeface="Times New Roman" panose="02020603050405020304" pitchFamily="18" charset="0"/>
              </a:rPr>
              <a:t>бят</a:t>
            </a:r>
            <a:r>
              <a:rPr lang="cs-CZ" altLang="de-CZ" sz="2800" dirty="0">
                <a:latin typeface="Times New Roman" panose="02020603050405020304" pitchFamily="18" charset="0"/>
              </a:rPr>
              <a:t> s [</a:t>
            </a:r>
            <a:r>
              <a:rPr lang="cs-CZ" altLang="de-CZ" sz="2800" dirty="0" err="1">
                <a:latin typeface="Times New Roman" panose="02020603050405020304" pitchFamily="18" charset="0"/>
              </a:rPr>
              <a:t>ət</a:t>
            </a:r>
            <a:r>
              <a:rPr lang="cs-CZ" altLang="de-CZ" sz="2800" dirty="0">
                <a:latin typeface="Times New Roman" panose="02020603050405020304" pitchFamily="18" charset="0"/>
              </a:rPr>
              <a:t>]), takže na jejich základu se liší dvě konjugace i tam, kde ostatní koncovky kvůli postavení mimo přízvuk splývají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Na základě poměru infinitivního a prézentního kmene lze slovesa zařadit do slovesných tříd (=&gt; seminář); tento princip je obecně slovanský a používal ho např. Dobrovský už na začátku 19. stol.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>
            <a:extLst>
              <a:ext uri="{FF2B5EF4-FFF2-40B4-BE49-F238E27FC236}">
                <a16:creationId xmlns:a16="http://schemas.microsoft.com/office/drawing/2014/main" id="{5369C36F-E172-3D0B-85C5-0C54F67983A9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9388" y="188913"/>
            <a:ext cx="8424862" cy="6408737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Koncovky prézentu vypadají následovně:</a:t>
            </a: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endParaRPr lang="cs-CZ" altLang="de-CZ" sz="2800" dirty="0">
              <a:latin typeface="Times New Roman" panose="02020603050405020304" pitchFamily="18" charset="0"/>
            </a:endParaRP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graficky: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CZ" sz="2800" i="1" dirty="0">
                <a:latin typeface="Times New Roman" panose="02020603050405020304" pitchFamily="18" charset="0"/>
              </a:rPr>
              <a:t>несу, несёшь, несёт, несём, несёте, несут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CZ" sz="2800" i="1" dirty="0">
                <a:latin typeface="Times New Roman" panose="02020603050405020304" pitchFamily="18" charset="0"/>
              </a:rPr>
              <a:t>сплю, спишь, спит, спим, спите, спят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fonologicky: 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-u	-oš</a:t>
            </a:r>
            <a:r>
              <a:rPr lang="cs-CZ" altLang="de-CZ" sz="2000" baseline="-20000" dirty="0">
                <a:latin typeface="Times New Roman" panose="02020603050405020304" pitchFamily="18" charset="0"/>
              </a:rPr>
              <a:t>2</a:t>
            </a:r>
            <a:r>
              <a:rPr lang="cs-CZ" altLang="de-CZ" sz="2800" dirty="0">
                <a:latin typeface="Times New Roman" panose="02020603050405020304" pitchFamily="18" charset="0"/>
              </a:rPr>
              <a:t>	-ot</a:t>
            </a:r>
            <a:r>
              <a:rPr lang="cs-CZ" altLang="de-CZ" sz="2000" baseline="-20000" dirty="0">
                <a:latin typeface="Times New Roman" panose="02020603050405020304" pitchFamily="18" charset="0"/>
              </a:rPr>
              <a:t>2</a:t>
            </a:r>
            <a:r>
              <a:rPr lang="cs-CZ" altLang="de-CZ" sz="2800" dirty="0">
                <a:latin typeface="Times New Roman" panose="02020603050405020304" pitchFamily="18" charset="0"/>
              </a:rPr>
              <a:t>		-</a:t>
            </a:r>
            <a:r>
              <a:rPr lang="cs-CZ" altLang="de-CZ" sz="2800" dirty="0" err="1">
                <a:latin typeface="Times New Roman" panose="02020603050405020304" pitchFamily="18" charset="0"/>
              </a:rPr>
              <a:t>om</a:t>
            </a:r>
            <a:r>
              <a:rPr lang="cs-CZ" altLang="de-CZ" sz="2800" dirty="0">
                <a:latin typeface="Times New Roman" panose="02020603050405020304" pitchFamily="18" charset="0"/>
              </a:rPr>
              <a:t>	-ot,i</a:t>
            </a:r>
            <a:r>
              <a:rPr lang="cs-CZ" altLang="de-CZ" sz="2000" baseline="-20000" dirty="0">
                <a:latin typeface="Times New Roman" panose="02020603050405020304" pitchFamily="18" charset="0"/>
              </a:rPr>
              <a:t>3</a:t>
            </a:r>
            <a:r>
              <a:rPr lang="cs-CZ" altLang="de-CZ" sz="2800" dirty="0">
                <a:latin typeface="Times New Roman" panose="02020603050405020304" pitchFamily="18" charset="0"/>
              </a:rPr>
              <a:t>	-ut</a:t>
            </a:r>
            <a:r>
              <a:rPr lang="cs-CZ" altLang="de-CZ" sz="2000" baseline="-20000" dirty="0">
                <a:latin typeface="Times New Roman" panose="02020603050405020304" pitchFamily="18" charset="0"/>
              </a:rPr>
              <a:t>2</a:t>
            </a:r>
            <a:r>
              <a:rPr lang="cs-CZ" altLang="de-CZ" sz="2800" dirty="0">
                <a:latin typeface="Times New Roman" panose="02020603050405020304" pitchFamily="18" charset="0"/>
              </a:rPr>
              <a:t>	(1. konjugace)	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-u	-iš</a:t>
            </a:r>
            <a:r>
              <a:rPr lang="cs-CZ" altLang="de-CZ" sz="2000" baseline="-20000" dirty="0">
                <a:latin typeface="Times New Roman" panose="02020603050405020304" pitchFamily="18" charset="0"/>
              </a:rPr>
              <a:t>2	</a:t>
            </a:r>
            <a:r>
              <a:rPr lang="cs-CZ" altLang="de-CZ" sz="2800" dirty="0">
                <a:latin typeface="Times New Roman" panose="02020603050405020304" pitchFamily="18" charset="0"/>
              </a:rPr>
              <a:t>	-it</a:t>
            </a:r>
            <a:r>
              <a:rPr lang="cs-CZ" altLang="de-CZ" sz="2000" baseline="-20000" dirty="0">
                <a:latin typeface="Times New Roman" panose="02020603050405020304" pitchFamily="18" charset="0"/>
              </a:rPr>
              <a:t>2	</a:t>
            </a:r>
            <a:r>
              <a:rPr lang="cs-CZ" altLang="de-CZ" sz="2800" dirty="0">
                <a:latin typeface="Times New Roman" panose="02020603050405020304" pitchFamily="18" charset="0"/>
              </a:rPr>
              <a:t>		-</a:t>
            </a:r>
            <a:r>
              <a:rPr lang="cs-CZ" altLang="de-CZ" sz="2800" dirty="0" err="1">
                <a:latin typeface="Times New Roman" panose="02020603050405020304" pitchFamily="18" charset="0"/>
              </a:rPr>
              <a:t>im</a:t>
            </a:r>
            <a:r>
              <a:rPr lang="cs-CZ" altLang="de-CZ" sz="2800" dirty="0">
                <a:latin typeface="Times New Roman" panose="02020603050405020304" pitchFamily="18" charset="0"/>
              </a:rPr>
              <a:t>	-it,i</a:t>
            </a:r>
            <a:r>
              <a:rPr lang="cs-CZ" altLang="de-CZ" sz="2000" baseline="-20000" dirty="0">
                <a:latin typeface="Times New Roman" panose="02020603050405020304" pitchFamily="18" charset="0"/>
              </a:rPr>
              <a:t>3</a:t>
            </a:r>
            <a:r>
              <a:rPr lang="cs-CZ" altLang="de-CZ" sz="2800" dirty="0">
                <a:latin typeface="Times New Roman" panose="02020603050405020304" pitchFamily="18" charset="0"/>
              </a:rPr>
              <a:t>	-at</a:t>
            </a:r>
            <a:r>
              <a:rPr lang="cs-CZ" altLang="de-CZ" sz="2000" baseline="-20000" dirty="0">
                <a:latin typeface="Times New Roman" panose="02020603050405020304" pitchFamily="18" charset="0"/>
              </a:rPr>
              <a:t>2	</a:t>
            </a:r>
            <a:r>
              <a:rPr lang="cs-CZ" altLang="de-CZ" sz="2800" dirty="0">
                <a:latin typeface="Times New Roman" panose="02020603050405020304" pitchFamily="18" charset="0"/>
              </a:rPr>
              <a:t>(2. konjugace)</a:t>
            </a: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endParaRPr lang="cs-CZ" altLang="de-CZ" sz="2800" dirty="0">
              <a:latin typeface="Times New Roman" panose="02020603050405020304" pitchFamily="18" charset="0"/>
            </a:endParaRP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Interpretace grafického {</a:t>
            </a:r>
            <a:r>
              <a:rPr lang="cs-CZ" altLang="de-CZ" sz="2800" dirty="0" err="1">
                <a:latin typeface="Times New Roman" panose="02020603050405020304" pitchFamily="18" charset="0"/>
              </a:rPr>
              <a:t>е</a:t>
            </a:r>
            <a:r>
              <a:rPr lang="cs-CZ" altLang="de-CZ" sz="2800" dirty="0">
                <a:latin typeface="Times New Roman" panose="02020603050405020304" pitchFamily="18" charset="0"/>
              </a:rPr>
              <a:t>} jako /o/ v 1. konjugaci vyplývá jako obyčejně z výslovnosti pod přízvukem, kde lze /o/ identifikovat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>
            <a:extLst>
              <a:ext uri="{FF2B5EF4-FFF2-40B4-BE49-F238E27FC236}">
                <a16:creationId xmlns:a16="http://schemas.microsoft.com/office/drawing/2014/main" id="{3B2DBC68-7DFD-C8F0-1892-C887369EB748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9388" y="188913"/>
            <a:ext cx="8226425" cy="6335712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Fonologické interpretace těch hlásek (vokálů, konsonantů), které jsou ve fonologickém přepise zaznamenány pouze pomocí neutralizační pozice, vyplývají jako obyčejně z toho, že nestojí nikdy v silném postavení, tedy pod přízvukem, resp. před vokálem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Mimo přízvuk splývají s výjimkou 3pl všechny tvary 1. a 2. konjugace (viz výš)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V „Просторечии</a:t>
            </a:r>
            <a:r>
              <a:rPr lang="cs-CZ" altLang="de-DE" sz="2800">
                <a:latin typeface="Times New Roman" panose="02020603050405020304" pitchFamily="18" charset="0"/>
              </a:rPr>
              <a:t>“</a:t>
            </a:r>
            <a:r>
              <a:rPr lang="cs-CZ" altLang="de-CZ" sz="2800">
                <a:latin typeface="Times New Roman" panose="02020603050405020304" pitchFamily="18" charset="0"/>
              </a:rPr>
              <a:t> není toto splývání fonetické, nýbrž paradigmatické, srov. tvary typu </a:t>
            </a:r>
            <a:r>
              <a:rPr lang="ru-RU" altLang="de-CZ" sz="2800" i="1">
                <a:latin typeface="Times New Roman" panose="02020603050405020304" pitchFamily="18" charset="0"/>
              </a:rPr>
              <a:t>д</a:t>
            </a:r>
            <a:r>
              <a:rPr lang="ru-RU" altLang="de-CZ" sz="2800" i="1" u="sng">
                <a:latin typeface="Times New Roman" panose="02020603050405020304" pitchFamily="18" charset="0"/>
              </a:rPr>
              <a:t>е</a:t>
            </a:r>
            <a:r>
              <a:rPr lang="ru-RU" altLang="de-CZ" sz="2800" i="1">
                <a:latin typeface="Times New Roman" panose="02020603050405020304" pitchFamily="18" charset="0"/>
              </a:rPr>
              <a:t>ржут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cs-CZ" altLang="de-CZ" sz="2800" i="1">
                <a:latin typeface="Times New Roman" panose="02020603050405020304" pitchFamily="18" charset="0"/>
              </a:rPr>
              <a:t>х</a:t>
            </a:r>
            <a:r>
              <a:rPr lang="cs-CZ" altLang="de-CZ" sz="2800" i="1" u="sng">
                <a:latin typeface="Times New Roman" panose="02020603050405020304" pitchFamily="18" charset="0"/>
              </a:rPr>
              <a:t>о</a:t>
            </a:r>
            <a:r>
              <a:rPr lang="cs-CZ" altLang="de-CZ" sz="2800" i="1">
                <a:latin typeface="Times New Roman" panose="02020603050405020304" pitchFamily="18" charset="0"/>
              </a:rPr>
              <a:t>дют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Ve spisovném jazyce se diference obou paradigmat zachovává i mimo přízvuk díky různé výslovnosti 3pl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>
            <a:extLst>
              <a:ext uri="{FF2B5EF4-FFF2-40B4-BE49-F238E27FC236}">
                <a16:creationId xmlns:a16="http://schemas.microsoft.com/office/drawing/2014/main" id="{A34AFE40-99F8-D509-9BA6-611B3609993A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226425" cy="6192837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Lze si však položit otázku, zda by se vokály /o/, resp. /i/ obou paradigmat neměly segmentovat. Vznikly by pak následující koncovky: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-u</a:t>
            </a:r>
            <a:r>
              <a:rPr lang="cs-CZ" altLang="de-CZ" sz="3200">
                <a:latin typeface="Times New Roman" panose="02020603050405020304" pitchFamily="18" charset="0"/>
              </a:rPr>
              <a:t>	</a:t>
            </a:r>
            <a:r>
              <a:rPr lang="cs-CZ" altLang="de-CZ" sz="2800">
                <a:latin typeface="Times New Roman" panose="02020603050405020304" pitchFamily="18" charset="0"/>
              </a:rPr>
              <a:t>-š</a:t>
            </a:r>
            <a:r>
              <a:rPr lang="cs-CZ" altLang="de-CZ" sz="2000" baseline="-20000">
                <a:latin typeface="Times New Roman" panose="02020603050405020304" pitchFamily="18" charset="0"/>
              </a:rPr>
              <a:t>2</a:t>
            </a:r>
            <a:r>
              <a:rPr lang="cs-CZ" altLang="de-CZ" sz="2800">
                <a:latin typeface="Times New Roman" panose="02020603050405020304" pitchFamily="18" charset="0"/>
              </a:rPr>
              <a:t>		-t</a:t>
            </a:r>
            <a:r>
              <a:rPr lang="cs-CZ" altLang="de-CZ" sz="2000" baseline="-20000">
                <a:latin typeface="Times New Roman" panose="02020603050405020304" pitchFamily="18" charset="0"/>
              </a:rPr>
              <a:t>2</a:t>
            </a:r>
            <a:r>
              <a:rPr lang="cs-CZ" altLang="de-CZ" sz="2800">
                <a:latin typeface="Times New Roman" panose="02020603050405020304" pitchFamily="18" charset="0"/>
              </a:rPr>
              <a:t>		-m		-t,i</a:t>
            </a:r>
            <a:r>
              <a:rPr lang="cs-CZ" altLang="de-CZ" sz="2000" baseline="-20000">
                <a:latin typeface="Times New Roman" panose="02020603050405020304" pitchFamily="18" charset="0"/>
              </a:rPr>
              <a:t>3</a:t>
            </a:r>
            <a:r>
              <a:rPr lang="cs-CZ" altLang="de-CZ" sz="2800">
                <a:latin typeface="Times New Roman" panose="02020603050405020304" pitchFamily="18" charset="0"/>
              </a:rPr>
              <a:t>	-t</a:t>
            </a:r>
            <a:r>
              <a:rPr lang="cs-CZ" altLang="de-CZ" sz="2000" baseline="-20000">
                <a:latin typeface="Times New Roman" panose="02020603050405020304" pitchFamily="18" charset="0"/>
              </a:rPr>
              <a:t>2</a:t>
            </a:r>
            <a:r>
              <a:rPr lang="cs-CZ" altLang="de-CZ" sz="2800">
                <a:latin typeface="Times New Roman" panose="02020603050405020304" pitchFamily="18" charset="0"/>
              </a:rPr>
              <a:t>(?)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Na jedné straně se to zdá přesvědčivé – segmentuje se to, co se opakuje a má význam. Na druhé straně máme pak morfém /o/ a morfém /i/, kterým lze sotva připsat význam. Alternují v 1sg s Ø a v 3pl s /u/, resp. /a/. Koncovky 3sg a 3pl splývají. Zároveň lze tvary 3sg a 3pl vždy rozeznat právě díky vokálům /u/ a /a/ stojícím místo /o/, resp. /i/. Nedalo by se tedy dost dobře říct, že nemají význam. Nebo mají se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>
            <a:extLst>
              <a:ext uri="{FF2B5EF4-FFF2-40B4-BE49-F238E27FC236}">
                <a16:creationId xmlns:a16="http://schemas.microsoft.com/office/drawing/2014/main" id="{B3BBD649-8DD3-3C20-5D60-1412B2C4A1C9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9388" y="260350"/>
            <a:ext cx="8226425" cy="6408738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vokály /u/ a /a/ v 3pl výjimečně počítat ke koncovce (na rozdíl od /o/ a /i/ v ostatních tvarech) a pak by vznikla alternace /o/ a /i/ s </a:t>
            </a:r>
            <a:r>
              <a:rPr lang="cs-CZ" altLang="de-CZ" sz="2800" dirty="0" err="1">
                <a:latin typeface="Times New Roman" panose="02020603050405020304" pitchFamily="18" charset="0"/>
              </a:rPr>
              <a:t>Ø</a:t>
            </a:r>
            <a:r>
              <a:rPr lang="cs-CZ" altLang="de-CZ" sz="2800" dirty="0">
                <a:latin typeface="Times New Roman" panose="02020603050405020304" pitchFamily="18" charset="0"/>
              </a:rPr>
              <a:t> jako v 1sg?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=&gt; Vyřešením jednoho problému vznikají jiné, takže lze zůstat i u dosavadního řešení.</a:t>
            </a:r>
            <a:br>
              <a:rPr lang="cs-CZ" altLang="de-CZ" sz="2800" dirty="0">
                <a:latin typeface="Times New Roman" panose="02020603050405020304" pitchFamily="18" charset="0"/>
              </a:rPr>
            </a:br>
            <a:r>
              <a:rPr lang="cs-CZ" altLang="de-CZ" sz="2800" dirty="0">
                <a:latin typeface="Times New Roman" panose="02020603050405020304" pitchFamily="18" charset="0"/>
              </a:rPr>
              <a:t>NB: Analogicky jsme v nominální oblasti koncovky</a:t>
            </a:r>
            <a:br>
              <a:rPr lang="cs-CZ" altLang="de-CZ" sz="2800" dirty="0">
                <a:latin typeface="Times New Roman" panose="02020603050405020304" pitchFamily="18" charset="0"/>
              </a:rPr>
            </a:br>
            <a:r>
              <a:rPr lang="cs-CZ" altLang="de-CZ" sz="2800" dirty="0">
                <a:latin typeface="Times New Roman" panose="02020603050405020304" pitchFamily="18" charset="0"/>
              </a:rPr>
              <a:t> -am,i</a:t>
            </a:r>
            <a:r>
              <a:rPr lang="cs-CZ" altLang="de-CZ" sz="2000" baseline="-20000" dirty="0">
                <a:latin typeface="Times New Roman" panose="02020603050405020304" pitchFamily="18" charset="0"/>
              </a:rPr>
              <a:t>3  </a:t>
            </a:r>
            <a:r>
              <a:rPr lang="cs-CZ" altLang="de-CZ" sz="2800" i="1" dirty="0">
                <a:latin typeface="Times New Roman" panose="02020603050405020304" pitchFamily="18" charset="0"/>
              </a:rPr>
              <a:t>(</a:t>
            </a:r>
            <a:r>
              <a:rPr lang="ru-RU" altLang="de-CZ" sz="2800" i="1" dirty="0">
                <a:latin typeface="Times New Roman" panose="02020603050405020304" pitchFamily="18" charset="0"/>
              </a:rPr>
              <a:t>язык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а</a:t>
            </a:r>
            <a:r>
              <a:rPr lang="ru-RU" altLang="de-CZ" sz="2800" i="1" dirty="0">
                <a:latin typeface="Times New Roman" panose="02020603050405020304" pitchFamily="18" charset="0"/>
              </a:rPr>
              <a:t>ми</a:t>
            </a:r>
            <a:r>
              <a:rPr lang="cs-CZ" altLang="de-CZ" sz="2800" i="1" dirty="0">
                <a:latin typeface="Times New Roman" panose="02020603050405020304" pitchFamily="18" charset="0"/>
              </a:rPr>
              <a:t>)</a:t>
            </a:r>
            <a:r>
              <a:rPr lang="cs-CZ" altLang="de-CZ" sz="2800" dirty="0">
                <a:latin typeface="Times New Roman" panose="02020603050405020304" pitchFamily="18" charset="0"/>
              </a:rPr>
              <a:t> a -m,i</a:t>
            </a:r>
            <a:r>
              <a:rPr lang="cs-CZ" altLang="de-CZ" sz="2000" baseline="-20000" dirty="0">
                <a:latin typeface="Times New Roman" panose="02020603050405020304" pitchFamily="18" charset="0"/>
              </a:rPr>
              <a:t>3</a:t>
            </a:r>
            <a:r>
              <a:rPr lang="cs-CZ" altLang="de-CZ" sz="2800" dirty="0">
                <a:latin typeface="Times New Roman" panose="02020603050405020304" pitchFamily="18" charset="0"/>
              </a:rPr>
              <a:t> </a:t>
            </a:r>
            <a:r>
              <a:rPr lang="cs-CZ" altLang="de-CZ" sz="2800" i="1" dirty="0">
                <a:latin typeface="Times New Roman" panose="02020603050405020304" pitchFamily="18" charset="0"/>
              </a:rPr>
              <a:t>(</a:t>
            </a:r>
            <a:r>
              <a:rPr lang="ru-RU" altLang="de-CZ" sz="2800" i="1" dirty="0">
                <a:latin typeface="Times New Roman" panose="02020603050405020304" pitchFamily="18" charset="0"/>
              </a:rPr>
              <a:t>людьм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и</a:t>
            </a:r>
            <a:r>
              <a:rPr lang="cs-CZ" altLang="de-CZ" sz="2800" i="1" dirty="0">
                <a:latin typeface="Times New Roman" panose="02020603050405020304" pitchFamily="18" charset="0"/>
              </a:rPr>
              <a:t>)</a:t>
            </a:r>
            <a:r>
              <a:rPr lang="cs-CZ" altLang="de-CZ" sz="2800" dirty="0">
                <a:latin typeface="Times New Roman" panose="02020603050405020304" pitchFamily="18" charset="0"/>
              </a:rPr>
              <a:t> interpretovali jako různé koncovky a nesegmentovali /a/, stejně jsme u tvarů </a:t>
            </a:r>
            <a:r>
              <a:rPr lang="ru-RU" altLang="de-CZ" sz="2800" i="1" dirty="0">
                <a:latin typeface="Times New Roman" panose="02020603050405020304" pitchFamily="18" charset="0"/>
              </a:rPr>
              <a:t>молод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ы</a:t>
            </a:r>
            <a:r>
              <a:rPr lang="ru-RU" altLang="de-CZ" sz="2800" i="1" dirty="0">
                <a:latin typeface="Times New Roman" panose="02020603050405020304" pitchFamily="18" charset="0"/>
              </a:rPr>
              <a:t>х</a:t>
            </a:r>
            <a:r>
              <a:rPr lang="cs-CZ" altLang="de-CZ" sz="2800" dirty="0">
                <a:latin typeface="Times New Roman" panose="02020603050405020304" pitchFamily="18" charset="0"/>
              </a:rPr>
              <a:t> a </a:t>
            </a:r>
            <a:r>
              <a:rPr lang="ru-RU" altLang="de-CZ" sz="2800" i="1" dirty="0">
                <a:latin typeface="Times New Roman" panose="02020603050405020304" pitchFamily="18" charset="0"/>
              </a:rPr>
              <a:t>двух</a:t>
            </a:r>
            <a:r>
              <a:rPr lang="cs-CZ" altLang="de-CZ" sz="2800" dirty="0">
                <a:latin typeface="Times New Roman" panose="02020603050405020304" pitchFamily="18" charset="0"/>
              </a:rPr>
              <a:t> na základě druhého nesegmentovali /i/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>
            <a:extLst>
              <a:ext uri="{FF2B5EF4-FFF2-40B4-BE49-F238E27FC236}">
                <a16:creationId xmlns:a16="http://schemas.microsoft.com/office/drawing/2014/main" id="{17774741-AE22-46A1-3402-E50A80B9688D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260350"/>
            <a:ext cx="8497888" cy="6121400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Dvě slovesa  – </a:t>
            </a:r>
            <a:r>
              <a:rPr lang="cs-CZ" altLang="de-CZ" sz="2800" i="1">
                <a:latin typeface="Times New Roman" panose="02020603050405020304" pitchFamily="18" charset="0"/>
              </a:rPr>
              <a:t>есть</a:t>
            </a:r>
            <a:r>
              <a:rPr lang="cs-CZ" altLang="de-CZ" sz="2800">
                <a:latin typeface="Times New Roman" panose="02020603050405020304" pitchFamily="18" charset="0"/>
              </a:rPr>
              <a:t> a </a:t>
            </a:r>
            <a:r>
              <a:rPr lang="cs-CZ" altLang="de-CZ" sz="2800" i="1">
                <a:latin typeface="Times New Roman" panose="02020603050405020304" pitchFamily="18" charset="0"/>
              </a:rPr>
              <a:t>дать</a:t>
            </a:r>
            <a:r>
              <a:rPr lang="cs-CZ" altLang="de-CZ" sz="2800">
                <a:latin typeface="Times New Roman" panose="02020603050405020304" pitchFamily="18" charset="0"/>
              </a:rPr>
              <a:t> – mají v sg jiné koncovky; </a:t>
            </a:r>
            <a:r>
              <a:rPr lang="cs-CZ" altLang="de-CZ" sz="2800" i="1">
                <a:latin typeface="Times New Roman" panose="02020603050405020304" pitchFamily="18" charset="0"/>
              </a:rPr>
              <a:t>дать</a:t>
            </a:r>
            <a:r>
              <a:rPr lang="cs-CZ" altLang="de-CZ" sz="2800">
                <a:latin typeface="Times New Roman" panose="02020603050405020304" pitchFamily="18" charset="0"/>
              </a:rPr>
              <a:t> a dvě další slovesa kombinují tvary 1. a 2. konjugace: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CZ" sz="2800" i="1">
                <a:latin typeface="Times New Roman" panose="02020603050405020304" pitchFamily="18" charset="0"/>
              </a:rPr>
              <a:t>есть: ем, ешь, ест, ед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м, ед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те, ед</a:t>
            </a:r>
            <a:r>
              <a:rPr lang="ru-RU" altLang="de-CZ" sz="2800" i="1" u="sng">
                <a:latin typeface="Times New Roman" panose="02020603050405020304" pitchFamily="18" charset="0"/>
              </a:rPr>
              <a:t>я</a:t>
            </a:r>
            <a:r>
              <a:rPr lang="ru-RU" altLang="de-CZ" sz="2800" i="1">
                <a:latin typeface="Times New Roman" panose="02020603050405020304" pitchFamily="18" charset="0"/>
              </a:rPr>
              <a:t>т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CZ" sz="2800" i="1">
                <a:latin typeface="Times New Roman" panose="02020603050405020304" pitchFamily="18" charset="0"/>
              </a:rPr>
              <a:t>дать: дам, дашь, даст, дад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м, дад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те, дад</a:t>
            </a:r>
            <a:r>
              <a:rPr lang="ru-RU" altLang="de-CZ" sz="2800" i="1" u="sng">
                <a:latin typeface="Times New Roman" panose="02020603050405020304" pitchFamily="18" charset="0"/>
              </a:rPr>
              <a:t>у</a:t>
            </a:r>
            <a:r>
              <a:rPr lang="ru-RU" altLang="de-CZ" sz="2800" i="1">
                <a:latin typeface="Times New Roman" panose="02020603050405020304" pitchFamily="18" charset="0"/>
              </a:rPr>
              <a:t>т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CZ" sz="2800" i="1">
                <a:latin typeface="Times New Roman" panose="02020603050405020304" pitchFamily="18" charset="0"/>
              </a:rPr>
              <a:t>хот</a:t>
            </a:r>
            <a:r>
              <a:rPr lang="ru-RU" altLang="de-CZ" sz="2800" i="1" u="sng">
                <a:latin typeface="Times New Roman" panose="02020603050405020304" pitchFamily="18" charset="0"/>
              </a:rPr>
              <a:t>е</a:t>
            </a:r>
            <a:r>
              <a:rPr lang="ru-RU" altLang="de-CZ" sz="2800" i="1">
                <a:latin typeface="Times New Roman" panose="02020603050405020304" pitchFamily="18" charset="0"/>
              </a:rPr>
              <a:t>ть: хоч</a:t>
            </a:r>
            <a:r>
              <a:rPr lang="ru-RU" altLang="de-CZ" sz="2800" i="1" u="sng">
                <a:latin typeface="Times New Roman" panose="02020603050405020304" pitchFamily="18" charset="0"/>
              </a:rPr>
              <a:t>у</a:t>
            </a:r>
            <a:r>
              <a:rPr lang="ru-RU" altLang="de-CZ" sz="2800" i="1">
                <a:latin typeface="Times New Roman" panose="02020603050405020304" pitchFamily="18" charset="0"/>
              </a:rPr>
              <a:t>, х</a:t>
            </a:r>
            <a:r>
              <a:rPr lang="ru-RU" altLang="de-CZ" sz="2800" i="1" u="sng">
                <a:latin typeface="Times New Roman" panose="02020603050405020304" pitchFamily="18" charset="0"/>
              </a:rPr>
              <a:t>о</a:t>
            </a:r>
            <a:r>
              <a:rPr lang="ru-RU" altLang="de-CZ" sz="2800" i="1">
                <a:latin typeface="Times New Roman" panose="02020603050405020304" pitchFamily="18" charset="0"/>
              </a:rPr>
              <a:t>чешь, х</a:t>
            </a:r>
            <a:r>
              <a:rPr lang="ru-RU" altLang="de-CZ" sz="2800" i="1" u="sng">
                <a:latin typeface="Times New Roman" panose="02020603050405020304" pitchFamily="18" charset="0"/>
              </a:rPr>
              <a:t>о</a:t>
            </a:r>
            <a:r>
              <a:rPr lang="ru-RU" altLang="de-CZ" sz="2800" i="1">
                <a:latin typeface="Times New Roman" panose="02020603050405020304" pitchFamily="18" charset="0"/>
              </a:rPr>
              <a:t>чет, хот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м, хот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те, хот</a:t>
            </a:r>
            <a:r>
              <a:rPr lang="ru-RU" altLang="de-CZ" sz="2800" i="1" u="sng">
                <a:latin typeface="Times New Roman" panose="02020603050405020304" pitchFamily="18" charset="0"/>
              </a:rPr>
              <a:t>я</a:t>
            </a:r>
            <a:r>
              <a:rPr lang="ru-RU" altLang="de-CZ" sz="2800" i="1">
                <a:latin typeface="Times New Roman" panose="02020603050405020304" pitchFamily="18" charset="0"/>
              </a:rPr>
              <a:t>т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CZ" sz="2800" i="1">
                <a:latin typeface="Times New Roman" panose="02020603050405020304" pitchFamily="18" charset="0"/>
              </a:rPr>
              <a:t>беж</a:t>
            </a:r>
            <a:r>
              <a:rPr lang="ru-RU" altLang="de-CZ" sz="2800" i="1" u="sng">
                <a:latin typeface="Times New Roman" panose="02020603050405020304" pitchFamily="18" charset="0"/>
              </a:rPr>
              <a:t>а</a:t>
            </a:r>
            <a:r>
              <a:rPr lang="ru-RU" altLang="de-CZ" sz="2800" i="1">
                <a:latin typeface="Times New Roman" panose="02020603050405020304" pitchFamily="18" charset="0"/>
              </a:rPr>
              <a:t>ть: бег</a:t>
            </a:r>
            <a:r>
              <a:rPr lang="ru-RU" altLang="de-CZ" sz="2800" i="1" u="sng">
                <a:latin typeface="Times New Roman" panose="02020603050405020304" pitchFamily="18" charset="0"/>
              </a:rPr>
              <a:t>у</a:t>
            </a:r>
            <a:r>
              <a:rPr lang="ru-RU" altLang="de-CZ" sz="2800" i="1">
                <a:latin typeface="Times New Roman" panose="02020603050405020304" pitchFamily="18" charset="0"/>
              </a:rPr>
              <a:t>, беж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шь, беж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т, беж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м, беж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те, бег</a:t>
            </a:r>
            <a:r>
              <a:rPr lang="ru-RU" altLang="de-CZ" sz="2800" i="1" u="sng">
                <a:latin typeface="Times New Roman" panose="02020603050405020304" pitchFamily="18" charset="0"/>
              </a:rPr>
              <a:t>у</a:t>
            </a:r>
            <a:r>
              <a:rPr lang="ru-RU" altLang="de-CZ" sz="2800" i="1">
                <a:latin typeface="Times New Roman" panose="02020603050405020304" pitchFamily="18" charset="0"/>
              </a:rPr>
              <a:t>т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Koncovky sg sloves </a:t>
            </a:r>
            <a:r>
              <a:rPr lang="cs-CZ" altLang="de-CZ" sz="2800" i="1">
                <a:latin typeface="Times New Roman" panose="02020603050405020304" pitchFamily="18" charset="0"/>
              </a:rPr>
              <a:t>есть</a:t>
            </a:r>
            <a:r>
              <a:rPr lang="cs-CZ" altLang="de-CZ" sz="2800">
                <a:latin typeface="Times New Roman" panose="02020603050405020304" pitchFamily="18" charset="0"/>
              </a:rPr>
              <a:t> a </a:t>
            </a:r>
            <a:r>
              <a:rPr lang="cs-CZ" altLang="de-CZ" sz="2800" i="1">
                <a:latin typeface="Times New Roman" panose="02020603050405020304" pitchFamily="18" charset="0"/>
              </a:rPr>
              <a:t>дать</a:t>
            </a:r>
            <a:r>
              <a:rPr lang="cs-CZ" altLang="de-CZ" sz="2800">
                <a:latin typeface="Times New Roman" panose="02020603050405020304" pitchFamily="18" charset="0"/>
              </a:rPr>
              <a:t> jsou: -m, -š</a:t>
            </a:r>
            <a:r>
              <a:rPr lang="cs-CZ" altLang="de-CZ" sz="2000" baseline="-20000">
                <a:latin typeface="Times New Roman" panose="02020603050405020304" pitchFamily="18" charset="0"/>
              </a:rPr>
              <a:t>2</a:t>
            </a:r>
            <a:r>
              <a:rPr lang="cs-CZ" altLang="de-CZ" sz="2800">
                <a:latin typeface="Times New Roman" panose="02020603050405020304" pitchFamily="18" charset="0"/>
              </a:rPr>
              <a:t>, -s</a:t>
            </a:r>
            <a:r>
              <a:rPr lang="cs-CZ" altLang="de-CZ" sz="2000" baseline="-20000">
                <a:latin typeface="Times New Roman" panose="02020603050405020304" pitchFamily="18" charset="0"/>
              </a:rPr>
              <a:t>3</a:t>
            </a:r>
            <a:r>
              <a:rPr lang="cs-CZ" altLang="de-CZ" sz="2800">
                <a:latin typeface="Times New Roman" panose="02020603050405020304" pitchFamily="18" charset="0"/>
              </a:rPr>
              <a:t>t</a:t>
            </a:r>
            <a:r>
              <a:rPr lang="cs-CZ" altLang="de-CZ" sz="2000" baseline="-20000">
                <a:latin typeface="Times New Roman" panose="02020603050405020304" pitchFamily="18" charset="0"/>
              </a:rPr>
              <a:t>2</a:t>
            </a:r>
            <a:r>
              <a:rPr lang="cs-CZ" altLang="de-CZ" sz="2800">
                <a:latin typeface="Times New Roman" panose="02020603050405020304" pitchFamily="18" charset="0"/>
              </a:rPr>
              <a:t>, liší se tedy vesměs od dosud diskutovaných koncovek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>
            <a:extLst>
              <a:ext uri="{FF2B5EF4-FFF2-40B4-BE49-F238E27FC236}">
                <a16:creationId xmlns:a16="http://schemas.microsoft.com/office/drawing/2014/main" id="{48FD70BC-E382-9117-4DCF-C25823DC1E69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457200" y="188913"/>
            <a:ext cx="8226425" cy="6335712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I segmentace vokálů /o/, resp. /i/ + -š</a:t>
            </a:r>
            <a:r>
              <a:rPr lang="cs-CZ" altLang="de-CZ" sz="2000" baseline="-20000">
                <a:latin typeface="Times New Roman" panose="02020603050405020304" pitchFamily="18" charset="0"/>
              </a:rPr>
              <a:t>2</a:t>
            </a:r>
            <a:r>
              <a:rPr lang="cs-CZ" altLang="de-CZ" sz="2800">
                <a:latin typeface="Times New Roman" panose="02020603050405020304" pitchFamily="18" charset="0"/>
              </a:rPr>
              <a:t>, -t</a:t>
            </a:r>
            <a:r>
              <a:rPr lang="cs-CZ" altLang="de-CZ" sz="2000" baseline="-20000">
                <a:latin typeface="Times New Roman" panose="02020603050405020304" pitchFamily="18" charset="0"/>
              </a:rPr>
              <a:t>2</a:t>
            </a:r>
            <a:r>
              <a:rPr lang="cs-CZ" altLang="de-CZ" sz="2800">
                <a:latin typeface="Times New Roman" panose="02020603050405020304" pitchFamily="18" charset="0"/>
              </a:rPr>
              <a:t>	v 1., resp. 2. konjugace by problém odstranila pouze pro 2sg; 1. a  3sg by se nadále lišily (leda že bychom v 3sg element /s/ v </a:t>
            </a:r>
            <a:r>
              <a:rPr lang="ru-RU" altLang="de-CZ" sz="2800" i="1">
                <a:latin typeface="Times New Roman" panose="02020603050405020304" pitchFamily="18" charset="0"/>
              </a:rPr>
              <a:t>ест, даст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počítali ke kmeni a postulovali bychom další kmenovou alternaci těchto sloves; pak by zůstala pouze 1sg jako zvláštní koncovka)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  <a:tab pos="8982075" algn="l"/>
                <a:tab pos="9431338" algn="l"/>
                <a:tab pos="9880600" algn="l"/>
                <a:tab pos="10329863" algn="l"/>
                <a:tab pos="10779125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Plurálové koncovky pocházejí v případu slovesa </a:t>
            </a:r>
            <a:r>
              <a:rPr lang="ru-RU" altLang="de-CZ" sz="2800" i="1">
                <a:latin typeface="Times New Roman" panose="02020603050405020304" pitchFamily="18" charset="0"/>
              </a:rPr>
              <a:t>есть</a:t>
            </a:r>
            <a:r>
              <a:rPr lang="cs-CZ" altLang="de-CZ" sz="2800">
                <a:latin typeface="Times New Roman" panose="02020603050405020304" pitchFamily="18" charset="0"/>
              </a:rPr>
              <a:t> z 2. konjugace.  U slovesa </a:t>
            </a:r>
            <a:r>
              <a:rPr lang="ru-RU" altLang="de-CZ" sz="2800" i="1">
                <a:latin typeface="Times New Roman" panose="02020603050405020304" pitchFamily="18" charset="0"/>
              </a:rPr>
              <a:t>дать</a:t>
            </a:r>
            <a:r>
              <a:rPr lang="cs-CZ" altLang="de-CZ" sz="2800">
                <a:latin typeface="Times New Roman" panose="02020603050405020304" pitchFamily="18" charset="0"/>
              </a:rPr>
              <a:t>  pocházejí pouze 1pl a 2pl z tohoto paradigmatu,  3pl je vytvořena podle 1. konjugace. Poněvadž všechny tyto koncovky jsou pod přízvukem, nezůstává prostor pro spekulace o nedostatečné grafice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>
            <a:extLst>
              <a:ext uri="{FF2B5EF4-FFF2-40B4-BE49-F238E27FC236}">
                <a16:creationId xmlns:a16="http://schemas.microsoft.com/office/drawing/2014/main" id="{560ACFBE-59F4-053D-3739-CF4BFD301308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260350"/>
            <a:ext cx="8226425" cy="6048375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Jedná se tedy skutečně o koncovky ze dvou různých paradigmat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U </a:t>
            </a:r>
            <a:r>
              <a:rPr lang="ru-RU" altLang="de-CZ" sz="2800" i="1">
                <a:latin typeface="Times New Roman" panose="02020603050405020304" pitchFamily="18" charset="0"/>
              </a:rPr>
              <a:t>есть</a:t>
            </a:r>
            <a:r>
              <a:rPr lang="cs-CZ" altLang="de-CZ" sz="2800">
                <a:latin typeface="Times New Roman" panose="02020603050405020304" pitchFamily="18" charset="0"/>
              </a:rPr>
              <a:t> a </a:t>
            </a:r>
            <a:r>
              <a:rPr lang="ru-RU" altLang="de-CZ" sz="2800" i="1">
                <a:latin typeface="Times New Roman" panose="02020603050405020304" pitchFamily="18" charset="0"/>
              </a:rPr>
              <a:t>дать</a:t>
            </a:r>
            <a:r>
              <a:rPr lang="cs-CZ" altLang="de-CZ" sz="2800">
                <a:latin typeface="Times New Roman" panose="02020603050405020304" pitchFamily="18" charset="0"/>
              </a:rPr>
              <a:t> je to spojeno s kmenovou alternací mezi sg a pl (je / jed, da / dad); u </a:t>
            </a:r>
            <a:r>
              <a:rPr lang="ru-RU" altLang="de-CZ" sz="2800" i="1">
                <a:latin typeface="Times New Roman" panose="02020603050405020304" pitchFamily="18" charset="0"/>
              </a:rPr>
              <a:t>хот</a:t>
            </a:r>
            <a:r>
              <a:rPr lang="ru-RU" altLang="de-CZ" sz="2800" i="1" u="sng">
                <a:latin typeface="Times New Roman" panose="02020603050405020304" pitchFamily="18" charset="0"/>
              </a:rPr>
              <a:t>е</a:t>
            </a:r>
            <a:r>
              <a:rPr lang="ru-RU" altLang="de-CZ" sz="2800" i="1">
                <a:latin typeface="Times New Roman" panose="02020603050405020304" pitchFamily="18" charset="0"/>
              </a:rPr>
              <a:t>ть</a:t>
            </a:r>
            <a:r>
              <a:rPr lang="cs-CZ" altLang="de-CZ" sz="2800">
                <a:latin typeface="Times New Roman" panose="02020603050405020304" pitchFamily="18" charset="0"/>
              </a:rPr>
              <a:t> se tvoří tvary sg s alternací t, &gt; č, a to, – jak je to v 1. konjugaci, podle níž jsou tvořeny, obvyklé,  – všechny (srov</a:t>
            </a:r>
            <a:r>
              <a:rPr lang="ru-RU" altLang="de-CZ" sz="2800">
                <a:latin typeface="Times New Roman" panose="02020603050405020304" pitchFamily="18" charset="0"/>
              </a:rPr>
              <a:t>. </a:t>
            </a:r>
            <a:r>
              <a:rPr lang="ru-RU" altLang="de-CZ" sz="2800" i="1">
                <a:latin typeface="Times New Roman" panose="02020603050405020304" pitchFamily="18" charset="0"/>
              </a:rPr>
              <a:t>дрем</a:t>
            </a:r>
            <a:r>
              <a:rPr lang="ru-RU" altLang="de-CZ" sz="2800" i="1" u="sng">
                <a:latin typeface="Times New Roman" panose="02020603050405020304" pitchFamily="18" charset="0"/>
              </a:rPr>
              <a:t>а</a:t>
            </a:r>
            <a:r>
              <a:rPr lang="ru-RU" altLang="de-CZ" sz="2800" i="1">
                <a:latin typeface="Times New Roman" panose="02020603050405020304" pitchFamily="18" charset="0"/>
              </a:rPr>
              <a:t>ть, дрем</a:t>
            </a:r>
            <a:r>
              <a:rPr lang="ru-RU" altLang="de-CZ" sz="2800" i="1">
                <a:solidFill>
                  <a:srgbClr val="FF0000"/>
                </a:solidFill>
                <a:latin typeface="Times New Roman" panose="02020603050405020304" pitchFamily="18" charset="0"/>
              </a:rPr>
              <a:t>л</a:t>
            </a:r>
            <a:r>
              <a:rPr lang="ru-RU" altLang="de-CZ" sz="2800" i="1" u="sng">
                <a:latin typeface="Times New Roman" panose="02020603050405020304" pitchFamily="18" charset="0"/>
              </a:rPr>
              <a:t>ю</a:t>
            </a:r>
            <a:r>
              <a:rPr lang="ru-RU" altLang="de-CZ" sz="2800" i="1">
                <a:latin typeface="Times New Roman" panose="02020603050405020304" pitchFamily="18" charset="0"/>
              </a:rPr>
              <a:t>, др</a:t>
            </a:r>
            <a:r>
              <a:rPr lang="ru-RU" altLang="de-CZ" sz="2800" i="1" u="sng">
                <a:latin typeface="Times New Roman" panose="02020603050405020304" pitchFamily="18" charset="0"/>
              </a:rPr>
              <a:t>е</a:t>
            </a:r>
            <a:r>
              <a:rPr lang="ru-RU" altLang="de-CZ" sz="2800" i="1">
                <a:latin typeface="Times New Roman" panose="02020603050405020304" pitchFamily="18" charset="0"/>
              </a:rPr>
              <a:t>м</a:t>
            </a:r>
            <a:r>
              <a:rPr lang="ru-RU" altLang="de-CZ" sz="2800" i="1">
                <a:solidFill>
                  <a:srgbClr val="FF0000"/>
                </a:solidFill>
                <a:latin typeface="Times New Roman" panose="02020603050405020304" pitchFamily="18" charset="0"/>
              </a:rPr>
              <a:t>л</a:t>
            </a:r>
            <a:r>
              <a:rPr lang="ru-RU" altLang="de-CZ" sz="2800" i="1">
                <a:latin typeface="Times New Roman" panose="02020603050405020304" pitchFamily="18" charset="0"/>
              </a:rPr>
              <a:t>ешь, др</a:t>
            </a:r>
            <a:r>
              <a:rPr lang="ru-RU" altLang="de-CZ" sz="2800" i="1" u="sng">
                <a:latin typeface="Times New Roman" panose="02020603050405020304" pitchFamily="18" charset="0"/>
              </a:rPr>
              <a:t>е</a:t>
            </a:r>
            <a:r>
              <a:rPr lang="ru-RU" altLang="de-CZ" sz="2800" i="1">
                <a:latin typeface="Times New Roman" panose="02020603050405020304" pitchFamily="18" charset="0"/>
              </a:rPr>
              <a:t>м</a:t>
            </a:r>
            <a:r>
              <a:rPr lang="ru-RU" altLang="de-CZ" sz="2800" i="1">
                <a:solidFill>
                  <a:srgbClr val="FF0000"/>
                </a:solidFill>
                <a:latin typeface="Times New Roman" panose="02020603050405020304" pitchFamily="18" charset="0"/>
              </a:rPr>
              <a:t>л</a:t>
            </a:r>
            <a:r>
              <a:rPr lang="ru-RU" altLang="de-CZ" sz="2800" i="1">
                <a:latin typeface="Times New Roman" panose="02020603050405020304" pitchFamily="18" charset="0"/>
              </a:rPr>
              <a:t>ет</a:t>
            </a:r>
            <a:r>
              <a:rPr lang="cs-CZ" altLang="de-CZ" sz="2800">
                <a:latin typeface="Times New Roman" panose="02020603050405020304" pitchFamily="18" charset="0"/>
              </a:rPr>
              <a:t> atd.), plurálové tvary však bez alternace, jak je to obvyklé v 2. konjugaci, podle níž jsou právě tvořeny (srov. </a:t>
            </a:r>
            <a:r>
              <a:rPr lang="cs-CZ" altLang="de-CZ" sz="2800" i="1">
                <a:latin typeface="Times New Roman" panose="02020603050405020304" pitchFamily="18" charset="0"/>
              </a:rPr>
              <a:t>люб</a:t>
            </a:r>
            <a:r>
              <a:rPr lang="cs-CZ" altLang="de-CZ" sz="2800" i="1" u="sng">
                <a:latin typeface="Times New Roman" panose="02020603050405020304" pitchFamily="18" charset="0"/>
              </a:rPr>
              <a:t>и</a:t>
            </a:r>
            <a:r>
              <a:rPr lang="cs-CZ" altLang="de-CZ" sz="2800" i="1">
                <a:latin typeface="Times New Roman" panose="02020603050405020304" pitchFamily="18" charset="0"/>
              </a:rPr>
              <a:t>ть, люб</a:t>
            </a:r>
            <a:r>
              <a:rPr lang="cs-CZ" altLang="de-CZ" sz="2800" i="1">
                <a:solidFill>
                  <a:srgbClr val="FF0000"/>
                </a:solidFill>
                <a:latin typeface="Times New Roman" panose="02020603050405020304" pitchFamily="18" charset="0"/>
              </a:rPr>
              <a:t>л</a:t>
            </a:r>
            <a:r>
              <a:rPr lang="cs-CZ" altLang="de-CZ" sz="2800" i="1" u="sng">
                <a:latin typeface="Times New Roman" panose="02020603050405020304" pitchFamily="18" charset="0"/>
              </a:rPr>
              <a:t>ю</a:t>
            </a:r>
            <a:r>
              <a:rPr lang="cs-CZ" altLang="de-CZ" sz="2800" i="1">
                <a:latin typeface="Times New Roman" panose="02020603050405020304" pitchFamily="18" charset="0"/>
              </a:rPr>
              <a:t>, л</a:t>
            </a:r>
            <a:r>
              <a:rPr lang="cs-CZ" altLang="de-CZ" sz="2800" i="1" u="sng">
                <a:latin typeface="Times New Roman" panose="02020603050405020304" pitchFamily="18" charset="0"/>
              </a:rPr>
              <a:t>ю</a:t>
            </a:r>
            <a:r>
              <a:rPr lang="cs-CZ" altLang="de-CZ" sz="2800" i="1">
                <a:latin typeface="Times New Roman" panose="02020603050405020304" pitchFamily="18" charset="0"/>
              </a:rPr>
              <a:t>бишь </a:t>
            </a:r>
            <a:r>
              <a:rPr lang="cs-CZ" altLang="de-CZ" sz="2800">
                <a:latin typeface="Times New Roman" panose="02020603050405020304" pitchFamily="18" charset="0"/>
              </a:rPr>
              <a:t>atd.,</a:t>
            </a:r>
            <a:r>
              <a:rPr lang="cs-CZ" altLang="de-CZ" sz="2800" i="1">
                <a:latin typeface="Times New Roman" panose="02020603050405020304" pitchFamily="18" charset="0"/>
              </a:rPr>
              <a:t> в</a:t>
            </a:r>
            <a:r>
              <a:rPr lang="cs-CZ" altLang="de-CZ" sz="2800" i="1" u="sng">
                <a:latin typeface="Times New Roman" panose="02020603050405020304" pitchFamily="18" charset="0"/>
              </a:rPr>
              <a:t>и</a:t>
            </a:r>
            <a:r>
              <a:rPr lang="cs-CZ" altLang="de-CZ" sz="2800" i="1">
                <a:latin typeface="Times New Roman" panose="02020603050405020304" pitchFamily="18" charset="0"/>
              </a:rPr>
              <a:t>деть, в</a:t>
            </a:r>
            <a:r>
              <a:rPr lang="cs-CZ" altLang="de-CZ" sz="2800" i="1" u="sng">
                <a:latin typeface="Times New Roman" panose="02020603050405020304" pitchFamily="18" charset="0"/>
              </a:rPr>
              <a:t>и</a:t>
            </a:r>
            <a:r>
              <a:rPr lang="cs-CZ" altLang="de-CZ" sz="2800" i="1">
                <a:solidFill>
                  <a:srgbClr val="FF0000"/>
                </a:solidFill>
                <a:latin typeface="Times New Roman" panose="02020603050405020304" pitchFamily="18" charset="0"/>
              </a:rPr>
              <a:t>ж</a:t>
            </a:r>
            <a:r>
              <a:rPr lang="cs-CZ" altLang="de-CZ" sz="2800" i="1">
                <a:latin typeface="Times New Roman" panose="02020603050405020304" pitchFamily="18" charset="0"/>
              </a:rPr>
              <a:t>у, в</a:t>
            </a:r>
            <a:r>
              <a:rPr lang="cs-CZ" altLang="de-CZ" sz="2800" i="1" u="sng">
                <a:latin typeface="Times New Roman" panose="02020603050405020304" pitchFamily="18" charset="0"/>
              </a:rPr>
              <a:t>и</a:t>
            </a:r>
            <a:r>
              <a:rPr lang="cs-CZ" altLang="de-CZ" sz="2800" i="1">
                <a:latin typeface="Times New Roman" panose="02020603050405020304" pitchFamily="18" charset="0"/>
              </a:rPr>
              <a:t>дишь</a:t>
            </a:r>
            <a:r>
              <a:rPr lang="cs-CZ" altLang="de-CZ" sz="2800">
                <a:latin typeface="Times New Roman" panose="02020603050405020304" pitchFamily="18" charset="0"/>
              </a:rPr>
              <a:t> atd.). Jinak řečeno, singulár je tvořen podle 6. slovesné třídy </a:t>
            </a:r>
            <a:r>
              <a:rPr lang="cs-CZ" altLang="de-CZ" sz="2800" i="1">
                <a:latin typeface="Times New Roman" panose="02020603050405020304" pitchFamily="18" charset="0"/>
              </a:rPr>
              <a:t>(</a:t>
            </a:r>
            <a:r>
              <a:rPr lang="ru-RU" altLang="de-CZ" sz="2800" i="1">
                <a:latin typeface="Times New Roman" panose="02020603050405020304" pitchFamily="18" charset="0"/>
              </a:rPr>
              <a:t>писать)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cs-CZ" altLang="de-CZ" sz="2800">
                <a:latin typeface="Times New Roman" panose="02020603050405020304" pitchFamily="18" charset="0"/>
              </a:rPr>
              <a:t>plurál však podle 5. </a:t>
            </a:r>
            <a:r>
              <a:rPr lang="cs-CZ" altLang="de-CZ" sz="2800" i="1">
                <a:latin typeface="Times New Roman" panose="02020603050405020304" pitchFamily="18" charset="0"/>
              </a:rPr>
              <a:t>(</a:t>
            </a:r>
            <a:r>
              <a:rPr lang="ru-RU" altLang="de-CZ" sz="2800" i="1">
                <a:latin typeface="Times New Roman" panose="02020603050405020304" pitchFamily="18" charset="0"/>
              </a:rPr>
              <a:t>ходить</a:t>
            </a:r>
            <a:r>
              <a:rPr lang="cs-CZ" altLang="de-CZ" sz="2800" i="1">
                <a:latin typeface="Times New Roman" panose="02020603050405020304" pitchFamily="18" charset="0"/>
              </a:rPr>
              <a:t>)</a:t>
            </a:r>
            <a:r>
              <a:rPr lang="cs-CZ" altLang="de-CZ" sz="2800">
                <a:latin typeface="Times New Roman" panose="02020603050405020304" pitchFamily="18" charset="0"/>
              </a:rPr>
              <a:t>.</a:t>
            </a: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endParaRPr lang="cs-CZ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Inhaltsplatzhalter 2">
            <a:extLst>
              <a:ext uri="{FF2B5EF4-FFF2-40B4-BE49-F238E27FC236}">
                <a16:creationId xmlns:a16="http://schemas.microsoft.com/office/drawing/2014/main" id="{E8EC63DB-B4F6-E1B5-B756-6F136BAE409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79388" y="333375"/>
            <a:ext cx="8785225" cy="6264275"/>
          </a:xfrm>
        </p:spPr>
        <p:txBody>
          <a:bodyPr/>
          <a:lstStyle/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основе мотивирующего слова, то чаще употребляется морф -</a:t>
            </a:r>
            <a:r>
              <a:rPr lang="ru-RU" altLang="de-CZ" sz="2800" i="1">
                <a:latin typeface="Times New Roman" panose="02020603050405020304" pitchFamily="18" charset="0"/>
              </a:rPr>
              <a:t>ейш</a:t>
            </a:r>
            <a:r>
              <a:rPr lang="ru-RU" altLang="de-CZ" sz="2800">
                <a:latin typeface="Times New Roman" panose="02020603050405020304" pitchFamily="18" charset="0"/>
              </a:rPr>
              <a:t>-: </a:t>
            </a:r>
            <a:r>
              <a:rPr lang="ru-RU" altLang="de-CZ" sz="2800" i="1">
                <a:latin typeface="Times New Roman" panose="02020603050405020304" pitchFamily="18" charset="0"/>
              </a:rPr>
              <a:t>рыжейший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горячейший</a:t>
            </a:r>
            <a:r>
              <a:rPr lang="ru-RU" altLang="de-CZ" sz="2800">
                <a:latin typeface="Times New Roman" panose="02020603050405020304" pitchFamily="18" charset="0"/>
              </a:rPr>
              <a:t> ("</a:t>
            </a:r>
            <a:r>
              <a:rPr lang="ru-RU" altLang="de-CZ" sz="2800" i="1">
                <a:latin typeface="Times New Roman" panose="02020603050405020304" pitchFamily="18" charset="0"/>
              </a:rPr>
              <a:t>Прошу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принять</a:t>
            </a:r>
            <a:r>
              <a:rPr lang="ru-RU" altLang="de-CZ" sz="2800">
                <a:latin typeface="Times New Roman" panose="02020603050405020304" pitchFamily="18" charset="0"/>
              </a:rPr>
              <a:t>, - </a:t>
            </a:r>
            <a:r>
              <a:rPr lang="ru-RU" altLang="de-CZ" sz="2800" i="1">
                <a:latin typeface="Times New Roman" panose="02020603050405020304" pitchFamily="18" charset="0"/>
              </a:rPr>
              <a:t>говорила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трубка</a:t>
            </a:r>
            <a:r>
              <a:rPr lang="ru-RU" altLang="de-CZ" sz="2800">
                <a:latin typeface="Times New Roman" panose="02020603050405020304" pitchFamily="18" charset="0"/>
              </a:rPr>
              <a:t>, - </a:t>
            </a:r>
            <a:r>
              <a:rPr lang="ru-RU" altLang="de-CZ" sz="2800" i="1">
                <a:latin typeface="Times New Roman" panose="02020603050405020304" pitchFamily="18" charset="0"/>
              </a:rPr>
              <a:t>мои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наилучшие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наигорячейшие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приветы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и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пожелания</a:t>
            </a:r>
            <a:r>
              <a:rPr lang="ru-RU" altLang="de-CZ" sz="2800">
                <a:latin typeface="Times New Roman" panose="02020603050405020304" pitchFamily="18" charset="0"/>
              </a:rPr>
              <a:t>!" Булг.); но возможен и морф -</a:t>
            </a:r>
            <a:r>
              <a:rPr lang="ru-RU" altLang="de-CZ" sz="2800" i="1">
                <a:latin typeface="Times New Roman" panose="02020603050405020304" pitchFamily="18" charset="0"/>
              </a:rPr>
              <a:t>айш</a:t>
            </a:r>
            <a:r>
              <a:rPr lang="ru-RU" altLang="de-CZ" sz="2800">
                <a:latin typeface="Times New Roman" panose="02020603050405020304" pitchFamily="18" charset="0"/>
              </a:rPr>
              <a:t>-, например, в вариантных образованиях </a:t>
            </a:r>
            <a:r>
              <a:rPr lang="ru-RU" altLang="de-CZ" sz="2800" i="1">
                <a:latin typeface="Times New Roman" panose="02020603050405020304" pitchFamily="18" charset="0"/>
              </a:rPr>
              <a:t>свежейший</a:t>
            </a:r>
            <a:r>
              <a:rPr lang="ru-RU" altLang="de-CZ" sz="2800">
                <a:latin typeface="Times New Roman" panose="02020603050405020304" pitchFamily="18" charset="0"/>
              </a:rPr>
              <a:t> и </a:t>
            </a:r>
            <a:r>
              <a:rPr lang="ru-RU" altLang="de-CZ" sz="2800" i="1">
                <a:latin typeface="Times New Roman" panose="02020603050405020304" pitchFamily="18" charset="0"/>
              </a:rPr>
              <a:t>свежайший</a:t>
            </a:r>
            <a:r>
              <a:rPr lang="ru-RU" altLang="de-CZ" sz="2800">
                <a:latin typeface="Times New Roman" panose="02020603050405020304" pitchFamily="18" charset="0"/>
              </a:rPr>
              <a:t>. Мотивирующие - качественные прилагательные: немотивированные, с суф. морфами -</a:t>
            </a:r>
            <a:r>
              <a:rPr lang="ru-RU" altLang="de-CZ" sz="2800" i="1">
                <a:latin typeface="Times New Roman" panose="02020603050405020304" pitchFamily="18" charset="0"/>
              </a:rPr>
              <a:t>н</a:t>
            </a:r>
            <a:r>
              <a:rPr lang="ru-RU" altLang="de-CZ" sz="2800">
                <a:latin typeface="Times New Roman" panose="02020603050405020304" pitchFamily="18" charset="0"/>
              </a:rPr>
              <a:t>1-, -</a:t>
            </a:r>
            <a:r>
              <a:rPr lang="ru-RU" altLang="de-CZ" sz="2800" i="1">
                <a:latin typeface="Times New Roman" panose="02020603050405020304" pitchFamily="18" charset="0"/>
              </a:rPr>
              <a:t>ичн</a:t>
            </a:r>
            <a:r>
              <a:rPr lang="ru-RU" altLang="de-CZ" sz="2800">
                <a:latin typeface="Times New Roman" panose="02020603050405020304" pitchFamily="18" charset="0"/>
              </a:rPr>
              <a:t>-,</a:t>
            </a:r>
            <a:br>
              <a:rPr lang="cs-CZ" altLang="de-CZ" sz="2800">
                <a:latin typeface="Times New Roman" panose="02020603050405020304" pitchFamily="18" charset="0"/>
              </a:rPr>
            </a:br>
            <a:r>
              <a:rPr lang="ru-RU" altLang="de-CZ" sz="2800">
                <a:latin typeface="Times New Roman" panose="02020603050405020304" pitchFamily="18" charset="0"/>
              </a:rPr>
              <a:t>-</a:t>
            </a:r>
            <a:r>
              <a:rPr lang="ru-RU" altLang="de-CZ" sz="2800" i="1">
                <a:latin typeface="Times New Roman" panose="02020603050405020304" pitchFamily="18" charset="0"/>
              </a:rPr>
              <a:t>тельн</a:t>
            </a:r>
            <a:r>
              <a:rPr lang="ru-RU" altLang="de-CZ" sz="2800">
                <a:latin typeface="Times New Roman" panose="02020603050405020304" pitchFamily="18" charset="0"/>
              </a:rPr>
              <a:t>-, -</a:t>
            </a:r>
            <a:r>
              <a:rPr lang="ru-RU" altLang="de-CZ" sz="2800" i="1">
                <a:latin typeface="Times New Roman" panose="02020603050405020304" pitchFamily="18" charset="0"/>
              </a:rPr>
              <a:t>к</a:t>
            </a:r>
            <a:r>
              <a:rPr lang="ru-RU" altLang="de-CZ" sz="2800">
                <a:latin typeface="Times New Roman" panose="02020603050405020304" pitchFamily="18" charset="0"/>
              </a:rPr>
              <a:t>-, -</a:t>
            </a:r>
            <a:r>
              <a:rPr lang="ru-RU" altLang="de-CZ" sz="2800" i="1">
                <a:latin typeface="Times New Roman" panose="02020603050405020304" pitchFamily="18" charset="0"/>
              </a:rPr>
              <a:t>ив</a:t>
            </a:r>
            <a:r>
              <a:rPr lang="ru-RU" altLang="de-CZ" sz="2800">
                <a:latin typeface="Times New Roman" panose="02020603050405020304" pitchFamily="18" charset="0"/>
              </a:rPr>
              <a:t>-, -</a:t>
            </a:r>
            <a:r>
              <a:rPr lang="ru-RU" altLang="de-CZ" sz="2800" i="1">
                <a:latin typeface="Times New Roman" panose="02020603050405020304" pitchFamily="18" charset="0"/>
              </a:rPr>
              <a:t>лив</a:t>
            </a:r>
            <a:r>
              <a:rPr lang="ru-RU" altLang="de-CZ" sz="2800">
                <a:latin typeface="Times New Roman" panose="02020603050405020304" pitchFamily="18" charset="0"/>
              </a:rPr>
              <a:t>-, -</a:t>
            </a:r>
            <a:r>
              <a:rPr lang="ru-RU" altLang="de-CZ" sz="2800" i="1">
                <a:latin typeface="Times New Roman" panose="02020603050405020304" pitchFamily="18" charset="0"/>
              </a:rPr>
              <a:t>чив</a:t>
            </a:r>
            <a:r>
              <a:rPr lang="ru-RU" altLang="de-CZ" sz="2800">
                <a:latin typeface="Times New Roman" panose="02020603050405020304" pitchFamily="18" charset="0"/>
              </a:rPr>
              <a:t>-, -</a:t>
            </a:r>
            <a:r>
              <a:rPr lang="ru-RU" altLang="de-CZ" sz="2800" i="1">
                <a:latin typeface="Times New Roman" panose="02020603050405020304" pitchFamily="18" charset="0"/>
              </a:rPr>
              <a:t>овит</a:t>
            </a:r>
            <a:r>
              <a:rPr lang="ru-RU" altLang="de-CZ" sz="2800">
                <a:latin typeface="Times New Roman" panose="02020603050405020304" pitchFamily="18" charset="0"/>
              </a:rPr>
              <a:t>-, -</a:t>
            </a:r>
            <a:r>
              <a:rPr lang="ru-RU" altLang="de-CZ" sz="2800" i="1">
                <a:latin typeface="Times New Roman" panose="02020603050405020304" pitchFamily="18" charset="0"/>
              </a:rPr>
              <a:t>им</a:t>
            </a:r>
            <a:r>
              <a:rPr lang="ru-RU" altLang="de-CZ" sz="2800">
                <a:latin typeface="Times New Roman" panose="02020603050405020304" pitchFamily="18" charset="0"/>
              </a:rPr>
              <a:t>-, -</a:t>
            </a:r>
            <a:r>
              <a:rPr lang="ru-RU" altLang="de-CZ" sz="2800" i="1">
                <a:latin typeface="Times New Roman" panose="02020603050405020304" pitchFamily="18" charset="0"/>
              </a:rPr>
              <a:t>енн</a:t>
            </a:r>
            <a:r>
              <a:rPr lang="ru-RU" altLang="de-CZ" sz="2800">
                <a:latin typeface="Times New Roman" panose="02020603050405020304" pitchFamily="18" charset="0"/>
              </a:rPr>
              <a:t>- (</a:t>
            </a:r>
            <a:r>
              <a:rPr lang="ru-RU" altLang="de-CZ" sz="2800" i="1">
                <a:latin typeface="Times New Roman" panose="02020603050405020304" pitchFamily="18" charset="0"/>
              </a:rPr>
              <a:t>умнейший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героичнейший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убедительнейший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жалчайший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правдивейший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ворчливейший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доверчивейший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даровитейший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необходимейший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толстеннейший</a:t>
            </a:r>
            <a:r>
              <a:rPr lang="ru-RU" altLang="de-CZ" sz="2800">
                <a:latin typeface="Times New Roman" panose="02020603050405020304" pitchFamily="18" charset="0"/>
              </a:rPr>
              <a:t> - прост.), сложные с морфом -</a:t>
            </a:r>
            <a:r>
              <a:rPr lang="ru-RU" altLang="de-CZ" sz="2800" i="1">
                <a:latin typeface="Times New Roman" panose="02020603050405020304" pitchFamily="18" charset="0"/>
              </a:rPr>
              <a:t>н</a:t>
            </a:r>
            <a:r>
              <a:rPr lang="ru-RU" altLang="de-CZ" sz="2800">
                <a:latin typeface="Times New Roman" panose="02020603050405020304" pitchFamily="18" charset="0"/>
              </a:rPr>
              <a:t>1- (</a:t>
            </a:r>
            <a:r>
              <a:rPr lang="ru-RU" altLang="de-CZ" sz="2800" i="1">
                <a:latin typeface="Times New Roman" panose="02020603050405020304" pitchFamily="18" charset="0"/>
              </a:rPr>
              <a:t>всевозможнейший</a:t>
            </a:r>
            <a:r>
              <a:rPr lang="ru-RU" altLang="de-CZ" sz="2800">
                <a:latin typeface="Times New Roman" panose="02020603050405020304" pitchFamily="18" charset="0"/>
              </a:rPr>
              <a:t>), а также страдат. прич. прош. вр. </a:t>
            </a:r>
            <a:endParaRPr lang="ru-RU" altLang="de-CZ" sz="2800" i="1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>
            <a:extLst>
              <a:ext uri="{FF2B5EF4-FFF2-40B4-BE49-F238E27FC236}">
                <a16:creationId xmlns:a16="http://schemas.microsoft.com/office/drawing/2014/main" id="{162223D5-B288-BADC-A778-29F86C087EE7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424863" cy="6119812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U slovesa </a:t>
            </a:r>
            <a:r>
              <a:rPr lang="ru-RU" altLang="de-CZ" sz="2800" i="1">
                <a:latin typeface="Times New Roman" panose="02020603050405020304" pitchFamily="18" charset="0"/>
              </a:rPr>
              <a:t>бежать</a:t>
            </a:r>
            <a:r>
              <a:rPr lang="cs-CZ" altLang="de-CZ" sz="2800">
                <a:latin typeface="Times New Roman" panose="02020603050405020304" pitchFamily="18" charset="0"/>
              </a:rPr>
              <a:t> jsou 1sg a 3pl vytvořeny podle typu </a:t>
            </a:r>
            <a:r>
              <a:rPr lang="ru-RU" altLang="de-CZ" sz="2800" i="1">
                <a:latin typeface="Times New Roman" panose="02020603050405020304" pitchFamily="18" charset="0"/>
              </a:rPr>
              <a:t>печь</a:t>
            </a:r>
            <a:r>
              <a:rPr lang="cs-CZ" altLang="de-CZ" sz="2800">
                <a:latin typeface="Times New Roman" panose="02020603050405020304" pitchFamily="18" charset="0"/>
              </a:rPr>
              <a:t> (u Isačenka a Ďuroviče 10. třída)</a:t>
            </a:r>
            <a:r>
              <a:rPr lang="cs-CZ" altLang="de-CZ" sz="2800" i="1">
                <a:latin typeface="Times New Roman" panose="02020603050405020304" pitchFamily="18" charset="0"/>
              </a:rPr>
              <a:t>,</a:t>
            </a:r>
            <a:r>
              <a:rPr lang="cs-CZ" altLang="de-CZ" sz="2800">
                <a:latin typeface="Times New Roman" panose="02020603050405020304" pitchFamily="18" charset="0"/>
              </a:rPr>
              <a:t> zatímco ostatní tvary odpovídají 7. třídě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Ohledně kmenových alternací je třeba rozlišovat různé typy:  alternace mezi infinitivním a prézentním kmenem (přesněji řečeno jedním z jeho alomorfů) se nachází všude. Slovesa, která mají v 3pl tvrdý párový konsonant </a:t>
            </a:r>
            <a:r>
              <a:rPr lang="cs-CZ" altLang="de-CZ" sz="2800" i="1">
                <a:latin typeface="Times New Roman" panose="02020603050405020304" pitchFamily="18" charset="0"/>
              </a:rPr>
              <a:t>(</a:t>
            </a:r>
            <a:r>
              <a:rPr lang="ru-RU" altLang="de-CZ" sz="2800" i="1">
                <a:latin typeface="Times New Roman" panose="02020603050405020304" pitchFamily="18" charset="0"/>
              </a:rPr>
              <a:t>ид</a:t>
            </a:r>
            <a:r>
              <a:rPr lang="ru-RU" altLang="de-CZ" sz="2800" i="1" u="sng">
                <a:latin typeface="Times New Roman" panose="02020603050405020304" pitchFamily="18" charset="0"/>
              </a:rPr>
              <a:t>у</a:t>
            </a:r>
            <a:r>
              <a:rPr lang="ru-RU" altLang="de-CZ" sz="2800" i="1">
                <a:latin typeface="Times New Roman" panose="02020603050405020304" pitchFamily="18" charset="0"/>
              </a:rPr>
              <a:t>т, вед</a:t>
            </a:r>
            <a:r>
              <a:rPr lang="ru-RU" altLang="de-CZ" sz="2800" i="1" u="sng">
                <a:latin typeface="Times New Roman" panose="02020603050405020304" pitchFamily="18" charset="0"/>
              </a:rPr>
              <a:t>у</a:t>
            </a:r>
            <a:r>
              <a:rPr lang="ru-RU" altLang="de-CZ" sz="2800" i="1">
                <a:latin typeface="Times New Roman" panose="02020603050405020304" pitchFamily="18" charset="0"/>
              </a:rPr>
              <a:t>т, бер</a:t>
            </a:r>
            <a:r>
              <a:rPr lang="ru-RU" altLang="de-CZ" sz="2800" i="1" u="sng">
                <a:latin typeface="Times New Roman" panose="02020603050405020304" pitchFamily="18" charset="0"/>
              </a:rPr>
              <a:t>у</a:t>
            </a:r>
            <a:r>
              <a:rPr lang="ru-RU" altLang="de-CZ" sz="2800" i="1">
                <a:latin typeface="Times New Roman" panose="02020603050405020304" pitchFamily="18" charset="0"/>
              </a:rPr>
              <a:t>т, пек</a:t>
            </a:r>
            <a:r>
              <a:rPr lang="ru-RU" altLang="de-CZ" sz="2800" i="1" u="sng">
                <a:latin typeface="Times New Roman" panose="02020603050405020304" pitchFamily="18" charset="0"/>
              </a:rPr>
              <a:t>у</a:t>
            </a:r>
            <a:r>
              <a:rPr lang="ru-RU" altLang="de-CZ" sz="2800" i="1">
                <a:latin typeface="Times New Roman" panose="02020603050405020304" pitchFamily="18" charset="0"/>
              </a:rPr>
              <a:t>т</a:t>
            </a:r>
            <a:r>
              <a:rPr lang="cs-CZ" altLang="de-CZ" sz="2800" i="1">
                <a:latin typeface="Times New Roman" panose="02020603050405020304" pitchFamily="18" charset="0"/>
              </a:rPr>
              <a:t>)</a:t>
            </a:r>
            <a:r>
              <a:rPr lang="cs-CZ" altLang="de-CZ" sz="2800">
                <a:latin typeface="Times New Roman" panose="02020603050405020304" pitchFamily="18" charset="0"/>
              </a:rPr>
              <a:t> – jsou to slovesa 4., 9. a 10. třídy u Isačenka/Ďuroviče a některá izolovaná slovesa –, vykazují alternaci mezi 1sg/3pl a ostatními tvary: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>
            <a:extLst>
              <a:ext uri="{FF2B5EF4-FFF2-40B4-BE49-F238E27FC236}">
                <a16:creationId xmlns:a16="http://schemas.microsoft.com/office/drawing/2014/main" id="{6A5B3722-56C7-BC55-E44F-AEAF4BAE0C20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9388" y="188913"/>
            <a:ext cx="8226425" cy="6408737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CZ" sz="2800" i="1" dirty="0">
                <a:latin typeface="Times New Roman" panose="02020603050405020304" pitchFamily="18" charset="0"/>
              </a:rPr>
              <a:t>несу, несёшь, несёт, несём, несёте, несут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de-CH" altLang="de-CZ" sz="2800" dirty="0">
                <a:latin typeface="Times New Roman" panose="02020603050405020304" pitchFamily="18" charset="0"/>
              </a:rPr>
              <a:t>s		s,			s,			s,			s,			s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de-CH" altLang="de-CZ" sz="2800" dirty="0">
                <a:latin typeface="Times New Roman" panose="02020603050405020304" pitchFamily="18" charset="0"/>
              </a:rPr>
              <a:t> </a:t>
            </a:r>
            <a:r>
              <a:rPr lang="ru-RU" altLang="de-CZ" sz="2800" i="1" dirty="0">
                <a:latin typeface="Times New Roman" panose="02020603050405020304" pitchFamily="18" charset="0"/>
              </a:rPr>
              <a:t>пеку, печёшь, печёт, печём, печёте, пекут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de-CH" altLang="de-CZ" sz="2800" dirty="0">
                <a:latin typeface="Times New Roman" panose="02020603050405020304" pitchFamily="18" charset="0"/>
              </a:rPr>
              <a:t>  </a:t>
            </a:r>
            <a:r>
              <a:rPr lang="de-CH" altLang="de-CZ" sz="2800" dirty="0" err="1">
                <a:latin typeface="Times New Roman" panose="02020603050405020304" pitchFamily="18" charset="0"/>
              </a:rPr>
              <a:t>k</a:t>
            </a:r>
            <a:r>
              <a:rPr lang="de-CH" altLang="de-CZ" sz="2800" dirty="0">
                <a:latin typeface="Times New Roman" panose="02020603050405020304" pitchFamily="18" charset="0"/>
              </a:rPr>
              <a:t>		</a:t>
            </a:r>
            <a:r>
              <a:rPr lang="de-CH" altLang="de-CZ" sz="2800" dirty="0" err="1">
                <a:latin typeface="Times New Roman" panose="02020603050405020304" pitchFamily="18" charset="0"/>
              </a:rPr>
              <a:t>č</a:t>
            </a:r>
            <a:r>
              <a:rPr lang="de-CH" altLang="de-CZ" sz="2800" dirty="0">
                <a:latin typeface="Times New Roman" panose="02020603050405020304" pitchFamily="18" charset="0"/>
              </a:rPr>
              <a:t>			</a:t>
            </a:r>
            <a:r>
              <a:rPr lang="de-CH" altLang="de-CZ" sz="2800" dirty="0" err="1">
                <a:latin typeface="Times New Roman" panose="02020603050405020304" pitchFamily="18" charset="0"/>
              </a:rPr>
              <a:t>č</a:t>
            </a:r>
            <a:r>
              <a:rPr lang="de-CH" altLang="de-CZ" sz="2800" dirty="0">
                <a:latin typeface="Times New Roman" panose="02020603050405020304" pitchFamily="18" charset="0"/>
              </a:rPr>
              <a:t>			 </a:t>
            </a:r>
            <a:r>
              <a:rPr lang="de-CH" altLang="de-CZ" sz="2800" dirty="0" err="1">
                <a:latin typeface="Times New Roman" panose="02020603050405020304" pitchFamily="18" charset="0"/>
              </a:rPr>
              <a:t>č</a:t>
            </a:r>
            <a:r>
              <a:rPr lang="de-CH" altLang="de-CZ" sz="2800" dirty="0">
                <a:latin typeface="Times New Roman" panose="02020603050405020304" pitchFamily="18" charset="0"/>
              </a:rPr>
              <a:t>		 	</a:t>
            </a:r>
            <a:r>
              <a:rPr lang="de-CH" altLang="de-CZ" sz="2800" dirty="0" err="1">
                <a:latin typeface="Times New Roman" panose="02020603050405020304" pitchFamily="18" charset="0"/>
              </a:rPr>
              <a:t>č</a:t>
            </a:r>
            <a:r>
              <a:rPr lang="de-CH" altLang="de-CZ" sz="2800" dirty="0">
                <a:latin typeface="Times New Roman" panose="02020603050405020304" pitchFamily="18" charset="0"/>
              </a:rPr>
              <a:t>			</a:t>
            </a:r>
            <a:r>
              <a:rPr lang="de-CH" altLang="de-CZ" sz="2800" dirty="0" err="1">
                <a:latin typeface="Times New Roman" panose="02020603050405020304" pitchFamily="18" charset="0"/>
              </a:rPr>
              <a:t>k</a:t>
            </a:r>
            <a:endParaRPr lang="de-CH" altLang="de-CZ" sz="2800" dirty="0">
              <a:latin typeface="Times New Roman" panose="02020603050405020304" pitchFamily="18" charset="0"/>
            </a:endParaRPr>
          </a:p>
          <a:p>
            <a:pPr marL="339725" indent="-339725" algn="l" eaLnBrk="1" hangingPunct="1">
              <a:spcBef>
                <a:spcPts val="800"/>
              </a:spcBef>
              <a:buClrTx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endParaRPr lang="de-CH" altLang="de-CZ" sz="2800" dirty="0">
              <a:latin typeface="Times New Roman" panose="02020603050405020304" pitchFamily="18" charset="0"/>
            </a:endParaRP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Slovesa 1., 2., 3. a 6. třídy mají jednotný prézentní kmen, který se liší od kmene infinitivního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Slovesa 2. konjugace (5., 7., 8. třída) vykazují alternaci mezi 1sg a ostatními tvary, pokud končí kořen na veláru nebo dentálu: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>
            <a:extLst>
              <a:ext uri="{FF2B5EF4-FFF2-40B4-BE49-F238E27FC236}">
                <a16:creationId xmlns:a16="http://schemas.microsoft.com/office/drawing/2014/main" id="{C5982E15-9960-4654-7E2D-18A7EB2E7F7B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9388" y="260350"/>
            <a:ext cx="8226425" cy="6337300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CZ" sz="2800" i="1">
                <a:latin typeface="Times New Roman" panose="02020603050405020304" pitchFamily="18" charset="0"/>
              </a:rPr>
              <a:t>куп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ть – купл</a:t>
            </a:r>
            <a:r>
              <a:rPr lang="ru-RU" altLang="de-CZ" sz="2800" i="1" u="sng">
                <a:latin typeface="Times New Roman" panose="02020603050405020304" pitchFamily="18" charset="0"/>
              </a:rPr>
              <a:t>ю</a:t>
            </a:r>
            <a:r>
              <a:rPr lang="ru-RU" altLang="de-CZ" sz="2800" i="1">
                <a:latin typeface="Times New Roman" panose="02020603050405020304" pitchFamily="18" charset="0"/>
              </a:rPr>
              <a:t> – к</a:t>
            </a:r>
            <a:r>
              <a:rPr lang="ru-RU" altLang="de-CZ" sz="2800" i="1" u="sng">
                <a:latin typeface="Times New Roman" panose="02020603050405020304" pitchFamily="18" charset="0"/>
              </a:rPr>
              <a:t>у</a:t>
            </a:r>
            <a:r>
              <a:rPr lang="ru-RU" altLang="de-CZ" sz="2800" i="1">
                <a:latin typeface="Times New Roman" panose="02020603050405020304" pitchFamily="18" charset="0"/>
              </a:rPr>
              <a:t>пишь, лов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ть – ловл</a:t>
            </a:r>
            <a:r>
              <a:rPr lang="ru-RU" altLang="de-CZ" sz="2800" i="1" u="sng">
                <a:latin typeface="Times New Roman" panose="02020603050405020304" pitchFamily="18" charset="0"/>
              </a:rPr>
              <a:t>ю</a:t>
            </a:r>
            <a:r>
              <a:rPr lang="ru-RU" altLang="de-CZ" sz="2800" i="1">
                <a:latin typeface="Times New Roman" panose="02020603050405020304" pitchFamily="18" charset="0"/>
              </a:rPr>
              <a:t> – л</a:t>
            </a:r>
            <a:r>
              <a:rPr lang="ru-RU" altLang="de-CZ" sz="2800" i="1" u="sng">
                <a:latin typeface="Times New Roman" panose="02020603050405020304" pitchFamily="18" charset="0"/>
              </a:rPr>
              <a:t>о</a:t>
            </a:r>
            <a:r>
              <a:rPr lang="ru-RU" altLang="de-CZ" sz="2800" i="1">
                <a:latin typeface="Times New Roman" panose="02020603050405020304" pitchFamily="18" charset="0"/>
              </a:rPr>
              <a:t>вишь, ход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ть – хож</a:t>
            </a:r>
            <a:r>
              <a:rPr lang="ru-RU" altLang="de-CZ" sz="2800" i="1" u="sng">
                <a:latin typeface="Times New Roman" panose="02020603050405020304" pitchFamily="18" charset="0"/>
              </a:rPr>
              <a:t>у</a:t>
            </a:r>
            <a:r>
              <a:rPr lang="ru-RU" altLang="de-CZ" sz="2800" i="1">
                <a:latin typeface="Times New Roman" panose="02020603050405020304" pitchFamily="18" charset="0"/>
              </a:rPr>
              <a:t> – х</a:t>
            </a:r>
            <a:r>
              <a:rPr lang="ru-RU" altLang="de-CZ" sz="2800" i="1" u="sng">
                <a:latin typeface="Times New Roman" panose="02020603050405020304" pitchFamily="18" charset="0"/>
              </a:rPr>
              <a:t>о</a:t>
            </a:r>
            <a:r>
              <a:rPr lang="ru-RU" altLang="de-CZ" sz="2800" i="1">
                <a:latin typeface="Times New Roman" panose="02020603050405020304" pitchFamily="18" charset="0"/>
              </a:rPr>
              <a:t>дишь, плат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ть – плач</a:t>
            </a:r>
            <a:r>
              <a:rPr lang="ru-RU" altLang="de-CZ" sz="2800" i="1" u="sng">
                <a:latin typeface="Times New Roman" panose="02020603050405020304" pitchFamily="18" charset="0"/>
              </a:rPr>
              <a:t>у</a:t>
            </a:r>
            <a:r>
              <a:rPr lang="ru-RU" altLang="de-CZ" sz="2800" i="1">
                <a:latin typeface="Times New Roman" panose="02020603050405020304" pitchFamily="18" charset="0"/>
              </a:rPr>
              <a:t> – пл</a:t>
            </a:r>
            <a:r>
              <a:rPr lang="ru-RU" altLang="de-CZ" sz="2800" i="1" u="sng">
                <a:latin typeface="Times New Roman" panose="02020603050405020304" pitchFamily="18" charset="0"/>
              </a:rPr>
              <a:t>а</a:t>
            </a:r>
            <a:r>
              <a:rPr lang="ru-RU" altLang="de-CZ" sz="2800" i="1">
                <a:latin typeface="Times New Roman" panose="02020603050405020304" pitchFamily="18" charset="0"/>
              </a:rPr>
              <a:t>тишь, воз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ть – вож</a:t>
            </a:r>
            <a:r>
              <a:rPr lang="ru-RU" altLang="de-CZ" sz="2800" i="1" u="sng">
                <a:latin typeface="Times New Roman" panose="02020603050405020304" pitchFamily="18" charset="0"/>
              </a:rPr>
              <a:t>у</a:t>
            </a:r>
            <a:r>
              <a:rPr lang="ru-RU" altLang="de-CZ" sz="2800" i="1">
                <a:latin typeface="Times New Roman" panose="02020603050405020304" pitchFamily="18" charset="0"/>
              </a:rPr>
              <a:t> – в</a:t>
            </a:r>
            <a:r>
              <a:rPr lang="ru-RU" altLang="de-CZ" sz="2800" i="1" u="sng">
                <a:latin typeface="Times New Roman" panose="02020603050405020304" pitchFamily="18" charset="0"/>
              </a:rPr>
              <a:t>о</a:t>
            </a:r>
            <a:r>
              <a:rPr lang="ru-RU" altLang="de-CZ" sz="2800" i="1">
                <a:latin typeface="Times New Roman" panose="02020603050405020304" pitchFamily="18" charset="0"/>
              </a:rPr>
              <a:t>зишь, нос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ть – нош</a:t>
            </a:r>
            <a:r>
              <a:rPr lang="ru-RU" altLang="de-CZ" sz="2800" i="1" u="sng">
                <a:latin typeface="Times New Roman" panose="02020603050405020304" pitchFamily="18" charset="0"/>
              </a:rPr>
              <a:t>у</a:t>
            </a:r>
            <a:r>
              <a:rPr lang="ru-RU" altLang="de-CZ" sz="2800" i="1">
                <a:latin typeface="Times New Roman" panose="02020603050405020304" pitchFamily="18" charset="0"/>
              </a:rPr>
              <a:t> – н</a:t>
            </a:r>
            <a:r>
              <a:rPr lang="ru-RU" altLang="de-CZ" sz="2800" i="1" u="sng">
                <a:latin typeface="Times New Roman" panose="02020603050405020304" pitchFamily="18" charset="0"/>
              </a:rPr>
              <a:t>о</a:t>
            </a:r>
            <a:r>
              <a:rPr lang="ru-RU" altLang="de-CZ" sz="2800" i="1">
                <a:latin typeface="Times New Roman" panose="02020603050405020304" pitchFamily="18" charset="0"/>
              </a:rPr>
              <a:t>сишь</a:t>
            </a:r>
            <a:r>
              <a:rPr lang="de-CH" altLang="de-CZ" sz="2800" i="1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спать – сплю – спишь</a:t>
            </a:r>
            <a:r>
              <a:rPr lang="de-CH" altLang="de-CZ" sz="2800" i="1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терп</a:t>
            </a:r>
            <a:r>
              <a:rPr lang="ru-RU" altLang="de-CZ" sz="2800" i="1" u="sng">
                <a:latin typeface="Times New Roman" panose="02020603050405020304" pitchFamily="18" charset="0"/>
              </a:rPr>
              <a:t>е</a:t>
            </a:r>
            <a:r>
              <a:rPr lang="ru-RU" altLang="de-CZ" sz="2800" i="1">
                <a:latin typeface="Times New Roman" panose="02020603050405020304" pitchFamily="18" charset="0"/>
              </a:rPr>
              <a:t>ть – терпл</a:t>
            </a:r>
            <a:r>
              <a:rPr lang="ru-RU" altLang="de-CZ" sz="2800" i="1" u="sng">
                <a:latin typeface="Times New Roman" panose="02020603050405020304" pitchFamily="18" charset="0"/>
              </a:rPr>
              <a:t>ю</a:t>
            </a:r>
            <a:r>
              <a:rPr lang="ru-RU" altLang="de-CZ" sz="2800" i="1">
                <a:latin typeface="Times New Roman" panose="02020603050405020304" pitchFamily="18" charset="0"/>
              </a:rPr>
              <a:t> – т</a:t>
            </a:r>
            <a:r>
              <a:rPr lang="ru-RU" altLang="de-CZ" sz="2800" i="1" u="sng">
                <a:latin typeface="Times New Roman" panose="02020603050405020304" pitchFamily="18" charset="0"/>
              </a:rPr>
              <a:t>е</a:t>
            </a:r>
            <a:r>
              <a:rPr lang="ru-RU" altLang="de-CZ" sz="2800" i="1">
                <a:latin typeface="Times New Roman" panose="02020603050405020304" pitchFamily="18" charset="0"/>
              </a:rPr>
              <a:t>рпишь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atd. Končí-li kořen na likvidu </a:t>
            </a:r>
            <a:r>
              <a:rPr lang="de-CH" altLang="de-CZ" sz="2800" i="1">
                <a:latin typeface="Times New Roman" panose="02020603050405020304" pitchFamily="18" charset="0"/>
              </a:rPr>
              <a:t>(</a:t>
            </a:r>
            <a:r>
              <a:rPr lang="ru-RU" altLang="de-CZ" sz="2800" i="1">
                <a:latin typeface="Times New Roman" panose="02020603050405020304" pitchFamily="18" charset="0"/>
              </a:rPr>
              <a:t>говор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ть, шевел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ть</a:t>
            </a:r>
            <a:r>
              <a:rPr lang="de-CH" altLang="de-CZ" sz="2800" i="1">
                <a:latin typeface="Times New Roman" panose="02020603050405020304" pitchFamily="18" charset="0"/>
              </a:rPr>
              <a:t>)</a:t>
            </a:r>
            <a:r>
              <a:rPr lang="de-CH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anebo sykavku </a:t>
            </a:r>
            <a:r>
              <a:rPr lang="de-CH" altLang="de-CZ" sz="2800" i="1">
                <a:latin typeface="Times New Roman" panose="02020603050405020304" pitchFamily="18" charset="0"/>
              </a:rPr>
              <a:t>(</a:t>
            </a:r>
            <a:r>
              <a:rPr lang="ru-RU" altLang="de-CZ" sz="2800" i="1">
                <a:latin typeface="Times New Roman" panose="02020603050405020304" pitchFamily="18" charset="0"/>
              </a:rPr>
              <a:t>держать, молчать</a:t>
            </a:r>
            <a:r>
              <a:rPr lang="de-CH" altLang="de-CZ" sz="2800" i="1">
                <a:latin typeface="Times New Roman" panose="02020603050405020304" pitchFamily="18" charset="0"/>
              </a:rPr>
              <a:t>)</a:t>
            </a:r>
            <a:r>
              <a:rPr lang="cs-CZ" altLang="de-CZ" sz="2800">
                <a:latin typeface="Times New Roman" panose="02020603050405020304" pitchFamily="18" charset="0"/>
              </a:rPr>
              <a:t>, tak nevystupuje alternace uvnitř prézentních tvarů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de-CH" altLang="de-CZ" sz="2800">
                <a:latin typeface="Times New Roman" panose="02020603050405020304" pitchFamily="18" charset="0"/>
              </a:rPr>
              <a:t>/t,/ </a:t>
            </a:r>
            <a:r>
              <a:rPr lang="cs-CZ" altLang="de-CZ" sz="2800">
                <a:latin typeface="Times New Roman" panose="02020603050405020304" pitchFamily="18" charset="0"/>
              </a:rPr>
              <a:t>alternuje v původně východoslovanských slovesech s /č/, u sloves přejatých z csl. s </a:t>
            </a:r>
            <a:r>
              <a:rPr lang="en-US" altLang="de-CZ" sz="2800">
                <a:latin typeface="Times New Roman" panose="02020603050405020304" pitchFamily="18" charset="0"/>
              </a:rPr>
              <a:t>{</a:t>
            </a:r>
            <a:r>
              <a:rPr lang="ru-RU" altLang="de-CZ" sz="2800">
                <a:latin typeface="Times New Roman" panose="02020603050405020304" pitchFamily="18" charset="0"/>
              </a:rPr>
              <a:t>щ</a:t>
            </a:r>
            <a:r>
              <a:rPr lang="en-US" altLang="de-CZ" sz="2800">
                <a:latin typeface="Times New Roman" panose="02020603050405020304" pitchFamily="18" charset="0"/>
              </a:rPr>
              <a:t>}</a:t>
            </a:r>
            <a:r>
              <a:rPr lang="cs-CZ" altLang="de-CZ" sz="2800">
                <a:latin typeface="Times New Roman" panose="02020603050405020304" pitchFamily="18" charset="0"/>
              </a:rPr>
              <a:t>, o jehož fonologické interpretaci jsme mluvili na podzim</a:t>
            </a:r>
            <a:r>
              <a:rPr lang="de-CH" altLang="de-CZ" sz="2800">
                <a:latin typeface="Times New Roman" panose="02020603050405020304" pitchFamily="18" charset="0"/>
              </a:rPr>
              <a:t>: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>
            <a:extLst>
              <a:ext uri="{FF2B5EF4-FFF2-40B4-BE49-F238E27FC236}">
                <a16:creationId xmlns:a16="http://schemas.microsoft.com/office/drawing/2014/main" id="{023AB04F-185F-1A15-0648-2AB28D7BD141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260350"/>
            <a:ext cx="8226425" cy="5689600"/>
          </a:xfrm>
        </p:spPr>
        <p:txBody>
          <a:bodyPr anchor="t"/>
          <a:lstStyle/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ru-RU" altLang="de-CZ" sz="2800" i="1" dirty="0">
                <a:latin typeface="Times New Roman" panose="02020603050405020304" pitchFamily="18" charset="0"/>
              </a:rPr>
              <a:t>возврат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и</a:t>
            </a:r>
            <a:r>
              <a:rPr lang="ru-RU" altLang="de-CZ" sz="2800" i="1" dirty="0">
                <a:latin typeface="Times New Roman" panose="02020603050405020304" pitchFamily="18" charset="0"/>
              </a:rPr>
              <a:t>ть – возвращ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у</a:t>
            </a:r>
            <a:r>
              <a:rPr lang="ru-RU" altLang="de-CZ" sz="2800" i="1" dirty="0">
                <a:latin typeface="Times New Roman" panose="02020603050405020304" pitchFamily="18" charset="0"/>
              </a:rPr>
              <a:t> – возврат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и</a:t>
            </a:r>
            <a:r>
              <a:rPr lang="ru-RU" altLang="de-CZ" sz="2800" i="1" dirty="0">
                <a:latin typeface="Times New Roman" panose="02020603050405020304" pitchFamily="18" charset="0"/>
              </a:rPr>
              <a:t>шь, ворот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и</a:t>
            </a:r>
            <a:r>
              <a:rPr lang="ru-RU" altLang="de-CZ" sz="2800" i="1" dirty="0">
                <a:latin typeface="Times New Roman" panose="02020603050405020304" pitchFamily="18" charset="0"/>
              </a:rPr>
              <a:t>ть – вороч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у</a:t>
            </a:r>
            <a:r>
              <a:rPr lang="ru-RU" altLang="de-CZ" sz="2800" i="1" dirty="0">
                <a:latin typeface="Times New Roman" panose="02020603050405020304" pitchFamily="18" charset="0"/>
              </a:rPr>
              <a:t> – вор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о</a:t>
            </a:r>
            <a:r>
              <a:rPr lang="ru-RU" altLang="de-CZ" sz="2800" i="1" dirty="0">
                <a:latin typeface="Times New Roman" panose="02020603050405020304" pitchFamily="18" charset="0"/>
              </a:rPr>
              <a:t>тишь, просвет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и</a:t>
            </a:r>
            <a:r>
              <a:rPr lang="ru-RU" altLang="de-CZ" sz="2800" i="1" dirty="0">
                <a:latin typeface="Times New Roman" panose="02020603050405020304" pitchFamily="18" charset="0"/>
              </a:rPr>
              <a:t>ть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de-CH" altLang="de-CZ" sz="2800" dirty="0">
                <a:latin typeface="Times New Roman" panose="02020603050405020304" pitchFamily="18" charset="0"/>
              </a:rPr>
              <a:t>,</a:t>
            </a:r>
            <a:r>
              <a:rPr lang="cs-CZ" altLang="de-CZ" sz="2800" dirty="0">
                <a:latin typeface="Times New Roman" panose="02020603050405020304" pitchFamily="18" charset="0"/>
              </a:rPr>
              <a:t>osvětlit, vzdělat</a:t>
            </a:r>
            <a:r>
              <a:rPr lang="de-CH" altLang="de-DE" sz="2800" dirty="0">
                <a:latin typeface="Times New Roman" panose="02020603050405020304" pitchFamily="18" charset="0"/>
              </a:rPr>
              <a:t>‘</a:t>
            </a:r>
            <a:r>
              <a:rPr lang="de-CH" altLang="de-CZ" sz="2800" dirty="0">
                <a:latin typeface="Times New Roman" panose="02020603050405020304" pitchFamily="18" charset="0"/>
              </a:rPr>
              <a:t> </a:t>
            </a:r>
            <a:r>
              <a:rPr lang="ru-RU" altLang="de-CZ" sz="2800" dirty="0">
                <a:latin typeface="Times New Roman" panose="02020603050405020304" pitchFamily="18" charset="0"/>
              </a:rPr>
              <a:t>– </a:t>
            </a:r>
            <a:r>
              <a:rPr lang="ru-RU" altLang="de-CZ" sz="2800" i="1" dirty="0">
                <a:latin typeface="Times New Roman" panose="02020603050405020304" pitchFamily="18" charset="0"/>
              </a:rPr>
              <a:t>просвещ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у</a:t>
            </a:r>
            <a:r>
              <a:rPr lang="ru-RU" altLang="de-CZ" sz="2800" i="1" dirty="0">
                <a:latin typeface="Times New Roman" panose="02020603050405020304" pitchFamily="18" charset="0"/>
              </a:rPr>
              <a:t> – просвет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и</a:t>
            </a:r>
            <a:r>
              <a:rPr lang="ru-RU" altLang="de-CZ" sz="2800" i="1" dirty="0">
                <a:latin typeface="Times New Roman" panose="02020603050405020304" pitchFamily="18" charset="0"/>
              </a:rPr>
              <a:t>шь,  просвет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и</a:t>
            </a:r>
            <a:r>
              <a:rPr lang="ru-RU" altLang="de-CZ" sz="2800" i="1" dirty="0">
                <a:latin typeface="Times New Roman" panose="02020603050405020304" pitchFamily="18" charset="0"/>
              </a:rPr>
              <a:t>ть</a:t>
            </a:r>
            <a:r>
              <a:rPr lang="ru-RU" altLang="de-CZ" sz="2800" dirty="0">
                <a:latin typeface="Times New Roman" panose="02020603050405020304" pitchFamily="18" charset="0"/>
              </a:rPr>
              <a:t> </a:t>
            </a:r>
            <a:r>
              <a:rPr lang="de-CH" altLang="de-CZ" sz="2800" dirty="0">
                <a:latin typeface="Times New Roman" panose="02020603050405020304" pitchFamily="18" charset="0"/>
              </a:rPr>
              <a:t>,</a:t>
            </a:r>
            <a:r>
              <a:rPr lang="cs-CZ" altLang="de-CZ" sz="2800" dirty="0">
                <a:latin typeface="Times New Roman" panose="02020603050405020304" pitchFamily="18" charset="0"/>
              </a:rPr>
              <a:t>prosvítit, zrentgenovat</a:t>
            </a:r>
            <a:r>
              <a:rPr lang="de-CH" altLang="de-DE" sz="2800" dirty="0">
                <a:latin typeface="Times New Roman" panose="02020603050405020304" pitchFamily="18" charset="0"/>
              </a:rPr>
              <a:t>‘</a:t>
            </a:r>
            <a:r>
              <a:rPr lang="de-CH" altLang="de-CZ" sz="2800" dirty="0">
                <a:latin typeface="Times New Roman" panose="02020603050405020304" pitchFamily="18" charset="0"/>
              </a:rPr>
              <a:t> </a:t>
            </a:r>
            <a:r>
              <a:rPr lang="ru-RU" altLang="de-CZ" sz="2800" dirty="0">
                <a:latin typeface="Times New Roman" panose="02020603050405020304" pitchFamily="18" charset="0"/>
              </a:rPr>
              <a:t>– </a:t>
            </a:r>
            <a:r>
              <a:rPr lang="ru-RU" altLang="de-CZ" sz="2800" i="1" dirty="0">
                <a:latin typeface="Times New Roman" panose="02020603050405020304" pitchFamily="18" charset="0"/>
              </a:rPr>
              <a:t>просвеч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у</a:t>
            </a:r>
            <a:r>
              <a:rPr lang="ru-RU" altLang="de-CZ" sz="2800" i="1" dirty="0">
                <a:latin typeface="Times New Roman" panose="02020603050405020304" pitchFamily="18" charset="0"/>
              </a:rPr>
              <a:t> – просв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е</a:t>
            </a:r>
            <a:r>
              <a:rPr lang="ru-RU" altLang="de-CZ" sz="2800" i="1" dirty="0">
                <a:latin typeface="Times New Roman" panose="02020603050405020304" pitchFamily="18" charset="0"/>
              </a:rPr>
              <a:t>тишь</a:t>
            </a:r>
          </a:p>
          <a:p>
            <a:pPr marL="339725" indent="-339725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cs-CZ" altLang="de-CZ" sz="2800" dirty="0">
                <a:latin typeface="Times New Roman" panose="02020603050405020304" pitchFamily="18" charset="0"/>
              </a:rPr>
              <a:t>Některá slovesa s kořenem na dentálu (především /d,/) netvoří (nejspíše kvůli </a:t>
            </a:r>
            <a:r>
              <a:rPr lang="cs-CZ" altLang="de-CZ" sz="2800" dirty="0" err="1">
                <a:latin typeface="Times New Roman" panose="02020603050405020304" pitchFamily="18" charset="0"/>
              </a:rPr>
              <a:t>csl</a:t>
            </a:r>
            <a:r>
              <a:rPr lang="cs-CZ" altLang="de-CZ" sz="2800" dirty="0">
                <a:latin typeface="Times New Roman" panose="02020603050405020304" pitchFamily="18" charset="0"/>
              </a:rPr>
              <a:t>. alternaci, která by nastala)  </a:t>
            </a:r>
            <a:r>
              <a:rPr lang="de-CH" altLang="de-CZ" sz="2800" dirty="0">
                <a:latin typeface="Times New Roman" panose="02020603050405020304" pitchFamily="18" charset="0"/>
              </a:rPr>
              <a:t>1sg, </a:t>
            </a:r>
            <a:r>
              <a:rPr lang="cs-CZ" altLang="de-CZ" sz="2800" dirty="0" err="1">
                <a:latin typeface="Times New Roman" panose="02020603050405020304" pitchFamily="18" charset="0"/>
              </a:rPr>
              <a:t>srov</a:t>
            </a:r>
            <a:r>
              <a:rPr lang="de-CH" altLang="de-CZ" sz="2800" dirty="0">
                <a:latin typeface="Times New Roman" panose="02020603050405020304" pitchFamily="18" charset="0"/>
              </a:rPr>
              <a:t>. </a:t>
            </a:r>
            <a:r>
              <a:rPr lang="ru-RU" altLang="de-CZ" sz="2800" i="1" dirty="0">
                <a:latin typeface="Times New Roman" panose="02020603050405020304" pitchFamily="18" charset="0"/>
              </a:rPr>
              <a:t>побед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и</a:t>
            </a:r>
            <a:r>
              <a:rPr lang="ru-RU" altLang="de-CZ" sz="2800" i="1" dirty="0">
                <a:latin typeface="Times New Roman" panose="02020603050405020304" pitchFamily="18" charset="0"/>
              </a:rPr>
              <a:t>ть – побед</a:t>
            </a:r>
            <a:r>
              <a:rPr lang="ru-RU" altLang="de-CZ" sz="2800" i="1" u="sng" dirty="0">
                <a:latin typeface="Times New Roman" panose="02020603050405020304" pitchFamily="18" charset="0"/>
              </a:rPr>
              <a:t>и</a:t>
            </a:r>
            <a:r>
              <a:rPr lang="ru-RU" altLang="de-CZ" sz="2800" i="1" dirty="0">
                <a:latin typeface="Times New Roman" panose="02020603050405020304" pitchFamily="18" charset="0"/>
              </a:rPr>
              <a:t>шь</a:t>
            </a:r>
            <a:r>
              <a:rPr lang="ru-RU" altLang="de-CZ" sz="2800" dirty="0">
                <a:latin typeface="Times New Roman" panose="02020603050405020304" pitchFamily="18" charset="0"/>
              </a:rPr>
              <a:t> (</a:t>
            </a:r>
            <a:r>
              <a:rPr lang="cs-CZ" altLang="de-CZ" sz="2800" dirty="0">
                <a:latin typeface="Times New Roman" panose="02020603050405020304" pitchFamily="18" charset="0"/>
              </a:rPr>
              <a:t>ovšem příčestí minulé trpné </a:t>
            </a:r>
            <a:r>
              <a:rPr lang="ru-RU" altLang="de-CZ" sz="2800" i="1" dirty="0">
                <a:latin typeface="Times New Roman" panose="02020603050405020304" pitchFamily="18" charset="0"/>
              </a:rPr>
              <a:t>побеждённый</a:t>
            </a:r>
            <a:r>
              <a:rPr lang="ru-RU" altLang="de-CZ" sz="2800" dirty="0">
                <a:latin typeface="Times New Roman" panose="02020603050405020304" pitchFamily="18" charset="0"/>
              </a:rPr>
              <a:t>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>
            <a:extLst>
              <a:ext uri="{FF2B5EF4-FFF2-40B4-BE49-F238E27FC236}">
                <a16:creationId xmlns:a16="http://schemas.microsoft.com/office/drawing/2014/main" id="{5BC27BCF-95C1-5856-6640-337964DE0ACE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87338" y="360363"/>
            <a:ext cx="8435975" cy="4924425"/>
          </a:xfrm>
        </p:spPr>
        <p:txBody>
          <a:bodyPr anchor="t"/>
          <a:lstStyle/>
          <a:p>
            <a:pPr marL="341313" indent="-341313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altLang="de-CZ" sz="2800" i="1">
                <a:latin typeface="Times New Roman" panose="02020603050405020304" pitchFamily="18" charset="0"/>
              </a:rPr>
              <a:t>вред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ть – вреж</a:t>
            </a:r>
            <a:r>
              <a:rPr lang="ru-RU" altLang="de-CZ" sz="2800" i="1" u="sng">
                <a:latin typeface="Times New Roman" panose="02020603050405020304" pitchFamily="18" charset="0"/>
              </a:rPr>
              <a:t>у</a:t>
            </a:r>
            <a:r>
              <a:rPr lang="ru-RU" altLang="de-CZ" sz="2800" i="1">
                <a:latin typeface="Times New Roman" panose="02020603050405020304" pitchFamily="18" charset="0"/>
              </a:rPr>
              <a:t> – вред</a:t>
            </a:r>
            <a:r>
              <a:rPr lang="ru-RU" altLang="de-CZ" sz="2800" i="1" u="sng">
                <a:latin typeface="Times New Roman" panose="02020603050405020304" pitchFamily="18" charset="0"/>
              </a:rPr>
              <a:t>и</a:t>
            </a:r>
            <a:r>
              <a:rPr lang="ru-RU" altLang="de-CZ" sz="2800" i="1">
                <a:latin typeface="Times New Roman" panose="02020603050405020304" pitchFamily="18" charset="0"/>
              </a:rPr>
              <a:t>шь</a:t>
            </a:r>
            <a:r>
              <a:rPr lang="cs-CZ" altLang="de-CZ" sz="2800">
                <a:latin typeface="Times New Roman" panose="02020603050405020304" pitchFamily="18" charset="0"/>
              </a:rPr>
              <a:t>, ale u Lomonosova v jeho mluvnici „Grammatika rossijskaja</a:t>
            </a:r>
            <a:r>
              <a:rPr lang="cs-CZ" altLang="de-DE" sz="2800">
                <a:latin typeface="Times New Roman" panose="02020603050405020304" pitchFamily="18" charset="0"/>
              </a:rPr>
              <a:t>“</a:t>
            </a:r>
            <a:r>
              <a:rPr lang="cs-CZ" altLang="de-CZ" sz="2800">
                <a:latin typeface="Times New Roman" panose="02020603050405020304" pitchFamily="18" charset="0"/>
              </a:rPr>
              <a:t> z roku 1755 ještě </a:t>
            </a:r>
            <a:r>
              <a:rPr lang="de-CH" altLang="de-CZ" sz="2800" i="1">
                <a:latin typeface="Times New Roman" panose="02020603050405020304" pitchFamily="18" charset="0"/>
              </a:rPr>
              <a:t>врежду, вредишь</a:t>
            </a:r>
          </a:p>
          <a:p>
            <a:pPr marL="341313" indent="-341313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1sg slovesa </a:t>
            </a:r>
            <a:r>
              <a:rPr lang="ru-RU" altLang="de-CZ" sz="2800" i="1">
                <a:latin typeface="Times New Roman" panose="02020603050405020304" pitchFamily="18" charset="0"/>
              </a:rPr>
              <a:t>победить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vystupuje na internetu v metajazykových dotazech/výpovědích/diskusích nebo jako „licentia poetica</a:t>
            </a:r>
            <a:r>
              <a:rPr lang="cs-CZ" altLang="de-DE" sz="2800">
                <a:latin typeface="Times New Roman" panose="02020603050405020304" pitchFamily="18" charset="0"/>
              </a:rPr>
              <a:t>“</a:t>
            </a:r>
            <a:r>
              <a:rPr lang="cs-CZ" altLang="de-CZ" sz="2800">
                <a:latin typeface="Times New Roman" panose="02020603050405020304" pitchFamily="18" charset="0"/>
              </a:rPr>
              <a:t>:</a:t>
            </a:r>
          </a:p>
          <a:p>
            <a:pPr marL="341313" indent="-341313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Dotaz: </a:t>
            </a:r>
            <a:r>
              <a:rPr lang="ru-RU" altLang="de-CZ" sz="2800">
                <a:latin typeface="Times New Roman" panose="02020603050405020304" pitchFamily="18" charset="0"/>
              </a:rPr>
              <a:t>Как пишется, я </a:t>
            </a:r>
            <a:r>
              <a:rPr lang="ru-RU" altLang="de-CZ" sz="2800" i="1">
                <a:latin typeface="Times New Roman" panose="02020603050405020304" pitchFamily="18" charset="0"/>
              </a:rPr>
              <a:t>побежду</a:t>
            </a:r>
            <a:r>
              <a:rPr lang="ru-RU" altLang="de-CZ" sz="2800">
                <a:latin typeface="Times New Roman" panose="02020603050405020304" pitchFamily="18" charset="0"/>
              </a:rPr>
              <a:t> или я </a:t>
            </a:r>
            <a:r>
              <a:rPr lang="ru-RU" altLang="de-CZ" sz="2800" i="1">
                <a:latin typeface="Times New Roman" panose="02020603050405020304" pitchFamily="18" charset="0"/>
              </a:rPr>
              <a:t>побежу</a:t>
            </a:r>
            <a:r>
              <a:rPr lang="ru-RU" altLang="de-CZ" sz="2800">
                <a:latin typeface="Times New Roman" panose="02020603050405020304" pitchFamily="18" charset="0"/>
              </a:rPr>
              <a:t>?</a:t>
            </a:r>
          </a:p>
          <a:p>
            <a:pPr marL="341313" indent="-341313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odpověď</a:t>
            </a:r>
            <a:r>
              <a:rPr lang="de-CH" altLang="de-CZ" sz="2800">
                <a:latin typeface="Times New Roman" panose="02020603050405020304" pitchFamily="18" charset="0"/>
              </a:rPr>
              <a:t>:</a:t>
            </a:r>
            <a:br>
              <a:rPr lang="de-CH" altLang="de-CZ" sz="2800">
                <a:latin typeface="Times New Roman" panose="02020603050405020304" pitchFamily="18" charset="0"/>
              </a:rPr>
            </a:br>
            <a:r>
              <a:rPr lang="ru-RU" altLang="de-CZ" sz="2800">
                <a:latin typeface="Times New Roman" panose="02020603050405020304" pitchFamily="18" charset="0"/>
              </a:rPr>
              <a:t>вот так Я БУДУ ПОБЕЖДАТЬ -А ПО -ДРУГОМУ НЕ СКЛОНЯЕТСЯ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>
            <a:extLst>
              <a:ext uri="{FF2B5EF4-FFF2-40B4-BE49-F238E27FC236}">
                <a16:creationId xmlns:a16="http://schemas.microsoft.com/office/drawing/2014/main" id="{5B5AF0CB-092B-9348-D0F3-4B69E137FC39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188913"/>
            <a:ext cx="8497888" cy="6264275"/>
          </a:xfrm>
        </p:spPr>
        <p:txBody>
          <a:bodyPr anchor="t"/>
          <a:lstStyle/>
          <a:p>
            <a:pPr marL="341313" indent="-341313" algn="l" eaLnBrk="1" hangingPunct="1">
              <a:lnSpc>
                <a:spcPct val="90000"/>
              </a:lnSpc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altLang="de-CZ" sz="2800">
                <a:latin typeface="Times New Roman" panose="02020603050405020304" pitchFamily="18" charset="0"/>
              </a:rPr>
              <a:t>я победю</a:t>
            </a:r>
          </a:p>
          <a:p>
            <a:pPr marL="341313" indent="-341313" algn="l" eaLnBrk="1" hangingPunct="1">
              <a:lnSpc>
                <a:spcPct val="90000"/>
              </a:lnSpc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altLang="de-CZ" sz="2800">
                <a:latin typeface="Times New Roman" panose="02020603050405020304" pitchFamily="18" charset="0"/>
              </a:rPr>
              <a:t>я одержу победу </a:t>
            </a:r>
          </a:p>
          <a:p>
            <a:pPr marL="341313" indent="-341313" algn="l" eaLnBrk="1" hangingPunct="1">
              <a:lnSpc>
                <a:spcPct val="90000"/>
              </a:lnSpc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altLang="de-CZ" sz="2800">
                <a:latin typeface="Times New Roman" panose="02020603050405020304" pitchFamily="18" charset="0"/>
              </a:rPr>
              <a:t>Таких слов нет.</a:t>
            </a:r>
          </a:p>
          <a:p>
            <a:pPr marL="341313" indent="-341313" algn="l" eaLnBrk="1" hangingPunct="1">
              <a:lnSpc>
                <a:spcPct val="90000"/>
              </a:lnSpc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altLang="de-CZ" sz="2800">
                <a:latin typeface="Times New Roman" panose="02020603050405020304" pitchFamily="18" charset="0"/>
              </a:rPr>
              <a:t>я победю))))))))))</a:t>
            </a:r>
          </a:p>
          <a:p>
            <a:pPr marL="341313" indent="-341313" algn="l" eaLnBrk="1" hangingPunct="1">
              <a:lnSpc>
                <a:spcPct val="90000"/>
              </a:lnSpc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altLang="de-CZ" sz="2800">
                <a:latin typeface="Times New Roman" panose="02020603050405020304" pitchFamily="18" charset="0"/>
              </a:rPr>
              <a:t>Одержу победу ))</a:t>
            </a:r>
          </a:p>
          <a:p>
            <a:pPr marL="341313" indent="-341313" algn="l" eaLnBrk="1" hangingPunct="1">
              <a:lnSpc>
                <a:spcPct val="90000"/>
              </a:lnSpc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altLang="de-CZ" sz="2800">
                <a:latin typeface="Times New Roman" panose="02020603050405020304" pitchFamily="18" charset="0"/>
              </a:rPr>
              <a:t>Я одержу победу </a:t>
            </a:r>
          </a:p>
          <a:p>
            <a:pPr marL="341313" indent="-341313" algn="l" eaLnBrk="1" hangingPunct="1">
              <a:lnSpc>
                <a:spcPct val="90000"/>
              </a:lnSpc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altLang="de-CZ" sz="2800">
                <a:latin typeface="Times New Roman" panose="02020603050405020304" pitchFamily="18" charset="0"/>
              </a:rPr>
              <a:t>смогу победить или победа будет моей</a:t>
            </a:r>
          </a:p>
          <a:p>
            <a:pPr marL="341313" indent="-341313" algn="l" eaLnBrk="1" hangingPunct="1">
              <a:lnSpc>
                <a:spcPct val="90000"/>
              </a:lnSpc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altLang="de-CZ" sz="2800">
                <a:latin typeface="Times New Roman" panose="02020603050405020304" pitchFamily="18" charset="0"/>
              </a:rPr>
              <a:t>Одержу победу, стремлюсь к победе, стану победителем, победа будет моей, завоюю пальму первенства, лидирую и т.д. и т.п.</a:t>
            </a:r>
          </a:p>
          <a:p>
            <a:pPr marL="341313" indent="-341313" algn="l" eaLnBrk="1" hangingPunct="1">
              <a:lnSpc>
                <a:spcPct val="90000"/>
              </a:lnSpc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altLang="de-CZ" sz="2800">
                <a:latin typeface="Times New Roman" panose="02020603050405020304" pitchFamily="18" charset="0"/>
              </a:rPr>
              <a:t>есть такие глаголы от которых невозможно образовать 1л ед.</a:t>
            </a:r>
            <a:r>
              <a:rPr lang="cs-CZ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ч</a:t>
            </a:r>
            <a:r>
              <a:rPr lang="cs-CZ" altLang="de-CZ" sz="2800">
                <a:latin typeface="Times New Roman" panose="02020603050405020304" pitchFamily="18" charset="0"/>
              </a:rPr>
              <a:t>.;</a:t>
            </a:r>
            <a:r>
              <a:rPr lang="ru-RU" altLang="de-CZ" sz="2800">
                <a:latin typeface="Times New Roman" panose="02020603050405020304" pitchFamily="18" charset="0"/>
              </a:rPr>
              <a:t> глагол ПОБЕДИТЬ относится именно к таким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>
            <a:extLst>
              <a:ext uri="{FF2B5EF4-FFF2-40B4-BE49-F238E27FC236}">
                <a16:creationId xmlns:a16="http://schemas.microsoft.com/office/drawing/2014/main" id="{B480FD6C-680D-5077-90C8-2EFDE54A2E18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179388" y="260350"/>
            <a:ext cx="8785225" cy="6408738"/>
          </a:xfrm>
        </p:spPr>
        <p:txBody>
          <a:bodyPr anchor="t"/>
          <a:lstStyle/>
          <a:p>
            <a:pPr marL="341313" indent="-341313" algn="l" eaLnBrk="1" hangingPunct="1">
              <a:lnSpc>
                <a:spcPct val="90000"/>
              </a:lnSpc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Metajazyková myšlenka:</a:t>
            </a:r>
            <a:br>
              <a:rPr lang="cs-CZ" altLang="de-CZ" sz="2800">
                <a:latin typeface="Times New Roman" panose="02020603050405020304" pitchFamily="18" charset="0"/>
              </a:rPr>
            </a:br>
            <a:r>
              <a:rPr lang="ru-RU" altLang="de-CZ" sz="2800" i="1">
                <a:latin typeface="Times New Roman" panose="02020603050405020304" pitchFamily="18" charset="0"/>
              </a:rPr>
              <a:t>победю... побежду.. нет такого слова... а почему?</a:t>
            </a:r>
          </a:p>
          <a:p>
            <a:pPr marL="341313" indent="-341313" algn="l" eaLnBrk="1" hangingPunct="1">
              <a:lnSpc>
                <a:spcPct val="90000"/>
              </a:lnSpc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cs-CZ" altLang="de-CZ" sz="2800">
                <a:latin typeface="Times New Roman" panose="02020603050405020304" pitchFamily="18" charset="0"/>
              </a:rPr>
              <a:t>Srovnání s údajnými mimojazykovými skutečnostmi:</a:t>
            </a:r>
            <a:br>
              <a:rPr lang="cs-CZ" altLang="de-CZ" sz="2800">
                <a:latin typeface="Times New Roman" panose="02020603050405020304" pitchFamily="18" charset="0"/>
              </a:rPr>
            </a:br>
            <a:r>
              <a:rPr lang="ru-RU" altLang="de-CZ" sz="2800">
                <a:latin typeface="Times New Roman" panose="02020603050405020304" pitchFamily="18" charset="0"/>
              </a:rPr>
              <a:t>Ну, вот как, к примеру, объяснить отсутствие у глагола «победить» будущего времени в единственном числе? Я вижу в этой загадочной прорехе 1) признак национального пессимизма, 2) неверие в силы одного отдельно взятого человека, причем не кого-то там («он» или «она» запросто «победит») и не коллектива («мы победим», это без вопросов), а неверие лично в себя.</a:t>
            </a:r>
            <a:br>
              <a:rPr lang="ru-RU" altLang="de-CZ" sz="2800">
                <a:latin typeface="Times New Roman" panose="02020603050405020304" pitchFamily="18" charset="0"/>
              </a:rPr>
            </a:br>
            <a:br>
              <a:rPr lang="ru-RU" altLang="de-CZ" sz="2800">
                <a:latin typeface="Times New Roman" panose="02020603050405020304" pitchFamily="18" charset="0"/>
              </a:rPr>
            </a:br>
            <a:endParaRPr lang="ru-RU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>
            <a:extLst>
              <a:ext uri="{FF2B5EF4-FFF2-40B4-BE49-F238E27FC236}">
                <a16:creationId xmlns:a16="http://schemas.microsoft.com/office/drawing/2014/main" id="{77DDEB6F-B32F-464B-4FD7-EA1DDC471D0A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260350"/>
            <a:ext cx="8642350" cy="5616575"/>
          </a:xfrm>
        </p:spPr>
        <p:txBody>
          <a:bodyPr anchor="t"/>
          <a:lstStyle/>
          <a:p>
            <a:pPr marL="341313" indent="-341313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altLang="de-CZ" sz="2800">
                <a:latin typeface="Times New Roman" panose="02020603050405020304" pitchFamily="18" charset="0"/>
              </a:rPr>
              <a:t>Поэтому предлагаю ввести в употребление слово</a:t>
            </a:r>
            <a:r>
              <a:rPr lang="ru-RU" altLang="de-CZ" sz="3200">
                <a:latin typeface="Times New Roman" panose="02020603050405020304" pitchFamily="18" charset="0"/>
              </a:rPr>
              <a:t> </a:t>
            </a:r>
            <a:r>
              <a:rPr lang="ru-RU" altLang="de-CZ" sz="2800" b="1">
                <a:latin typeface="Times New Roman" panose="02020603050405020304" pitchFamily="18" charset="0"/>
              </a:rPr>
              <a:t>ПОБЕЖДУ</a:t>
            </a:r>
            <a:r>
              <a:rPr lang="ru-RU" altLang="de-CZ" sz="2800">
                <a:latin typeface="Times New Roman" panose="02020603050405020304" pitchFamily="18" charset="0"/>
              </a:rPr>
              <a:t>, впечатать его во все словари. И сразу же после этого уяснить, что мне (а не кому-то там) все под силу, твердо поверить в персональное светлое будущее и немедленно начать побеждать.</a:t>
            </a:r>
          </a:p>
          <a:p>
            <a:pPr marL="341313" indent="-341313" algn="l" eaLnBrk="1" hangingPunct="1">
              <a:spcBef>
                <a:spcPts val="800"/>
              </a:spcBef>
              <a:buFont typeface="Times New Roman" panose="02020603050405020304" pitchFamily="18" charset="0"/>
              <a:buChar char="•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ru-RU" altLang="de-CZ" sz="2800">
                <a:latin typeface="Times New Roman" panose="02020603050405020304" pitchFamily="18" charset="0"/>
              </a:rPr>
              <a:t>NB: </a:t>
            </a:r>
            <a:r>
              <a:rPr lang="cs-CZ" altLang="de-CZ" sz="2800">
                <a:latin typeface="Times New Roman" panose="02020603050405020304" pitchFamily="18" charset="0"/>
              </a:rPr>
              <a:t>V mluvnicích a textech z 19. stol. lze tvary jako </a:t>
            </a:r>
            <a:r>
              <a:rPr lang="ru-RU" altLang="de-CZ" sz="2800" i="1">
                <a:latin typeface="Times New Roman" panose="02020603050405020304" pitchFamily="18" charset="0"/>
              </a:rPr>
              <a:t>побежду</a:t>
            </a:r>
            <a:r>
              <a:rPr lang="cs-CZ" altLang="de-CZ" sz="2800">
                <a:latin typeface="Times New Roman" panose="02020603050405020304" pitchFamily="18" charset="0"/>
              </a:rPr>
              <a:t> nebo </a:t>
            </a:r>
            <a:r>
              <a:rPr lang="ru-RU" altLang="de-CZ" sz="2800" i="1">
                <a:latin typeface="Times New Roman" panose="02020603050405020304" pitchFamily="18" charset="0"/>
              </a:rPr>
              <a:t>убежу</a:t>
            </a:r>
            <a:r>
              <a:rPr lang="cs-CZ" altLang="de-CZ" sz="2800">
                <a:latin typeface="Times New Roman" panose="02020603050405020304" pitchFamily="18" charset="0"/>
              </a:rPr>
              <a:t> (od slovesa </a:t>
            </a:r>
            <a:r>
              <a:rPr lang="ru-RU" altLang="de-CZ" sz="2800" i="1">
                <a:latin typeface="Times New Roman" panose="02020603050405020304" pitchFamily="18" charset="0"/>
              </a:rPr>
              <a:t>убедить</a:t>
            </a:r>
            <a:r>
              <a:rPr lang="cs-CZ" altLang="de-CZ" sz="2800">
                <a:latin typeface="Times New Roman" panose="02020603050405020304" pitchFamily="18" charset="0"/>
              </a:rPr>
              <a:t>) najít, i u klasiků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>
            <a:extLst>
              <a:ext uri="{FF2B5EF4-FFF2-40B4-BE49-F238E27FC236}">
                <a16:creationId xmlns:a16="http://schemas.microsoft.com/office/drawing/2014/main" id="{E6091B58-7F4F-A9A5-F15A-FCF98146086A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260350"/>
            <a:ext cx="8497888" cy="6389688"/>
          </a:xfrm>
        </p:spPr>
        <p:txBody>
          <a:bodyPr anchor="t"/>
          <a:lstStyle/>
          <a:p>
            <a:pPr marL="342900" indent="-341313" algn="l" eaLnBrk="1" hangingPunct="1">
              <a:lnSpc>
                <a:spcPct val="8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de-CH" altLang="de-CZ" sz="800"/>
              <a:t>	</a:t>
            </a:r>
            <a:r>
              <a:rPr lang="de-CH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Medvídek Pú v ruském překladu (kap. 8.1)</a:t>
            </a:r>
          </a:p>
          <a:p>
            <a:pPr marL="342900" indent="-341313" algn="l" eaLnBrk="1" hangingPunct="1">
              <a:lnSpc>
                <a:spcPct val="8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de-CH" altLang="de-CZ" sz="800"/>
              <a:t>	</a:t>
            </a:r>
          </a:p>
          <a:p>
            <a:pPr marL="342900" indent="-341313" algn="l" eaLnBrk="1" hangingPunct="1">
              <a:lnSpc>
                <a:spcPct val="8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de-CH" altLang="de-CZ" sz="800"/>
              <a:t>	</a:t>
            </a:r>
            <a:r>
              <a:rPr lang="ru-RU" altLang="de-CZ" sz="2800">
                <a:latin typeface="Times New Roman" panose="02020603050405020304" pitchFamily="18" charset="0"/>
              </a:rPr>
              <a:t>Хорошо быть медведем, ура!</a:t>
            </a:r>
          </a:p>
          <a:p>
            <a:pPr marL="342900" indent="-341313" algn="l" eaLnBrk="1" hangingPunct="1">
              <a:lnSpc>
                <a:spcPct val="8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CZ" sz="2800">
                <a:latin typeface="Times New Roman" panose="02020603050405020304" pitchFamily="18" charset="0"/>
              </a:rPr>
              <a:t>	Побежу...</a:t>
            </a:r>
          </a:p>
          <a:p>
            <a:pPr marL="342900" indent="-341313" algn="l" eaLnBrk="1" hangingPunct="1">
              <a:lnSpc>
                <a:spcPct val="8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CZ" sz="2800">
                <a:latin typeface="Times New Roman" panose="02020603050405020304" pitchFamily="18" charset="0"/>
              </a:rPr>
              <a:t>	(Нет, победю!)</a:t>
            </a:r>
          </a:p>
          <a:p>
            <a:pPr marL="342900" indent="-341313" algn="l" eaLnBrk="1" hangingPunct="1">
              <a:lnSpc>
                <a:spcPct val="8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CZ" sz="2800">
                <a:latin typeface="Times New Roman" panose="02020603050405020304" pitchFamily="18" charset="0"/>
              </a:rPr>
              <a:t>	Победю я и жару и мороз,</a:t>
            </a:r>
          </a:p>
          <a:p>
            <a:pPr marL="342900" indent="-341313" algn="l" eaLnBrk="1" hangingPunct="1">
              <a:lnSpc>
                <a:spcPct val="8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CZ" sz="2800">
                <a:latin typeface="Times New Roman" panose="02020603050405020304" pitchFamily="18" charset="0"/>
              </a:rPr>
              <a:t>	Лишь бы медом был вымазан нос!</a:t>
            </a:r>
          </a:p>
          <a:p>
            <a:pPr marL="342900" indent="-341313" algn="l" eaLnBrk="1" hangingPunct="1">
              <a:lnSpc>
                <a:spcPct val="8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CZ" sz="2800">
                <a:latin typeface="Times New Roman" panose="02020603050405020304" pitchFamily="18" charset="0"/>
              </a:rPr>
              <a:t>	Победю...</a:t>
            </a:r>
          </a:p>
          <a:p>
            <a:pPr marL="342900" indent="-341313" algn="l" eaLnBrk="1" hangingPunct="1">
              <a:lnSpc>
                <a:spcPct val="8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CZ" sz="2800">
                <a:latin typeface="Times New Roman" panose="02020603050405020304" pitchFamily="18" charset="0"/>
              </a:rPr>
              <a:t>	(Нет, побежду!)</a:t>
            </a:r>
          </a:p>
          <a:p>
            <a:pPr marL="342900" indent="-341313" algn="l" eaLnBrk="1" hangingPunct="1">
              <a:lnSpc>
                <a:spcPct val="8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CZ" sz="2800">
                <a:latin typeface="Times New Roman" panose="02020603050405020304" pitchFamily="18" charset="0"/>
              </a:rPr>
              <a:t>	Побежду я любую беду,</a:t>
            </a:r>
          </a:p>
          <a:p>
            <a:pPr marL="342900" indent="-341313" algn="l" eaLnBrk="1" hangingPunct="1">
              <a:lnSpc>
                <a:spcPct val="8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CZ" sz="2800">
                <a:latin typeface="Times New Roman" panose="02020603050405020304" pitchFamily="18" charset="0"/>
              </a:rPr>
              <a:t>	Лишь бы были все лапки в меду!..</a:t>
            </a:r>
          </a:p>
          <a:p>
            <a:pPr marL="342900" indent="-341313" algn="l" eaLnBrk="1" hangingPunct="1">
              <a:lnSpc>
                <a:spcPct val="8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CZ" sz="2800">
                <a:latin typeface="Times New Roman" panose="02020603050405020304" pitchFamily="18" charset="0"/>
              </a:rPr>
              <a:t>	Ура, Винни-Пух!</a:t>
            </a:r>
          </a:p>
          <a:p>
            <a:pPr marL="342900" indent="-341313" algn="l" eaLnBrk="1" hangingPunct="1">
              <a:lnSpc>
                <a:spcPct val="8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ru-RU" altLang="de-CZ" sz="2800">
              <a:latin typeface="Times New Roman" panose="02020603050405020304" pitchFamily="18" charset="0"/>
            </a:endParaRPr>
          </a:p>
          <a:p>
            <a:pPr marL="342900" indent="-341313" algn="l" eaLnBrk="1" hangingPunct="1">
              <a:lnSpc>
                <a:spcPct val="8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altLang="de-CZ" sz="2800">
                <a:latin typeface="Times New Roman" panose="02020603050405020304" pitchFamily="18" charset="0"/>
              </a:rPr>
              <a:t>	(Б. Заходер)</a:t>
            </a:r>
          </a:p>
          <a:p>
            <a:pPr marL="342900" indent="-341313" algn="l" eaLnBrk="1" hangingPunct="1">
              <a:lnSpc>
                <a:spcPct val="8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de-CH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>
            <a:extLst>
              <a:ext uri="{FF2B5EF4-FFF2-40B4-BE49-F238E27FC236}">
                <a16:creationId xmlns:a16="http://schemas.microsoft.com/office/drawing/2014/main" id="{2789FEB3-80D7-4E84-3064-BD047052DFBC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250825" y="260350"/>
            <a:ext cx="8226425" cy="4824413"/>
          </a:xfrm>
        </p:spPr>
        <p:txBody>
          <a:bodyPr anchor="t"/>
          <a:lstStyle/>
          <a:p>
            <a:pPr marL="341313" indent="-341313" algn="l" eaLnBrk="1" hangingPunct="1">
              <a:lnSpc>
                <a:spcPct val="90000"/>
              </a:lnSpc>
              <a:spcBef>
                <a:spcPts val="800"/>
              </a:spcBef>
              <a:buFont typeface="Times New Roman" charset="0"/>
              <a:buChar char="•"/>
              <a:tabLst>
                <a:tab pos="341313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  <a:defRPr/>
            </a:pPr>
            <a:r>
              <a:rPr lang="de-CH" sz="2800">
                <a:latin typeface="Times New Roman" charset="0"/>
              </a:rPr>
              <a:t>Original:</a:t>
            </a:r>
            <a:br>
              <a:rPr lang="ru-RU" sz="2800">
                <a:latin typeface="Times New Roman" charset="0"/>
              </a:rPr>
            </a:br>
            <a:r>
              <a:rPr lang="de-CH" sz="2800" i="1">
                <a:latin typeface="Times New Roman" charset="0"/>
              </a:rPr>
              <a:t>Sing Ho! for the life of a Bear!</a:t>
            </a:r>
            <a:r>
              <a:rPr lang="de-CH" sz="2800">
                <a:latin typeface="Times New Roman" charset="0"/>
              </a:rPr>
              <a:t> </a:t>
            </a:r>
            <a:br>
              <a:rPr lang="de-CH" sz="2800">
                <a:latin typeface="Times New Roman" charset="0"/>
              </a:rPr>
            </a:br>
            <a:r>
              <a:rPr lang="de-CH" sz="2800" i="1">
                <a:latin typeface="Times New Roman" charset="0"/>
              </a:rPr>
              <a:t>Sing Ho! for the life of a Bear!</a:t>
            </a:r>
            <a:r>
              <a:rPr lang="de-CH" sz="2800">
                <a:latin typeface="Times New Roman" charset="0"/>
              </a:rPr>
              <a:t> </a:t>
            </a:r>
            <a:br>
              <a:rPr lang="de-CH" sz="2800">
                <a:latin typeface="Times New Roman" charset="0"/>
              </a:rPr>
            </a:br>
            <a:r>
              <a:rPr lang="de-CH" sz="2800" i="1">
                <a:latin typeface="Times New Roman" charset="0"/>
              </a:rPr>
              <a:t>I don't much mind if it rains or snows,</a:t>
            </a:r>
            <a:r>
              <a:rPr lang="de-CH" sz="2800">
                <a:latin typeface="Times New Roman" charset="0"/>
              </a:rPr>
              <a:t> </a:t>
            </a:r>
            <a:br>
              <a:rPr lang="de-CH" sz="2800">
                <a:latin typeface="Times New Roman" charset="0"/>
              </a:rPr>
            </a:br>
            <a:r>
              <a:rPr lang="de-CH" sz="2800" i="1">
                <a:latin typeface="Times New Roman" charset="0"/>
              </a:rPr>
              <a:t>'Cos I've got a lot of honey on my nice new nose!</a:t>
            </a:r>
            <a:r>
              <a:rPr lang="de-CH" sz="2800">
                <a:latin typeface="Times New Roman" charset="0"/>
              </a:rPr>
              <a:t> </a:t>
            </a:r>
            <a:br>
              <a:rPr lang="de-CH" sz="2800">
                <a:latin typeface="Times New Roman" charset="0"/>
              </a:rPr>
            </a:br>
            <a:r>
              <a:rPr lang="de-CH" sz="2800" i="1">
                <a:latin typeface="Times New Roman" charset="0"/>
              </a:rPr>
              <a:t>I don't much care if it snows or thaws,</a:t>
            </a:r>
            <a:r>
              <a:rPr lang="de-CH" sz="2800">
                <a:latin typeface="Times New Roman" charset="0"/>
              </a:rPr>
              <a:t> </a:t>
            </a:r>
            <a:br>
              <a:rPr lang="de-CH" sz="2800">
                <a:latin typeface="Times New Roman" charset="0"/>
              </a:rPr>
            </a:br>
            <a:r>
              <a:rPr lang="de-CH" sz="2800" i="1">
                <a:latin typeface="Times New Roman" charset="0"/>
              </a:rPr>
              <a:t>'Cos I've got a lot of honey on my nice clean paws!</a:t>
            </a:r>
            <a:r>
              <a:rPr lang="de-CH" sz="2800">
                <a:latin typeface="Times New Roman" charset="0"/>
              </a:rPr>
              <a:t> </a:t>
            </a:r>
            <a:br>
              <a:rPr lang="de-CH" sz="2800">
                <a:latin typeface="Times New Roman" charset="0"/>
              </a:rPr>
            </a:br>
            <a:r>
              <a:rPr lang="de-CH" sz="2800" i="1">
                <a:latin typeface="Times New Roman" charset="0"/>
              </a:rPr>
              <a:t>Sing Ho! for a Bear!</a:t>
            </a:r>
            <a:r>
              <a:rPr lang="de-CH" sz="2800">
                <a:latin typeface="Times New Roman" charset="0"/>
              </a:rPr>
              <a:t>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Inhaltsplatzhalter 2">
            <a:extLst>
              <a:ext uri="{FF2B5EF4-FFF2-40B4-BE49-F238E27FC236}">
                <a16:creationId xmlns:a16="http://schemas.microsoft.com/office/drawing/2014/main" id="{C28BC96B-111B-32F6-8459-FAB42F88BD7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14313" y="188913"/>
            <a:ext cx="8821737" cy="6335712"/>
          </a:xfrm>
        </p:spPr>
        <p:txBody>
          <a:bodyPr/>
          <a:lstStyle/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в адъективном значении (</a:t>
            </a:r>
            <a:r>
              <a:rPr lang="ru-RU" altLang="de-CZ" sz="2800" i="1">
                <a:latin typeface="Times New Roman" panose="02020603050405020304" pitchFamily="18" charset="0"/>
              </a:rPr>
              <a:t>убеждённейший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одарённейший</a:t>
            </a:r>
            <a:r>
              <a:rPr lang="ru-RU" altLang="de-CZ" sz="2800">
                <a:latin typeface="Times New Roman" panose="02020603050405020304" pitchFamily="18" charset="0"/>
              </a:rPr>
              <a:t>).</a:t>
            </a:r>
          </a:p>
          <a:p>
            <a:pPr marL="457200" indent="-457200" eaLnBrk="1" hangingPunct="1"/>
            <a:r>
              <a:rPr lang="ru-RU" altLang="de-CZ" sz="2800">
                <a:latin typeface="Times New Roman" panose="02020603050405020304" pitchFamily="18" charset="0"/>
              </a:rPr>
              <a:t>   </a:t>
            </a:r>
            <a:r>
              <a:rPr lang="cs-CZ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Парно-твердые согласные чередуются перед суф. с мягкими, заднеязычные - с шипящими: </a:t>
            </a:r>
            <a:r>
              <a:rPr lang="ru-RU" altLang="de-CZ" sz="2800" i="1">
                <a:latin typeface="Times New Roman" panose="02020603050405020304" pitchFamily="18" charset="0"/>
              </a:rPr>
              <a:t>верный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вернейший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добрый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добрейший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слабый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слабейший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высокий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высочайший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строгий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строжайший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тихий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тишайший</a:t>
            </a:r>
            <a:r>
              <a:rPr lang="ru-RU" altLang="de-CZ" sz="2800">
                <a:latin typeface="Times New Roman" panose="02020603050405020304" pitchFamily="18" charset="0"/>
              </a:rPr>
              <a:t>. Отсечение финали -</a:t>
            </a:r>
            <a:r>
              <a:rPr lang="ru-RU" altLang="de-CZ" sz="2800" i="1">
                <a:latin typeface="Times New Roman" panose="02020603050405020304" pitchFamily="18" charset="0"/>
              </a:rPr>
              <a:t>к</a:t>
            </a:r>
            <a:r>
              <a:rPr lang="ru-RU" altLang="de-CZ" sz="2800">
                <a:latin typeface="Times New Roman" panose="02020603050405020304" pitchFamily="18" charset="0"/>
              </a:rPr>
              <a:t>-/-</a:t>
            </a:r>
            <a:r>
              <a:rPr lang="ru-RU" altLang="de-CZ" sz="2800" i="1">
                <a:latin typeface="Times New Roman" panose="02020603050405020304" pitchFamily="18" charset="0"/>
              </a:rPr>
              <a:t>ок</a:t>
            </a:r>
            <a:r>
              <a:rPr lang="ru-RU" altLang="de-CZ" sz="2800">
                <a:latin typeface="Times New Roman" panose="02020603050405020304" pitchFamily="18" charset="0"/>
              </a:rPr>
              <a:t> основы мотивирующего слова и чередование |з - ж| в </a:t>
            </a:r>
            <a:r>
              <a:rPr lang="ru-RU" altLang="de-CZ" sz="2800" i="1">
                <a:latin typeface="Times New Roman" panose="02020603050405020304" pitchFamily="18" charset="0"/>
              </a:rPr>
              <a:t>близкий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ближайший</a:t>
            </a:r>
            <a:r>
              <a:rPr lang="ru-RU" altLang="de-CZ" sz="2800">
                <a:latin typeface="Times New Roman" panose="02020603050405020304" pitchFamily="18" charset="0"/>
              </a:rPr>
              <a:t> и </a:t>
            </a:r>
            <a:r>
              <a:rPr lang="ru-RU" altLang="de-CZ" sz="2800" i="1">
                <a:latin typeface="Times New Roman" panose="02020603050405020304" pitchFamily="18" charset="0"/>
              </a:rPr>
              <a:t>низкий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нижайший</a:t>
            </a:r>
            <a:r>
              <a:rPr lang="ru-RU" altLang="de-CZ" sz="2800">
                <a:latin typeface="Times New Roman" panose="02020603050405020304" pitchFamily="18" charset="0"/>
              </a:rPr>
              <a:t>. В </a:t>
            </a:r>
            <a:r>
              <a:rPr lang="ru-RU" altLang="de-CZ" sz="2800" i="1">
                <a:latin typeface="Times New Roman" panose="02020603050405020304" pitchFamily="18" charset="0"/>
              </a:rPr>
              <a:t>мелкий</a:t>
            </a:r>
            <a:r>
              <a:rPr lang="ru-RU" altLang="de-CZ" sz="2800">
                <a:latin typeface="Times New Roman" panose="02020603050405020304" pitchFamily="18" charset="0"/>
              </a:rPr>
              <a:t> - </a:t>
            </a:r>
            <a:r>
              <a:rPr lang="ru-RU" altLang="de-CZ" sz="2800" i="1">
                <a:latin typeface="Times New Roman" panose="02020603050405020304" pitchFamily="18" charset="0"/>
              </a:rPr>
              <a:t>мельчайший</a:t>
            </a:r>
            <a:r>
              <a:rPr lang="ru-RU" altLang="de-CZ" sz="2800">
                <a:latin typeface="Times New Roman" panose="02020603050405020304" pitchFamily="18" charset="0"/>
              </a:rPr>
              <a:t> - чередование |лк - л'ч|.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(...)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 Прилагательные этого типа (называемые нередко "превосходной степенью") характеризуются высокой 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1">
            <a:extLst>
              <a:ext uri="{FF2B5EF4-FFF2-40B4-BE49-F238E27FC236}">
                <a16:creationId xmlns:a16="http://schemas.microsoft.com/office/drawing/2014/main" id="{F2205E46-234E-EFE1-1AC7-BF1492904B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647700"/>
            <a:ext cx="7620000" cy="556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Inhaltsplatzhalter 2">
            <a:extLst>
              <a:ext uri="{FF2B5EF4-FFF2-40B4-BE49-F238E27FC236}">
                <a16:creationId xmlns:a16="http://schemas.microsoft.com/office/drawing/2014/main" id="{6CBCB7A1-1C1E-5871-C2B7-CAD8B2A2678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50825" y="188913"/>
            <a:ext cx="8642350" cy="6335712"/>
          </a:xfrm>
        </p:spPr>
        <p:txBody>
          <a:bodyPr/>
          <a:lstStyle/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продуктивностью в различных сферах языка; окказ.: </a:t>
            </a:r>
            <a:r>
              <a:rPr lang="ru-RU" altLang="de-CZ" sz="2800" i="1">
                <a:latin typeface="Times New Roman" panose="02020603050405020304" pitchFamily="18" charset="0"/>
              </a:rPr>
              <a:t>синтез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множайших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прозорливых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вдохновений</a:t>
            </a:r>
            <a:r>
              <a:rPr lang="ru-RU" altLang="de-CZ" sz="2800">
                <a:latin typeface="Times New Roman" panose="02020603050405020304" pitchFamily="18" charset="0"/>
              </a:rPr>
              <a:t> (Н. Рерих); </a:t>
            </a:r>
            <a:r>
              <a:rPr lang="ru-RU" altLang="de-CZ" sz="2800" i="1">
                <a:latin typeface="Times New Roman" panose="02020603050405020304" pitchFamily="18" charset="0"/>
              </a:rPr>
              <a:t>отменнейший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для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вальдшнеповой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охоты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вечер</a:t>
            </a:r>
            <a:r>
              <a:rPr lang="ru-RU" altLang="de-CZ" sz="2800">
                <a:latin typeface="Times New Roman" panose="02020603050405020304" pitchFamily="18" charset="0"/>
              </a:rPr>
              <a:t> (Нагиб.) </a:t>
            </a:r>
            <a:r>
              <a:rPr lang="cs-CZ" altLang="de-CZ" sz="2800">
                <a:latin typeface="Times New Roman" panose="02020603050405020304" pitchFamily="18" charset="0"/>
              </a:rPr>
              <a:t>[</a:t>
            </a:r>
            <a:r>
              <a:rPr lang="ru-RU" altLang="de-CZ" sz="2800" i="1">
                <a:latin typeface="Times New Roman" panose="02020603050405020304" pitchFamily="18" charset="0"/>
              </a:rPr>
              <a:t>вальдшнеп</a:t>
            </a:r>
            <a:r>
              <a:rPr lang="cs-CZ" altLang="de-CZ" sz="2800" i="1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,sluka lesní</a:t>
            </a:r>
            <a:r>
              <a:rPr lang="cs-CZ" altLang="de-DE" sz="2800">
                <a:latin typeface="Times New Roman" panose="02020603050405020304" pitchFamily="18" charset="0"/>
              </a:rPr>
              <a:t>‘</a:t>
            </a:r>
            <a:r>
              <a:rPr lang="cs-CZ" altLang="de-CZ" sz="2800">
                <a:latin typeface="Times New Roman" panose="02020603050405020304" pitchFamily="18" charset="0"/>
              </a:rPr>
              <a:t>]</a:t>
            </a:r>
            <a:r>
              <a:rPr lang="ru-RU" altLang="de-CZ" sz="2800">
                <a:latin typeface="Times New Roman" panose="02020603050405020304" pitchFamily="18" charset="0"/>
              </a:rPr>
              <a:t>; </a:t>
            </a:r>
            <a:r>
              <a:rPr lang="ru-RU" altLang="de-CZ" sz="2800" i="1">
                <a:latin typeface="Times New Roman" panose="02020603050405020304" pitchFamily="18" charset="0"/>
              </a:rPr>
              <a:t>самое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волевейшее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из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волевых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решение</a:t>
            </a:r>
            <a:r>
              <a:rPr lang="ru-RU" altLang="de-CZ" sz="2800">
                <a:latin typeface="Times New Roman" panose="02020603050405020304" pitchFamily="18" charset="0"/>
              </a:rPr>
              <a:t> (В. Кочетов); </a:t>
            </a:r>
            <a:r>
              <a:rPr lang="ru-RU" altLang="de-CZ" sz="2800" i="1">
                <a:latin typeface="Times New Roman" panose="02020603050405020304" pitchFamily="18" charset="0"/>
              </a:rPr>
              <a:t>племенам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грозит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христианнейшее</a:t>
            </a:r>
            <a:r>
              <a:rPr lang="cs-CZ" altLang="de-CZ" sz="2800" i="1">
                <a:latin typeface="Times New Roman" panose="02020603050405020304" pitchFamily="18" charset="0"/>
              </a:rPr>
              <a:t> </a:t>
            </a:r>
            <a:r>
              <a:rPr lang="ru-RU" altLang="de-CZ" sz="2800" i="1">
                <a:latin typeface="Times New Roman" panose="02020603050405020304" pitchFamily="18" charset="0"/>
              </a:rPr>
              <a:t>истребление</a:t>
            </a:r>
            <a:r>
              <a:rPr lang="ru-RU" altLang="de-CZ" sz="2800">
                <a:latin typeface="Times New Roman" panose="02020603050405020304" pitchFamily="18" charset="0"/>
              </a:rPr>
              <a:t> (журн.;</a:t>
            </a:r>
            <a:r>
              <a:rPr lang="cs-CZ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мотивирующее</a:t>
            </a:r>
            <a:r>
              <a:rPr lang="cs-CZ" altLang="de-CZ" sz="2800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- </a:t>
            </a:r>
            <a:r>
              <a:rPr lang="ru-RU" altLang="de-CZ" sz="2800" i="1">
                <a:latin typeface="Times New Roman" panose="02020603050405020304" pitchFamily="18" charset="0"/>
              </a:rPr>
              <a:t>христианский</a:t>
            </a:r>
            <a:r>
              <a:rPr lang="ru-RU" altLang="de-CZ" sz="2800">
                <a:latin typeface="Times New Roman" panose="02020603050405020304" pitchFamily="18" charset="0"/>
              </a:rPr>
              <a:t> с отсечением финали -</a:t>
            </a:r>
            <a:r>
              <a:rPr lang="ru-RU" altLang="de-CZ" sz="2800" i="1">
                <a:latin typeface="Times New Roman" panose="02020603050405020304" pitchFamily="18" charset="0"/>
              </a:rPr>
              <a:t>ск</a:t>
            </a:r>
            <a:r>
              <a:rPr lang="ru-RU" altLang="de-CZ" sz="2800">
                <a:latin typeface="Times New Roman" panose="02020603050405020304" pitchFamily="18" charset="0"/>
              </a:rPr>
              <a:t>-). Как показывают примеры, среди окказионализмов нередки образования от относительных прилагательных.»</a:t>
            </a:r>
            <a:endParaRPr lang="cs-CZ" altLang="de-CZ" sz="2800">
              <a:latin typeface="Times New Roman" panose="02020603050405020304" pitchFamily="18" charset="0"/>
            </a:endParaRP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endParaRPr lang="ru-RU" altLang="de-CZ" sz="2800">
              <a:latin typeface="Times New Roman" panose="02020603050405020304" pitchFamily="18" charset="0"/>
            </a:endParaRP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endParaRPr lang="ru-RU" altLang="de-CZ" sz="2800" i="1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Inhaltsplatzhalter 2">
            <a:extLst>
              <a:ext uri="{FF2B5EF4-FFF2-40B4-BE49-F238E27FC236}">
                <a16:creationId xmlns:a16="http://schemas.microsoft.com/office/drawing/2014/main" id="{0C35120F-FCF7-8CC3-383A-6C182C813E1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5288" y="333375"/>
            <a:ext cx="8497887" cy="6335713"/>
          </a:xfrm>
        </p:spPr>
        <p:txBody>
          <a:bodyPr/>
          <a:lstStyle/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Pro RG (1980) jsou tyto tvary výsledkem </a:t>
            </a:r>
            <a:r>
              <a:rPr lang="cs-CZ" altLang="de-CZ" sz="2800" u="sng">
                <a:latin typeface="Times New Roman" panose="02020603050405020304" pitchFamily="18" charset="0"/>
              </a:rPr>
              <a:t>slovotvorby</a:t>
            </a:r>
            <a:r>
              <a:rPr lang="cs-CZ" altLang="de-CZ" sz="2800">
                <a:latin typeface="Times New Roman" panose="02020603050405020304" pitchFamily="18" charset="0"/>
              </a:rPr>
              <a:t>, která je v jedné linii s jinými slovotvornými postupy s obdobnou sémantikou. Nejde tedy o tvarosloví</a:t>
            </a:r>
            <a:r>
              <a:rPr lang="ru-RU" altLang="de-CZ" sz="2800">
                <a:latin typeface="Times New Roman" panose="02020603050405020304" pitchFamily="18" charset="0"/>
              </a:rPr>
              <a:t>!</a:t>
            </a:r>
            <a:r>
              <a:rPr lang="cs-CZ" altLang="de-CZ" sz="2800">
                <a:latin typeface="Times New Roman" panose="02020603050405020304" pitchFamily="18" charset="0"/>
              </a:rPr>
              <a:t> 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§1307: </a:t>
            </a:r>
            <a:r>
              <a:rPr lang="ru-RU" altLang="de-CZ" sz="2800">
                <a:latin typeface="Times New Roman" panose="02020603050405020304" pitchFamily="18" charset="0"/>
              </a:rPr>
              <a:t>«Примечание 1. Прилагательные с суф. </a:t>
            </a:r>
            <a:br>
              <a:rPr lang="cs-CZ" altLang="de-CZ" sz="2800">
                <a:latin typeface="Times New Roman" panose="02020603050405020304" pitchFamily="18" charset="0"/>
              </a:rPr>
            </a:br>
            <a:r>
              <a:rPr lang="ru-RU" altLang="de-CZ" sz="2800">
                <a:latin typeface="Times New Roman" panose="02020603050405020304" pitchFamily="18" charset="0"/>
              </a:rPr>
              <a:t>-</a:t>
            </a:r>
            <a:r>
              <a:rPr lang="ru-RU" altLang="de-CZ" sz="2800" i="1">
                <a:latin typeface="Times New Roman" panose="02020603050405020304" pitchFamily="18" charset="0"/>
              </a:rPr>
              <a:t>ейш</a:t>
            </a:r>
            <a:r>
              <a:rPr lang="ru-RU" altLang="de-CZ" sz="2800">
                <a:latin typeface="Times New Roman" panose="02020603050405020304" pitchFamily="18" charset="0"/>
              </a:rPr>
              <a:t>-, -</a:t>
            </a:r>
            <a:r>
              <a:rPr lang="ru-RU" altLang="de-CZ" sz="2800" i="1">
                <a:latin typeface="Times New Roman" panose="02020603050405020304" pitchFamily="18" charset="0"/>
              </a:rPr>
              <a:t>айш</a:t>
            </a:r>
            <a:r>
              <a:rPr lang="ru-RU" altLang="de-CZ" sz="2800">
                <a:latin typeface="Times New Roman" panose="02020603050405020304" pitchFamily="18" charset="0"/>
              </a:rPr>
              <a:t>- (</a:t>
            </a:r>
            <a:r>
              <a:rPr lang="ru-RU" altLang="de-CZ" sz="2800" i="1">
                <a:latin typeface="Times New Roman" panose="02020603050405020304" pitchFamily="18" charset="0"/>
              </a:rPr>
              <a:t>глупейший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честнейший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глубочайший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жесточайший</a:t>
            </a:r>
            <a:r>
              <a:rPr lang="ru-RU" altLang="de-CZ" sz="2800">
                <a:latin typeface="Times New Roman" panose="02020603050405020304" pitchFamily="18" charset="0"/>
              </a:rPr>
              <a:t>), иногда называемые превосходной степенью, по своему значению большой степени проявления признака соотноси</a:t>
            </a:r>
            <a:r>
              <a:rPr lang="de-CH" altLang="de-CZ" sz="2800">
                <a:latin typeface="Times New Roman" panose="02020603050405020304" pitchFamily="18" charset="0"/>
              </a:rPr>
              <a:t>-</a:t>
            </a:r>
            <a:r>
              <a:rPr lang="ru-RU" altLang="de-CZ" sz="2800">
                <a:latin typeface="Times New Roman" panose="02020603050405020304" pitchFamily="18" charset="0"/>
              </a:rPr>
              <a:t>тельны с другими прилагательными с аналогич</a:t>
            </a:r>
            <a:r>
              <a:rPr lang="de-CH" altLang="de-CZ" sz="2800">
                <a:latin typeface="Times New Roman" panose="02020603050405020304" pitchFamily="18" charset="0"/>
              </a:rPr>
              <a:t>-</a:t>
            </a:r>
            <a:r>
              <a:rPr lang="ru-RU" altLang="de-CZ" sz="2800">
                <a:latin typeface="Times New Roman" panose="02020603050405020304" pitchFamily="18" charset="0"/>
              </a:rPr>
              <a:t>ным значением типа </a:t>
            </a:r>
            <a:r>
              <a:rPr lang="ru-RU" altLang="de-CZ" sz="2800" i="1">
                <a:latin typeface="Times New Roman" panose="02020603050405020304" pitchFamily="18" charset="0"/>
              </a:rPr>
              <a:t>большущий </a:t>
            </a:r>
            <a:r>
              <a:rPr lang="ru-RU" altLang="de-CZ" sz="2800">
                <a:latin typeface="Times New Roman" panose="02020603050405020304" pitchFamily="18" charset="0"/>
              </a:rPr>
              <a:t>,</a:t>
            </a:r>
            <a:r>
              <a:rPr lang="cs-CZ" altLang="de-CZ" sz="2800">
                <a:latin typeface="Times New Roman" panose="02020603050405020304" pitchFamily="18" charset="0"/>
              </a:rPr>
              <a:t>velikánský</a:t>
            </a:r>
            <a:r>
              <a:rPr lang="cs-CZ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здоров</a:t>
            </a:r>
            <a:r>
              <a:rPr lang="ru-RU" altLang="ja-JP" sz="2800" i="1" u="sng">
                <a:latin typeface="Times New Roman" panose="02020603050405020304" pitchFamily="18" charset="0"/>
              </a:rPr>
              <a:t>е</a:t>
            </a:r>
            <a:r>
              <a:rPr lang="ru-RU" altLang="ja-JP" sz="2800" i="1">
                <a:latin typeface="Times New Roman" panose="02020603050405020304" pitchFamily="18" charset="0"/>
              </a:rPr>
              <a:t>нный</a:t>
            </a:r>
            <a:r>
              <a:rPr lang="de-CH" altLang="ja-JP" sz="2800" i="1">
                <a:latin typeface="Times New Roman" panose="02020603050405020304" pitchFamily="18" charset="0"/>
              </a:rPr>
              <a:t> </a:t>
            </a:r>
            <a:r>
              <a:rPr lang="ru-RU" altLang="ja-JP" sz="2800">
                <a:latin typeface="Times New Roman" panose="02020603050405020304" pitchFamily="18" charset="0"/>
              </a:rPr>
              <a:t>,</a:t>
            </a:r>
            <a:r>
              <a:rPr lang="cs-CZ" altLang="ja-JP" sz="2800">
                <a:latin typeface="Times New Roman" panose="02020603050405020304" pitchFamily="18" charset="0"/>
              </a:rPr>
              <a:t>obrovitý</a:t>
            </a:r>
            <a:r>
              <a:rPr lang="de-CH" altLang="de-DE" sz="2800">
                <a:latin typeface="Times New Roman" panose="02020603050405020304" pitchFamily="18" charset="0"/>
              </a:rPr>
              <a:t>‘</a:t>
            </a:r>
            <a:r>
              <a:rPr lang="de-CH" altLang="ja-JP" sz="2800">
                <a:latin typeface="Times New Roman" panose="02020603050405020304" pitchFamily="18" charset="0"/>
              </a:rPr>
              <a:t>,</a:t>
            </a:r>
            <a:r>
              <a:rPr lang="ru-RU" altLang="ja-JP" sz="2800">
                <a:latin typeface="Times New Roman" panose="02020603050405020304" pitchFamily="18" charset="0"/>
              </a:rPr>
              <a:t> </a:t>
            </a:r>
            <a:r>
              <a:rPr lang="ru-RU" altLang="ja-JP" sz="2800" i="1">
                <a:latin typeface="Times New Roman" panose="02020603050405020304" pitchFamily="18" charset="0"/>
              </a:rPr>
              <a:t>превеселый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наилегчайший</a:t>
            </a:r>
            <a:r>
              <a:rPr lang="ru-RU" altLang="ja-JP" sz="2800">
                <a:latin typeface="Times New Roman" panose="02020603050405020304" pitchFamily="18" charset="0"/>
              </a:rPr>
              <a:t>, </a:t>
            </a:r>
            <a:r>
              <a:rPr lang="ru-RU" altLang="ja-JP" sz="2800" i="1">
                <a:latin typeface="Times New Roman" panose="02020603050405020304" pitchFamily="18" charset="0"/>
              </a:rPr>
              <a:t>распрекрасный</a:t>
            </a:r>
            <a:r>
              <a:rPr lang="cs-CZ" altLang="ja-JP" sz="2800">
                <a:latin typeface="Times New Roman" panose="02020603050405020304" pitchFamily="18" charset="0"/>
              </a:rPr>
              <a:t> ,nádherný</a:t>
            </a:r>
            <a:r>
              <a:rPr lang="cs-CZ" altLang="de-DE" sz="2800">
                <a:latin typeface="Times New Roman" panose="02020603050405020304" pitchFamily="18" charset="0"/>
              </a:rPr>
              <a:t>‘</a:t>
            </a:r>
            <a:r>
              <a:rPr lang="ru-RU" altLang="ja-JP" sz="2800">
                <a:latin typeface="Times New Roman" panose="02020603050405020304" pitchFamily="18" charset="0"/>
              </a:rPr>
              <a:t>. Они не выражают особого морфологического значения и пред</a:t>
            </a:r>
            <a:r>
              <a:rPr lang="de-CH" altLang="ja-JP" sz="2800">
                <a:latin typeface="Times New Roman" panose="02020603050405020304" pitchFamily="18" charset="0"/>
              </a:rPr>
              <a:t>-</a:t>
            </a:r>
            <a:r>
              <a:rPr lang="ru-RU" altLang="ja-JP" sz="2800">
                <a:latin typeface="Times New Roman" panose="02020603050405020304" pitchFamily="18" charset="0"/>
              </a:rPr>
              <a:t>ставляют собою словообразовательные типы»</a:t>
            </a:r>
            <a:endParaRPr lang="de-DE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Inhaltsplatzhalter 2">
            <a:extLst>
              <a:ext uri="{FF2B5EF4-FFF2-40B4-BE49-F238E27FC236}">
                <a16:creationId xmlns:a16="http://schemas.microsoft.com/office/drawing/2014/main" id="{FC397D2A-62DA-5056-2F79-26C0B57EDD0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23850" y="260350"/>
            <a:ext cx="8496300" cy="6337300"/>
          </a:xfrm>
        </p:spPr>
        <p:txBody>
          <a:bodyPr/>
          <a:lstStyle/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Dále §788: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«2 (19). Градационные значения. а) Значение слабой степени проявления признака выражается суффиксом ­</a:t>
            </a:r>
            <a:r>
              <a:rPr lang="ru-RU" altLang="de-CZ" sz="2800" i="1">
                <a:latin typeface="Times New Roman" panose="02020603050405020304" pitchFamily="18" charset="0"/>
              </a:rPr>
              <a:t>оват</a:t>
            </a:r>
            <a:r>
              <a:rPr lang="ru-RU" altLang="de-CZ" sz="2800">
                <a:latin typeface="Times New Roman" panose="02020603050405020304" pitchFamily="18" charset="0"/>
              </a:rPr>
              <a:t>­ (</a:t>
            </a:r>
            <a:r>
              <a:rPr lang="ru-RU" altLang="de-CZ" sz="2800" i="1">
                <a:latin typeface="Times New Roman" panose="02020603050405020304" pitchFamily="18" charset="0"/>
              </a:rPr>
              <a:t>беловатый</a:t>
            </a:r>
            <a:r>
              <a:rPr lang="ru-RU" altLang="de-CZ" sz="2800">
                <a:latin typeface="Times New Roman" panose="02020603050405020304" pitchFamily="18" charset="0"/>
              </a:rPr>
              <a:t>). б) Значение умеренной степени проявления признака - префиксом </a:t>
            </a:r>
            <a:r>
              <a:rPr lang="ru-RU" altLang="de-CZ" sz="2800" i="1">
                <a:latin typeface="Times New Roman" panose="02020603050405020304" pitchFamily="18" charset="0"/>
              </a:rPr>
              <a:t>небез</a:t>
            </a:r>
            <a:r>
              <a:rPr lang="ru-RU" altLang="de-CZ" sz="2800">
                <a:latin typeface="Times New Roman" panose="02020603050405020304" pitchFamily="18" charset="0"/>
              </a:rPr>
              <a:t>­ (</a:t>
            </a:r>
            <a:r>
              <a:rPr lang="ru-RU" altLang="de-CZ" sz="2800" i="1">
                <a:latin typeface="Times New Roman" panose="02020603050405020304" pitchFamily="18" charset="0"/>
              </a:rPr>
              <a:t>небезызвестный</a:t>
            </a:r>
            <a:r>
              <a:rPr lang="ru-RU" altLang="de-CZ" sz="2800">
                <a:latin typeface="Times New Roman" panose="02020603050405020304" pitchFamily="18" charset="0"/>
              </a:rPr>
              <a:t>), префиксом </a:t>
            </a:r>
            <a:r>
              <a:rPr lang="ru-RU" altLang="de-CZ" sz="2800" i="1">
                <a:latin typeface="Times New Roman" panose="02020603050405020304" pitchFamily="18" charset="0"/>
              </a:rPr>
              <a:t>по</a:t>
            </a:r>
            <a:r>
              <a:rPr lang="ru-RU" altLang="de-CZ" sz="2800">
                <a:latin typeface="Times New Roman" panose="02020603050405020304" pitchFamily="18" charset="0"/>
              </a:rPr>
              <a:t>­ в образованиях от форм компаратива (</a:t>
            </a:r>
            <a:r>
              <a:rPr lang="ru-RU" altLang="de-CZ" sz="2800" i="1">
                <a:latin typeface="Times New Roman" panose="02020603050405020304" pitchFamily="18" charset="0"/>
              </a:rPr>
              <a:t>посильнее</a:t>
            </a:r>
            <a:r>
              <a:rPr lang="ru-RU" altLang="de-CZ" sz="2800">
                <a:latin typeface="Times New Roman" panose="02020603050405020304" pitchFamily="18" charset="0"/>
              </a:rPr>
              <a:t>), суффиксами ­</a:t>
            </a:r>
            <a:r>
              <a:rPr lang="ru-RU" altLang="de-CZ" sz="2800" i="1">
                <a:latin typeface="Times New Roman" panose="02020603050405020304" pitchFamily="18" charset="0"/>
              </a:rPr>
              <a:t>енек</a:t>
            </a:r>
            <a:r>
              <a:rPr lang="ru-RU" altLang="de-CZ" sz="2800">
                <a:latin typeface="Times New Roman" panose="02020603050405020304" pitchFamily="18" charset="0"/>
              </a:rPr>
              <a:t>/­</a:t>
            </a:r>
            <a:r>
              <a:rPr lang="ru-RU" altLang="de-CZ" sz="2800" i="1">
                <a:latin typeface="Times New Roman" panose="02020603050405020304" pitchFamily="18" charset="0"/>
              </a:rPr>
              <a:t>онек</a:t>
            </a:r>
            <a:r>
              <a:rPr lang="ru-RU" altLang="de-CZ" sz="2800">
                <a:latin typeface="Times New Roman" panose="02020603050405020304" pitchFamily="18" charset="0"/>
              </a:rPr>
              <a:t> (в кратких формах: </a:t>
            </a:r>
            <a:r>
              <a:rPr lang="ru-RU" altLang="de-CZ" sz="2800" i="1">
                <a:latin typeface="Times New Roman" panose="02020603050405020304" pitchFamily="18" charset="0"/>
              </a:rPr>
              <a:t>долгонек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коротенек</a:t>
            </a:r>
            <a:r>
              <a:rPr lang="ru-RU" altLang="de-CZ" sz="2800">
                <a:latin typeface="Times New Roman" panose="02020603050405020304" pitchFamily="18" charset="0"/>
              </a:rPr>
              <a:t>), ­</a:t>
            </a:r>
            <a:r>
              <a:rPr lang="ru-RU" altLang="de-CZ" sz="2800" i="1">
                <a:latin typeface="Times New Roman" panose="02020603050405020304" pitchFamily="18" charset="0"/>
              </a:rPr>
              <a:t>ав</a:t>
            </a:r>
            <a:r>
              <a:rPr lang="ru-RU" altLang="de-CZ" sz="2800">
                <a:latin typeface="Times New Roman" panose="02020603050405020304" pitchFamily="18" charset="0"/>
              </a:rPr>
              <a:t>­/­</a:t>
            </a:r>
            <a:r>
              <a:rPr lang="ru-RU" altLang="de-CZ" sz="2800" i="1">
                <a:latin typeface="Times New Roman" panose="02020603050405020304" pitchFamily="18" charset="0"/>
              </a:rPr>
              <a:t>ощав</a:t>
            </a:r>
            <a:r>
              <a:rPr lang="ru-RU" altLang="de-CZ" sz="2800">
                <a:latin typeface="Times New Roman" panose="02020603050405020304" pitchFamily="18" charset="0"/>
              </a:rPr>
              <a:t>­ (</a:t>
            </a:r>
            <a:r>
              <a:rPr lang="ru-RU" altLang="de-CZ" sz="2800" i="1">
                <a:latin typeface="Times New Roman" panose="02020603050405020304" pitchFamily="18" charset="0"/>
              </a:rPr>
              <a:t>моложавый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худощавый</a:t>
            </a:r>
            <a:r>
              <a:rPr lang="ru-RU" altLang="de-CZ" sz="2800">
                <a:latin typeface="Times New Roman" panose="02020603050405020304" pitchFamily="18" charset="0"/>
              </a:rPr>
              <a:t>). в) Значение высокой (усилительное), высшей или чрезмерной степени проявления признака выражается суффиксами</a:t>
            </a:r>
            <a:endParaRPr lang="cs-CZ" altLang="de-CZ" sz="2800">
              <a:latin typeface="Times New Roman" panose="02020603050405020304" pitchFamily="18" charset="0"/>
            </a:endParaRP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endParaRPr lang="cs-CZ" altLang="de-CZ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Inhaltsplatzhalter 2">
            <a:extLst>
              <a:ext uri="{FF2B5EF4-FFF2-40B4-BE49-F238E27FC236}">
                <a16:creationId xmlns:a16="http://schemas.microsoft.com/office/drawing/2014/main" id="{F1EDF964-6A28-A779-3D89-E405F154B1C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23850" y="404813"/>
            <a:ext cx="8496300" cy="6048375"/>
          </a:xfrm>
        </p:spPr>
        <p:txBody>
          <a:bodyPr/>
          <a:lstStyle/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ru-RU" altLang="de-CZ" sz="2800">
                <a:latin typeface="Times New Roman" panose="02020603050405020304" pitchFamily="18" charset="0"/>
              </a:rPr>
              <a:t> ­</a:t>
            </a:r>
            <a:r>
              <a:rPr lang="ru-RU" altLang="de-CZ" sz="2800" i="1">
                <a:latin typeface="Times New Roman" panose="02020603050405020304" pitchFamily="18" charset="0"/>
              </a:rPr>
              <a:t>ейш</a:t>
            </a:r>
            <a:r>
              <a:rPr lang="ru-RU" altLang="de-CZ" sz="2800">
                <a:latin typeface="Times New Roman" panose="02020603050405020304" pitchFamily="18" charset="0"/>
              </a:rPr>
              <a:t>­/­</a:t>
            </a:r>
            <a:r>
              <a:rPr lang="ru-RU" altLang="de-CZ" sz="2800" i="1">
                <a:latin typeface="Times New Roman" panose="02020603050405020304" pitchFamily="18" charset="0"/>
              </a:rPr>
              <a:t>айш</a:t>
            </a:r>
            <a:r>
              <a:rPr lang="ru-RU" altLang="de-CZ" sz="2800">
                <a:latin typeface="Times New Roman" panose="02020603050405020304" pitchFamily="18" charset="0"/>
              </a:rPr>
              <a:t>­ (</a:t>
            </a:r>
            <a:r>
              <a:rPr lang="ru-RU" altLang="de-CZ" sz="2800" i="1">
                <a:latin typeface="Times New Roman" panose="02020603050405020304" pitchFamily="18" charset="0"/>
              </a:rPr>
              <a:t>сильнейший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крепчайший</a:t>
            </a:r>
            <a:r>
              <a:rPr lang="ru-RU" altLang="de-CZ" sz="2800">
                <a:latin typeface="Times New Roman" panose="02020603050405020304" pitchFamily="18" charset="0"/>
              </a:rPr>
              <a:t>), ­</a:t>
            </a:r>
            <a:r>
              <a:rPr lang="ru-RU" altLang="de-CZ" sz="2800" i="1">
                <a:latin typeface="Times New Roman" panose="02020603050405020304" pitchFamily="18" charset="0"/>
              </a:rPr>
              <a:t>ущ</a:t>
            </a:r>
            <a:r>
              <a:rPr lang="ru-RU" altLang="de-CZ" sz="2800">
                <a:latin typeface="Times New Roman" panose="02020603050405020304" pitchFamily="18" charset="0"/>
              </a:rPr>
              <a:t>­ и </a:t>
            </a:r>
            <a:br>
              <a:rPr lang="cs-CZ" altLang="de-CZ" sz="2800">
                <a:latin typeface="Times New Roman" panose="02020603050405020304" pitchFamily="18" charset="0"/>
              </a:rPr>
            </a:br>
            <a:r>
              <a:rPr lang="ru-RU" altLang="de-CZ" sz="2800">
                <a:latin typeface="Times New Roman" panose="02020603050405020304" pitchFamily="18" charset="0"/>
              </a:rPr>
              <a:t>­</a:t>
            </a:r>
            <a:r>
              <a:rPr lang="ru-RU" altLang="de-CZ" sz="2800" i="1">
                <a:latin typeface="Times New Roman" panose="02020603050405020304" pitchFamily="18" charset="0"/>
              </a:rPr>
              <a:t>енн</a:t>
            </a:r>
            <a:r>
              <a:rPr lang="ru-RU" altLang="de-CZ" sz="2800">
                <a:latin typeface="Times New Roman" panose="02020603050405020304" pitchFamily="18" charset="0"/>
              </a:rPr>
              <a:t>­ (</a:t>
            </a:r>
            <a:r>
              <a:rPr lang="ru-RU" altLang="de-CZ" sz="2800" i="1">
                <a:latin typeface="Times New Roman" panose="02020603050405020304" pitchFamily="18" charset="0"/>
              </a:rPr>
              <a:t>большущий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здоровенный</a:t>
            </a:r>
            <a:r>
              <a:rPr lang="ru-RU" altLang="de-CZ" sz="2800">
                <a:latin typeface="Times New Roman" panose="02020603050405020304" pitchFamily="18" charset="0"/>
              </a:rPr>
              <a:t>); префиксами </a:t>
            </a:r>
            <a:r>
              <a:rPr lang="ru-RU" altLang="de-CZ" sz="2800" i="1">
                <a:latin typeface="Times New Roman" panose="02020603050405020304" pitchFamily="18" charset="0"/>
              </a:rPr>
              <a:t>наи</a:t>
            </a:r>
            <a:r>
              <a:rPr lang="ru-RU" altLang="de-CZ" sz="2800">
                <a:latin typeface="Times New Roman" panose="02020603050405020304" pitchFamily="18" charset="0"/>
              </a:rPr>
              <a:t>­ (</a:t>
            </a:r>
            <a:r>
              <a:rPr lang="ru-RU" altLang="de-CZ" sz="2800" i="1">
                <a:latin typeface="Times New Roman" panose="02020603050405020304" pitchFamily="18" charset="0"/>
              </a:rPr>
              <a:t>наилучший</a:t>
            </a:r>
            <a:r>
              <a:rPr lang="ru-RU" altLang="de-CZ" sz="2800">
                <a:latin typeface="Times New Roman" panose="02020603050405020304" pitchFamily="18" charset="0"/>
              </a:rPr>
              <a:t>, окказ.: </a:t>
            </a:r>
            <a:r>
              <a:rPr lang="ru-RU" altLang="de-CZ" sz="2800" i="1">
                <a:latin typeface="Times New Roman" panose="02020603050405020304" pitchFamily="18" charset="0"/>
              </a:rPr>
              <a:t>наиотважный</a:t>
            </a:r>
            <a:r>
              <a:rPr lang="ru-RU" altLang="de-CZ" sz="2800">
                <a:latin typeface="Times New Roman" panose="02020603050405020304" pitchFamily="18" charset="0"/>
              </a:rPr>
              <a:t>), </a:t>
            </a:r>
            <a:r>
              <a:rPr lang="ru-RU" altLang="de-CZ" sz="2800" i="1">
                <a:latin typeface="Times New Roman" panose="02020603050405020304" pitchFamily="18" charset="0"/>
              </a:rPr>
              <a:t>пре</a:t>
            </a:r>
            <a:r>
              <a:rPr lang="ru-RU" altLang="de-CZ" sz="2800">
                <a:latin typeface="Times New Roman" panose="02020603050405020304" pitchFamily="18" charset="0"/>
              </a:rPr>
              <a:t>­ (</a:t>
            </a:r>
            <a:r>
              <a:rPr lang="ru-RU" altLang="de-CZ" sz="2800" i="1">
                <a:latin typeface="Times New Roman" panose="02020603050405020304" pitchFamily="18" charset="0"/>
              </a:rPr>
              <a:t>премилый</a:t>
            </a:r>
            <a:r>
              <a:rPr lang="ru-RU" altLang="de-CZ" sz="2800">
                <a:latin typeface="Times New Roman" panose="02020603050405020304" pitchFamily="18" charset="0"/>
              </a:rPr>
              <a:t>), </a:t>
            </a:r>
            <a:r>
              <a:rPr lang="ru-RU" altLang="de-CZ" sz="2800" i="1">
                <a:latin typeface="Times New Roman" panose="02020603050405020304" pitchFamily="18" charset="0"/>
              </a:rPr>
              <a:t>раз</a:t>
            </a:r>
            <a:r>
              <a:rPr lang="ru-RU" altLang="de-CZ" sz="2800">
                <a:latin typeface="Times New Roman" panose="02020603050405020304" pitchFamily="18" charset="0"/>
              </a:rPr>
              <a:t>­ (</a:t>
            </a:r>
            <a:r>
              <a:rPr lang="ru-RU" altLang="de-CZ" sz="2800" i="1">
                <a:latin typeface="Times New Roman" panose="02020603050405020304" pitchFamily="18" charset="0"/>
              </a:rPr>
              <a:t>развеселый</a:t>
            </a:r>
            <a:r>
              <a:rPr lang="ru-RU" altLang="de-CZ" sz="2800">
                <a:latin typeface="Times New Roman" panose="02020603050405020304" pitchFamily="18" charset="0"/>
              </a:rPr>
              <a:t>), </a:t>
            </a:r>
            <a:r>
              <a:rPr lang="ru-RU" altLang="de-CZ" sz="2800" i="1">
                <a:latin typeface="Times New Roman" panose="02020603050405020304" pitchFamily="18" charset="0"/>
              </a:rPr>
              <a:t>пере</a:t>
            </a:r>
            <a:r>
              <a:rPr lang="ru-RU" altLang="de-CZ" sz="2800">
                <a:latin typeface="Times New Roman" panose="02020603050405020304" pitchFamily="18" charset="0"/>
              </a:rPr>
              <a:t>­ (</a:t>
            </a:r>
            <a:r>
              <a:rPr lang="ru-RU" altLang="de-CZ" sz="2800" i="1">
                <a:latin typeface="Times New Roman" panose="02020603050405020304" pitchFamily="18" charset="0"/>
              </a:rPr>
              <a:t>чиненый</a:t>
            </a:r>
            <a:r>
              <a:rPr lang="cs-CZ" altLang="de-CZ" sz="2800" i="1">
                <a:latin typeface="Times New Roman" panose="02020603050405020304" pitchFamily="18" charset="0"/>
              </a:rPr>
              <a:t> </a:t>
            </a:r>
            <a:r>
              <a:rPr lang="ru-RU" altLang="de-CZ" sz="2800">
                <a:latin typeface="Times New Roman" panose="02020603050405020304" pitchFamily="18" charset="0"/>
              </a:rPr>
              <a:t>­</a:t>
            </a:r>
            <a:r>
              <a:rPr lang="ru-RU" altLang="de-CZ" sz="2800" i="1">
                <a:latin typeface="Times New Roman" panose="02020603050405020304" pitchFamily="18" charset="0"/>
              </a:rPr>
              <a:t>перечиненный</a:t>
            </a:r>
            <a:r>
              <a:rPr lang="ru-RU" altLang="de-CZ" sz="2800">
                <a:latin typeface="Times New Roman" panose="02020603050405020304" pitchFamily="18" charset="0"/>
              </a:rPr>
              <a:t>), </a:t>
            </a:r>
            <a:r>
              <a:rPr lang="ru-RU" altLang="de-CZ" sz="2800" i="1">
                <a:latin typeface="Times New Roman" panose="02020603050405020304" pitchFamily="18" charset="0"/>
              </a:rPr>
              <a:t>архи</a:t>
            </a:r>
            <a:r>
              <a:rPr lang="ru-RU" altLang="de-CZ" sz="2800">
                <a:latin typeface="Times New Roman" panose="02020603050405020304" pitchFamily="18" charset="0"/>
              </a:rPr>
              <a:t>­ (</a:t>
            </a:r>
            <a:r>
              <a:rPr lang="ru-RU" altLang="de-CZ" sz="2800" i="1">
                <a:latin typeface="Times New Roman" panose="02020603050405020304" pitchFamily="18" charset="0"/>
              </a:rPr>
              <a:t>архиглупый</a:t>
            </a:r>
            <a:r>
              <a:rPr lang="ru-RU" altLang="de-CZ" sz="2800">
                <a:latin typeface="Times New Roman" panose="02020603050405020304" pitchFamily="18" charset="0"/>
              </a:rPr>
              <a:t>), </a:t>
            </a:r>
            <a:r>
              <a:rPr lang="ru-RU" altLang="de-CZ" sz="2800" i="1">
                <a:latin typeface="Times New Roman" panose="02020603050405020304" pitchFamily="18" charset="0"/>
              </a:rPr>
              <a:t>сверх</a:t>
            </a:r>
            <a:r>
              <a:rPr lang="ru-RU" altLang="de-CZ" sz="2800">
                <a:latin typeface="Times New Roman" panose="02020603050405020304" pitchFamily="18" charset="0"/>
              </a:rPr>
              <a:t>­ (</a:t>
            </a:r>
            <a:r>
              <a:rPr lang="ru-RU" altLang="de-CZ" sz="2800" i="1">
                <a:latin typeface="Times New Roman" panose="02020603050405020304" pitchFamily="18" charset="0"/>
              </a:rPr>
              <a:t>сверхдальний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сверхпрочный</a:t>
            </a:r>
            <a:r>
              <a:rPr lang="ru-RU" altLang="de-CZ" sz="2800">
                <a:latin typeface="Times New Roman" panose="02020603050405020304" pitchFamily="18" charset="0"/>
              </a:rPr>
              <a:t>), </a:t>
            </a:r>
            <a:r>
              <a:rPr lang="ru-RU" altLang="de-CZ" sz="2800" i="1">
                <a:latin typeface="Times New Roman" panose="02020603050405020304" pitchFamily="18" charset="0"/>
              </a:rPr>
              <a:t>супер</a:t>
            </a:r>
            <a:r>
              <a:rPr lang="ru-RU" altLang="de-CZ" sz="2800">
                <a:latin typeface="Times New Roman" panose="02020603050405020304" pitchFamily="18" charset="0"/>
              </a:rPr>
              <a:t>­ (</a:t>
            </a:r>
            <a:r>
              <a:rPr lang="ru-RU" altLang="de-CZ" sz="2800" i="1">
                <a:latin typeface="Times New Roman" panose="02020603050405020304" pitchFamily="18" charset="0"/>
              </a:rPr>
              <a:t>суперсовременный</a:t>
            </a:r>
            <a:r>
              <a:rPr lang="ru-RU" altLang="de-CZ" sz="2800">
                <a:latin typeface="Times New Roman" panose="02020603050405020304" pitchFamily="18" charset="0"/>
              </a:rPr>
              <a:t>), </a:t>
            </a:r>
            <a:r>
              <a:rPr lang="ru-RU" altLang="de-CZ" sz="2800" i="1">
                <a:latin typeface="Times New Roman" panose="02020603050405020304" pitchFamily="18" charset="0"/>
              </a:rPr>
              <a:t>ультра</a:t>
            </a:r>
            <a:r>
              <a:rPr lang="ru-RU" altLang="de-CZ" sz="2800">
                <a:latin typeface="Times New Roman" panose="02020603050405020304" pitchFamily="18" charset="0"/>
              </a:rPr>
              <a:t>­ (</a:t>
            </a:r>
            <a:r>
              <a:rPr lang="ru-RU" altLang="de-CZ" sz="2800" i="1">
                <a:latin typeface="Times New Roman" panose="02020603050405020304" pitchFamily="18" charset="0"/>
              </a:rPr>
              <a:t>ультрамодный</a:t>
            </a:r>
            <a:r>
              <a:rPr lang="ru-RU" altLang="de-CZ" sz="2800">
                <a:latin typeface="Times New Roman" panose="02020603050405020304" pitchFamily="18" charset="0"/>
              </a:rPr>
              <a:t>); первыми компонентами сложений </a:t>
            </a:r>
            <a:r>
              <a:rPr lang="ru-RU" altLang="de-CZ" sz="2800" i="1">
                <a:latin typeface="Times New Roman" panose="02020603050405020304" pitchFamily="18" charset="0"/>
              </a:rPr>
              <a:t>много</a:t>
            </a:r>
            <a:r>
              <a:rPr lang="ru-RU" altLang="de-CZ" sz="2800">
                <a:latin typeface="Times New Roman" panose="02020603050405020304" pitchFamily="18" charset="0"/>
              </a:rPr>
              <a:t>­ и </a:t>
            </a:r>
            <a:r>
              <a:rPr lang="ru-RU" altLang="de-CZ" sz="2800" i="1">
                <a:latin typeface="Times New Roman" panose="02020603050405020304" pitchFamily="18" charset="0"/>
              </a:rPr>
              <a:t>все</a:t>
            </a:r>
            <a:r>
              <a:rPr lang="ru-RU" altLang="de-CZ" sz="2800">
                <a:latin typeface="Times New Roman" panose="02020603050405020304" pitchFamily="18" charset="0"/>
              </a:rPr>
              <a:t>­ (</a:t>
            </a:r>
            <a:r>
              <a:rPr lang="ru-RU" altLang="de-CZ" sz="2800" i="1">
                <a:latin typeface="Times New Roman" panose="02020603050405020304" pitchFamily="18" charset="0"/>
              </a:rPr>
              <a:t>многоопытный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всесильный</a:t>
            </a:r>
            <a:r>
              <a:rPr lang="ru-RU" altLang="de-CZ" sz="2800">
                <a:latin typeface="Times New Roman" panose="02020603050405020304" pitchFamily="18" charset="0"/>
              </a:rPr>
              <a:t>).»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Tento postup se synchronně nezdá od věci a pro nás má tu výhodu, že zdůrazňuje naprostý funkční a sémantický rozdíl zdánlivě totožných ruských tvarů typu </a:t>
            </a:r>
            <a:r>
              <a:rPr lang="ru-RU" altLang="de-CZ" sz="2800" i="1">
                <a:latin typeface="Times New Roman" panose="02020603050405020304" pitchFamily="18" charset="0"/>
              </a:rPr>
              <a:t>новейший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a českých tvarů typu </a:t>
            </a:r>
            <a:r>
              <a:rPr lang="cs-CZ" altLang="de-CZ" sz="2800" i="1">
                <a:latin typeface="Times New Roman" panose="02020603050405020304" pitchFamily="18" charset="0"/>
              </a:rPr>
              <a:t>novější</a:t>
            </a:r>
            <a:endParaRPr lang="de-DE" altLang="de-CZ" sz="2800" i="1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Inhaltsplatzhalter 2">
            <a:extLst>
              <a:ext uri="{FF2B5EF4-FFF2-40B4-BE49-F238E27FC236}">
                <a16:creationId xmlns:a16="http://schemas.microsoft.com/office/drawing/2014/main" id="{3C8E5867-8423-3312-0839-1409B08629D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50825" y="188913"/>
            <a:ext cx="8642350" cy="6264275"/>
          </a:xfrm>
        </p:spPr>
        <p:txBody>
          <a:bodyPr/>
          <a:lstStyle/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Speciální postavení podtrhává i fakt, že tvary typu </a:t>
            </a:r>
            <a:r>
              <a:rPr lang="cs-CZ" altLang="de-CZ" sz="2800" i="1">
                <a:latin typeface="Times New Roman" panose="02020603050405020304" pitchFamily="18" charset="0"/>
              </a:rPr>
              <a:t>красивейший, новейший </a:t>
            </a:r>
            <a:r>
              <a:rPr lang="cs-CZ" altLang="de-CZ" sz="2800">
                <a:latin typeface="Times New Roman" panose="02020603050405020304" pitchFamily="18" charset="0"/>
              </a:rPr>
              <a:t>patří v ruštině k csl. dědictví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Za zvláštní adjektiva považuje RG (§680) i tvary </a:t>
            </a:r>
            <a:r>
              <a:rPr lang="ru-RU" altLang="de-CZ" sz="2800" i="1">
                <a:latin typeface="Times New Roman" panose="02020603050405020304" pitchFamily="18" charset="0"/>
              </a:rPr>
              <a:t>больший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меньший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старший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младший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лучший</a:t>
            </a:r>
            <a:r>
              <a:rPr lang="ru-RU" altLang="de-CZ" sz="2800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горший</a:t>
            </a:r>
            <a:r>
              <a:rPr lang="cs-CZ" altLang="de-CZ" sz="2800" i="1">
                <a:latin typeface="Times New Roman" panose="02020603050405020304" pitchFamily="18" charset="0"/>
              </a:rPr>
              <a:t>, </a:t>
            </a:r>
            <a:r>
              <a:rPr lang="ru-RU" altLang="de-CZ" sz="2800" i="1">
                <a:latin typeface="Times New Roman" panose="02020603050405020304" pitchFamily="18" charset="0"/>
              </a:rPr>
              <a:t>худший</a:t>
            </a:r>
            <a:r>
              <a:rPr lang="cs-CZ" altLang="de-CZ" sz="2800">
                <a:latin typeface="Times New Roman" panose="02020603050405020304" pitchFamily="18" charset="0"/>
              </a:rPr>
              <a:t>. Jejich počet je nízký a typ na rozdíl od předchozího není produktivní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endParaRPr lang="cs-CZ" altLang="de-CZ" sz="2800">
              <a:latin typeface="Times New Roman" panose="02020603050405020304" pitchFamily="18" charset="0"/>
            </a:endParaRP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cs-CZ" altLang="de-CZ" sz="2800">
                <a:latin typeface="Times New Roman" panose="02020603050405020304" pitchFamily="18" charset="0"/>
              </a:rPr>
              <a:t>Ďurovič oproti tomu má tvary typu </a:t>
            </a:r>
            <a:r>
              <a:rPr lang="ru-RU" altLang="de-CZ" sz="2800" i="1">
                <a:latin typeface="Times New Roman" panose="02020603050405020304" pitchFamily="18" charset="0"/>
              </a:rPr>
              <a:t>красивейший</a:t>
            </a:r>
            <a:r>
              <a:rPr lang="cs-CZ" altLang="de-CZ" sz="2800" i="1">
                <a:latin typeface="Times New Roman" panose="02020603050405020304" pitchFamily="18" charset="0"/>
              </a:rPr>
              <a:t>,</a:t>
            </a:r>
            <a:r>
              <a:rPr lang="ru-RU" altLang="de-CZ" sz="2800" i="1">
                <a:latin typeface="Times New Roman" panose="02020603050405020304" pitchFamily="18" charset="0"/>
              </a:rPr>
              <a:t> новейший</a:t>
            </a:r>
            <a:r>
              <a:rPr lang="ru-RU" altLang="de-CZ" sz="2800">
                <a:latin typeface="Times New Roman" panose="02020603050405020304" pitchFamily="18" charset="0"/>
              </a:rPr>
              <a:t> </a:t>
            </a:r>
            <a:r>
              <a:rPr lang="cs-CZ" altLang="de-CZ" sz="2800">
                <a:latin typeface="Times New Roman" panose="02020603050405020304" pitchFamily="18" charset="0"/>
              </a:rPr>
              <a:t>jako tzv. „prostý superlatív</a:t>
            </a:r>
            <a:r>
              <a:rPr lang="cs-CZ" altLang="de-DE" sz="2800">
                <a:latin typeface="Times New Roman" panose="02020603050405020304" pitchFamily="18" charset="0"/>
              </a:rPr>
              <a:t>“</a:t>
            </a:r>
            <a:r>
              <a:rPr lang="cs-CZ" altLang="de-CZ" sz="2800">
                <a:latin typeface="Times New Roman" panose="02020603050405020304" pitchFamily="18" charset="0"/>
              </a:rPr>
              <a:t>, čili jedno-duché, neopisné tvary stupňování (sleduje Isačenka). Zdůrazňuje, že tvary jsou významově nepříznakové, mohou mít v odpovídajícím kontextu význam superlativu </a:t>
            </a:r>
            <a:r>
              <a:rPr lang="cs-CZ" altLang="de-CZ" sz="2800" i="1">
                <a:latin typeface="Times New Roman" panose="02020603050405020304" pitchFamily="18" charset="0"/>
              </a:rPr>
              <a:t>(</a:t>
            </a:r>
            <a:r>
              <a:rPr lang="ru-RU" altLang="de-CZ" sz="2800" i="1">
                <a:latin typeface="Times New Roman" panose="02020603050405020304" pitchFamily="18" charset="0"/>
              </a:rPr>
              <a:t>Он талантливейший из всех учеников</a:t>
            </a:r>
            <a:r>
              <a:rPr lang="cs-CZ" altLang="de-CZ" sz="2800" i="1">
                <a:latin typeface="Times New Roman" panose="02020603050405020304" pitchFamily="18" charset="0"/>
              </a:rPr>
              <a:t>)</a:t>
            </a:r>
            <a:r>
              <a:rPr lang="cs-CZ" altLang="de-CZ" sz="2800">
                <a:latin typeface="Times New Roman" panose="02020603050405020304" pitchFamily="18" charset="0"/>
              </a:rPr>
              <a:t>, ale i elativu, tedy vysokého (nikoliv nejvyššího)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-Design">
      <a:majorFont>
        <a:latin typeface="Arial"/>
        <a:ea typeface="ＭＳ Ｐゴシック"/>
        <a:cs typeface="Arial"/>
      </a:majorFont>
      <a:minorFont>
        <a:latin typeface="Arial"/>
        <a:ea typeface="ＭＳ Ｐゴシック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Arial" charset="0"/>
          </a:defRPr>
        </a:defPPr>
      </a:lstStyle>
    </a:lnDef>
  </a:objectDefaults>
  <a:extraClrSchemeLst>
    <a:extraClrScheme>
      <a:clrScheme name="Office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3851</Words>
  <Application>Microsoft Macintosh PowerPoint</Application>
  <PresentationFormat>Bildschirmpräsentation (4:3)</PresentationFormat>
  <Paragraphs>131</Paragraphs>
  <Slides>40</Slides>
  <Notes>27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40</vt:i4>
      </vt:variant>
    </vt:vector>
  </HeadingPairs>
  <TitlesOfParts>
    <vt:vector size="43" baseType="lpstr">
      <vt:lpstr>Arial</vt:lpstr>
      <vt:lpstr>Times New Roman</vt:lpstr>
      <vt:lpstr>Office-Design</vt:lpstr>
      <vt:lpstr>Morfologie ruštiny</vt:lpstr>
      <vt:lpstr>Stupňování II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Sloveso I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Aufbruch und Konsolidierung, Konvergenz und Divergenz: Die slavischen Sprachen im 19. Jahrhundert</dc:title>
  <dc:creator>Markus Giger</dc:creator>
  <cp:lastModifiedBy>Giger, Markus</cp:lastModifiedBy>
  <cp:revision>2086</cp:revision>
  <cp:lastPrinted>1601-01-01T00:00:00Z</cp:lastPrinted>
  <dcterms:created xsi:type="dcterms:W3CDTF">2010-03-17T05:32:37Z</dcterms:created>
  <dcterms:modified xsi:type="dcterms:W3CDTF">2026-03-22T09:14:01Z</dcterms:modified>
</cp:coreProperties>
</file>