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5" r:id="rId1"/>
  </p:sldMasterIdLst>
  <p:notesMasterIdLst>
    <p:notesMasterId r:id="rId62"/>
  </p:notesMasterIdLst>
  <p:sldIdLst>
    <p:sldId id="257" r:id="rId2"/>
    <p:sldId id="2147470574" r:id="rId3"/>
    <p:sldId id="276" r:id="rId4"/>
    <p:sldId id="275" r:id="rId5"/>
    <p:sldId id="293" r:id="rId6"/>
    <p:sldId id="294" r:id="rId7"/>
    <p:sldId id="5369" r:id="rId8"/>
    <p:sldId id="835" r:id="rId9"/>
    <p:sldId id="1770" r:id="rId10"/>
    <p:sldId id="2147470494" r:id="rId11"/>
    <p:sldId id="5378" r:id="rId12"/>
    <p:sldId id="457" r:id="rId13"/>
    <p:sldId id="2147373875" r:id="rId14"/>
    <p:sldId id="277" r:id="rId15"/>
    <p:sldId id="259" r:id="rId16"/>
    <p:sldId id="285" r:id="rId17"/>
    <p:sldId id="278" r:id="rId18"/>
    <p:sldId id="260" r:id="rId19"/>
    <p:sldId id="279" r:id="rId20"/>
    <p:sldId id="261" r:id="rId21"/>
    <p:sldId id="262" r:id="rId22"/>
    <p:sldId id="280" r:id="rId23"/>
    <p:sldId id="263" r:id="rId24"/>
    <p:sldId id="264" r:id="rId25"/>
    <p:sldId id="291" r:id="rId26"/>
    <p:sldId id="2147373876" r:id="rId27"/>
    <p:sldId id="2147373877" r:id="rId28"/>
    <p:sldId id="281" r:id="rId29"/>
    <p:sldId id="265" r:id="rId30"/>
    <p:sldId id="284" r:id="rId31"/>
    <p:sldId id="2147373881" r:id="rId32"/>
    <p:sldId id="282" r:id="rId33"/>
    <p:sldId id="267" r:id="rId34"/>
    <p:sldId id="288" r:id="rId35"/>
    <p:sldId id="268" r:id="rId36"/>
    <p:sldId id="283" r:id="rId37"/>
    <p:sldId id="287" r:id="rId38"/>
    <p:sldId id="290" r:id="rId39"/>
    <p:sldId id="269" r:id="rId40"/>
    <p:sldId id="270" r:id="rId41"/>
    <p:sldId id="2147373878" r:id="rId42"/>
    <p:sldId id="292" r:id="rId43"/>
    <p:sldId id="2147373880" r:id="rId44"/>
    <p:sldId id="2147470515" r:id="rId45"/>
    <p:sldId id="2147470500" r:id="rId46"/>
    <p:sldId id="2147470517" r:id="rId47"/>
    <p:sldId id="2147470523" r:id="rId48"/>
    <p:sldId id="2147470503" r:id="rId49"/>
    <p:sldId id="677" r:id="rId50"/>
    <p:sldId id="912" r:id="rId51"/>
    <p:sldId id="913" r:id="rId52"/>
    <p:sldId id="2147470516" r:id="rId53"/>
    <p:sldId id="2147470505" r:id="rId54"/>
    <p:sldId id="869" r:id="rId55"/>
    <p:sldId id="2147470508" r:id="rId56"/>
    <p:sldId id="2147470507" r:id="rId57"/>
    <p:sldId id="1396" r:id="rId58"/>
    <p:sldId id="590" r:id="rId59"/>
    <p:sldId id="591" r:id="rId60"/>
    <p:sldId id="857" r:id="rId6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štýlu, bez mrie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78892"/>
  </p:normalViewPr>
  <p:slideViewPr>
    <p:cSldViewPr snapToGrid="0" showGuides="1">
      <p:cViewPr varScale="1">
        <p:scale>
          <a:sx n="85" d="100"/>
          <a:sy n="85" d="100"/>
        </p:scale>
        <p:origin x="2328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martinavnukova\Desktop\podklad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martinavnukova\Desktop\podklad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martinavnukova\Desktop\podklad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martinavnukova\Desktop\podklad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martinavnukova\Desktop\podklady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martinavnukova\Desktop\podklady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martinavnukova\Desktop\podklady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martinavnukova\Downloads\SMBM-4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91878997699014"/>
          <c:y val="9.5743871918607976E-2"/>
          <c:w val="0.86748871672542271"/>
          <c:h val="0.6837631406373484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0 bodů</c:v>
                </c:pt>
              </c:strCache>
            </c:strRef>
          </c:tx>
          <c:spPr>
            <a:solidFill>
              <a:srgbClr val="037BC1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ČR celkem</c:v>
                </c:pt>
                <c:pt idx="2">
                  <c:v>0–17 let</c:v>
                </c:pt>
                <c:pt idx="3">
                  <c:v>18–39 let</c:v>
                </c:pt>
                <c:pt idx="4">
                  <c:v>40–64 let</c:v>
                </c:pt>
                <c:pt idx="5">
                  <c:v>65–74 let</c:v>
                </c:pt>
                <c:pt idx="6">
                  <c:v>75–84 let</c:v>
                </c:pt>
                <c:pt idx="7">
                  <c:v>85 a více let</c:v>
                </c:pt>
              </c:strCache>
            </c:strRef>
          </c:cat>
          <c:val>
            <c:numRef>
              <c:f>List1!$B$2:$B$9</c:f>
              <c:numCache>
                <c:formatCode>General</c:formatCode>
                <c:ptCount val="8"/>
                <c:pt idx="0" formatCode="0.0">
                  <c:v>57.147210314424157</c:v>
                </c:pt>
                <c:pt idx="2" formatCode="0.0">
                  <c:v>84.630881212636638</c:v>
                </c:pt>
                <c:pt idx="3" formatCode="0.0">
                  <c:v>72.484257557265181</c:v>
                </c:pt>
                <c:pt idx="4" formatCode="0.0">
                  <c:v>53.734289887708833</c:v>
                </c:pt>
                <c:pt idx="5" formatCode="0.0">
                  <c:v>25.865414364808061</c:v>
                </c:pt>
                <c:pt idx="6" formatCode="0.0">
                  <c:v>14.97679145423092</c:v>
                </c:pt>
                <c:pt idx="7" formatCode="0.0">
                  <c:v>8.890978361744736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53-4BD7-AF04-178108E22716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1 bod</c:v>
                </c:pt>
              </c:strCache>
            </c:strRef>
          </c:tx>
          <c:spPr>
            <a:solidFill>
              <a:srgbClr val="8CC841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ČR celkem</c:v>
                </c:pt>
                <c:pt idx="2">
                  <c:v>0–17 let</c:v>
                </c:pt>
                <c:pt idx="3">
                  <c:v>18–39 let</c:v>
                </c:pt>
                <c:pt idx="4">
                  <c:v>40–64 let</c:v>
                </c:pt>
                <c:pt idx="5">
                  <c:v>65–74 let</c:v>
                </c:pt>
                <c:pt idx="6">
                  <c:v>75–84 let</c:v>
                </c:pt>
                <c:pt idx="7">
                  <c:v>85 a více let</c:v>
                </c:pt>
              </c:strCache>
            </c:strRef>
          </c:cat>
          <c:val>
            <c:numRef>
              <c:f>List1!$C$2:$C$9</c:f>
              <c:numCache>
                <c:formatCode>General</c:formatCode>
                <c:ptCount val="8"/>
                <c:pt idx="0" formatCode="0.0">
                  <c:v>20.579037980139194</c:v>
                </c:pt>
                <c:pt idx="2" formatCode="0.0">
                  <c:v>13.98874409064759</c:v>
                </c:pt>
                <c:pt idx="3" formatCode="0.0">
                  <c:v>20.792787782717255</c:v>
                </c:pt>
                <c:pt idx="4" formatCode="0.0">
                  <c:v>24.46786138149</c:v>
                </c:pt>
                <c:pt idx="5" formatCode="0.0">
                  <c:v>22.447707496336822</c:v>
                </c:pt>
                <c:pt idx="6" formatCode="0.0">
                  <c:v>17.283800834708337</c:v>
                </c:pt>
                <c:pt idx="7" formatCode="0.0">
                  <c:v>12.995164362819322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53-4BD7-AF04-178108E22716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2 body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D53-4BD7-AF04-178108E227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ČR celkem</c:v>
                </c:pt>
                <c:pt idx="2">
                  <c:v>0–17 let</c:v>
                </c:pt>
                <c:pt idx="3">
                  <c:v>18–39 let</c:v>
                </c:pt>
                <c:pt idx="4">
                  <c:v>40–64 let</c:v>
                </c:pt>
                <c:pt idx="5">
                  <c:v>65–74 let</c:v>
                </c:pt>
                <c:pt idx="6">
                  <c:v>75–84 let</c:v>
                </c:pt>
                <c:pt idx="7">
                  <c:v>85 a více let</c:v>
                </c:pt>
              </c:strCache>
            </c:strRef>
          </c:cat>
          <c:val>
            <c:numRef>
              <c:f>List1!$D$2:$D$9</c:f>
              <c:numCache>
                <c:formatCode>General</c:formatCode>
                <c:ptCount val="8"/>
                <c:pt idx="0" formatCode="0.0">
                  <c:v>9.3552870544657516</c:v>
                </c:pt>
                <c:pt idx="2" formatCode="0.0">
                  <c:v>1.0044773506090696</c:v>
                </c:pt>
                <c:pt idx="3" formatCode="0.0">
                  <c:v>4.722030075216531</c:v>
                </c:pt>
                <c:pt idx="4" formatCode="0.0">
                  <c:v>11.642654992674773</c:v>
                </c:pt>
                <c:pt idx="5" formatCode="0.0">
                  <c:v>18.91085746013999</c:v>
                </c:pt>
                <c:pt idx="6" formatCode="0.0">
                  <c:v>18.248397097361703</c:v>
                </c:pt>
                <c:pt idx="7" formatCode="0.0">
                  <c:v>15.905094514726715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D53-4BD7-AF04-178108E22716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3–4 body</c:v>
                </c:pt>
              </c:strCache>
            </c:strRef>
          </c:tx>
          <c:spPr>
            <a:solidFill>
              <a:srgbClr val="DA2128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D53-4BD7-AF04-178108E2271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D53-4BD7-AF04-178108E227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ČR celkem</c:v>
                </c:pt>
                <c:pt idx="2">
                  <c:v>0–17 let</c:v>
                </c:pt>
                <c:pt idx="3">
                  <c:v>18–39 let</c:v>
                </c:pt>
                <c:pt idx="4">
                  <c:v>40–64 let</c:v>
                </c:pt>
                <c:pt idx="5">
                  <c:v>65–74 let</c:v>
                </c:pt>
                <c:pt idx="6">
                  <c:v>75–84 let</c:v>
                </c:pt>
                <c:pt idx="7">
                  <c:v>85 a více let</c:v>
                </c:pt>
              </c:strCache>
            </c:strRef>
          </c:cat>
          <c:val>
            <c:numRef>
              <c:f>List1!$E$2:$E$9</c:f>
              <c:numCache>
                <c:formatCode>General</c:formatCode>
                <c:ptCount val="8"/>
                <c:pt idx="0" formatCode="0.0">
                  <c:v>8.077883694300688</c:v>
                </c:pt>
                <c:pt idx="2" formatCode="0.0">
                  <c:v>0.29215338052477552</c:v>
                </c:pt>
                <c:pt idx="3" formatCode="0.0">
                  <c:v>1.6030188415491846</c:v>
                </c:pt>
                <c:pt idx="4" formatCode="0.0">
                  <c:v>7.4730357740613051</c:v>
                </c:pt>
                <c:pt idx="5" formatCode="0.0">
                  <c:v>20.549435337031436</c:v>
                </c:pt>
                <c:pt idx="6" formatCode="0.0">
                  <c:v>26.719659037059451</c:v>
                </c:pt>
                <c:pt idx="7" formatCode="0.0">
                  <c:v>29.60036796431072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D53-4BD7-AF04-178108E22716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5+ bodů</c:v>
                </c:pt>
              </c:strCache>
            </c:strRef>
          </c:tx>
          <c:spPr>
            <a:solidFill>
              <a:srgbClr val="7F0506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D53-4BD7-AF04-178108E2271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D53-4BD7-AF04-178108E22716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D53-4BD7-AF04-178108E227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ČR celkem</c:v>
                </c:pt>
                <c:pt idx="2">
                  <c:v>0–17 let</c:v>
                </c:pt>
                <c:pt idx="3">
                  <c:v>18–39 let</c:v>
                </c:pt>
                <c:pt idx="4">
                  <c:v>40–64 let</c:v>
                </c:pt>
                <c:pt idx="5">
                  <c:v>65–74 let</c:v>
                </c:pt>
                <c:pt idx="6">
                  <c:v>75–84 let</c:v>
                </c:pt>
                <c:pt idx="7">
                  <c:v>85 a více let</c:v>
                </c:pt>
              </c:strCache>
            </c:strRef>
          </c:cat>
          <c:val>
            <c:numRef>
              <c:f>List1!$F$2:$F$9</c:f>
              <c:numCache>
                <c:formatCode>General</c:formatCode>
                <c:ptCount val="8"/>
                <c:pt idx="0" formatCode="0.0">
                  <c:v>4.8405809566702125</c:v>
                </c:pt>
                <c:pt idx="2" formatCode="0.0">
                  <c:v>8.3743965581930521E-2</c:v>
                </c:pt>
                <c:pt idx="3" formatCode="0.0">
                  <c:v>0.39790574325184147</c:v>
                </c:pt>
                <c:pt idx="4" formatCode="0.0">
                  <c:v>2.6821579640650883</c:v>
                </c:pt>
                <c:pt idx="5" formatCode="0.0">
                  <c:v>12.226585341683693</c:v>
                </c:pt>
                <c:pt idx="6" formatCode="0.0">
                  <c:v>22.771351576639585</c:v>
                </c:pt>
                <c:pt idx="7" formatCode="0.0">
                  <c:v>32.608394796398507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D53-4BD7-AF04-178108E227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582525792"/>
        <c:axId val="582517168"/>
      </c:barChart>
      <c:catAx>
        <c:axId val="5825257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2517168"/>
        <c:crosses val="autoZero"/>
        <c:auto val="1"/>
        <c:lblAlgn val="ctr"/>
        <c:lblOffset val="100"/>
        <c:noMultiLvlLbl val="0"/>
      </c:catAx>
      <c:valAx>
        <c:axId val="58251716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2525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91878997699014"/>
          <c:y val="9.5743871918607976E-2"/>
          <c:w val="0.86748871672542271"/>
          <c:h val="0.6837631406373484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0 bodů</c:v>
                </c:pt>
              </c:strCache>
            </c:strRef>
          </c:tx>
          <c:spPr>
            <a:solidFill>
              <a:srgbClr val="037BC1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ČR celkem</c:v>
                </c:pt>
                <c:pt idx="2">
                  <c:v>0–17 let</c:v>
                </c:pt>
                <c:pt idx="3">
                  <c:v>18–39 let</c:v>
                </c:pt>
                <c:pt idx="4">
                  <c:v>40–64 let</c:v>
                </c:pt>
                <c:pt idx="5">
                  <c:v>65–74 let</c:v>
                </c:pt>
                <c:pt idx="6">
                  <c:v>75–84 let</c:v>
                </c:pt>
                <c:pt idx="7">
                  <c:v>85 a více let</c:v>
                </c:pt>
              </c:strCache>
            </c:strRef>
          </c:cat>
          <c:val>
            <c:numRef>
              <c:f>List1!$B$2:$B$9</c:f>
              <c:numCache>
                <c:formatCode>General</c:formatCode>
                <c:ptCount val="8"/>
                <c:pt idx="0" formatCode="0.0">
                  <c:v>57.147210314424157</c:v>
                </c:pt>
                <c:pt idx="2" formatCode="0.0">
                  <c:v>84.630881212636638</c:v>
                </c:pt>
                <c:pt idx="3" formatCode="0.0">
                  <c:v>72.484257557265181</c:v>
                </c:pt>
                <c:pt idx="4" formatCode="0.0">
                  <c:v>53.734289887708833</c:v>
                </c:pt>
                <c:pt idx="5" formatCode="0.0">
                  <c:v>25.865414364808061</c:v>
                </c:pt>
                <c:pt idx="6" formatCode="0.0">
                  <c:v>14.97679145423092</c:v>
                </c:pt>
                <c:pt idx="7" formatCode="0.0">
                  <c:v>8.890978361744736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53-4BD7-AF04-178108E22716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1 bod</c:v>
                </c:pt>
              </c:strCache>
            </c:strRef>
          </c:tx>
          <c:spPr>
            <a:solidFill>
              <a:srgbClr val="8CC841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ČR celkem</c:v>
                </c:pt>
                <c:pt idx="2">
                  <c:v>0–17 let</c:v>
                </c:pt>
                <c:pt idx="3">
                  <c:v>18–39 let</c:v>
                </c:pt>
                <c:pt idx="4">
                  <c:v>40–64 let</c:v>
                </c:pt>
                <c:pt idx="5">
                  <c:v>65–74 let</c:v>
                </c:pt>
                <c:pt idx="6">
                  <c:v>75–84 let</c:v>
                </c:pt>
                <c:pt idx="7">
                  <c:v>85 a více let</c:v>
                </c:pt>
              </c:strCache>
            </c:strRef>
          </c:cat>
          <c:val>
            <c:numRef>
              <c:f>List1!$C$2:$C$9</c:f>
              <c:numCache>
                <c:formatCode>General</c:formatCode>
                <c:ptCount val="8"/>
                <c:pt idx="0" formatCode="0.0">
                  <c:v>20.579037980139194</c:v>
                </c:pt>
                <c:pt idx="2" formatCode="0.0">
                  <c:v>13.98874409064759</c:v>
                </c:pt>
                <c:pt idx="3" formatCode="0.0">
                  <c:v>20.792787782717255</c:v>
                </c:pt>
                <c:pt idx="4" formatCode="0.0">
                  <c:v>24.46786138149</c:v>
                </c:pt>
                <c:pt idx="5" formatCode="0.0">
                  <c:v>22.447707496336822</c:v>
                </c:pt>
                <c:pt idx="6" formatCode="0.0">
                  <c:v>17.283800834708337</c:v>
                </c:pt>
                <c:pt idx="7" formatCode="0.0">
                  <c:v>12.995164362819322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53-4BD7-AF04-178108E22716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2 body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D53-4BD7-AF04-178108E227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ČR celkem</c:v>
                </c:pt>
                <c:pt idx="2">
                  <c:v>0–17 let</c:v>
                </c:pt>
                <c:pt idx="3">
                  <c:v>18–39 let</c:v>
                </c:pt>
                <c:pt idx="4">
                  <c:v>40–64 let</c:v>
                </c:pt>
                <c:pt idx="5">
                  <c:v>65–74 let</c:v>
                </c:pt>
                <c:pt idx="6">
                  <c:v>75–84 let</c:v>
                </c:pt>
                <c:pt idx="7">
                  <c:v>85 a více let</c:v>
                </c:pt>
              </c:strCache>
            </c:strRef>
          </c:cat>
          <c:val>
            <c:numRef>
              <c:f>List1!$D$2:$D$9</c:f>
              <c:numCache>
                <c:formatCode>General</c:formatCode>
                <c:ptCount val="8"/>
                <c:pt idx="0" formatCode="0.0">
                  <c:v>9.3552870544657516</c:v>
                </c:pt>
                <c:pt idx="2" formatCode="0.0">
                  <c:v>1.0044773506090696</c:v>
                </c:pt>
                <c:pt idx="3" formatCode="0.0">
                  <c:v>4.722030075216531</c:v>
                </c:pt>
                <c:pt idx="4" formatCode="0.0">
                  <c:v>11.642654992674773</c:v>
                </c:pt>
                <c:pt idx="5" formatCode="0.0">
                  <c:v>18.91085746013999</c:v>
                </c:pt>
                <c:pt idx="6" formatCode="0.0">
                  <c:v>18.248397097361703</c:v>
                </c:pt>
                <c:pt idx="7" formatCode="0.0">
                  <c:v>15.905094514726715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D53-4BD7-AF04-178108E22716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3–4 body</c:v>
                </c:pt>
              </c:strCache>
            </c:strRef>
          </c:tx>
          <c:spPr>
            <a:solidFill>
              <a:srgbClr val="DA2128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D53-4BD7-AF04-178108E2271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D53-4BD7-AF04-178108E227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ČR celkem</c:v>
                </c:pt>
                <c:pt idx="2">
                  <c:v>0–17 let</c:v>
                </c:pt>
                <c:pt idx="3">
                  <c:v>18–39 let</c:v>
                </c:pt>
                <c:pt idx="4">
                  <c:v>40–64 let</c:v>
                </c:pt>
                <c:pt idx="5">
                  <c:v>65–74 let</c:v>
                </c:pt>
                <c:pt idx="6">
                  <c:v>75–84 let</c:v>
                </c:pt>
                <c:pt idx="7">
                  <c:v>85 a více let</c:v>
                </c:pt>
              </c:strCache>
            </c:strRef>
          </c:cat>
          <c:val>
            <c:numRef>
              <c:f>List1!$E$2:$E$9</c:f>
              <c:numCache>
                <c:formatCode>General</c:formatCode>
                <c:ptCount val="8"/>
                <c:pt idx="0" formatCode="0.0">
                  <c:v>8.077883694300688</c:v>
                </c:pt>
                <c:pt idx="2" formatCode="0.0">
                  <c:v>0.29215338052477552</c:v>
                </c:pt>
                <c:pt idx="3" formatCode="0.0">
                  <c:v>1.6030188415491846</c:v>
                </c:pt>
                <c:pt idx="4" formatCode="0.0">
                  <c:v>7.4730357740613051</c:v>
                </c:pt>
                <c:pt idx="5" formatCode="0.0">
                  <c:v>20.549435337031436</c:v>
                </c:pt>
                <c:pt idx="6" formatCode="0.0">
                  <c:v>26.719659037059451</c:v>
                </c:pt>
                <c:pt idx="7" formatCode="0.0">
                  <c:v>29.60036796431072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D53-4BD7-AF04-178108E22716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5+ bodů</c:v>
                </c:pt>
              </c:strCache>
            </c:strRef>
          </c:tx>
          <c:spPr>
            <a:solidFill>
              <a:srgbClr val="7F0506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D53-4BD7-AF04-178108E2271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D53-4BD7-AF04-178108E22716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D53-4BD7-AF04-178108E227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List1!$A$2:$A$9</c:f>
              <c:strCache>
                <c:ptCount val="8"/>
                <c:pt idx="0">
                  <c:v>ČR celkem</c:v>
                </c:pt>
                <c:pt idx="2">
                  <c:v>0–17 let</c:v>
                </c:pt>
                <c:pt idx="3">
                  <c:v>18–39 let</c:v>
                </c:pt>
                <c:pt idx="4">
                  <c:v>40–64 let</c:v>
                </c:pt>
                <c:pt idx="5">
                  <c:v>65–74 let</c:v>
                </c:pt>
                <c:pt idx="6">
                  <c:v>75–84 let</c:v>
                </c:pt>
                <c:pt idx="7">
                  <c:v>85 a více let</c:v>
                </c:pt>
              </c:strCache>
            </c:strRef>
          </c:cat>
          <c:val>
            <c:numRef>
              <c:f>List1!$F$2:$F$9</c:f>
              <c:numCache>
                <c:formatCode>General</c:formatCode>
                <c:ptCount val="8"/>
                <c:pt idx="0" formatCode="0.0">
                  <c:v>4.8405809566702125</c:v>
                </c:pt>
                <c:pt idx="2" formatCode="0.0">
                  <c:v>8.3743965581930521E-2</c:v>
                </c:pt>
                <c:pt idx="3" formatCode="0.0">
                  <c:v>0.39790574325184147</c:v>
                </c:pt>
                <c:pt idx="4" formatCode="0.0">
                  <c:v>2.6821579640650883</c:v>
                </c:pt>
                <c:pt idx="5" formatCode="0.0">
                  <c:v>12.226585341683693</c:v>
                </c:pt>
                <c:pt idx="6" formatCode="0.0">
                  <c:v>22.771351576639585</c:v>
                </c:pt>
                <c:pt idx="7" formatCode="0.0">
                  <c:v>32.608394796398507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D53-4BD7-AF04-178108E227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582525792"/>
        <c:axId val="582517168"/>
      </c:barChart>
      <c:catAx>
        <c:axId val="5825257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2517168"/>
        <c:crosses val="autoZero"/>
        <c:auto val="1"/>
        <c:lblAlgn val="ctr"/>
        <c:lblOffset val="100"/>
        <c:noMultiLvlLbl val="0"/>
      </c:catAx>
      <c:valAx>
        <c:axId val="58251716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2525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Průměrná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depresivní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symptomatika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Hárok2!$I$5</c:f>
              <c:strCache>
                <c:ptCount val="1"/>
                <c:pt idx="0">
                  <c:v>Celkem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1083129919568216E-2"/>
                  <c:y val="2.6890756302521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902-ED45-BFEF-898B2FC9C80C}"/>
                </c:ext>
              </c:extLst>
            </c:dLbl>
            <c:dLbl>
              <c:idx val="1"/>
              <c:layout>
                <c:manualLayout>
                  <c:x val="-4.1083129919568195E-2"/>
                  <c:y val="-4.36974789915966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902-ED45-BFEF-898B2FC9C80C}"/>
                </c:ext>
              </c:extLst>
            </c:dLbl>
            <c:dLbl>
              <c:idx val="2"/>
              <c:layout>
                <c:manualLayout>
                  <c:x val="-3.6917548381425573E-2"/>
                  <c:y val="3.36134453781512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902-ED45-BFEF-898B2FC9C80C}"/>
                </c:ext>
              </c:extLst>
            </c:dLbl>
            <c:dLbl>
              <c:idx val="3"/>
              <c:layout>
                <c:manualLayout>
                  <c:x val="-4.1083129919568195E-2"/>
                  <c:y val="-4.70588235294117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902-ED45-BFEF-898B2FC9C80C}"/>
                </c:ext>
              </c:extLst>
            </c:dLbl>
            <c:dLbl>
              <c:idx val="4"/>
              <c:layout>
                <c:manualLayout>
                  <c:x val="-3.2751966843283027E-2"/>
                  <c:y val="5.04201680672268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902-ED45-BFEF-898B2FC9C80C}"/>
                </c:ext>
              </c:extLst>
            </c:dLbl>
            <c:dLbl>
              <c:idx val="5"/>
              <c:layout>
                <c:manualLayout>
                  <c:x val="-4.3165920688639586E-2"/>
                  <c:y val="4.70588235294117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902-ED45-BFEF-898B2FC9C80C}"/>
                </c:ext>
              </c:extLst>
            </c:dLbl>
            <c:dLbl>
              <c:idx val="6"/>
              <c:layout>
                <c:manualLayout>
                  <c:x val="-4.1083129919568195E-2"/>
                  <c:y val="-5.04201680672268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902-ED45-BFEF-898B2FC9C80C}"/>
                </c:ext>
              </c:extLst>
            </c:dLbl>
            <c:dLbl>
              <c:idx val="7"/>
              <c:layout>
                <c:manualLayout>
                  <c:x val="-4.1083129919568195E-2"/>
                  <c:y val="3.69747899159663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902-ED45-BFEF-898B2FC9C8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Hárok2!$H$6:$H$13</c:f>
              <c:strCache>
                <c:ptCount val="8"/>
                <c:pt idx="0">
                  <c:v>2014</c:v>
                </c:pt>
                <c:pt idx="1">
                  <c:v>2017</c:v>
                </c:pt>
                <c:pt idx="2">
                  <c:v>2020 B</c:v>
                </c:pt>
                <c:pt idx="3">
                  <c:v>2020 P</c:v>
                </c:pt>
                <c:pt idx="4">
                  <c:v>2021 K</c:v>
                </c:pt>
                <c:pt idx="5">
                  <c:v>2021 P</c:v>
                </c:pt>
                <c:pt idx="6">
                  <c:v>2023 K</c:v>
                </c:pt>
                <c:pt idx="7">
                  <c:v>2023 Č</c:v>
                </c:pt>
              </c:strCache>
            </c:strRef>
          </c:cat>
          <c:val>
            <c:numRef>
              <c:f>Hárok2!$I$6:$I$13</c:f>
              <c:numCache>
                <c:formatCode>0.00</c:formatCode>
                <c:ptCount val="8"/>
                <c:pt idx="0">
                  <c:v>10.932773109243698</c:v>
                </c:pt>
                <c:pt idx="1">
                  <c:v>11.333333333333334</c:v>
                </c:pt>
                <c:pt idx="2">
                  <c:v>10.19</c:v>
                </c:pt>
                <c:pt idx="3">
                  <c:v>12.14</c:v>
                </c:pt>
                <c:pt idx="4">
                  <c:v>13.9</c:v>
                </c:pt>
                <c:pt idx="5">
                  <c:v>14.67</c:v>
                </c:pt>
                <c:pt idx="6">
                  <c:v>13.46</c:v>
                </c:pt>
                <c:pt idx="7" formatCode="General">
                  <c:v>12.02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902-ED45-BFEF-898B2FC9C80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056832496"/>
        <c:axId val="349172335"/>
      </c:lineChart>
      <c:catAx>
        <c:axId val="2056832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349172335"/>
        <c:crosses val="autoZero"/>
        <c:auto val="1"/>
        <c:lblAlgn val="ctr"/>
        <c:lblOffset val="100"/>
        <c:noMultiLvlLbl val="0"/>
      </c:catAx>
      <c:valAx>
        <c:axId val="3491723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2056832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 dirty="0"/>
              <a:t>DEPRESIVNÍ </a:t>
            </a:r>
            <a:r>
              <a:rPr lang="sk-SK" dirty="0" err="1"/>
              <a:t>symptomatika</a:t>
            </a:r>
            <a:r>
              <a:rPr lang="sk-SK" dirty="0"/>
              <a:t> (%)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Hárok3!$K$2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Hárok3!$J$3:$J$6</c:f>
              <c:strCache>
                <c:ptCount val="4"/>
                <c:pt idx="0">
                  <c:v>minimální nebo žádná deprese</c:v>
                </c:pt>
                <c:pt idx="1">
                  <c:v>mírná deprese</c:v>
                </c:pt>
                <c:pt idx="2">
                  <c:v>střední deprese</c:v>
                </c:pt>
                <c:pt idx="3">
                  <c:v>těžká deprese</c:v>
                </c:pt>
              </c:strCache>
            </c:strRef>
          </c:cat>
          <c:val>
            <c:numRef>
              <c:f>Hárok3!$K$3:$K$6</c:f>
              <c:numCache>
                <c:formatCode>0.00</c:formatCode>
                <c:ptCount val="4"/>
                <c:pt idx="0">
                  <c:v>69.747899159663859</c:v>
                </c:pt>
                <c:pt idx="1">
                  <c:v>14.285714285714285</c:v>
                </c:pt>
                <c:pt idx="2">
                  <c:v>8.4033613445378155</c:v>
                </c:pt>
                <c:pt idx="3">
                  <c:v>7.5630252100840334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76-F243-80A3-FB572071F6AF}"/>
            </c:ext>
          </c:extLst>
        </c:ser>
        <c:ser>
          <c:idx val="1"/>
          <c:order val="1"/>
          <c:tx>
            <c:strRef>
              <c:f>Hárok3!$L$2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Hárok3!$J$3:$J$6</c:f>
              <c:strCache>
                <c:ptCount val="4"/>
                <c:pt idx="0">
                  <c:v>minimální nebo žádná deprese</c:v>
                </c:pt>
                <c:pt idx="1">
                  <c:v>mírná deprese</c:v>
                </c:pt>
                <c:pt idx="2">
                  <c:v>střední deprese</c:v>
                </c:pt>
                <c:pt idx="3">
                  <c:v>těžká deprese</c:v>
                </c:pt>
              </c:strCache>
            </c:strRef>
          </c:cat>
          <c:val>
            <c:numRef>
              <c:f>Hárok3!$L$3:$L$6</c:f>
              <c:numCache>
                <c:formatCode>0.00</c:formatCode>
                <c:ptCount val="4"/>
                <c:pt idx="0">
                  <c:v>66.666666666666657</c:v>
                </c:pt>
                <c:pt idx="1">
                  <c:v>11.627906976744185</c:v>
                </c:pt>
                <c:pt idx="2">
                  <c:v>11.627906976744185</c:v>
                </c:pt>
                <c:pt idx="3">
                  <c:v>10.077519379844961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76-F243-80A3-FB572071F6AF}"/>
            </c:ext>
          </c:extLst>
        </c:ser>
        <c:ser>
          <c:idx val="2"/>
          <c:order val="2"/>
          <c:tx>
            <c:strRef>
              <c:f>Hárok3!$M$2</c:f>
              <c:strCache>
                <c:ptCount val="1"/>
                <c:pt idx="0">
                  <c:v>2020 B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Hárok3!$J$3:$J$6</c:f>
              <c:strCache>
                <c:ptCount val="4"/>
                <c:pt idx="0">
                  <c:v>minimální nebo žádná deprese</c:v>
                </c:pt>
                <c:pt idx="1">
                  <c:v>mírná deprese</c:v>
                </c:pt>
                <c:pt idx="2">
                  <c:v>střední deprese</c:v>
                </c:pt>
                <c:pt idx="3">
                  <c:v>těžká deprese</c:v>
                </c:pt>
              </c:strCache>
            </c:strRef>
          </c:cat>
          <c:val>
            <c:numRef>
              <c:f>Hárok3!$M$3:$M$6</c:f>
              <c:numCache>
                <c:formatCode>0.00</c:formatCode>
                <c:ptCount val="4"/>
                <c:pt idx="0">
                  <c:v>74.025974025974023</c:v>
                </c:pt>
                <c:pt idx="1">
                  <c:v>11.688311688311687</c:v>
                </c:pt>
                <c:pt idx="2">
                  <c:v>7.7922077922077921</c:v>
                </c:pt>
                <c:pt idx="3">
                  <c:v>6.4935064935064926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76-F243-80A3-FB572071F6AF}"/>
            </c:ext>
          </c:extLst>
        </c:ser>
        <c:ser>
          <c:idx val="3"/>
          <c:order val="3"/>
          <c:tx>
            <c:strRef>
              <c:f>Hárok3!$N$2</c:f>
              <c:strCache>
                <c:ptCount val="1"/>
                <c:pt idx="0">
                  <c:v>2020 P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Hárok3!$J$3:$J$6</c:f>
              <c:strCache>
                <c:ptCount val="4"/>
                <c:pt idx="0">
                  <c:v>minimální nebo žádná deprese</c:v>
                </c:pt>
                <c:pt idx="1">
                  <c:v>mírná deprese</c:v>
                </c:pt>
                <c:pt idx="2">
                  <c:v>střední deprese</c:v>
                </c:pt>
                <c:pt idx="3">
                  <c:v>těžká deprese</c:v>
                </c:pt>
              </c:strCache>
            </c:strRef>
          </c:cat>
          <c:val>
            <c:numRef>
              <c:f>Hárok3!$N$3:$N$6</c:f>
              <c:numCache>
                <c:formatCode>0.00</c:formatCode>
                <c:ptCount val="4"/>
                <c:pt idx="0">
                  <c:v>62.288135593220339</c:v>
                </c:pt>
                <c:pt idx="1">
                  <c:v>15.677966101694915</c:v>
                </c:pt>
                <c:pt idx="2">
                  <c:v>14.40677966101695</c:v>
                </c:pt>
                <c:pt idx="3">
                  <c:v>7.6271186440677967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C76-F243-80A3-FB572071F6AF}"/>
            </c:ext>
          </c:extLst>
        </c:ser>
        <c:ser>
          <c:idx val="4"/>
          <c:order val="4"/>
          <c:tx>
            <c:strRef>
              <c:f>Hárok3!$O$2</c:f>
              <c:strCache>
                <c:ptCount val="1"/>
                <c:pt idx="0">
                  <c:v>2021 K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Hárok3!$J$3:$J$6</c:f>
              <c:strCache>
                <c:ptCount val="4"/>
                <c:pt idx="0">
                  <c:v>minimální nebo žádná deprese</c:v>
                </c:pt>
                <c:pt idx="1">
                  <c:v>mírná deprese</c:v>
                </c:pt>
                <c:pt idx="2">
                  <c:v>střední deprese</c:v>
                </c:pt>
                <c:pt idx="3">
                  <c:v>těžká deprese</c:v>
                </c:pt>
              </c:strCache>
            </c:strRef>
          </c:cat>
          <c:val>
            <c:numRef>
              <c:f>Hárok3!$O$3:$O$6</c:f>
              <c:numCache>
                <c:formatCode>0.00</c:formatCode>
                <c:ptCount val="4"/>
                <c:pt idx="0">
                  <c:v>59.922178988326849</c:v>
                </c:pt>
                <c:pt idx="1">
                  <c:v>12.062256809338521</c:v>
                </c:pt>
                <c:pt idx="2">
                  <c:v>12.45136186770428</c:v>
                </c:pt>
                <c:pt idx="3">
                  <c:v>15.56420233463035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76-F243-80A3-FB572071F6AF}"/>
            </c:ext>
          </c:extLst>
        </c:ser>
        <c:ser>
          <c:idx val="5"/>
          <c:order val="5"/>
          <c:tx>
            <c:strRef>
              <c:f>Hárok3!$P$2</c:f>
              <c:strCache>
                <c:ptCount val="1"/>
                <c:pt idx="0">
                  <c:v>2021 P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Hárok3!$J$3:$J$6</c:f>
              <c:strCache>
                <c:ptCount val="4"/>
                <c:pt idx="0">
                  <c:v>minimální nebo žádná deprese</c:v>
                </c:pt>
                <c:pt idx="1">
                  <c:v>mírná deprese</c:v>
                </c:pt>
                <c:pt idx="2">
                  <c:v>střední deprese</c:v>
                </c:pt>
                <c:pt idx="3">
                  <c:v>těžká deprese</c:v>
                </c:pt>
              </c:strCache>
            </c:strRef>
          </c:cat>
          <c:val>
            <c:numRef>
              <c:f>Hárok3!$P$3:$P$6</c:f>
              <c:numCache>
                <c:formatCode>0.00</c:formatCode>
                <c:ptCount val="4"/>
                <c:pt idx="0">
                  <c:v>54.940711462450601</c:v>
                </c:pt>
                <c:pt idx="1">
                  <c:v>14.624505928853754</c:v>
                </c:pt>
                <c:pt idx="2">
                  <c:v>13.83399209486166</c:v>
                </c:pt>
                <c:pt idx="3">
                  <c:v>16.600790513833992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C76-F243-80A3-FB572071F6AF}"/>
            </c:ext>
          </c:extLst>
        </c:ser>
        <c:ser>
          <c:idx val="6"/>
          <c:order val="6"/>
          <c:tx>
            <c:strRef>
              <c:f>Hárok3!$Q$2</c:f>
              <c:strCache>
                <c:ptCount val="1"/>
                <c:pt idx="0">
                  <c:v>2023 K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Hárok3!$J$3:$J$6</c:f>
              <c:strCache>
                <c:ptCount val="4"/>
                <c:pt idx="0">
                  <c:v>minimální nebo žádná deprese</c:v>
                </c:pt>
                <c:pt idx="1">
                  <c:v>mírná deprese</c:v>
                </c:pt>
                <c:pt idx="2">
                  <c:v>střední deprese</c:v>
                </c:pt>
                <c:pt idx="3">
                  <c:v>těžká deprese</c:v>
                </c:pt>
              </c:strCache>
            </c:strRef>
          </c:cat>
          <c:val>
            <c:numRef>
              <c:f>Hárok3!$Q$3:$Q$6</c:f>
              <c:numCache>
                <c:formatCode>0.00</c:formatCode>
                <c:ptCount val="4"/>
                <c:pt idx="0">
                  <c:v>58.536585365853654</c:v>
                </c:pt>
                <c:pt idx="1">
                  <c:v>15.040650406504067</c:v>
                </c:pt>
                <c:pt idx="2">
                  <c:v>15.040650406504067</c:v>
                </c:pt>
                <c:pt idx="3">
                  <c:v>11.38211382113821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C76-F243-80A3-FB572071F6AF}"/>
            </c:ext>
          </c:extLst>
        </c:ser>
        <c:ser>
          <c:idx val="7"/>
          <c:order val="7"/>
          <c:tx>
            <c:strRef>
              <c:f>Hárok3!$R$2</c:f>
              <c:strCache>
                <c:ptCount val="1"/>
                <c:pt idx="0">
                  <c:v>2023 Č 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Hárok3!$J$3:$J$6</c:f>
              <c:strCache>
                <c:ptCount val="4"/>
                <c:pt idx="0">
                  <c:v>minimální nebo žádná deprese</c:v>
                </c:pt>
                <c:pt idx="1">
                  <c:v>mírná deprese</c:v>
                </c:pt>
                <c:pt idx="2">
                  <c:v>střední deprese</c:v>
                </c:pt>
                <c:pt idx="3">
                  <c:v>těžká deprese</c:v>
                </c:pt>
              </c:strCache>
            </c:strRef>
          </c:cat>
          <c:val>
            <c:numRef>
              <c:f>Hárok3!$R$3:$R$6</c:f>
              <c:numCache>
                <c:formatCode>0.00</c:formatCode>
                <c:ptCount val="4"/>
                <c:pt idx="0">
                  <c:v>58.422590068159685</c:v>
                </c:pt>
                <c:pt idx="1">
                  <c:v>15.481986368062318</c:v>
                </c:pt>
                <c:pt idx="2">
                  <c:v>16.163583252190847</c:v>
                </c:pt>
                <c:pt idx="3">
                  <c:v>9.9318403115871465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C76-F243-80A3-FB572071F6A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360250815"/>
        <c:axId val="711606447"/>
      </c:barChart>
      <c:catAx>
        <c:axId val="36025081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11606447"/>
        <c:crosses val="autoZero"/>
        <c:auto val="1"/>
        <c:lblAlgn val="ctr"/>
        <c:lblOffset val="100"/>
        <c:noMultiLvlLbl val="0"/>
      </c:catAx>
      <c:valAx>
        <c:axId val="711606447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3602508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 dirty="0"/>
              <a:t>DEPRESIVNÍ </a:t>
            </a:r>
            <a:r>
              <a:rPr lang="sk-SK" dirty="0" err="1"/>
              <a:t>symptomatika</a:t>
            </a:r>
            <a:r>
              <a:rPr lang="sk-SK" dirty="0"/>
              <a:t> (%)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Hárok3!$J$3</c:f>
              <c:strCache>
                <c:ptCount val="1"/>
                <c:pt idx="0">
                  <c:v>minimální nebo žádná deprese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Hárok3!$K$2:$R$2</c:f>
              <c:strCache>
                <c:ptCount val="8"/>
                <c:pt idx="0">
                  <c:v>2014</c:v>
                </c:pt>
                <c:pt idx="1">
                  <c:v>2017</c:v>
                </c:pt>
                <c:pt idx="2">
                  <c:v>2020 B</c:v>
                </c:pt>
                <c:pt idx="3">
                  <c:v>2020 P</c:v>
                </c:pt>
                <c:pt idx="4">
                  <c:v>2021 K</c:v>
                </c:pt>
                <c:pt idx="5">
                  <c:v>2021 P</c:v>
                </c:pt>
                <c:pt idx="6">
                  <c:v>2023 K</c:v>
                </c:pt>
                <c:pt idx="7">
                  <c:v>2023 Č </c:v>
                </c:pt>
              </c:strCache>
            </c:strRef>
          </c:cat>
          <c:val>
            <c:numRef>
              <c:f>Hárok3!$K$3:$R$3</c:f>
              <c:numCache>
                <c:formatCode>0.00</c:formatCode>
                <c:ptCount val="8"/>
                <c:pt idx="0">
                  <c:v>69.747899159663859</c:v>
                </c:pt>
                <c:pt idx="1">
                  <c:v>66.666666666666657</c:v>
                </c:pt>
                <c:pt idx="2">
                  <c:v>74.025974025974023</c:v>
                </c:pt>
                <c:pt idx="3">
                  <c:v>62.288135593220339</c:v>
                </c:pt>
                <c:pt idx="4">
                  <c:v>59.922178988326849</c:v>
                </c:pt>
                <c:pt idx="5">
                  <c:v>54.940711462450601</c:v>
                </c:pt>
                <c:pt idx="6">
                  <c:v>58.536585365853654</c:v>
                </c:pt>
                <c:pt idx="7">
                  <c:v>58.422590068159685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F9-994E-857E-905A22C17BB3}"/>
            </c:ext>
          </c:extLst>
        </c:ser>
        <c:ser>
          <c:idx val="1"/>
          <c:order val="1"/>
          <c:tx>
            <c:strRef>
              <c:f>Hárok3!$J$4</c:f>
              <c:strCache>
                <c:ptCount val="1"/>
                <c:pt idx="0">
                  <c:v>mírná deprese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Hárok3!$K$2:$R$2</c:f>
              <c:strCache>
                <c:ptCount val="8"/>
                <c:pt idx="0">
                  <c:v>2014</c:v>
                </c:pt>
                <c:pt idx="1">
                  <c:v>2017</c:v>
                </c:pt>
                <c:pt idx="2">
                  <c:v>2020 B</c:v>
                </c:pt>
                <c:pt idx="3">
                  <c:v>2020 P</c:v>
                </c:pt>
                <c:pt idx="4">
                  <c:v>2021 K</c:v>
                </c:pt>
                <c:pt idx="5">
                  <c:v>2021 P</c:v>
                </c:pt>
                <c:pt idx="6">
                  <c:v>2023 K</c:v>
                </c:pt>
                <c:pt idx="7">
                  <c:v>2023 Č </c:v>
                </c:pt>
              </c:strCache>
            </c:strRef>
          </c:cat>
          <c:val>
            <c:numRef>
              <c:f>Hárok3!$K$4:$R$4</c:f>
              <c:numCache>
                <c:formatCode>0.00</c:formatCode>
                <c:ptCount val="8"/>
                <c:pt idx="0">
                  <c:v>14.285714285714285</c:v>
                </c:pt>
                <c:pt idx="1">
                  <c:v>11.627906976744185</c:v>
                </c:pt>
                <c:pt idx="2">
                  <c:v>11.688311688311687</c:v>
                </c:pt>
                <c:pt idx="3">
                  <c:v>15.677966101694915</c:v>
                </c:pt>
                <c:pt idx="4">
                  <c:v>12.062256809338521</c:v>
                </c:pt>
                <c:pt idx="5">
                  <c:v>14.624505928853754</c:v>
                </c:pt>
                <c:pt idx="6">
                  <c:v>15.040650406504067</c:v>
                </c:pt>
                <c:pt idx="7">
                  <c:v>15.481986368062318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F9-994E-857E-905A22C17BB3}"/>
            </c:ext>
          </c:extLst>
        </c:ser>
        <c:ser>
          <c:idx val="2"/>
          <c:order val="2"/>
          <c:tx>
            <c:strRef>
              <c:f>Hárok3!$J$5</c:f>
              <c:strCache>
                <c:ptCount val="1"/>
                <c:pt idx="0">
                  <c:v>střední deprese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Hárok3!$K$2:$R$2</c:f>
              <c:strCache>
                <c:ptCount val="8"/>
                <c:pt idx="0">
                  <c:v>2014</c:v>
                </c:pt>
                <c:pt idx="1">
                  <c:v>2017</c:v>
                </c:pt>
                <c:pt idx="2">
                  <c:v>2020 B</c:v>
                </c:pt>
                <c:pt idx="3">
                  <c:v>2020 P</c:v>
                </c:pt>
                <c:pt idx="4">
                  <c:v>2021 K</c:v>
                </c:pt>
                <c:pt idx="5">
                  <c:v>2021 P</c:v>
                </c:pt>
                <c:pt idx="6">
                  <c:v>2023 K</c:v>
                </c:pt>
                <c:pt idx="7">
                  <c:v>2023 Č </c:v>
                </c:pt>
              </c:strCache>
            </c:strRef>
          </c:cat>
          <c:val>
            <c:numRef>
              <c:f>Hárok3!$K$5:$R$5</c:f>
              <c:numCache>
                <c:formatCode>0.00</c:formatCode>
                <c:ptCount val="8"/>
                <c:pt idx="0">
                  <c:v>8.4033613445378155</c:v>
                </c:pt>
                <c:pt idx="1">
                  <c:v>11.627906976744185</c:v>
                </c:pt>
                <c:pt idx="2">
                  <c:v>7.7922077922077921</c:v>
                </c:pt>
                <c:pt idx="3">
                  <c:v>14.40677966101695</c:v>
                </c:pt>
                <c:pt idx="4">
                  <c:v>12.45136186770428</c:v>
                </c:pt>
                <c:pt idx="5">
                  <c:v>13.83399209486166</c:v>
                </c:pt>
                <c:pt idx="6">
                  <c:v>15.040650406504067</c:v>
                </c:pt>
                <c:pt idx="7">
                  <c:v>16.163583252190847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F9-994E-857E-905A22C17BB3}"/>
            </c:ext>
          </c:extLst>
        </c:ser>
        <c:ser>
          <c:idx val="3"/>
          <c:order val="3"/>
          <c:tx>
            <c:strRef>
              <c:f>Hárok3!$J$6</c:f>
              <c:strCache>
                <c:ptCount val="1"/>
                <c:pt idx="0">
                  <c:v>těžká deprese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Hárok3!$K$2:$R$2</c:f>
              <c:strCache>
                <c:ptCount val="8"/>
                <c:pt idx="0">
                  <c:v>2014</c:v>
                </c:pt>
                <c:pt idx="1">
                  <c:v>2017</c:v>
                </c:pt>
                <c:pt idx="2">
                  <c:v>2020 B</c:v>
                </c:pt>
                <c:pt idx="3">
                  <c:v>2020 P</c:v>
                </c:pt>
                <c:pt idx="4">
                  <c:v>2021 K</c:v>
                </c:pt>
                <c:pt idx="5">
                  <c:v>2021 P</c:v>
                </c:pt>
                <c:pt idx="6">
                  <c:v>2023 K</c:v>
                </c:pt>
                <c:pt idx="7">
                  <c:v>2023 Č </c:v>
                </c:pt>
              </c:strCache>
            </c:strRef>
          </c:cat>
          <c:val>
            <c:numRef>
              <c:f>Hárok3!$K$6:$R$6</c:f>
              <c:numCache>
                <c:formatCode>0.00</c:formatCode>
                <c:ptCount val="8"/>
                <c:pt idx="0">
                  <c:v>7.5630252100840334</c:v>
                </c:pt>
                <c:pt idx="1">
                  <c:v>10.077519379844961</c:v>
                </c:pt>
                <c:pt idx="2">
                  <c:v>6.4935064935064926</c:v>
                </c:pt>
                <c:pt idx="3">
                  <c:v>7.6271186440677967</c:v>
                </c:pt>
                <c:pt idx="4">
                  <c:v>15.56420233463035</c:v>
                </c:pt>
                <c:pt idx="5">
                  <c:v>16.600790513833992</c:v>
                </c:pt>
                <c:pt idx="6">
                  <c:v>11.38211382113821</c:v>
                </c:pt>
                <c:pt idx="7">
                  <c:v>9.9318403115871465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3F9-994E-857E-905A22C17BB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360250815"/>
        <c:axId val="711606447"/>
      </c:barChart>
      <c:catAx>
        <c:axId val="36025081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11606447"/>
        <c:crosses val="autoZero"/>
        <c:auto val="1"/>
        <c:lblAlgn val="ctr"/>
        <c:lblOffset val="100"/>
        <c:noMultiLvlLbl val="0"/>
      </c:catAx>
      <c:valAx>
        <c:axId val="711606447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3602508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vyhoření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k-S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celkem</a:t>
            </a:r>
            <a:endParaRPr lang="sk-SK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4626478535447133E-2"/>
                  <c:y val="6.72268907563024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CF-4644-9A82-007113B90AB2}"/>
                </c:ext>
              </c:extLst>
            </c:dLbl>
            <c:dLbl>
              <c:idx val="1"/>
              <c:layout>
                <c:manualLayout>
                  <c:x val="-4.0874850842661105E-2"/>
                  <c:y val="4.03361344537815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DCF-4644-9A82-007113B90AB2}"/>
                </c:ext>
              </c:extLst>
            </c:dLbl>
            <c:dLbl>
              <c:idx val="2"/>
              <c:layout>
                <c:manualLayout>
                  <c:x val="-3.2543687766375819E-2"/>
                  <c:y val="4.03361344537815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CF-4644-9A82-007113B90AB2}"/>
                </c:ext>
              </c:extLst>
            </c:dLbl>
            <c:dLbl>
              <c:idx val="3"/>
              <c:layout>
                <c:manualLayout>
                  <c:x val="-3.8792060073589832E-2"/>
                  <c:y val="6.3865546218487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DCF-4644-9A82-007113B90AB2}"/>
                </c:ext>
              </c:extLst>
            </c:dLbl>
            <c:dLbl>
              <c:idx val="4"/>
              <c:layout>
                <c:manualLayout>
                  <c:x val="-3.8792060073589756E-2"/>
                  <c:y val="3.69747899159663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DCF-4644-9A82-007113B90AB2}"/>
                </c:ext>
              </c:extLst>
            </c:dLbl>
            <c:dLbl>
              <c:idx val="5"/>
              <c:layout>
                <c:manualLayout>
                  <c:x val="-3.8792060073589756E-2"/>
                  <c:y val="3.02521008403361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DCF-4644-9A82-007113B90A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Hárok2!$H$20:$H$25</c:f>
              <c:strCache>
                <c:ptCount val="6"/>
                <c:pt idx="0">
                  <c:v>2014</c:v>
                </c:pt>
                <c:pt idx="1">
                  <c:v>2017</c:v>
                </c:pt>
                <c:pt idx="2">
                  <c:v>2020 B</c:v>
                </c:pt>
                <c:pt idx="3">
                  <c:v>2020 P</c:v>
                </c:pt>
                <c:pt idx="4">
                  <c:v>2023 K</c:v>
                </c:pt>
                <c:pt idx="5">
                  <c:v>2023 Č</c:v>
                </c:pt>
              </c:strCache>
            </c:strRef>
          </c:cat>
          <c:val>
            <c:numRef>
              <c:f>Hárok2!$I$20:$I$25</c:f>
              <c:numCache>
                <c:formatCode>0.00</c:formatCode>
                <c:ptCount val="6"/>
                <c:pt idx="0">
                  <c:v>42.252100840336134</c:v>
                </c:pt>
                <c:pt idx="1">
                  <c:v>40.1875</c:v>
                </c:pt>
                <c:pt idx="2">
                  <c:v>41.76</c:v>
                </c:pt>
                <c:pt idx="3">
                  <c:v>43.52</c:v>
                </c:pt>
                <c:pt idx="4">
                  <c:v>45.15</c:v>
                </c:pt>
                <c:pt idx="5" formatCode="General">
                  <c:v>48.85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DCF-4644-9A82-007113B90AB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20839279"/>
        <c:axId val="323396159"/>
      </c:lineChart>
      <c:catAx>
        <c:axId val="2208392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323396159"/>
        <c:crosses val="autoZero"/>
        <c:auto val="1"/>
        <c:lblAlgn val="ctr"/>
        <c:lblOffset val="100"/>
        <c:noMultiLvlLbl val="0"/>
      </c:catAx>
      <c:valAx>
        <c:axId val="323396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2208392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k-SK">
                <a:latin typeface="Times New Roman" panose="02020603050405020304" pitchFamily="18" charset="0"/>
                <a:cs typeface="Times New Roman" panose="02020603050405020304" pitchFamily="18" charset="0"/>
              </a:rPr>
              <a:t>vyhoření fyzické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8411843277926312E-2"/>
                  <c:y val="-8.30725052901487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0A-7F46-8311-8D2E848E32E0}"/>
                </c:ext>
              </c:extLst>
            </c:dLbl>
            <c:dLbl>
              <c:idx val="1"/>
              <c:layout>
                <c:manualLayout>
                  <c:x val="-5.8411843277926312E-2"/>
                  <c:y val="-8.90062556680164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0A-7F46-8311-8D2E848E32E0}"/>
                </c:ext>
              </c:extLst>
            </c:dLbl>
            <c:dLbl>
              <c:idx val="2"/>
              <c:layout>
                <c:manualLayout>
                  <c:x val="-6.4684242720127322E-2"/>
                  <c:y val="-0.1008737564237520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D0A-7F46-8311-8D2E848E32E0}"/>
                </c:ext>
              </c:extLst>
            </c:dLbl>
            <c:dLbl>
              <c:idx val="3"/>
              <c:layout>
                <c:manualLayout>
                  <c:x val="-6.1548042999026907E-2"/>
                  <c:y val="-8.30725052901487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D0A-7F46-8311-8D2E848E32E0}"/>
                </c:ext>
              </c:extLst>
            </c:dLbl>
            <c:dLbl>
              <c:idx val="4"/>
              <c:layout>
                <c:manualLayout>
                  <c:x val="-6.1548042999026907E-2"/>
                  <c:y val="-9.49400060458843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D0A-7F46-8311-8D2E848E32E0}"/>
                </c:ext>
              </c:extLst>
            </c:dLbl>
            <c:dLbl>
              <c:idx val="5"/>
              <c:layout>
                <c:manualLayout>
                  <c:x val="-5.5275643556825953E-2"/>
                  <c:y val="0.1008737564237520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D0A-7F46-8311-8D2E848E32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Hárok2!$H$28:$H$33</c:f>
              <c:strCache>
                <c:ptCount val="6"/>
                <c:pt idx="0">
                  <c:v>2014</c:v>
                </c:pt>
                <c:pt idx="1">
                  <c:v>2017</c:v>
                </c:pt>
                <c:pt idx="2">
                  <c:v>2020 B</c:v>
                </c:pt>
                <c:pt idx="3">
                  <c:v>2020 P</c:v>
                </c:pt>
                <c:pt idx="4">
                  <c:v>2023 K</c:v>
                </c:pt>
                <c:pt idx="5">
                  <c:v>2023 Č</c:v>
                </c:pt>
              </c:strCache>
            </c:strRef>
          </c:cat>
          <c:val>
            <c:numRef>
              <c:f>Hárok2!$I$28:$I$33</c:f>
              <c:numCache>
                <c:formatCode>0.00</c:formatCode>
                <c:ptCount val="6"/>
                <c:pt idx="0">
                  <c:v>20.184873949579831</c:v>
                </c:pt>
                <c:pt idx="1">
                  <c:v>19.5751953125</c:v>
                </c:pt>
                <c:pt idx="2">
                  <c:v>19.32</c:v>
                </c:pt>
                <c:pt idx="3">
                  <c:v>20.36</c:v>
                </c:pt>
                <c:pt idx="4">
                  <c:v>21.1</c:v>
                </c:pt>
                <c:pt idx="5" formatCode="General">
                  <c:v>22.41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7D0A-7F46-8311-8D2E848E32E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714268399"/>
        <c:axId val="263765311"/>
      </c:lineChart>
      <c:catAx>
        <c:axId val="7142683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263765311"/>
        <c:crosses val="autoZero"/>
        <c:auto val="1"/>
        <c:lblAlgn val="ctr"/>
        <c:lblOffset val="100"/>
        <c:noMultiLvlLbl val="0"/>
      </c:catAx>
      <c:valAx>
        <c:axId val="2637653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714268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k-SK">
                <a:latin typeface="Times New Roman" panose="02020603050405020304" pitchFamily="18" charset="0"/>
                <a:cs typeface="Times New Roman" panose="02020603050405020304" pitchFamily="18" charset="0"/>
              </a:rPr>
              <a:t>vyhoření kognitivní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8411843277926312E-2"/>
                  <c:y val="8.24620130320948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4EB-BE40-935C-53D4EFF3BB0D}"/>
                </c:ext>
              </c:extLst>
            </c:dLbl>
            <c:dLbl>
              <c:idx val="1"/>
              <c:layout>
                <c:manualLayout>
                  <c:x val="-5.8411843277926312E-2"/>
                  <c:y val="8.24620130320947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4EB-BE40-935C-53D4EFF3BB0D}"/>
                </c:ext>
              </c:extLst>
            </c:dLbl>
            <c:dLbl>
              <c:idx val="2"/>
              <c:layout>
                <c:manualLayout>
                  <c:x val="-6.4684242720127322E-2"/>
                  <c:y val="9.51484765754939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4EB-BE40-935C-53D4EFF3BB0D}"/>
                </c:ext>
              </c:extLst>
            </c:dLbl>
            <c:dLbl>
              <c:idx val="3"/>
              <c:layout>
                <c:manualLayout>
                  <c:x val="-6.1548042999026907E-2"/>
                  <c:y val="0.1268646354339918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4EB-BE40-935C-53D4EFF3BB0D}"/>
                </c:ext>
              </c:extLst>
            </c:dLbl>
            <c:dLbl>
              <c:idx val="4"/>
              <c:layout>
                <c:manualLayout>
                  <c:x val="-5.841184327792643E-2"/>
                  <c:y val="9.51484765754939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4EB-BE40-935C-53D4EFF3BB0D}"/>
                </c:ext>
              </c:extLst>
            </c:dLbl>
            <c:dLbl>
              <c:idx val="5"/>
              <c:layout>
                <c:manualLayout>
                  <c:x val="-5.841184327792643E-2"/>
                  <c:y val="9.51484765754939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4EB-BE40-935C-53D4EFF3BB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Hárok2!$H$36:$H$41</c:f>
              <c:strCache>
                <c:ptCount val="6"/>
                <c:pt idx="0">
                  <c:v>2014</c:v>
                </c:pt>
                <c:pt idx="1">
                  <c:v>2017</c:v>
                </c:pt>
                <c:pt idx="2">
                  <c:v>2020 B</c:v>
                </c:pt>
                <c:pt idx="3">
                  <c:v>2020 P</c:v>
                </c:pt>
                <c:pt idx="4">
                  <c:v>2023 K</c:v>
                </c:pt>
                <c:pt idx="5">
                  <c:v>2023 Č</c:v>
                </c:pt>
              </c:strCache>
            </c:strRef>
          </c:cat>
          <c:val>
            <c:numRef>
              <c:f>Hárok2!$I$36:$I$41</c:f>
              <c:numCache>
                <c:formatCode>0.00</c:formatCode>
                <c:ptCount val="6"/>
                <c:pt idx="0">
                  <c:v>14.453781512605042</c:v>
                </c:pt>
                <c:pt idx="1">
                  <c:v>13.275390625</c:v>
                </c:pt>
                <c:pt idx="2">
                  <c:v>14.8</c:v>
                </c:pt>
                <c:pt idx="3">
                  <c:v>15.84</c:v>
                </c:pt>
                <c:pt idx="4">
                  <c:v>16.13</c:v>
                </c:pt>
                <c:pt idx="5" formatCode="General">
                  <c:v>17.27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34EB-BE40-935C-53D4EFF3BB0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48610447"/>
        <c:axId val="29424159"/>
      </c:lineChart>
      <c:catAx>
        <c:axId val="348610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29424159"/>
        <c:crosses val="autoZero"/>
        <c:auto val="1"/>
        <c:lblAlgn val="ctr"/>
        <c:lblOffset val="100"/>
        <c:noMultiLvlLbl val="0"/>
      </c:catAx>
      <c:valAx>
        <c:axId val="29424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3486104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sk-SK"/>
              <a:t>vyhoření emoční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1355393905450249E-2"/>
                  <c:y val="8.88052448037944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A00-EF4C-9F4F-3530304E400D}"/>
                </c:ext>
              </c:extLst>
            </c:dLbl>
            <c:dLbl>
              <c:idx val="1"/>
              <c:layout>
                <c:manualLayout>
                  <c:x val="-5.1355393905450249E-2"/>
                  <c:y val="9.51484765754938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00-EF4C-9F4F-3530304E400D}"/>
                </c:ext>
              </c:extLst>
            </c:dLbl>
            <c:dLbl>
              <c:idx val="2"/>
              <c:layout>
                <c:manualLayout>
                  <c:x val="-5.1355393905450249E-2"/>
                  <c:y val="9.51484765754939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00-EF4C-9F4F-3530304E400D}"/>
                </c:ext>
              </c:extLst>
            </c:dLbl>
            <c:dLbl>
              <c:idx val="3"/>
              <c:layout>
                <c:manualLayout>
                  <c:x val="-5.1355393905450249E-2"/>
                  <c:y val="7.61187812603951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A00-EF4C-9F4F-3530304E400D}"/>
                </c:ext>
              </c:extLst>
            </c:dLbl>
            <c:dLbl>
              <c:idx val="4"/>
              <c:layout>
                <c:manualLayout>
                  <c:x val="-5.135539390545036E-2"/>
                  <c:y val="8.88052448037943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A00-EF4C-9F4F-3530304E400D}"/>
                </c:ext>
              </c:extLst>
            </c:dLbl>
            <c:dLbl>
              <c:idx val="5"/>
              <c:layout>
                <c:manualLayout>
                  <c:x val="-5.135539390545036E-2"/>
                  <c:y val="9.51484765754939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A00-EF4C-9F4F-3530304E40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Hárok2!$H$44:$H$49</c:f>
              <c:strCache>
                <c:ptCount val="6"/>
                <c:pt idx="0">
                  <c:v>2014</c:v>
                </c:pt>
                <c:pt idx="1">
                  <c:v>2017</c:v>
                </c:pt>
                <c:pt idx="2">
                  <c:v>2020 B</c:v>
                </c:pt>
                <c:pt idx="3">
                  <c:v>2020 P</c:v>
                </c:pt>
                <c:pt idx="4">
                  <c:v>2023 K</c:v>
                </c:pt>
                <c:pt idx="5">
                  <c:v>2023 Č</c:v>
                </c:pt>
              </c:strCache>
            </c:strRef>
          </c:cat>
          <c:val>
            <c:numRef>
              <c:f>Hárok2!$I$44:$I$49</c:f>
              <c:numCache>
                <c:formatCode>0.00</c:formatCode>
                <c:ptCount val="6"/>
                <c:pt idx="0">
                  <c:v>7.6134453781512601</c:v>
                </c:pt>
                <c:pt idx="1">
                  <c:v>7.3369140625</c:v>
                </c:pt>
                <c:pt idx="2">
                  <c:v>7.64</c:v>
                </c:pt>
                <c:pt idx="3">
                  <c:v>7.31</c:v>
                </c:pt>
                <c:pt idx="4">
                  <c:v>7.92</c:v>
                </c:pt>
                <c:pt idx="5" formatCode="General">
                  <c:v>9.18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A00-EF4C-9F4F-3530304E400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786668080"/>
        <c:axId val="34167855"/>
      </c:lineChart>
      <c:catAx>
        <c:axId val="178666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34167855"/>
        <c:crosses val="autoZero"/>
        <c:auto val="1"/>
        <c:lblAlgn val="ctr"/>
        <c:lblOffset val="100"/>
        <c:noMultiLvlLbl val="0"/>
      </c:catAx>
      <c:valAx>
        <c:axId val="341678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cs-CZ"/>
          </a:p>
        </c:txPr>
        <c:crossAx val="178666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Hárok1!$F$13</c:f>
              <c:strCache>
                <c:ptCount val="1"/>
                <c:pt idx="0">
                  <c:v>velmi mírné projevy</c:v>
                </c:pt>
              </c:strCache>
            </c:strRef>
          </c:tx>
          <c:spPr>
            <a:solidFill>
              <a:schemeClr val="accent3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Hárok1!$E$14:$E$19</c:f>
              <c:strCache>
                <c:ptCount val="6"/>
                <c:pt idx="0">
                  <c:v>2014</c:v>
                </c:pt>
                <c:pt idx="1">
                  <c:v>2017</c:v>
                </c:pt>
                <c:pt idx="2">
                  <c:v>2020 B</c:v>
                </c:pt>
                <c:pt idx="3">
                  <c:v>2020 P</c:v>
                </c:pt>
                <c:pt idx="4">
                  <c:v>2023 K</c:v>
                </c:pt>
                <c:pt idx="5">
                  <c:v>2023 Č</c:v>
                </c:pt>
              </c:strCache>
            </c:strRef>
          </c:cat>
          <c:val>
            <c:numRef>
              <c:f>Hárok1!$F$14:$F$19</c:f>
              <c:numCache>
                <c:formatCode>0.00</c:formatCode>
                <c:ptCount val="6"/>
                <c:pt idx="0">
                  <c:v>10.92436974789916</c:v>
                </c:pt>
                <c:pt idx="1">
                  <c:v>13.953488372093023</c:v>
                </c:pt>
                <c:pt idx="2">
                  <c:v>10.822510822510822</c:v>
                </c:pt>
                <c:pt idx="3">
                  <c:v>11.016949152542372</c:v>
                </c:pt>
                <c:pt idx="4">
                  <c:v>13.008130081300814</c:v>
                </c:pt>
                <c:pt idx="5">
                  <c:v>21.747572815533982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A8-5B40-A98A-55CEB42582F2}"/>
            </c:ext>
          </c:extLst>
        </c:ser>
        <c:ser>
          <c:idx val="1"/>
          <c:order val="1"/>
          <c:tx>
            <c:strRef>
              <c:f>Hárok1!$G$13</c:f>
              <c:strCache>
                <c:ptCount val="1"/>
                <c:pt idx="0">
                  <c:v>norma</c:v>
                </c:pt>
              </c:strCache>
            </c:strRef>
          </c:tx>
          <c:spPr>
            <a:solidFill>
              <a:schemeClr val="accent3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Hárok1!$E$14:$E$19</c:f>
              <c:strCache>
                <c:ptCount val="6"/>
                <c:pt idx="0">
                  <c:v>2014</c:v>
                </c:pt>
                <c:pt idx="1">
                  <c:v>2017</c:v>
                </c:pt>
                <c:pt idx="2">
                  <c:v>2020 B</c:v>
                </c:pt>
                <c:pt idx="3">
                  <c:v>2020 P</c:v>
                </c:pt>
                <c:pt idx="4">
                  <c:v>2023 K</c:v>
                </c:pt>
                <c:pt idx="5">
                  <c:v>2023 Č</c:v>
                </c:pt>
              </c:strCache>
            </c:strRef>
          </c:cat>
          <c:val>
            <c:numRef>
              <c:f>Hárok1!$G$14:$G$19</c:f>
              <c:numCache>
                <c:formatCode>0.00</c:formatCode>
                <c:ptCount val="6"/>
                <c:pt idx="0">
                  <c:v>78.151260504201687</c:v>
                </c:pt>
                <c:pt idx="1">
                  <c:v>68.217054263565885</c:v>
                </c:pt>
                <c:pt idx="2">
                  <c:v>70.562770562770567</c:v>
                </c:pt>
                <c:pt idx="3">
                  <c:v>65.677966101694921</c:v>
                </c:pt>
                <c:pt idx="4">
                  <c:v>68.699186991869922</c:v>
                </c:pt>
                <c:pt idx="5">
                  <c:v>64.466019417475735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A8-5B40-A98A-55CEB42582F2}"/>
            </c:ext>
          </c:extLst>
        </c:ser>
        <c:ser>
          <c:idx val="2"/>
          <c:order val="2"/>
          <c:tx>
            <c:strRef>
              <c:f>Hárok1!$H$13</c:f>
              <c:strCache>
                <c:ptCount val="1"/>
                <c:pt idx="0">
                  <c:v>výrazné projevy</c:v>
                </c:pt>
              </c:strCache>
            </c:strRef>
          </c:tx>
          <c:spPr>
            <a:solidFill>
              <a:schemeClr val="accent3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Hárok1!$E$14:$E$19</c:f>
              <c:strCache>
                <c:ptCount val="6"/>
                <c:pt idx="0">
                  <c:v>2014</c:v>
                </c:pt>
                <c:pt idx="1">
                  <c:v>2017</c:v>
                </c:pt>
                <c:pt idx="2">
                  <c:v>2020 B</c:v>
                </c:pt>
                <c:pt idx="3">
                  <c:v>2020 P</c:v>
                </c:pt>
                <c:pt idx="4">
                  <c:v>2023 K</c:v>
                </c:pt>
                <c:pt idx="5">
                  <c:v>2023 Č</c:v>
                </c:pt>
              </c:strCache>
            </c:strRef>
          </c:cat>
          <c:val>
            <c:numRef>
              <c:f>Hárok1!$H$14:$H$19</c:f>
              <c:numCache>
                <c:formatCode>0.00</c:formatCode>
                <c:ptCount val="6"/>
                <c:pt idx="0">
                  <c:v>8.4033613445378155</c:v>
                </c:pt>
                <c:pt idx="1">
                  <c:v>15.503875968992247</c:v>
                </c:pt>
                <c:pt idx="2">
                  <c:v>15.584415584415584</c:v>
                </c:pt>
                <c:pt idx="3">
                  <c:v>17.372881355932204</c:v>
                </c:pt>
                <c:pt idx="4">
                  <c:v>14.634146341463413</c:v>
                </c:pt>
                <c:pt idx="5">
                  <c:v>12.621359223300971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A8-5B40-A98A-55CEB42582F2}"/>
            </c:ext>
          </c:extLst>
        </c:ser>
        <c:ser>
          <c:idx val="3"/>
          <c:order val="3"/>
          <c:tx>
            <c:strRef>
              <c:f>Hárok1!$I$13</c:f>
              <c:strCache>
                <c:ptCount val="1"/>
                <c:pt idx="0">
                  <c:v>velmi závažné projevy</c:v>
                </c:pt>
              </c:strCache>
            </c:strRef>
          </c:tx>
          <c:spPr>
            <a:solidFill>
              <a:schemeClr val="accent3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Hárok1!$E$14:$E$19</c:f>
              <c:strCache>
                <c:ptCount val="6"/>
                <c:pt idx="0">
                  <c:v>2014</c:v>
                </c:pt>
                <c:pt idx="1">
                  <c:v>2017</c:v>
                </c:pt>
                <c:pt idx="2">
                  <c:v>2020 B</c:v>
                </c:pt>
                <c:pt idx="3">
                  <c:v>2020 P</c:v>
                </c:pt>
                <c:pt idx="4">
                  <c:v>2023 K</c:v>
                </c:pt>
                <c:pt idx="5">
                  <c:v>2023 Č</c:v>
                </c:pt>
              </c:strCache>
            </c:strRef>
          </c:cat>
          <c:val>
            <c:numRef>
              <c:f>Hárok1!$I$14:$I$19</c:f>
              <c:numCache>
                <c:formatCode>0.00</c:formatCode>
                <c:ptCount val="6"/>
                <c:pt idx="0">
                  <c:v>2.5210084033613445</c:v>
                </c:pt>
                <c:pt idx="1">
                  <c:v>2.3255813953488373</c:v>
                </c:pt>
                <c:pt idx="2">
                  <c:v>3.0303030303030303</c:v>
                </c:pt>
                <c:pt idx="3">
                  <c:v>5.9322033898305087</c:v>
                </c:pt>
                <c:pt idx="4">
                  <c:v>3.6585365853658542</c:v>
                </c:pt>
                <c:pt idx="5">
                  <c:v>1.1650485436893203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3A8-5B40-A98A-55CEB42582F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506743408"/>
        <c:axId val="1506751328"/>
      </c:barChart>
      <c:catAx>
        <c:axId val="1506743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06751328"/>
        <c:crosses val="autoZero"/>
        <c:auto val="1"/>
        <c:lblAlgn val="ctr"/>
        <c:lblOffset val="100"/>
        <c:noMultiLvlLbl val="0"/>
      </c:catAx>
      <c:valAx>
        <c:axId val="1506751328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150674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5">
  <a:schemeClr val="accent3"/>
  <a:schemeClr val="accent3"/>
  <a:schemeClr val="accent3"/>
  <a:schemeClr val="accent3"/>
  <a:schemeClr val="accent3"/>
  <a:schemeClr val="accent3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withinLinear" id="5">
  <a:schemeClr val="accent3"/>
  <a:schemeClr val="accent3"/>
  <a:schemeClr val="accent3"/>
  <a:schemeClr val="accent3"/>
  <a:schemeClr val="accent3"/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5080AC-8753-2A46-975E-51CEA7521538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cs-CZ"/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1108D8-4E4A-B440-9797-D5D4C5676D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5802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1108D8-4E4A-B440-9797-D5D4C5676D1A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7395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1108D8-4E4A-B440-9797-D5D4C5676D1A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5974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1108D8-4E4A-B440-9797-D5D4C5676D1A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7626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1108D8-4E4A-B440-9797-D5D4C5676D1A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9728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1108D8-4E4A-B440-9797-D5D4C5676D1A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57355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8771" name="Zástupný symbol pro poznámky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  <p:sp>
        <p:nvSpPr>
          <p:cNvPr id="28877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E50055-ED11-4C95-8041-8128D6253FE6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36441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Přesun denní lidské činnosti do interiérů</a:t>
            </a:r>
            <a:endParaRPr lang="x-none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Během vývoje se práce a studium přes den postupně přesunuly převážně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interiérů pod nedostatečné a nevhodné osvětlení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To dosud vždy cílilo jen na vizuální a energetickou účinnost. Pod tímto osvětlením sice dobře vidíme, ale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chybí mu potřebný vliv na nevizuální systém oka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který vždy během dne dosud venku zabezpečovalo sluneční záření. Tyto nevizuální efekty mají vliv na kognitivní funkce mozku, produktivitu, náladu, vitalitu a naše celkové zdraví. </a:t>
            </a:r>
            <a:endParaRPr lang="x-non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Proto je během dne v interiérech mimořádně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důležité vystavení jasnému </a:t>
            </a:r>
            <a:r>
              <a:rPr lang="cs-CZ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plnospektrálnemu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osvětlení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které napodobuje denní světlo a také vyzařuje azurovou cirkadiánní 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prokognitivní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složku.</a:t>
            </a:r>
            <a:endParaRPr lang="x-non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r>
              <a:rPr lang="en-US" dirty="0" err="1"/>
              <a:t>Svetly</a:t>
            </a:r>
            <a:r>
              <a:rPr lang="en-US" dirty="0"/>
              <a:t> strop </a:t>
            </a:r>
            <a:r>
              <a:rPr lang="en-US" dirty="0" err="1"/>
              <a:t>tmava</a:t>
            </a:r>
            <a:r>
              <a:rPr lang="en-US" dirty="0"/>
              <a:t> </a:t>
            </a:r>
            <a:r>
              <a:rPr lang="en-US" dirty="0" err="1"/>
              <a:t>podlaha</a:t>
            </a:r>
            <a:r>
              <a:rPr lang="en-US" dirty="0"/>
              <a:t> vs. </a:t>
            </a:r>
            <a:r>
              <a:rPr lang="en-US" dirty="0" err="1"/>
              <a:t>tmavy</a:t>
            </a:r>
            <a:r>
              <a:rPr lang="en-US" dirty="0"/>
              <a:t> strop </a:t>
            </a:r>
            <a:r>
              <a:rPr lang="en-US" dirty="0" err="1"/>
              <a:t>svetla</a:t>
            </a:r>
            <a:r>
              <a:rPr lang="en-US" dirty="0"/>
              <a:t> </a:t>
            </a:r>
            <a:r>
              <a:rPr lang="en-US" dirty="0" err="1"/>
              <a:t>podlaha</a:t>
            </a:r>
            <a:r>
              <a:rPr lang="en-US" dirty="0"/>
              <a:t> / </a:t>
            </a:r>
            <a:r>
              <a:rPr lang="en-US" dirty="0" err="1"/>
              <a:t>presne</a:t>
            </a:r>
            <a:r>
              <a:rPr lang="en-US" dirty="0"/>
              <a:t> </a:t>
            </a:r>
            <a:r>
              <a:rPr lang="en-US" dirty="0" err="1"/>
              <a:t>naopak</a:t>
            </a:r>
            <a:r>
              <a:rPr lang="en-US" dirty="0"/>
              <a:t>, </a:t>
            </a:r>
            <a:r>
              <a:rPr lang="en-US" dirty="0" err="1"/>
              <a:t>kancelare</a:t>
            </a:r>
            <a:r>
              <a:rPr lang="en-US" dirty="0"/>
              <a:t> 100 lx, </a:t>
            </a:r>
            <a:r>
              <a:rPr lang="en-US" dirty="0" err="1"/>
              <a:t>vonku</a:t>
            </a:r>
            <a:r>
              <a:rPr lang="en-US" dirty="0"/>
              <a:t> </a:t>
            </a:r>
            <a:r>
              <a:rPr lang="en-US" dirty="0" err="1"/>
              <a:t>aj</a:t>
            </a:r>
            <a:r>
              <a:rPr lang="en-US" dirty="0"/>
              <a:t> </a:t>
            </a:r>
            <a:r>
              <a:rPr lang="en-US" dirty="0" err="1"/>
              <a:t>desiatky</a:t>
            </a:r>
            <a:r>
              <a:rPr lang="en-US" dirty="0"/>
              <a:t> </a:t>
            </a:r>
            <a:r>
              <a:rPr lang="en-US" dirty="0" err="1"/>
              <a:t>tisic</a:t>
            </a:r>
            <a:r>
              <a:rPr lang="en-US" dirty="0"/>
              <a:t> lux</a:t>
            </a:r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69989-EB00-4EE7-BCB5-25BDC5BB29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D2E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D2E2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64226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Přesun denní lidské činnosti do interiérů</a:t>
            </a:r>
            <a:endParaRPr lang="x-none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Během vývoje se práce a studium přes den postupně přesunuly převážně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interiérů pod nedostatečné a nevhodné osvětlení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To dosud vždy cílilo jen na vizuální a energetickou účinnost. Pod tímto osvětlením sice dobře vidíme, ale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chybí mu potřebný vliv na nevizuální systém oka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který vždy během dne dosud venku zabezpečovalo sluneční záření. Tyto nevizuální efekty mají vliv na kognitivní funkce mozku, produktivitu, náladu, vitalitu a naše celkové zdraví. </a:t>
            </a:r>
            <a:endParaRPr lang="x-non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Proto je během dne v interiérech mimořádně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důležité vystavení jasnému </a:t>
            </a:r>
            <a:r>
              <a:rPr lang="cs-CZ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plnospektrálnemu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osvětlení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které napodobuje denní světlo a také vyzařuje azurovou cirkadiánní 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prokognitivní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složku.</a:t>
            </a:r>
            <a:endParaRPr lang="x-non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r>
              <a:rPr lang="en-US" dirty="0" err="1"/>
              <a:t>Svetly</a:t>
            </a:r>
            <a:r>
              <a:rPr lang="en-US" dirty="0"/>
              <a:t> strop </a:t>
            </a:r>
            <a:r>
              <a:rPr lang="en-US" dirty="0" err="1"/>
              <a:t>tmava</a:t>
            </a:r>
            <a:r>
              <a:rPr lang="en-US" dirty="0"/>
              <a:t> </a:t>
            </a:r>
            <a:r>
              <a:rPr lang="en-US" dirty="0" err="1"/>
              <a:t>podlaha</a:t>
            </a:r>
            <a:r>
              <a:rPr lang="en-US" dirty="0"/>
              <a:t> vs. </a:t>
            </a:r>
            <a:r>
              <a:rPr lang="en-US" dirty="0" err="1"/>
              <a:t>tmavy</a:t>
            </a:r>
            <a:r>
              <a:rPr lang="en-US" dirty="0"/>
              <a:t> strop </a:t>
            </a:r>
            <a:r>
              <a:rPr lang="en-US" dirty="0" err="1"/>
              <a:t>svetla</a:t>
            </a:r>
            <a:r>
              <a:rPr lang="en-US" dirty="0"/>
              <a:t> </a:t>
            </a:r>
            <a:r>
              <a:rPr lang="en-US" dirty="0" err="1"/>
              <a:t>podlaha</a:t>
            </a:r>
            <a:r>
              <a:rPr lang="en-US" dirty="0"/>
              <a:t> / </a:t>
            </a:r>
            <a:r>
              <a:rPr lang="en-US" dirty="0" err="1"/>
              <a:t>presne</a:t>
            </a:r>
            <a:r>
              <a:rPr lang="en-US" dirty="0"/>
              <a:t> </a:t>
            </a:r>
            <a:r>
              <a:rPr lang="en-US" dirty="0" err="1"/>
              <a:t>naopak</a:t>
            </a:r>
            <a:r>
              <a:rPr lang="en-US" dirty="0"/>
              <a:t>, </a:t>
            </a:r>
            <a:r>
              <a:rPr lang="en-US" dirty="0" err="1"/>
              <a:t>kancelare</a:t>
            </a:r>
            <a:r>
              <a:rPr lang="en-US" dirty="0"/>
              <a:t> 100 lx, </a:t>
            </a:r>
            <a:r>
              <a:rPr lang="en-US" dirty="0" err="1"/>
              <a:t>vonku</a:t>
            </a:r>
            <a:r>
              <a:rPr lang="en-US" dirty="0"/>
              <a:t> </a:t>
            </a:r>
            <a:r>
              <a:rPr lang="en-US" dirty="0" err="1"/>
              <a:t>aj</a:t>
            </a:r>
            <a:r>
              <a:rPr lang="en-US" dirty="0"/>
              <a:t> </a:t>
            </a:r>
            <a:r>
              <a:rPr lang="en-US" dirty="0" err="1"/>
              <a:t>desiatky</a:t>
            </a:r>
            <a:r>
              <a:rPr lang="en-US" dirty="0"/>
              <a:t> </a:t>
            </a:r>
            <a:r>
              <a:rPr lang="en-US" dirty="0" err="1"/>
              <a:t>tisic</a:t>
            </a:r>
            <a:r>
              <a:rPr lang="en-US" dirty="0"/>
              <a:t> lux</a:t>
            </a:r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69989-EB00-4EE7-BCB5-25BDC5BB29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D2E2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D2E2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6422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88A3-75FA-E14B-809F-4B732ED9A08F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8DCDD850-ADC2-4F4A-A42F-6D73C98C33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2937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88A3-75FA-E14B-809F-4B732ED9A08F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DCDD850-ADC2-4F4A-A42F-6D73C98C33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8283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88A3-75FA-E14B-809F-4B732ED9A08F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DCDD850-ADC2-4F4A-A42F-6D73C98C339F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01081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88A3-75FA-E14B-809F-4B732ED9A08F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DCDD850-ADC2-4F4A-A42F-6D73C98C33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178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88A3-75FA-E14B-809F-4B732ED9A08F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DCDD850-ADC2-4F4A-A42F-6D73C98C339F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9457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88A3-75FA-E14B-809F-4B732ED9A08F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DCDD850-ADC2-4F4A-A42F-6D73C98C33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3330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88A3-75FA-E14B-809F-4B732ED9A08F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D850-ADC2-4F4A-A42F-6D73C98C33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21001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88A3-75FA-E14B-809F-4B732ED9A08F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D850-ADC2-4F4A-A42F-6D73C98C33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80998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Úvodní slide 1. LF +  VFN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ro text 2"/>
          <p:cNvSpPr txBox="1">
            <a:spLocks/>
          </p:cNvSpPr>
          <p:nvPr userDrawn="1"/>
        </p:nvSpPr>
        <p:spPr>
          <a:xfrm>
            <a:off x="4237621" y="2045904"/>
            <a:ext cx="3430724" cy="43204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 algn="l"/>
            <a:endParaRPr lang="cs-CZ" sz="1500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 hasCustomPrompt="1"/>
          </p:nvPr>
        </p:nvSpPr>
        <p:spPr>
          <a:xfrm>
            <a:off x="4237621" y="1412778"/>
            <a:ext cx="4319588" cy="3867633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 b="1" kern="0" cap="small" spc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název prezentace nebo výzkumu</a:t>
            </a:r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quarter" idx="15" hasCustomPrompt="1"/>
          </p:nvPr>
        </p:nvSpPr>
        <p:spPr>
          <a:xfrm>
            <a:off x="468314" y="1773238"/>
            <a:ext cx="3527425" cy="35961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Autor prezentace</a:t>
            </a:r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sz="quarter" idx="16" hasCustomPrompt="1"/>
          </p:nvPr>
        </p:nvSpPr>
        <p:spPr>
          <a:xfrm>
            <a:off x="468314" y="2132856"/>
            <a:ext cx="3527425" cy="950912"/>
          </a:xfrm>
          <a:prstGeom prst="rect">
            <a:avLst/>
          </a:prstGeom>
          <a:noFill/>
        </p:spPr>
        <p:txBody>
          <a:bodyPr/>
          <a:lstStyle>
            <a:lvl1pPr marL="0" indent="0" algn="r">
              <a:buNone/>
              <a:defRPr sz="1350" baseline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Název ústavu nebo kliniky</a:t>
            </a:r>
          </a:p>
        </p:txBody>
      </p:sp>
      <p:sp>
        <p:nvSpPr>
          <p:cNvPr id="32" name="Zástupný symbol pro text 31"/>
          <p:cNvSpPr>
            <a:spLocks noGrp="1"/>
          </p:cNvSpPr>
          <p:nvPr>
            <p:ph type="body" sz="quarter" idx="17" hasCustomPrompt="1"/>
          </p:nvPr>
        </p:nvSpPr>
        <p:spPr>
          <a:xfrm>
            <a:off x="179513" y="6569077"/>
            <a:ext cx="2736850" cy="24430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9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Jméno – název prezentace</a:t>
            </a:r>
          </a:p>
        </p:txBody>
      </p:sp>
      <p:sp>
        <p:nvSpPr>
          <p:cNvPr id="34" name="Zástupný symbol pro text 31"/>
          <p:cNvSpPr>
            <a:spLocks noGrp="1"/>
          </p:cNvSpPr>
          <p:nvPr>
            <p:ph type="body" sz="quarter" idx="18" hasCustomPrompt="1"/>
          </p:nvPr>
        </p:nvSpPr>
        <p:spPr>
          <a:xfrm>
            <a:off x="7020272" y="6569077"/>
            <a:ext cx="1944762" cy="24430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9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ústavu</a:t>
            </a: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621" y="3068961"/>
            <a:ext cx="1265425" cy="126542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7" y="3037968"/>
            <a:ext cx="1320859" cy="132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863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1" y="0"/>
            <a:ext cx="8147050" cy="9017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71439" y="6167902"/>
            <a:ext cx="3594113" cy="17896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l">
              <a:buNone/>
              <a:defRPr sz="563">
                <a:solidFill>
                  <a:schemeClr val="tx1"/>
                </a:solidFill>
              </a:defRPr>
            </a:lvl1pPr>
            <a:lvl2pPr marL="257175" indent="0" algn="l">
              <a:buNone/>
              <a:defRPr sz="563">
                <a:solidFill>
                  <a:schemeClr val="tx1"/>
                </a:solidFill>
              </a:defRPr>
            </a:lvl2pPr>
            <a:lvl3pPr marL="514350" indent="0" algn="l">
              <a:buNone/>
              <a:defRPr sz="563">
                <a:solidFill>
                  <a:schemeClr val="tx1"/>
                </a:solidFill>
              </a:defRPr>
            </a:lvl3pPr>
            <a:lvl4pPr marL="771525" indent="0" algn="l">
              <a:buNone/>
              <a:defRPr sz="563">
                <a:solidFill>
                  <a:schemeClr val="tx1"/>
                </a:solidFill>
              </a:defRPr>
            </a:lvl4pPr>
            <a:lvl5pPr marL="1028700" indent="0" algn="l">
              <a:buNone/>
              <a:defRPr sz="563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4572000" y="6169435"/>
            <a:ext cx="4492612" cy="17896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algn="r">
              <a:buNone/>
              <a:defRPr sz="563"/>
            </a:lvl1pPr>
            <a:lvl2pPr marL="257175" indent="0" algn="r">
              <a:buNone/>
              <a:defRPr sz="563"/>
            </a:lvl2pPr>
            <a:lvl3pPr marL="514350" indent="0" algn="r">
              <a:buNone/>
              <a:defRPr sz="563"/>
            </a:lvl3pPr>
            <a:lvl4pPr marL="771525" indent="0" algn="r">
              <a:buNone/>
              <a:defRPr sz="563"/>
            </a:lvl4pPr>
            <a:lvl5pPr marL="1028700" indent="0" algn="r">
              <a:buNone/>
              <a:defRPr sz="563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05313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17">
            <a:extLst>
              <a:ext uri="{FF2B5EF4-FFF2-40B4-BE49-F238E27FC236}">
                <a16:creationId xmlns:a16="http://schemas.microsoft.com/office/drawing/2014/main" id="{C6950E5D-066F-4F9D-8148-1C9FAED80D40}"/>
              </a:ext>
            </a:extLst>
          </p:cNvPr>
          <p:cNvSpPr/>
          <p:nvPr userDrawn="1"/>
        </p:nvSpPr>
        <p:spPr>
          <a:xfrm rot="10800000">
            <a:off x="-7071" y="5759777"/>
            <a:ext cx="1470582" cy="110764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D7144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8" name="Volný tvar 19">
            <a:extLst>
              <a:ext uri="{FF2B5EF4-FFF2-40B4-BE49-F238E27FC236}">
                <a16:creationId xmlns:a16="http://schemas.microsoft.com/office/drawing/2014/main" id="{7E089960-77FA-4589-B1F3-D16FE0681675}"/>
              </a:ext>
            </a:extLst>
          </p:cNvPr>
          <p:cNvSpPr/>
          <p:nvPr userDrawn="1"/>
        </p:nvSpPr>
        <p:spPr>
          <a:xfrm>
            <a:off x="7619173" y="-9427"/>
            <a:ext cx="1538968" cy="1306286"/>
          </a:xfrm>
          <a:custGeom>
            <a:avLst/>
            <a:gdLst>
              <a:gd name="connsiteX0" fmla="*/ 0 w 5070021"/>
              <a:gd name="connsiteY0" fmla="*/ 0 h 3755571"/>
              <a:gd name="connsiteX1" fmla="*/ 3584121 w 5070021"/>
              <a:gd name="connsiteY1" fmla="*/ 187778 h 3755571"/>
              <a:gd name="connsiteX2" fmla="*/ 3535135 w 5070021"/>
              <a:gd name="connsiteY2" fmla="*/ 767443 h 3755571"/>
              <a:gd name="connsiteX3" fmla="*/ 4229100 w 5070021"/>
              <a:gd name="connsiteY3" fmla="*/ 563336 h 3755571"/>
              <a:gd name="connsiteX4" fmla="*/ 4180114 w 5070021"/>
              <a:gd name="connsiteY4" fmla="*/ 1175657 h 3755571"/>
              <a:gd name="connsiteX5" fmla="*/ 4629150 w 5070021"/>
              <a:gd name="connsiteY5" fmla="*/ 881743 h 3755571"/>
              <a:gd name="connsiteX6" fmla="*/ 5070021 w 5070021"/>
              <a:gd name="connsiteY6" fmla="*/ 3755571 h 3755571"/>
              <a:gd name="connsiteX7" fmla="*/ 5070021 w 5070021"/>
              <a:gd name="connsiteY7" fmla="*/ 3755571 h 3755571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0 w 5086350"/>
              <a:gd name="connsiteY8" fmla="*/ 0 h 3829050"/>
              <a:gd name="connsiteX0" fmla="*/ 0 w 5086350"/>
              <a:gd name="connsiteY0" fmla="*/ 0 h 3829050"/>
              <a:gd name="connsiteX1" fmla="*/ 3600450 w 5086350"/>
              <a:gd name="connsiteY1" fmla="*/ 261257 h 3829050"/>
              <a:gd name="connsiteX2" fmla="*/ 3551464 w 5086350"/>
              <a:gd name="connsiteY2" fmla="*/ 840922 h 3829050"/>
              <a:gd name="connsiteX3" fmla="*/ 4245429 w 5086350"/>
              <a:gd name="connsiteY3" fmla="*/ 636815 h 3829050"/>
              <a:gd name="connsiteX4" fmla="*/ 4196443 w 5086350"/>
              <a:gd name="connsiteY4" fmla="*/ 1249136 h 3829050"/>
              <a:gd name="connsiteX5" fmla="*/ 4645479 w 5086350"/>
              <a:gd name="connsiteY5" fmla="*/ 955222 h 3829050"/>
              <a:gd name="connsiteX6" fmla="*/ 5086350 w 5086350"/>
              <a:gd name="connsiteY6" fmla="*/ 3829050 h 3829050"/>
              <a:gd name="connsiteX7" fmla="*/ 5086350 w 5086350"/>
              <a:gd name="connsiteY7" fmla="*/ 3829050 h 3829050"/>
              <a:gd name="connsiteX8" fmla="*/ 2579914 w 5086350"/>
              <a:gd name="connsiteY8" fmla="*/ 1951265 h 3829050"/>
              <a:gd name="connsiteX9" fmla="*/ 0 w 5086350"/>
              <a:gd name="connsiteY9" fmla="*/ 0 h 3829050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3551464 w 5102679"/>
              <a:gd name="connsiteY2" fmla="*/ 849086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196443 w 5102679"/>
              <a:gd name="connsiteY4" fmla="*/ 12573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735286 w 5102679"/>
              <a:gd name="connsiteY4" fmla="*/ 457200 h 3837214"/>
              <a:gd name="connsiteX5" fmla="*/ 4645479 w 5102679"/>
              <a:gd name="connsiteY5" fmla="*/ 963386 h 3837214"/>
              <a:gd name="connsiteX6" fmla="*/ 5086350 w 5102679"/>
              <a:gd name="connsiteY6" fmla="*/ 3837214 h 3837214"/>
              <a:gd name="connsiteX7" fmla="*/ 5086350 w 5102679"/>
              <a:gd name="connsiteY7" fmla="*/ 3837214 h 3837214"/>
              <a:gd name="connsiteX8" fmla="*/ 5102679 w 5102679"/>
              <a:gd name="connsiteY8" fmla="*/ 0 h 3837214"/>
              <a:gd name="connsiteX9" fmla="*/ 0 w 5102679"/>
              <a:gd name="connsiteY9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245429 w 5102679"/>
              <a:gd name="connsiteY3" fmla="*/ 644979 h 3837214"/>
              <a:gd name="connsiteX4" fmla="*/ 4645479 w 5102679"/>
              <a:gd name="connsiteY4" fmla="*/ 963386 h 3837214"/>
              <a:gd name="connsiteX5" fmla="*/ 5086350 w 5102679"/>
              <a:gd name="connsiteY5" fmla="*/ 3837214 h 3837214"/>
              <a:gd name="connsiteX6" fmla="*/ 5086350 w 5102679"/>
              <a:gd name="connsiteY6" fmla="*/ 3837214 h 3837214"/>
              <a:gd name="connsiteX7" fmla="*/ 5102679 w 5102679"/>
              <a:gd name="connsiteY7" fmla="*/ 0 h 3837214"/>
              <a:gd name="connsiteX8" fmla="*/ 0 w 5102679"/>
              <a:gd name="connsiteY8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408714 w 5102679"/>
              <a:gd name="connsiteY2" fmla="*/ 261258 h 3837214"/>
              <a:gd name="connsiteX3" fmla="*/ 4645479 w 5102679"/>
              <a:gd name="connsiteY3" fmla="*/ 963386 h 3837214"/>
              <a:gd name="connsiteX4" fmla="*/ 5086350 w 5102679"/>
              <a:gd name="connsiteY4" fmla="*/ 3837214 h 3837214"/>
              <a:gd name="connsiteX5" fmla="*/ 5086350 w 5102679"/>
              <a:gd name="connsiteY5" fmla="*/ 3837214 h 3837214"/>
              <a:gd name="connsiteX6" fmla="*/ 5102679 w 5102679"/>
              <a:gd name="connsiteY6" fmla="*/ 0 h 3837214"/>
              <a:gd name="connsiteX7" fmla="*/ 0 w 5102679"/>
              <a:gd name="connsiteY7" fmla="*/ 8164 h 3837214"/>
              <a:gd name="connsiteX0" fmla="*/ 0 w 5102679"/>
              <a:gd name="connsiteY0" fmla="*/ 8164 h 3837214"/>
              <a:gd name="connsiteX1" fmla="*/ 3600450 w 5102679"/>
              <a:gd name="connsiteY1" fmla="*/ 269421 h 3837214"/>
              <a:gd name="connsiteX2" fmla="*/ 4645479 w 5102679"/>
              <a:gd name="connsiteY2" fmla="*/ 963386 h 3837214"/>
              <a:gd name="connsiteX3" fmla="*/ 5086350 w 5102679"/>
              <a:gd name="connsiteY3" fmla="*/ 3837214 h 3837214"/>
              <a:gd name="connsiteX4" fmla="*/ 5086350 w 5102679"/>
              <a:gd name="connsiteY4" fmla="*/ 3837214 h 3837214"/>
              <a:gd name="connsiteX5" fmla="*/ 5102679 w 5102679"/>
              <a:gd name="connsiteY5" fmla="*/ 0 h 3837214"/>
              <a:gd name="connsiteX6" fmla="*/ 0 w 5102679"/>
              <a:gd name="connsiteY6" fmla="*/ 8164 h 3837214"/>
              <a:gd name="connsiteX0" fmla="*/ 1108 w 5185049"/>
              <a:gd name="connsiteY0" fmla="*/ 8164 h 3837214"/>
              <a:gd name="connsiteX1" fmla="*/ 4646587 w 5185049"/>
              <a:gd name="connsiteY1" fmla="*/ 963386 h 3837214"/>
              <a:gd name="connsiteX2" fmla="*/ 5087458 w 5185049"/>
              <a:gd name="connsiteY2" fmla="*/ 3837214 h 3837214"/>
              <a:gd name="connsiteX3" fmla="*/ 5087458 w 5185049"/>
              <a:gd name="connsiteY3" fmla="*/ 3837214 h 3837214"/>
              <a:gd name="connsiteX4" fmla="*/ 5103787 w 5185049"/>
              <a:gd name="connsiteY4" fmla="*/ 0 h 3837214"/>
              <a:gd name="connsiteX5" fmla="*/ 1108 w 5185049"/>
              <a:gd name="connsiteY5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2 w 5102681"/>
              <a:gd name="connsiteY0" fmla="*/ 8164 h 3837214"/>
              <a:gd name="connsiteX1" fmla="*/ 5086352 w 5102681"/>
              <a:gd name="connsiteY1" fmla="*/ 3837214 h 3837214"/>
              <a:gd name="connsiteX2" fmla="*/ 5086352 w 5102681"/>
              <a:gd name="connsiteY2" fmla="*/ 3837214 h 3837214"/>
              <a:gd name="connsiteX3" fmla="*/ 5102681 w 5102681"/>
              <a:gd name="connsiteY3" fmla="*/ 0 h 3837214"/>
              <a:gd name="connsiteX4" fmla="*/ 2 w 5102681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  <a:gd name="connsiteX0" fmla="*/ 0 w 5102679"/>
              <a:gd name="connsiteY0" fmla="*/ 8164 h 3837214"/>
              <a:gd name="connsiteX1" fmla="*/ 5086350 w 5102679"/>
              <a:gd name="connsiteY1" fmla="*/ 3837214 h 3837214"/>
              <a:gd name="connsiteX2" fmla="*/ 5086350 w 5102679"/>
              <a:gd name="connsiteY2" fmla="*/ 3837214 h 3837214"/>
              <a:gd name="connsiteX3" fmla="*/ 5102679 w 5102679"/>
              <a:gd name="connsiteY3" fmla="*/ 0 h 3837214"/>
              <a:gd name="connsiteX4" fmla="*/ 0 w 5102679"/>
              <a:gd name="connsiteY4" fmla="*/ 8164 h 3837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2679" h="3837214">
                <a:moveTo>
                  <a:pt x="0" y="8164"/>
                </a:moveTo>
                <a:cubicBezTo>
                  <a:pt x="5891892" y="223157"/>
                  <a:pt x="4881081" y="-248665"/>
                  <a:pt x="5086350" y="3837214"/>
                </a:cubicBezTo>
                <a:lnTo>
                  <a:pt x="5086350" y="3837214"/>
                </a:lnTo>
                <a:lnTo>
                  <a:pt x="5102679" y="0"/>
                </a:lnTo>
                <a:lnTo>
                  <a:pt x="0" y="8164"/>
                </a:lnTo>
                <a:close/>
              </a:path>
            </a:pathLst>
          </a:custGeom>
          <a:solidFill>
            <a:srgbClr val="2E59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" name="Nadpis">
            <a:extLst>
              <a:ext uri="{FF2B5EF4-FFF2-40B4-BE49-F238E27FC236}">
                <a16:creationId xmlns:a16="http://schemas.microsoft.com/office/drawing/2014/main" id="{FC05729B-E1CF-45CD-8144-1D976BC64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443" y="160257"/>
            <a:ext cx="7886700" cy="631595"/>
          </a:xfrm>
        </p:spPr>
        <p:txBody>
          <a:bodyPr anchor="t">
            <a:normAutofit/>
          </a:bodyPr>
          <a:lstStyle>
            <a:lvl1pPr>
              <a:defRPr lang="cs-CZ" sz="2400" b="1" kern="1200" dirty="0" smtClean="0">
                <a:solidFill>
                  <a:srgbClr val="D7144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styl.</a:t>
            </a:r>
          </a:p>
        </p:txBody>
      </p:sp>
      <p:pic>
        <p:nvPicPr>
          <p:cNvPr id="5" name="Logo Zdravi 2030" descr="Obsah obrázku objekt&#10;&#10;Popis byl vytvořen automaticky">
            <a:extLst>
              <a:ext uri="{FF2B5EF4-FFF2-40B4-BE49-F238E27FC236}">
                <a16:creationId xmlns:a16="http://schemas.microsoft.com/office/drawing/2014/main" id="{347605E1-604F-4661-8EEB-564973C25C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64" y="6272815"/>
            <a:ext cx="584180" cy="303178"/>
          </a:xfrm>
          <a:prstGeom prst="rect">
            <a:avLst/>
          </a:prstGeom>
        </p:spPr>
      </p:pic>
      <p:pic>
        <p:nvPicPr>
          <p:cNvPr id="6" name="Logo MZ CR">
            <a:extLst>
              <a:ext uri="{FF2B5EF4-FFF2-40B4-BE49-F238E27FC236}">
                <a16:creationId xmlns:a16="http://schemas.microsoft.com/office/drawing/2014/main" id="{0A674D63-7E08-40FA-BBE8-52A456EE32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457" y="6593923"/>
            <a:ext cx="1727686" cy="198318"/>
          </a:xfrm>
          <a:prstGeom prst="rect">
            <a:avLst/>
          </a:prstGeom>
        </p:spPr>
      </p:pic>
      <p:pic>
        <p:nvPicPr>
          <p:cNvPr id="9" name="Logo UZIS">
            <a:extLst>
              <a:ext uri="{FF2B5EF4-FFF2-40B4-BE49-F238E27FC236}">
                <a16:creationId xmlns:a16="http://schemas.microsoft.com/office/drawing/2014/main" id="{14527FAE-EF2D-4E64-BD3F-E8E8C7BCC2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629" y="6508809"/>
            <a:ext cx="377564" cy="330529"/>
          </a:xfrm>
          <a:prstGeom prst="rect">
            <a:avLst/>
          </a:prstGeom>
        </p:spPr>
      </p:pic>
      <p:cxnSp>
        <p:nvCxnSpPr>
          <p:cNvPr id="4" name="Přímá spojnice 3"/>
          <p:cNvCxnSpPr/>
          <p:nvPr userDrawn="1"/>
        </p:nvCxnSpPr>
        <p:spPr>
          <a:xfrm>
            <a:off x="995072" y="6460192"/>
            <a:ext cx="7749000" cy="796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4">
            <a:extLst>
              <a:ext uri="{FF2B5EF4-FFF2-40B4-BE49-F238E27FC236}">
                <a16:creationId xmlns:a16="http://schemas.microsoft.com/office/drawing/2014/main" id="{ACC372D8-5196-4047-9A69-14A2F224919B}"/>
              </a:ext>
            </a:extLst>
          </p:cNvPr>
          <p:cNvSpPr/>
          <p:nvPr userDrawn="1"/>
        </p:nvSpPr>
        <p:spPr>
          <a:xfrm>
            <a:off x="1151451" y="6539370"/>
            <a:ext cx="56293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900" b="1" i="0" dirty="0">
                <a:solidFill>
                  <a:schemeClr val="accent5">
                    <a:lumMod val="50000"/>
                  </a:schemeClr>
                </a:solidFill>
              </a:rPr>
              <a:t>Strategický rámec rozvoje péče o zdraví v České republice do roku 2030: analytická</a:t>
            </a:r>
            <a:r>
              <a:rPr lang="cs-CZ" sz="900" b="1" i="0" baseline="0" dirty="0">
                <a:solidFill>
                  <a:schemeClr val="accent5">
                    <a:lumMod val="50000"/>
                  </a:schemeClr>
                </a:solidFill>
              </a:rPr>
              <a:t> studie pro regiony ČR – září 2019</a:t>
            </a:r>
            <a:endParaRPr lang="en-US" sz="900" b="1" i="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420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88A3-75FA-E14B-809F-4B732ED9A08F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D850-ADC2-4F4A-A42F-6D73C98C33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2527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lastní rozlože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226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88A3-75FA-E14B-809F-4B732ED9A08F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DCDD850-ADC2-4F4A-A42F-6D73C98C33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3170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88A3-75FA-E14B-809F-4B732ED9A08F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DCDD850-ADC2-4F4A-A42F-6D73C98C33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601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88A3-75FA-E14B-809F-4B732ED9A08F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DCDD850-ADC2-4F4A-A42F-6D73C98C33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6731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88A3-75FA-E14B-809F-4B732ED9A08F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D850-ADC2-4F4A-A42F-6D73C98C33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7364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88A3-75FA-E14B-809F-4B732ED9A08F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D850-ADC2-4F4A-A42F-6D73C98C33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1256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88A3-75FA-E14B-809F-4B732ED9A08F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DD850-ADC2-4F4A-A42F-6D73C98C33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3134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88A3-75FA-E14B-809F-4B732ED9A08F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DCDD850-ADC2-4F4A-A42F-6D73C98C33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9536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088A3-75FA-E14B-809F-4B732ED9A08F}" type="datetimeFigureOut">
              <a:rPr lang="cs-CZ" smtClean="0"/>
              <a:t>01.04.2026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DCDD850-ADC2-4F4A-A42F-6D73C98C33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7979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  <p:sldLayoutId id="2147483724" r:id="rId19"/>
    <p:sldLayoutId id="2147483725" r:id="rId20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0.xml"/><Relationship Id="rId3" Type="http://schemas.openxmlformats.org/officeDocument/2006/relationships/tags" Target="../tags/tag9.xml"/><Relationship Id="rId7" Type="http://schemas.openxmlformats.org/officeDocument/2006/relationships/slideLayout" Target="../slideLayouts/slideLayout1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1.jpg"/><Relationship Id="rId4" Type="http://schemas.openxmlformats.org/officeDocument/2006/relationships/image" Target="../media/image30.tif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z/url?sa=i&amp;rct=j&amp;q=&amp;esrc=s&amp;source=images&amp;cd=&amp;cad=rja&amp;uact=8&amp;ved=0ahUKEwiI28Ppy93JAhUH1RQKHVSAAlgQjRwIBw&amp;url=http://www.ahaonline.cz/clanek/zhave-drby/90606/ze-starych-fotek-mrazi-kdo-byl-na-fotkach-pod-latkou-matky-nebo-duchove.html&amp;psig=AFQjCNEbmdnvypVqucE6KWMR7K3lxzucLw&amp;ust=1450257691558290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19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1"/>
          </p:nvPr>
        </p:nvSpPr>
        <p:spPr>
          <a:xfrm>
            <a:off x="588428" y="225184"/>
            <a:ext cx="7967144" cy="1080120"/>
          </a:xfrm>
        </p:spPr>
        <p:txBody>
          <a:bodyPr>
            <a:normAutofit/>
          </a:bodyPr>
          <a:lstStyle/>
          <a:p>
            <a:pPr algn="just"/>
            <a:r>
              <a:rPr lang="cs-CZ" sz="3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Výsledky výzkumu na téma duševního zdraví mladých dospělých v ČR</a:t>
            </a:r>
            <a:endParaRPr lang="sk-SK" sz="32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111" y="4585186"/>
            <a:ext cx="1358503" cy="125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Zástupný text 7">
            <a:extLst>
              <a:ext uri="{FF2B5EF4-FFF2-40B4-BE49-F238E27FC236}">
                <a16:creationId xmlns:a16="http://schemas.microsoft.com/office/drawing/2014/main" id="{CD38686C-1EAD-8F80-935A-D8B82557E04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Psychiatrická klinika 1. LF UK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C7F2B0B4-1EEF-68F5-CB53-C1C87844D2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1708AB5A-7133-81AA-6E0C-085793BC30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ABE3BC-A959-A673-2DF3-42E41475A6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080200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Civilizační onemocnění</a:t>
            </a:r>
            <a:b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cs-CZ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disease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 modernity)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38429"/>
            <a:ext cx="8372475" cy="3326775"/>
          </a:xfrm>
        </p:spPr>
        <p:txBody>
          <a:bodyPr>
            <a:normAutofit fontScale="77500" lnSpcReduction="20000"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KVO, ateroskleróza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Hormonální poruchy, hypotyreóza, DM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Nádory a záněty gastrointestinálního traktu (IBD)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Dermatologická onemocnění (atopická dermatitis, psoriáza)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Revmatická onemocnění</a:t>
            </a:r>
          </a:p>
          <a:p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Osteroporóza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Migréna, bolest, MS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Alergie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Obezita</a:t>
            </a:r>
          </a:p>
          <a:p>
            <a:r>
              <a:rPr lang="cs-CZ">
                <a:latin typeface="Calibri" panose="020F0502020204030204" pitchFamily="34" charset="0"/>
                <a:cs typeface="Calibri" panose="020F0502020204030204" pitchFamily="34" charset="0"/>
              </a:rPr>
              <a:t>Endometrióza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Depresivní a úzkostné poruchy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30EDBA94-1069-46F7-B51B-7213637B4C21}"/>
              </a:ext>
            </a:extLst>
          </p:cNvPr>
          <p:cNvSpPr/>
          <p:nvPr/>
        </p:nvSpPr>
        <p:spPr>
          <a:xfrm>
            <a:off x="265447" y="5493364"/>
            <a:ext cx="8613107" cy="30008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cs-CZ" sz="135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Zvýšení rizika chronických a často komorbidních onemocnění v mladších věkových skupinách</a:t>
            </a:r>
          </a:p>
        </p:txBody>
      </p:sp>
      <p:sp>
        <p:nvSpPr>
          <p:cNvPr id="5" name="Šipka: nahoru 4">
            <a:extLst>
              <a:ext uri="{FF2B5EF4-FFF2-40B4-BE49-F238E27FC236}">
                <a16:creationId xmlns:a16="http://schemas.microsoft.com/office/drawing/2014/main" id="{E3D4BD6F-9C2B-4D1C-8097-448BB0C78FBC}"/>
              </a:ext>
            </a:extLst>
          </p:cNvPr>
          <p:cNvSpPr/>
          <p:nvPr/>
        </p:nvSpPr>
        <p:spPr>
          <a:xfrm>
            <a:off x="6948264" y="2073444"/>
            <a:ext cx="2037660" cy="3056745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glow rad="76200">
              <a:schemeClr val="accent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cs-CZ" sz="135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106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81481E-6 L 0.00079 -0.2972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1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840369-F77E-4778-9891-F84B712232F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94220" y="1106742"/>
            <a:ext cx="6555560" cy="63891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cs-CZ" sz="2100" b="1" dirty="0"/>
              <a:t>Doutnající zánět v etiologii nemocí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682A8E90-7408-4C9F-A1C8-4E8BA09C6E77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b="1555"/>
          <a:stretch/>
        </p:blipFill>
        <p:spPr>
          <a:xfrm>
            <a:off x="1163581" y="1745653"/>
            <a:ext cx="6816839" cy="3745643"/>
          </a:xfrm>
          <a:prstGeom prst="snip2DiagRect">
            <a:avLst>
              <a:gd name="adj1" fmla="val 0"/>
              <a:gd name="adj2" fmla="val 30497"/>
            </a:avLst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A2EA056-2EFB-41EE-93EF-BA3CDA185D05}"/>
              </a:ext>
            </a:extLst>
          </p:cNvPr>
          <p:cNvSpPr txBox="1"/>
          <p:nvPr/>
        </p:nvSpPr>
        <p:spPr>
          <a:xfrm>
            <a:off x="7664833" y="5598079"/>
            <a:ext cx="121379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514337">
              <a:defRPr/>
            </a:pPr>
            <a:r>
              <a:rPr lang="cs-CZ" sz="1050" dirty="0">
                <a:solidFill>
                  <a:prstClr val="black"/>
                </a:solidFill>
                <a:latin typeface="Calibri"/>
                <a:ea typeface="Meiryo UI"/>
              </a:rPr>
              <a:t>Furman et al. 2019</a:t>
            </a:r>
          </a:p>
        </p:txBody>
      </p:sp>
    </p:spTree>
    <p:extLst>
      <p:ext uri="{BB962C8B-B14F-4D97-AF65-F5344CB8AC3E}">
        <p14:creationId xmlns:p14="http://schemas.microsoft.com/office/powerpoint/2010/main" val="50733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Full-size image (14 K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5707" y="1700808"/>
            <a:ext cx="2977397" cy="1458162"/>
          </a:xfrm>
          <a:prstGeom prst="rect">
            <a:avLst/>
          </a:prstGeom>
          <a:noFill/>
        </p:spPr>
      </p:pic>
      <p:sp>
        <p:nvSpPr>
          <p:cNvPr id="4" name="TextovéPole 3"/>
          <p:cNvSpPr txBox="1"/>
          <p:nvPr/>
        </p:nvSpPr>
        <p:spPr>
          <a:xfrm>
            <a:off x="2171389" y="3175085"/>
            <a:ext cx="26805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/>
              <a:t>MMPI </a:t>
            </a:r>
            <a:r>
              <a:rPr lang="cs-CZ" sz="1200" b="1" dirty="0" err="1"/>
              <a:t>Depression</a:t>
            </a:r>
            <a:r>
              <a:rPr lang="cs-CZ" sz="1200" b="1" dirty="0"/>
              <a:t> (D) </a:t>
            </a:r>
            <a:r>
              <a:rPr lang="cs-CZ" sz="1200" b="1" dirty="0" err="1"/>
              <a:t>scale</a:t>
            </a:r>
            <a:r>
              <a:rPr lang="cs-CZ" sz="1200" b="1" dirty="0"/>
              <a:t> </a:t>
            </a:r>
            <a:r>
              <a:rPr lang="cs-CZ" sz="1200" b="1" dirty="0" err="1"/>
              <a:t>scores</a:t>
            </a:r>
            <a:endParaRPr lang="en-US" sz="1350" dirty="0"/>
          </a:p>
        </p:txBody>
      </p:sp>
      <p:sp>
        <p:nvSpPr>
          <p:cNvPr id="5" name="TextovéPole 4"/>
          <p:cNvSpPr txBox="1"/>
          <p:nvPr/>
        </p:nvSpPr>
        <p:spPr>
          <a:xfrm>
            <a:off x="1709683" y="944725"/>
            <a:ext cx="55267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 college </a:t>
            </a:r>
            <a:r>
              <a:rPr lang="cs-CZ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students</a:t>
            </a:r>
            <a:r>
              <a:rPr lang="cs-CZ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1938–2007</a:t>
            </a:r>
          </a:p>
          <a:p>
            <a:pPr algn="r"/>
            <a:r>
              <a:rPr lang="cs-CZ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MMPI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Full-size image (14 K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4753" y="3710572"/>
            <a:ext cx="2908240" cy="1242138"/>
          </a:xfrm>
          <a:prstGeom prst="rect">
            <a:avLst/>
          </a:prstGeom>
          <a:noFill/>
        </p:spPr>
      </p:pic>
      <p:sp>
        <p:nvSpPr>
          <p:cNvPr id="10" name="TextovéPole 9"/>
          <p:cNvSpPr txBox="1"/>
          <p:nvPr/>
        </p:nvSpPr>
        <p:spPr>
          <a:xfrm>
            <a:off x="2721974" y="5211198"/>
            <a:ext cx="37000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/>
              <a:t>MMPI Psychopathic Deviation (Pd) scale scores</a:t>
            </a:r>
            <a:endParaRPr lang="en-US" sz="1200" b="1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5752993" y="5589240"/>
            <a:ext cx="196399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500" b="1" dirty="0" err="1"/>
              <a:t>Twenge</a:t>
            </a:r>
            <a:r>
              <a:rPr lang="cs-CZ" sz="1500" b="1" dirty="0"/>
              <a:t> </a:t>
            </a:r>
            <a:r>
              <a:rPr lang="cs-CZ" sz="1500" b="1" dirty="0" err="1"/>
              <a:t>et</a:t>
            </a:r>
            <a:r>
              <a:rPr lang="cs-CZ" sz="1500" b="1" dirty="0"/>
              <a:t> </a:t>
            </a:r>
            <a:r>
              <a:rPr lang="cs-CZ" sz="1500" b="1" dirty="0" err="1"/>
              <a:t>al</a:t>
            </a:r>
            <a:r>
              <a:rPr lang="cs-CZ" sz="1500" b="1" dirty="0"/>
              <a:t>., 2010</a:t>
            </a:r>
            <a:endParaRPr lang="en-US" sz="1500" b="1" dirty="0"/>
          </a:p>
        </p:txBody>
      </p:sp>
      <p:sp>
        <p:nvSpPr>
          <p:cNvPr id="2" name="TextovéPole 1"/>
          <p:cNvSpPr txBox="1"/>
          <p:nvPr/>
        </p:nvSpPr>
        <p:spPr>
          <a:xfrm>
            <a:off x="5814139" y="2348881"/>
            <a:ext cx="1454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metaanalysis</a:t>
            </a:r>
            <a:endParaRPr lang="cs-CZ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n=63 706</a:t>
            </a:r>
          </a:p>
        </p:txBody>
      </p:sp>
    </p:spTree>
    <p:extLst>
      <p:ext uri="{BB962C8B-B14F-4D97-AF65-F5344CB8AC3E}">
        <p14:creationId xmlns:p14="http://schemas.microsoft.com/office/powerpoint/2010/main" val="1045126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9A5FC63-F1EB-4477-9E8C-4E88759BE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40" y="857250"/>
            <a:ext cx="797392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10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atMod val="92000"/>
                <a:lumMod val="120000"/>
              </a:schemeClr>
            </a:gs>
            <a:gs pos="100000">
              <a:schemeClr val="bg1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27737A0-D7E0-4415-8E90-FD4F69E76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506CE375-B39D-4C51-A858-F4A38331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64EA8B46-395C-41F6-BE09-548B10809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BC7EDC6D-8B00-48D9-B8FD-9B5285FB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DE4BD3C3-5C1B-4305-BFA1-9054820B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4635ED79-E821-4CFD-9F97-D6137E5DC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92FD5F9A-0D1B-4304-AC95-EA6A4E70E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E9BB96F9-6F99-413C-909E-6FCF017C1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1CCAEE3F-DFD6-4F56-91DF-94C71526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A9965128-6557-433B-B75B-BDF307311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6ACA7D22-11B5-4768-B195-51BF6E7C1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A10AD997-8BE7-4F95-8B7C-4E59DA1AC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DE270B5A-1647-4C9C-BA5F-6BC559F869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7D8AB18-1DD7-4D60-B9FA-190B47BB26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157"/>
            <a:ext cx="1767505" cy="6853096"/>
            <a:chOff x="6627813" y="195610"/>
            <a:chExt cx="1952625" cy="5678141"/>
          </a:xfrm>
        </p:grpSpPr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AE3C8994-22F6-4B7D-B50B-80ECD1E2A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DDCDE2FF-5BFC-4807-AB1E-D6928F8F4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63EF93F1-6EAF-4409-A623-76533740E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ED3B5256-3F5C-4FDE-8A9A-5A124E92BA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ED5D4282-BFB9-4BFC-A20D-18E1C4EEA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3E6394EB-0752-433A-BA70-AF42B45F17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DF27BE5F-DA8D-4260-9D0D-69E9CE146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9A6E5CBE-AE54-40B7-9A00-E3975FEAC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6C307890-5461-4D51-ADA6-A3DA6D35B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3F9B7E4B-6412-4B97-AD48-30B1F61F3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D345D359-869B-4305-B7D7-0B5C4FDEC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2F688B27-AEB8-45BD-9597-78A97EE0DD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4EB21FA6-8B6A-4699-8408-91E699800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9" name="Freeform 6">
            <a:extLst>
              <a:ext uri="{FF2B5EF4-FFF2-40B4-BE49-F238E27FC236}">
                <a16:creationId xmlns:a16="http://schemas.microsoft.com/office/drawing/2014/main" id="{BA1AABB7-0FD0-4445-8B8B-7A0C680C5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4CE9304C-7D47-49AD-9260-6DBF0A5B9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-393"/>
            <a:ext cx="9141714" cy="68587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ok 3" descr="Obrázok, na ktorom je detské ihrisko, osoba&#10;&#10;Automaticky generovaný popis">
            <a:extLst>
              <a:ext uri="{FF2B5EF4-FFF2-40B4-BE49-F238E27FC236}">
                <a16:creationId xmlns:a16="http://schemas.microsoft.com/office/drawing/2014/main" id="{9995AE23-694C-A259-4A3E-0FCD9CCD53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</a:blip>
          <a:srcRect t="14538" b="10462"/>
          <a:stretch/>
        </p:blipFill>
        <p:spPr>
          <a:xfrm>
            <a:off x="-1143" y="10"/>
            <a:ext cx="914400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D7DB917-0385-65A9-62F7-FA2D77C51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045" y="1844851"/>
            <a:ext cx="7264911" cy="226278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000" dirty="0"/>
              <a:t>DUŠEVNÍ ZDRAVÍ MLADÝCH DOSPĚLÝCH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DEDD006-D91C-4989-B39C-EEEA43F86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5" name="Freeform 33">
            <a:extLst>
              <a:ext uri="{FF2B5EF4-FFF2-40B4-BE49-F238E27FC236}">
                <a16:creationId xmlns:a16="http://schemas.microsoft.com/office/drawing/2014/main" id="{35EF7FFE-55CC-444E-A630-F40A5C9C5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1759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7366542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19FE08D8-CEA0-461E-870A-02CD15D9B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CA856DF-DEBC-DAE6-E909-1C4179C70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20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ZKOUMÁNÍ DUŠEVNÍHO ZDRAVÍ MLADÝCH DOSPĚLÝCH </a:t>
            </a:r>
            <a:endParaRPr lang="cs-CZ" sz="2200">
              <a:solidFill>
                <a:schemeClr val="bg1"/>
              </a:solidFill>
            </a:endParaRPr>
          </a:p>
        </p:txBody>
      </p:sp>
      <p:sp>
        <p:nvSpPr>
          <p:cNvPr id="49" name="Freeform 11">
            <a:extLst>
              <a:ext uri="{FF2B5EF4-FFF2-40B4-BE49-F238E27FC236}">
                <a16:creationId xmlns:a16="http://schemas.microsoft.com/office/drawing/2014/main" id="{2B982904-A46E-41DF-BA98-61E2300C7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27018161-547E-48F7-A0D9-272C9EA5B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CDABD85-82EC-C769-6633-96E475C3F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9933" y="589722"/>
            <a:ext cx="5098525" cy="5321500"/>
          </a:xfrm>
        </p:spPr>
        <p:txBody>
          <a:bodyPr anchor="ctr">
            <a:normAutofit/>
          </a:bodyPr>
          <a:lstStyle/>
          <a:p>
            <a:r>
              <a:rPr lang="cs-CZ" i="1" kern="1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Klíčová období vývoje</a:t>
            </a:r>
          </a:p>
          <a:p>
            <a:pPr lvl="1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cs-CZ" b="0" i="0" u="none" strike="noStrik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ladá dospělost je klíčovým obdobím pro vývoj mozku, což ovlivňuje dlouhodobé duševní zdraví</a:t>
            </a:r>
            <a:endParaRPr lang="cs-CZ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i="1" kern="1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Sociální a technologické změny</a:t>
            </a:r>
          </a:p>
          <a:p>
            <a:pPr lvl="1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cs-CZ" b="0" i="0" u="none" strike="noStrik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oderní životní styl a technologické změny zvyšují stres a izolaci mezi mladými dospělými</a:t>
            </a:r>
            <a:endParaRPr lang="cs-CZ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i="1" kern="1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Preventivní strategie</a:t>
            </a:r>
          </a:p>
          <a:p>
            <a:pPr lvl="1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cs-CZ" b="0" i="0" u="none" strike="noStrik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ýzkum duševního zdraví mladých dospělých je klíčový pro včasnou identifikaci a prevenci duševních onemocnění</a:t>
            </a:r>
            <a:endParaRPr lang="cs-CZ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i="1" kern="1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Ekonomické a společenské důsledky</a:t>
            </a:r>
          </a:p>
          <a:p>
            <a:pPr lvl="1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cs-CZ" b="0" i="0" u="none" strike="noStrik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uševní zdraví mladých dospělých má významný dopad na ekonomiku a společenské vztahy</a:t>
            </a:r>
            <a:endParaRPr lang="cs-CZ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i="1" kern="1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Osobní rozvoj a blaho</a:t>
            </a:r>
          </a:p>
          <a:p>
            <a:pPr lvl="1"/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cs-CZ" b="0" i="0" u="none" strike="noStrik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tudium duševního zdraví mladých dospělých podporuje jejich osobní rozvoj a celkové blaho</a:t>
            </a:r>
            <a:endParaRPr lang="cs-CZ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995942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9FE08D8-CEA0-461E-870A-02CD15D9B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86BEDC7-CBAA-265C-AD9A-E5C2341AC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919" y="3101093"/>
            <a:ext cx="2069472" cy="3029344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CÍLE VÝZKUMU</a:t>
            </a: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2B982904-A46E-41DF-BA98-61E2300C7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7018161-547E-48F7-A0D9-272C9EA5B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EB7F30A-7F65-68E0-B258-C62E8C9F6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9933" y="589722"/>
            <a:ext cx="5313278" cy="5321500"/>
          </a:xfrm>
        </p:spPr>
        <p:txBody>
          <a:bodyPr anchor="ctr">
            <a:norm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Dlouhodobé sledování duševního zdraví a mapování trendů</a:t>
            </a:r>
          </a:p>
          <a:p>
            <a:r>
              <a:rPr lang="cs-CZ" sz="18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Porozumění výzvám a stresorům, kterým mladí dospělí v české republice čelí </a:t>
            </a:r>
          </a:p>
          <a:p>
            <a:r>
              <a:rPr lang="cs-CZ" sz="18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Návrh pro vytvoření služeb duševního zdraví</a:t>
            </a:r>
          </a:p>
          <a:p>
            <a:r>
              <a:rPr lang="cs-CZ" sz="18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Zvýšení informovanosti vzdělávacích instituce a kariérních poradců o psychických faktorech, které ovlivňují vzdělávací a pracovní volby mladých dospělých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8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Snížení stigmatu týkající se duševních problémů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467868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F27737A0-D7E0-4415-8E90-FD4F69E76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51" name="Freeform 11">
              <a:extLst>
                <a:ext uri="{FF2B5EF4-FFF2-40B4-BE49-F238E27FC236}">
                  <a16:creationId xmlns:a16="http://schemas.microsoft.com/office/drawing/2014/main" id="{506CE375-B39D-4C51-A858-F4A38331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2" name="Freeform 12">
              <a:extLst>
                <a:ext uri="{FF2B5EF4-FFF2-40B4-BE49-F238E27FC236}">
                  <a16:creationId xmlns:a16="http://schemas.microsoft.com/office/drawing/2014/main" id="{64EA8B46-395C-41F6-BE09-548B10809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3" name="Freeform 13">
              <a:extLst>
                <a:ext uri="{FF2B5EF4-FFF2-40B4-BE49-F238E27FC236}">
                  <a16:creationId xmlns:a16="http://schemas.microsoft.com/office/drawing/2014/main" id="{BC7EDC6D-8B00-48D9-B8FD-9B5285FB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4" name="Freeform 14">
              <a:extLst>
                <a:ext uri="{FF2B5EF4-FFF2-40B4-BE49-F238E27FC236}">
                  <a16:creationId xmlns:a16="http://schemas.microsoft.com/office/drawing/2014/main" id="{DE4BD3C3-5C1B-4305-BFA1-9054820B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id="{4635ED79-E821-4CFD-9F97-D6137E5DC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6" name="Freeform 16">
              <a:extLst>
                <a:ext uri="{FF2B5EF4-FFF2-40B4-BE49-F238E27FC236}">
                  <a16:creationId xmlns:a16="http://schemas.microsoft.com/office/drawing/2014/main" id="{92FD5F9A-0D1B-4304-AC95-EA6A4E70E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7" name="Freeform 17">
              <a:extLst>
                <a:ext uri="{FF2B5EF4-FFF2-40B4-BE49-F238E27FC236}">
                  <a16:creationId xmlns:a16="http://schemas.microsoft.com/office/drawing/2014/main" id="{E9BB96F9-6F99-413C-909E-6FCF017C1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8" name="Freeform 18">
              <a:extLst>
                <a:ext uri="{FF2B5EF4-FFF2-40B4-BE49-F238E27FC236}">
                  <a16:creationId xmlns:a16="http://schemas.microsoft.com/office/drawing/2014/main" id="{1CCAEE3F-DFD6-4F56-91DF-94C71526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9" name="Freeform 19">
              <a:extLst>
                <a:ext uri="{FF2B5EF4-FFF2-40B4-BE49-F238E27FC236}">
                  <a16:creationId xmlns:a16="http://schemas.microsoft.com/office/drawing/2014/main" id="{A9965128-6557-433B-B75B-BDF307311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" name="Freeform 20">
              <a:extLst>
                <a:ext uri="{FF2B5EF4-FFF2-40B4-BE49-F238E27FC236}">
                  <a16:creationId xmlns:a16="http://schemas.microsoft.com/office/drawing/2014/main" id="{6ACA7D22-11B5-4768-B195-51BF6E7C1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" name="Freeform 21">
              <a:extLst>
                <a:ext uri="{FF2B5EF4-FFF2-40B4-BE49-F238E27FC236}">
                  <a16:creationId xmlns:a16="http://schemas.microsoft.com/office/drawing/2014/main" id="{A10AD997-8BE7-4F95-8B7C-4E59DA1AC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" name="Freeform 22">
              <a:extLst>
                <a:ext uri="{FF2B5EF4-FFF2-40B4-BE49-F238E27FC236}">
                  <a16:creationId xmlns:a16="http://schemas.microsoft.com/office/drawing/2014/main" id="{DE270B5A-1647-4C9C-BA5F-6BC559F869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7D8AB18-1DD7-4D60-B9FA-190B47BB26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157"/>
            <a:ext cx="1767505" cy="6853096"/>
            <a:chOff x="6627813" y="195610"/>
            <a:chExt cx="1952625" cy="5678141"/>
          </a:xfrm>
        </p:grpSpPr>
        <p:sp>
          <p:nvSpPr>
            <p:cNvPr id="65" name="Freeform 27">
              <a:extLst>
                <a:ext uri="{FF2B5EF4-FFF2-40B4-BE49-F238E27FC236}">
                  <a16:creationId xmlns:a16="http://schemas.microsoft.com/office/drawing/2014/main" id="{AE3C8994-22F6-4B7D-B50B-80ECD1E2A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6" name="Freeform 28">
              <a:extLst>
                <a:ext uri="{FF2B5EF4-FFF2-40B4-BE49-F238E27FC236}">
                  <a16:creationId xmlns:a16="http://schemas.microsoft.com/office/drawing/2014/main" id="{DDCDE2FF-5BFC-4807-AB1E-D6928F8F4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7" name="Freeform 29">
              <a:extLst>
                <a:ext uri="{FF2B5EF4-FFF2-40B4-BE49-F238E27FC236}">
                  <a16:creationId xmlns:a16="http://schemas.microsoft.com/office/drawing/2014/main" id="{63EF93F1-6EAF-4409-A623-76533740E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8" name="Freeform 30">
              <a:extLst>
                <a:ext uri="{FF2B5EF4-FFF2-40B4-BE49-F238E27FC236}">
                  <a16:creationId xmlns:a16="http://schemas.microsoft.com/office/drawing/2014/main" id="{ED3B5256-3F5C-4FDE-8A9A-5A124E92BA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9" name="Freeform 31">
              <a:extLst>
                <a:ext uri="{FF2B5EF4-FFF2-40B4-BE49-F238E27FC236}">
                  <a16:creationId xmlns:a16="http://schemas.microsoft.com/office/drawing/2014/main" id="{ED5D4282-BFB9-4BFC-A20D-18E1C4EEA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0" name="Freeform 32">
              <a:extLst>
                <a:ext uri="{FF2B5EF4-FFF2-40B4-BE49-F238E27FC236}">
                  <a16:creationId xmlns:a16="http://schemas.microsoft.com/office/drawing/2014/main" id="{3E6394EB-0752-433A-BA70-AF42B45F17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1" name="Freeform 33">
              <a:extLst>
                <a:ext uri="{FF2B5EF4-FFF2-40B4-BE49-F238E27FC236}">
                  <a16:creationId xmlns:a16="http://schemas.microsoft.com/office/drawing/2014/main" id="{DF27BE5F-DA8D-4260-9D0D-69E9CE146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2" name="Freeform 34">
              <a:extLst>
                <a:ext uri="{FF2B5EF4-FFF2-40B4-BE49-F238E27FC236}">
                  <a16:creationId xmlns:a16="http://schemas.microsoft.com/office/drawing/2014/main" id="{9A6E5CBE-AE54-40B7-9A00-E3975FEAC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3" name="Freeform 35">
              <a:extLst>
                <a:ext uri="{FF2B5EF4-FFF2-40B4-BE49-F238E27FC236}">
                  <a16:creationId xmlns:a16="http://schemas.microsoft.com/office/drawing/2014/main" id="{6C307890-5461-4D51-ADA6-A3DA6D35B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4" name="Freeform 36">
              <a:extLst>
                <a:ext uri="{FF2B5EF4-FFF2-40B4-BE49-F238E27FC236}">
                  <a16:creationId xmlns:a16="http://schemas.microsoft.com/office/drawing/2014/main" id="{3F9B7E4B-6412-4B97-AD48-30B1F61F3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5" name="Freeform 37">
              <a:extLst>
                <a:ext uri="{FF2B5EF4-FFF2-40B4-BE49-F238E27FC236}">
                  <a16:creationId xmlns:a16="http://schemas.microsoft.com/office/drawing/2014/main" id="{D345D359-869B-4305-B7D7-0B5C4FDEC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6" name="Freeform 38">
              <a:extLst>
                <a:ext uri="{FF2B5EF4-FFF2-40B4-BE49-F238E27FC236}">
                  <a16:creationId xmlns:a16="http://schemas.microsoft.com/office/drawing/2014/main" id="{2F688B27-AEB8-45BD-9597-78A97EE0DD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4EB21FA6-8B6A-4699-8408-91E699800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80" name="Freeform 6">
            <a:extLst>
              <a:ext uri="{FF2B5EF4-FFF2-40B4-BE49-F238E27FC236}">
                <a16:creationId xmlns:a16="http://schemas.microsoft.com/office/drawing/2014/main" id="{BA1AABB7-0FD0-4445-8B8B-7A0C680C5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82" name="Rectangle 81">
            <a:extLst>
              <a:ext uri="{FF2B5EF4-FFF2-40B4-BE49-F238E27FC236}">
                <a16:creationId xmlns:a16="http://schemas.microsoft.com/office/drawing/2014/main" id="{C1D1F24C-BA9D-41EE-B46F-6C4F5B35D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9144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ok 5" descr="Obrázok, na ktorom je snímka obrazovky, kruh, diagram, kreslený obrázok&#10;&#10;Automaticky generovaný popis">
            <a:extLst>
              <a:ext uri="{FF2B5EF4-FFF2-40B4-BE49-F238E27FC236}">
                <a16:creationId xmlns:a16="http://schemas.microsoft.com/office/drawing/2014/main" id="{56C3B716-35EC-4275-8F7B-49040A7C33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</a:blip>
          <a:srcRect t="17510" b="7490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grpSp>
        <p:nvGrpSpPr>
          <p:cNvPr id="84" name="Group 83">
            <a:extLst>
              <a:ext uri="{FF2B5EF4-FFF2-40B4-BE49-F238E27FC236}">
                <a16:creationId xmlns:a16="http://schemas.microsoft.com/office/drawing/2014/main" id="{C13B8118-80AF-4C0C-BC64-74291987F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85" name="Freeform 11">
              <a:extLst>
                <a:ext uri="{FF2B5EF4-FFF2-40B4-BE49-F238E27FC236}">
                  <a16:creationId xmlns:a16="http://schemas.microsoft.com/office/drawing/2014/main" id="{E28C34FD-C8AB-4444-9244-37247B99B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6" name="Freeform 12">
              <a:extLst>
                <a:ext uri="{FF2B5EF4-FFF2-40B4-BE49-F238E27FC236}">
                  <a16:creationId xmlns:a16="http://schemas.microsoft.com/office/drawing/2014/main" id="{F9BFF7D6-B77B-44E9-A782-9D298C990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7" name="Freeform 13">
              <a:extLst>
                <a:ext uri="{FF2B5EF4-FFF2-40B4-BE49-F238E27FC236}">
                  <a16:creationId xmlns:a16="http://schemas.microsoft.com/office/drawing/2014/main" id="{514D6296-625A-4CC9-BEB9-D738BF2A2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8" name="Freeform 14">
              <a:extLst>
                <a:ext uri="{FF2B5EF4-FFF2-40B4-BE49-F238E27FC236}">
                  <a16:creationId xmlns:a16="http://schemas.microsoft.com/office/drawing/2014/main" id="{CF7A54B1-9C64-4395-9A06-3DCAFBD40C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9" name="Freeform 15">
              <a:extLst>
                <a:ext uri="{FF2B5EF4-FFF2-40B4-BE49-F238E27FC236}">
                  <a16:creationId xmlns:a16="http://schemas.microsoft.com/office/drawing/2014/main" id="{A06A8912-6544-446B-8B15-C7E68BF5EF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0" name="Freeform 16">
              <a:extLst>
                <a:ext uri="{FF2B5EF4-FFF2-40B4-BE49-F238E27FC236}">
                  <a16:creationId xmlns:a16="http://schemas.microsoft.com/office/drawing/2014/main" id="{23046646-4195-4B9A-8E43-22B520F8F3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1" name="Freeform 17">
              <a:extLst>
                <a:ext uri="{FF2B5EF4-FFF2-40B4-BE49-F238E27FC236}">
                  <a16:creationId xmlns:a16="http://schemas.microsoft.com/office/drawing/2014/main" id="{B0BBADBF-6D90-44AD-9068-FF03855DA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2" name="Freeform 18">
              <a:extLst>
                <a:ext uri="{FF2B5EF4-FFF2-40B4-BE49-F238E27FC236}">
                  <a16:creationId xmlns:a16="http://schemas.microsoft.com/office/drawing/2014/main" id="{75227888-5A01-404B-AE4D-D79B05A86F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3" name="Freeform 19">
              <a:extLst>
                <a:ext uri="{FF2B5EF4-FFF2-40B4-BE49-F238E27FC236}">
                  <a16:creationId xmlns:a16="http://schemas.microsoft.com/office/drawing/2014/main" id="{B7ACB41F-3710-4051-AB65-5FC82C5FB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4" name="Freeform 20">
              <a:extLst>
                <a:ext uri="{FF2B5EF4-FFF2-40B4-BE49-F238E27FC236}">
                  <a16:creationId xmlns:a16="http://schemas.microsoft.com/office/drawing/2014/main" id="{F28F1156-1F03-4A29-9016-C29EA17BCF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F7C0D23E-7680-4D6E-B35D-244D3E77E7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6" name="Freeform 22">
              <a:extLst>
                <a:ext uri="{FF2B5EF4-FFF2-40B4-BE49-F238E27FC236}">
                  <a16:creationId xmlns:a16="http://schemas.microsoft.com/office/drawing/2014/main" id="{D1F7FFBA-E04A-40A4-8F92-AAD6EF8A4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AD7DB917-0385-65A9-62F7-FA2D77C51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1909" y="2514600"/>
            <a:ext cx="6686550" cy="22627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METODOLOGIE VÝZKUMU</a:t>
            </a:r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502F7C86-D374-4969-AB87-CA4108CE9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</p:grpSpPr>
        <p:sp>
          <p:nvSpPr>
            <p:cNvPr id="99" name="Freeform 27">
              <a:extLst>
                <a:ext uri="{FF2B5EF4-FFF2-40B4-BE49-F238E27FC236}">
                  <a16:creationId xmlns:a16="http://schemas.microsoft.com/office/drawing/2014/main" id="{D99BC819-B2EA-4CCC-8B23-CF42F48D6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0" name="Freeform 28">
              <a:extLst>
                <a:ext uri="{FF2B5EF4-FFF2-40B4-BE49-F238E27FC236}">
                  <a16:creationId xmlns:a16="http://schemas.microsoft.com/office/drawing/2014/main" id="{1EA0AE3F-610C-4727-B82A-D91B4282EE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1" name="Freeform 29">
              <a:extLst>
                <a:ext uri="{FF2B5EF4-FFF2-40B4-BE49-F238E27FC236}">
                  <a16:creationId xmlns:a16="http://schemas.microsoft.com/office/drawing/2014/main" id="{1AED653B-8E26-4407-B55E-5EF634840A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2" name="Freeform 30">
              <a:extLst>
                <a:ext uri="{FF2B5EF4-FFF2-40B4-BE49-F238E27FC236}">
                  <a16:creationId xmlns:a16="http://schemas.microsoft.com/office/drawing/2014/main" id="{21EB9336-97C9-4E84-94CF-D3F74080F2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3" name="Freeform 31">
              <a:extLst>
                <a:ext uri="{FF2B5EF4-FFF2-40B4-BE49-F238E27FC236}">
                  <a16:creationId xmlns:a16="http://schemas.microsoft.com/office/drawing/2014/main" id="{69BF6CA2-569A-4C82-A2AE-CDCF36CCBE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4" name="Freeform 32">
              <a:extLst>
                <a:ext uri="{FF2B5EF4-FFF2-40B4-BE49-F238E27FC236}">
                  <a16:creationId xmlns:a16="http://schemas.microsoft.com/office/drawing/2014/main" id="{421FFC08-FE31-4A95-B2F5-68A06B97A9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5" name="Freeform 33">
              <a:extLst>
                <a:ext uri="{FF2B5EF4-FFF2-40B4-BE49-F238E27FC236}">
                  <a16:creationId xmlns:a16="http://schemas.microsoft.com/office/drawing/2014/main" id="{2422EB91-1B28-4E12-A747-0ACA5D9E28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6" name="Freeform 34">
              <a:extLst>
                <a:ext uri="{FF2B5EF4-FFF2-40B4-BE49-F238E27FC236}">
                  <a16:creationId xmlns:a16="http://schemas.microsoft.com/office/drawing/2014/main" id="{6077349A-7224-44B1-9F3A-E1BDCB43B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7" name="Freeform 35">
              <a:extLst>
                <a:ext uri="{FF2B5EF4-FFF2-40B4-BE49-F238E27FC236}">
                  <a16:creationId xmlns:a16="http://schemas.microsoft.com/office/drawing/2014/main" id="{A05A2443-1E41-4A29-927D-4C9D7FA84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8" name="Freeform 36">
              <a:extLst>
                <a:ext uri="{FF2B5EF4-FFF2-40B4-BE49-F238E27FC236}">
                  <a16:creationId xmlns:a16="http://schemas.microsoft.com/office/drawing/2014/main" id="{849DD9E0-80A6-4A4C-91DD-CF69D1C337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9" name="Freeform 37">
              <a:extLst>
                <a:ext uri="{FF2B5EF4-FFF2-40B4-BE49-F238E27FC236}">
                  <a16:creationId xmlns:a16="http://schemas.microsoft.com/office/drawing/2014/main" id="{04A5B2BC-E2EA-4553-8199-C4F3B86D88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10" name="Freeform 38">
              <a:extLst>
                <a:ext uri="{FF2B5EF4-FFF2-40B4-BE49-F238E27FC236}">
                  <a16:creationId xmlns:a16="http://schemas.microsoft.com/office/drawing/2014/main" id="{69AA136B-030C-4644-821E-3247A1841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12" name="Rectangle 111">
            <a:extLst>
              <a:ext uri="{FF2B5EF4-FFF2-40B4-BE49-F238E27FC236}">
                <a16:creationId xmlns:a16="http://schemas.microsoft.com/office/drawing/2014/main" id="{9DEDD006-D91C-4989-B39C-EEEA43F86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14" name="Freeform 33">
            <a:extLst>
              <a:ext uri="{FF2B5EF4-FFF2-40B4-BE49-F238E27FC236}">
                <a16:creationId xmlns:a16="http://schemas.microsoft.com/office/drawing/2014/main" id="{35EF7FFE-55CC-444E-A630-F40A5C9C5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9114517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9FE08D8-CEA0-461E-870A-02CD15D9B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CE0189E-9F8A-4C0C-8706-885527D24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182" y="3250472"/>
            <a:ext cx="2069472" cy="327907"/>
          </a:xfrm>
        </p:spPr>
        <p:txBody>
          <a:bodyPr>
            <a:noAutofit/>
          </a:bodyPr>
          <a:lstStyle/>
          <a:p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METODOLOGIE</a:t>
            </a: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2B982904-A46E-41DF-BA98-61E2300C7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7018161-547E-48F7-A0D9-272C9EA5B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2FB001B-3980-327A-795D-9669661E1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9933" y="589722"/>
            <a:ext cx="5098525" cy="5321500"/>
          </a:xfrm>
        </p:spPr>
        <p:txBody>
          <a:bodyPr anchor="ctr">
            <a:normAutofit/>
          </a:bodyPr>
          <a:lstStyle/>
          <a:p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Reprezentativní vzorek mladé populace </a:t>
            </a:r>
          </a:p>
          <a:p>
            <a:pPr lvl="1"/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Věk 18-30 </a:t>
            </a:r>
          </a:p>
          <a:p>
            <a:pPr lvl="1"/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Spolupráce s agenturou STEM/MARK </a:t>
            </a:r>
          </a:p>
          <a:p>
            <a:pPr lvl="1"/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Online dotazování</a:t>
            </a:r>
          </a:p>
          <a:p>
            <a:r>
              <a:rPr lang="cs-CZ" i="1" dirty="0"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cs-CZ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ombinace standardizovaných nástrojů a specificky navržených otázek </a:t>
            </a:r>
          </a:p>
          <a:p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Červen 2023 – pouze mladí dospělí </a:t>
            </a:r>
          </a:p>
          <a:p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Roky 2014, 2017, 2020, 2021, 2023 – dospělá populace – z toho vybraný vzorek mladých dospělých pro srovnání </a:t>
            </a:r>
          </a:p>
        </p:txBody>
      </p:sp>
    </p:spTree>
    <p:extLst>
      <p:ext uri="{BB962C8B-B14F-4D97-AF65-F5344CB8AC3E}">
        <p14:creationId xmlns:p14="http://schemas.microsoft.com/office/powerpoint/2010/main" val="3008656615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F27737A0-D7E0-4415-8E90-FD4F69E76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51" name="Freeform 11">
              <a:extLst>
                <a:ext uri="{FF2B5EF4-FFF2-40B4-BE49-F238E27FC236}">
                  <a16:creationId xmlns:a16="http://schemas.microsoft.com/office/drawing/2014/main" id="{506CE375-B39D-4C51-A858-F4A38331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2" name="Freeform 12">
              <a:extLst>
                <a:ext uri="{FF2B5EF4-FFF2-40B4-BE49-F238E27FC236}">
                  <a16:creationId xmlns:a16="http://schemas.microsoft.com/office/drawing/2014/main" id="{64EA8B46-395C-41F6-BE09-548B10809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3" name="Freeform 13">
              <a:extLst>
                <a:ext uri="{FF2B5EF4-FFF2-40B4-BE49-F238E27FC236}">
                  <a16:creationId xmlns:a16="http://schemas.microsoft.com/office/drawing/2014/main" id="{BC7EDC6D-8B00-48D9-B8FD-9B5285FB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4" name="Freeform 14">
              <a:extLst>
                <a:ext uri="{FF2B5EF4-FFF2-40B4-BE49-F238E27FC236}">
                  <a16:creationId xmlns:a16="http://schemas.microsoft.com/office/drawing/2014/main" id="{DE4BD3C3-5C1B-4305-BFA1-9054820B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id="{4635ED79-E821-4CFD-9F97-D6137E5DC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6" name="Freeform 16">
              <a:extLst>
                <a:ext uri="{FF2B5EF4-FFF2-40B4-BE49-F238E27FC236}">
                  <a16:creationId xmlns:a16="http://schemas.microsoft.com/office/drawing/2014/main" id="{92FD5F9A-0D1B-4304-AC95-EA6A4E70E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7" name="Freeform 17">
              <a:extLst>
                <a:ext uri="{FF2B5EF4-FFF2-40B4-BE49-F238E27FC236}">
                  <a16:creationId xmlns:a16="http://schemas.microsoft.com/office/drawing/2014/main" id="{E9BB96F9-6F99-413C-909E-6FCF017C1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8" name="Freeform 18">
              <a:extLst>
                <a:ext uri="{FF2B5EF4-FFF2-40B4-BE49-F238E27FC236}">
                  <a16:creationId xmlns:a16="http://schemas.microsoft.com/office/drawing/2014/main" id="{1CCAEE3F-DFD6-4F56-91DF-94C71526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9" name="Freeform 19">
              <a:extLst>
                <a:ext uri="{FF2B5EF4-FFF2-40B4-BE49-F238E27FC236}">
                  <a16:creationId xmlns:a16="http://schemas.microsoft.com/office/drawing/2014/main" id="{A9965128-6557-433B-B75B-BDF307311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" name="Freeform 20">
              <a:extLst>
                <a:ext uri="{FF2B5EF4-FFF2-40B4-BE49-F238E27FC236}">
                  <a16:creationId xmlns:a16="http://schemas.microsoft.com/office/drawing/2014/main" id="{6ACA7D22-11B5-4768-B195-51BF6E7C1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" name="Freeform 21">
              <a:extLst>
                <a:ext uri="{FF2B5EF4-FFF2-40B4-BE49-F238E27FC236}">
                  <a16:creationId xmlns:a16="http://schemas.microsoft.com/office/drawing/2014/main" id="{A10AD997-8BE7-4F95-8B7C-4E59DA1AC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" name="Freeform 22">
              <a:extLst>
                <a:ext uri="{FF2B5EF4-FFF2-40B4-BE49-F238E27FC236}">
                  <a16:creationId xmlns:a16="http://schemas.microsoft.com/office/drawing/2014/main" id="{DE270B5A-1647-4C9C-BA5F-6BC559F869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7D8AB18-1DD7-4D60-B9FA-190B47BB26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157"/>
            <a:ext cx="1767505" cy="6853096"/>
            <a:chOff x="6627813" y="195610"/>
            <a:chExt cx="1952625" cy="5678141"/>
          </a:xfrm>
        </p:grpSpPr>
        <p:sp>
          <p:nvSpPr>
            <p:cNvPr id="65" name="Freeform 27">
              <a:extLst>
                <a:ext uri="{FF2B5EF4-FFF2-40B4-BE49-F238E27FC236}">
                  <a16:creationId xmlns:a16="http://schemas.microsoft.com/office/drawing/2014/main" id="{AE3C8994-22F6-4B7D-B50B-80ECD1E2A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6" name="Freeform 28">
              <a:extLst>
                <a:ext uri="{FF2B5EF4-FFF2-40B4-BE49-F238E27FC236}">
                  <a16:creationId xmlns:a16="http://schemas.microsoft.com/office/drawing/2014/main" id="{DDCDE2FF-5BFC-4807-AB1E-D6928F8F4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7" name="Freeform 29">
              <a:extLst>
                <a:ext uri="{FF2B5EF4-FFF2-40B4-BE49-F238E27FC236}">
                  <a16:creationId xmlns:a16="http://schemas.microsoft.com/office/drawing/2014/main" id="{63EF93F1-6EAF-4409-A623-76533740E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8" name="Freeform 30">
              <a:extLst>
                <a:ext uri="{FF2B5EF4-FFF2-40B4-BE49-F238E27FC236}">
                  <a16:creationId xmlns:a16="http://schemas.microsoft.com/office/drawing/2014/main" id="{ED3B5256-3F5C-4FDE-8A9A-5A124E92BA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9" name="Freeform 31">
              <a:extLst>
                <a:ext uri="{FF2B5EF4-FFF2-40B4-BE49-F238E27FC236}">
                  <a16:creationId xmlns:a16="http://schemas.microsoft.com/office/drawing/2014/main" id="{ED5D4282-BFB9-4BFC-A20D-18E1C4EEA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0" name="Freeform 32">
              <a:extLst>
                <a:ext uri="{FF2B5EF4-FFF2-40B4-BE49-F238E27FC236}">
                  <a16:creationId xmlns:a16="http://schemas.microsoft.com/office/drawing/2014/main" id="{3E6394EB-0752-433A-BA70-AF42B45F17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1" name="Freeform 33">
              <a:extLst>
                <a:ext uri="{FF2B5EF4-FFF2-40B4-BE49-F238E27FC236}">
                  <a16:creationId xmlns:a16="http://schemas.microsoft.com/office/drawing/2014/main" id="{DF27BE5F-DA8D-4260-9D0D-69E9CE146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2" name="Freeform 34">
              <a:extLst>
                <a:ext uri="{FF2B5EF4-FFF2-40B4-BE49-F238E27FC236}">
                  <a16:creationId xmlns:a16="http://schemas.microsoft.com/office/drawing/2014/main" id="{9A6E5CBE-AE54-40B7-9A00-E3975FEAC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3" name="Freeform 35">
              <a:extLst>
                <a:ext uri="{FF2B5EF4-FFF2-40B4-BE49-F238E27FC236}">
                  <a16:creationId xmlns:a16="http://schemas.microsoft.com/office/drawing/2014/main" id="{6C307890-5461-4D51-ADA6-A3DA6D35B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4" name="Freeform 36">
              <a:extLst>
                <a:ext uri="{FF2B5EF4-FFF2-40B4-BE49-F238E27FC236}">
                  <a16:creationId xmlns:a16="http://schemas.microsoft.com/office/drawing/2014/main" id="{3F9B7E4B-6412-4B97-AD48-30B1F61F3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5" name="Freeform 37">
              <a:extLst>
                <a:ext uri="{FF2B5EF4-FFF2-40B4-BE49-F238E27FC236}">
                  <a16:creationId xmlns:a16="http://schemas.microsoft.com/office/drawing/2014/main" id="{D345D359-869B-4305-B7D7-0B5C4FDEC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6" name="Freeform 38">
              <a:extLst>
                <a:ext uri="{FF2B5EF4-FFF2-40B4-BE49-F238E27FC236}">
                  <a16:creationId xmlns:a16="http://schemas.microsoft.com/office/drawing/2014/main" id="{2F688B27-AEB8-45BD-9597-78A97EE0DD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4EB21FA6-8B6A-4699-8408-91E699800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80" name="Freeform 6">
            <a:extLst>
              <a:ext uri="{FF2B5EF4-FFF2-40B4-BE49-F238E27FC236}">
                <a16:creationId xmlns:a16="http://schemas.microsoft.com/office/drawing/2014/main" id="{BA1AABB7-0FD0-4445-8B8B-7A0C680C5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82" name="Rectangle 81">
            <a:extLst>
              <a:ext uri="{FF2B5EF4-FFF2-40B4-BE49-F238E27FC236}">
                <a16:creationId xmlns:a16="http://schemas.microsoft.com/office/drawing/2014/main" id="{C1D1F24C-BA9D-41EE-B46F-6C4F5B35D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9144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ok 5" descr="Obrázok, na ktorom je osoba, ošatenie, sneh&#10;&#10;Automaticky generovaný popis">
            <a:extLst>
              <a:ext uri="{FF2B5EF4-FFF2-40B4-BE49-F238E27FC236}">
                <a16:creationId xmlns:a16="http://schemas.microsoft.com/office/drawing/2014/main" id="{9069F1BB-97E0-673E-2C93-ADC4EF7237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</a:blip>
          <a:srcRect t="25000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grpSp>
        <p:nvGrpSpPr>
          <p:cNvPr id="84" name="Group 83">
            <a:extLst>
              <a:ext uri="{FF2B5EF4-FFF2-40B4-BE49-F238E27FC236}">
                <a16:creationId xmlns:a16="http://schemas.microsoft.com/office/drawing/2014/main" id="{C13B8118-80AF-4C0C-BC64-74291987F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85" name="Freeform 11">
              <a:extLst>
                <a:ext uri="{FF2B5EF4-FFF2-40B4-BE49-F238E27FC236}">
                  <a16:creationId xmlns:a16="http://schemas.microsoft.com/office/drawing/2014/main" id="{E28C34FD-C8AB-4444-9244-37247B99B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6" name="Freeform 12">
              <a:extLst>
                <a:ext uri="{FF2B5EF4-FFF2-40B4-BE49-F238E27FC236}">
                  <a16:creationId xmlns:a16="http://schemas.microsoft.com/office/drawing/2014/main" id="{F9BFF7D6-B77B-44E9-A782-9D298C990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7" name="Freeform 13">
              <a:extLst>
                <a:ext uri="{FF2B5EF4-FFF2-40B4-BE49-F238E27FC236}">
                  <a16:creationId xmlns:a16="http://schemas.microsoft.com/office/drawing/2014/main" id="{514D6296-625A-4CC9-BEB9-D738BF2A2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8" name="Freeform 14">
              <a:extLst>
                <a:ext uri="{FF2B5EF4-FFF2-40B4-BE49-F238E27FC236}">
                  <a16:creationId xmlns:a16="http://schemas.microsoft.com/office/drawing/2014/main" id="{CF7A54B1-9C64-4395-9A06-3DCAFBD40C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9" name="Freeform 15">
              <a:extLst>
                <a:ext uri="{FF2B5EF4-FFF2-40B4-BE49-F238E27FC236}">
                  <a16:creationId xmlns:a16="http://schemas.microsoft.com/office/drawing/2014/main" id="{A06A8912-6544-446B-8B15-C7E68BF5EF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0" name="Freeform 16">
              <a:extLst>
                <a:ext uri="{FF2B5EF4-FFF2-40B4-BE49-F238E27FC236}">
                  <a16:creationId xmlns:a16="http://schemas.microsoft.com/office/drawing/2014/main" id="{23046646-4195-4B9A-8E43-22B520F8F3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1" name="Freeform 17">
              <a:extLst>
                <a:ext uri="{FF2B5EF4-FFF2-40B4-BE49-F238E27FC236}">
                  <a16:creationId xmlns:a16="http://schemas.microsoft.com/office/drawing/2014/main" id="{B0BBADBF-6D90-44AD-9068-FF03855DA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2" name="Freeform 18">
              <a:extLst>
                <a:ext uri="{FF2B5EF4-FFF2-40B4-BE49-F238E27FC236}">
                  <a16:creationId xmlns:a16="http://schemas.microsoft.com/office/drawing/2014/main" id="{75227888-5A01-404B-AE4D-D79B05A86F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3" name="Freeform 19">
              <a:extLst>
                <a:ext uri="{FF2B5EF4-FFF2-40B4-BE49-F238E27FC236}">
                  <a16:creationId xmlns:a16="http://schemas.microsoft.com/office/drawing/2014/main" id="{B7ACB41F-3710-4051-AB65-5FC82C5FB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4" name="Freeform 20">
              <a:extLst>
                <a:ext uri="{FF2B5EF4-FFF2-40B4-BE49-F238E27FC236}">
                  <a16:creationId xmlns:a16="http://schemas.microsoft.com/office/drawing/2014/main" id="{F28F1156-1F03-4A29-9016-C29EA17BCF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5" name="Freeform 21">
              <a:extLst>
                <a:ext uri="{FF2B5EF4-FFF2-40B4-BE49-F238E27FC236}">
                  <a16:creationId xmlns:a16="http://schemas.microsoft.com/office/drawing/2014/main" id="{F7C0D23E-7680-4D6E-B35D-244D3E77E7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6" name="Freeform 22">
              <a:extLst>
                <a:ext uri="{FF2B5EF4-FFF2-40B4-BE49-F238E27FC236}">
                  <a16:creationId xmlns:a16="http://schemas.microsoft.com/office/drawing/2014/main" id="{D1F7FFBA-E04A-40A4-8F92-AAD6EF8A4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AD7DB917-0385-65A9-62F7-FA2D77C51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1909" y="2514600"/>
            <a:ext cx="6686550" cy="22627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DEMOGRAFIE </a:t>
            </a:r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502F7C86-D374-4969-AB87-CA4108CE9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</p:grpSpPr>
        <p:sp>
          <p:nvSpPr>
            <p:cNvPr id="99" name="Freeform 27">
              <a:extLst>
                <a:ext uri="{FF2B5EF4-FFF2-40B4-BE49-F238E27FC236}">
                  <a16:creationId xmlns:a16="http://schemas.microsoft.com/office/drawing/2014/main" id="{D99BC819-B2EA-4CCC-8B23-CF42F48D6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0" name="Freeform 28">
              <a:extLst>
                <a:ext uri="{FF2B5EF4-FFF2-40B4-BE49-F238E27FC236}">
                  <a16:creationId xmlns:a16="http://schemas.microsoft.com/office/drawing/2014/main" id="{1EA0AE3F-610C-4727-B82A-D91B4282EE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1" name="Freeform 29">
              <a:extLst>
                <a:ext uri="{FF2B5EF4-FFF2-40B4-BE49-F238E27FC236}">
                  <a16:creationId xmlns:a16="http://schemas.microsoft.com/office/drawing/2014/main" id="{1AED653B-8E26-4407-B55E-5EF634840A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2" name="Freeform 30">
              <a:extLst>
                <a:ext uri="{FF2B5EF4-FFF2-40B4-BE49-F238E27FC236}">
                  <a16:creationId xmlns:a16="http://schemas.microsoft.com/office/drawing/2014/main" id="{21EB9336-97C9-4E84-94CF-D3F74080F2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3" name="Freeform 31">
              <a:extLst>
                <a:ext uri="{FF2B5EF4-FFF2-40B4-BE49-F238E27FC236}">
                  <a16:creationId xmlns:a16="http://schemas.microsoft.com/office/drawing/2014/main" id="{69BF6CA2-569A-4C82-A2AE-CDCF36CCBE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4" name="Freeform 32">
              <a:extLst>
                <a:ext uri="{FF2B5EF4-FFF2-40B4-BE49-F238E27FC236}">
                  <a16:creationId xmlns:a16="http://schemas.microsoft.com/office/drawing/2014/main" id="{421FFC08-FE31-4A95-B2F5-68A06B97A9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5" name="Freeform 33">
              <a:extLst>
                <a:ext uri="{FF2B5EF4-FFF2-40B4-BE49-F238E27FC236}">
                  <a16:creationId xmlns:a16="http://schemas.microsoft.com/office/drawing/2014/main" id="{2422EB91-1B28-4E12-A747-0ACA5D9E28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6" name="Freeform 34">
              <a:extLst>
                <a:ext uri="{FF2B5EF4-FFF2-40B4-BE49-F238E27FC236}">
                  <a16:creationId xmlns:a16="http://schemas.microsoft.com/office/drawing/2014/main" id="{6077349A-7224-44B1-9F3A-E1BDCB43B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7" name="Freeform 35">
              <a:extLst>
                <a:ext uri="{FF2B5EF4-FFF2-40B4-BE49-F238E27FC236}">
                  <a16:creationId xmlns:a16="http://schemas.microsoft.com/office/drawing/2014/main" id="{A05A2443-1E41-4A29-927D-4C9D7FA84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8" name="Freeform 36">
              <a:extLst>
                <a:ext uri="{FF2B5EF4-FFF2-40B4-BE49-F238E27FC236}">
                  <a16:creationId xmlns:a16="http://schemas.microsoft.com/office/drawing/2014/main" id="{849DD9E0-80A6-4A4C-91DD-CF69D1C337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9" name="Freeform 37">
              <a:extLst>
                <a:ext uri="{FF2B5EF4-FFF2-40B4-BE49-F238E27FC236}">
                  <a16:creationId xmlns:a16="http://schemas.microsoft.com/office/drawing/2014/main" id="{04A5B2BC-E2EA-4553-8199-C4F3B86D88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10" name="Freeform 38">
              <a:extLst>
                <a:ext uri="{FF2B5EF4-FFF2-40B4-BE49-F238E27FC236}">
                  <a16:creationId xmlns:a16="http://schemas.microsoft.com/office/drawing/2014/main" id="{69AA136B-030C-4644-821E-3247A1841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12" name="Rectangle 111">
            <a:extLst>
              <a:ext uri="{FF2B5EF4-FFF2-40B4-BE49-F238E27FC236}">
                <a16:creationId xmlns:a16="http://schemas.microsoft.com/office/drawing/2014/main" id="{9DEDD006-D91C-4989-B39C-EEEA43F86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14" name="Freeform 33">
            <a:extLst>
              <a:ext uri="{FF2B5EF4-FFF2-40B4-BE49-F238E27FC236}">
                <a16:creationId xmlns:a16="http://schemas.microsoft.com/office/drawing/2014/main" id="{35EF7FFE-55CC-444E-A630-F40A5C9C5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998409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FEA94-83B3-E041-7A34-5DDFB4EC6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Zdraví</a:t>
            </a:r>
            <a:r>
              <a:rPr lang="en-US" dirty="0"/>
              <a:t> 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50D29-D88C-13A1-650D-14F238AF6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021" y="2060470"/>
            <a:ext cx="7545049" cy="377762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„</a:t>
            </a:r>
            <a:r>
              <a:rPr lang="en-US" dirty="0" err="1"/>
              <a:t>stav</a:t>
            </a:r>
            <a:r>
              <a:rPr lang="en-US" dirty="0"/>
              <a:t> </a:t>
            </a:r>
            <a:r>
              <a:rPr lang="en-US" dirty="0" err="1"/>
              <a:t>kompletní</a:t>
            </a:r>
            <a:r>
              <a:rPr lang="en-US" dirty="0"/>
              <a:t> </a:t>
            </a:r>
            <a:r>
              <a:rPr lang="en-US" dirty="0" err="1"/>
              <a:t>fyzické</a:t>
            </a:r>
            <a:r>
              <a:rPr lang="en-US" dirty="0"/>
              <a:t>, </a:t>
            </a:r>
            <a:r>
              <a:rPr lang="en-US" dirty="0" err="1"/>
              <a:t>duševní</a:t>
            </a:r>
            <a:r>
              <a:rPr lang="en-US" dirty="0"/>
              <a:t> a </a:t>
            </a:r>
            <a:r>
              <a:rPr lang="en-US" dirty="0" err="1"/>
              <a:t>sociální</a:t>
            </a:r>
            <a:r>
              <a:rPr lang="en-US" dirty="0"/>
              <a:t> </a:t>
            </a:r>
            <a:r>
              <a:rPr lang="en-US" dirty="0" err="1"/>
              <a:t>pohody</a:t>
            </a:r>
            <a:r>
              <a:rPr lang="en-US" dirty="0"/>
              <a:t>, a </a:t>
            </a:r>
            <a:r>
              <a:rPr lang="en-US" dirty="0" err="1"/>
              <a:t>nikoliv</a:t>
            </a:r>
            <a:r>
              <a:rPr lang="en-US" dirty="0"/>
              <a:t> </a:t>
            </a:r>
            <a:r>
              <a:rPr lang="en-US" dirty="0" err="1"/>
              <a:t>pouhé</a:t>
            </a:r>
            <a:r>
              <a:rPr lang="en-US" dirty="0"/>
              <a:t> </a:t>
            </a:r>
            <a:r>
              <a:rPr lang="en-US" dirty="0" err="1"/>
              <a:t>nepřítomnosti</a:t>
            </a:r>
            <a:r>
              <a:rPr lang="en-US" dirty="0"/>
              <a:t> </a:t>
            </a:r>
            <a:r>
              <a:rPr lang="en-US" dirty="0" err="1"/>
              <a:t>nemoci</a:t>
            </a:r>
            <a:r>
              <a:rPr lang="en-US" dirty="0"/>
              <a:t> </a:t>
            </a:r>
            <a:r>
              <a:rPr lang="en-US" dirty="0" err="1"/>
              <a:t>či</a:t>
            </a:r>
            <a:r>
              <a:rPr lang="en-US" dirty="0"/>
              <a:t> </a:t>
            </a:r>
            <a:r>
              <a:rPr lang="en-US" dirty="0" err="1"/>
              <a:t>vady</a:t>
            </a:r>
            <a:r>
              <a:rPr lang="en-US" dirty="0"/>
              <a:t>“ ( WHO, 1946)</a:t>
            </a:r>
          </a:p>
        </p:txBody>
      </p:sp>
      <p:pic>
        <p:nvPicPr>
          <p:cNvPr id="1026" name="Picture 2" descr="What is health?">
            <a:extLst>
              <a:ext uri="{FF2B5EF4-FFF2-40B4-BE49-F238E27FC236}">
                <a16:creationId xmlns:a16="http://schemas.microsoft.com/office/drawing/2014/main" id="{6F1AC9B8-B9AE-09D1-54F1-E373BE5E5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288" y="3289267"/>
            <a:ext cx="4859803" cy="323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6022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BB01FB5-37B9-4EBD-AF40-DE68D3CA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75373BE-3808-7047-85AA-7D5005BE8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POČTY RESPONDETŮ 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6AF6A9A-0638-4916-AD29-9FC8FC07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9057B2B-0D8C-47F2-836B-2E7DD4621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Zástupný objekt pre obsah 3">
            <a:extLst>
              <a:ext uri="{FF2B5EF4-FFF2-40B4-BE49-F238E27FC236}">
                <a16:creationId xmlns:a16="http://schemas.microsoft.com/office/drawing/2014/main" id="{D8343858-D4E2-56B8-ACAF-A30D787B37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6105547"/>
              </p:ext>
            </p:extLst>
          </p:nvPr>
        </p:nvGraphicFramePr>
        <p:xfrm>
          <a:off x="4761774" y="149578"/>
          <a:ext cx="2675835" cy="6574711"/>
        </p:xfrm>
        <a:graphic>
          <a:graphicData uri="http://schemas.openxmlformats.org/drawingml/2006/table">
            <a:tbl>
              <a:tblPr/>
              <a:tblGrid>
                <a:gridCol w="774604">
                  <a:extLst>
                    <a:ext uri="{9D8B030D-6E8A-4147-A177-3AD203B41FA5}">
                      <a16:colId xmlns:a16="http://schemas.microsoft.com/office/drawing/2014/main" val="1548815147"/>
                    </a:ext>
                  </a:extLst>
                </a:gridCol>
                <a:gridCol w="534453">
                  <a:extLst>
                    <a:ext uri="{9D8B030D-6E8A-4147-A177-3AD203B41FA5}">
                      <a16:colId xmlns:a16="http://schemas.microsoft.com/office/drawing/2014/main" val="1801912052"/>
                    </a:ext>
                  </a:extLst>
                </a:gridCol>
                <a:gridCol w="752447">
                  <a:extLst>
                    <a:ext uri="{9D8B030D-6E8A-4147-A177-3AD203B41FA5}">
                      <a16:colId xmlns:a16="http://schemas.microsoft.com/office/drawing/2014/main" val="2224721287"/>
                    </a:ext>
                  </a:extLst>
                </a:gridCol>
                <a:gridCol w="614331">
                  <a:extLst>
                    <a:ext uri="{9D8B030D-6E8A-4147-A177-3AD203B41FA5}">
                      <a16:colId xmlns:a16="http://schemas.microsoft.com/office/drawing/2014/main" val="3824086577"/>
                    </a:ext>
                  </a:extLst>
                </a:gridCol>
              </a:tblGrid>
              <a:tr h="186470">
                <a:tc gridSpan="4"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44" marR="54844" marT="27422" marB="2742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9882324"/>
                  </a:ext>
                </a:extLst>
              </a:tr>
              <a:tr h="13733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muži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ženy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3608891"/>
                  </a:ext>
                </a:extLst>
              </a:tr>
              <a:tr h="13733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17816"/>
                  </a:ext>
                </a:extLst>
              </a:tr>
              <a:tr h="22508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4174383"/>
                  </a:ext>
                </a:extLst>
              </a:tr>
              <a:tr h="186470">
                <a:tc gridSpan="4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sk-SK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44" marR="54844" marT="27422" marB="2742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3920840"/>
                  </a:ext>
                </a:extLst>
              </a:tr>
              <a:tr h="13733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muži 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ženy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4829301"/>
                  </a:ext>
                </a:extLst>
              </a:tr>
              <a:tr h="13733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8910222"/>
                  </a:ext>
                </a:extLst>
              </a:tr>
              <a:tr h="22508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6666113"/>
                  </a:ext>
                </a:extLst>
              </a:tr>
              <a:tr h="186470">
                <a:tc gridSpan="4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březen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44" marR="54844" marT="27422" marB="2742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977029"/>
                  </a:ext>
                </a:extLst>
              </a:tr>
              <a:tr h="13733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muži 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ženy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5517731"/>
                  </a:ext>
                </a:extLst>
              </a:tr>
              <a:tr h="13733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231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3592428"/>
                  </a:ext>
                </a:extLst>
              </a:tr>
              <a:tr h="22508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148744"/>
                  </a:ext>
                </a:extLst>
              </a:tr>
              <a:tr h="186470">
                <a:tc gridSpan="4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prosinec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44" marR="54844" marT="27422" marB="2742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9983825"/>
                  </a:ext>
                </a:extLst>
              </a:tr>
              <a:tr h="13733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muži 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ženy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828110"/>
                  </a:ext>
                </a:extLst>
              </a:tr>
              <a:tr h="13733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236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6418588"/>
                  </a:ext>
                </a:extLst>
              </a:tr>
              <a:tr h="22508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9081147"/>
                  </a:ext>
                </a:extLst>
              </a:tr>
              <a:tr h="186470">
                <a:tc gridSpan="4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květen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44" marR="54844" marT="27422" marB="2742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957201"/>
                  </a:ext>
                </a:extLst>
              </a:tr>
              <a:tr h="13733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muži 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ženy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0379801"/>
                  </a:ext>
                </a:extLst>
              </a:tr>
              <a:tr h="13733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257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081718"/>
                  </a:ext>
                </a:extLst>
              </a:tr>
              <a:tr h="22508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1440882"/>
                  </a:ext>
                </a:extLst>
              </a:tr>
              <a:tr h="186470">
                <a:tc gridSpan="4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prosinec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44" marR="54844" marT="27422" marB="2742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427770"/>
                  </a:ext>
                </a:extLst>
              </a:tr>
              <a:tr h="13733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muži 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ženy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158014"/>
                  </a:ext>
                </a:extLst>
              </a:tr>
              <a:tr h="13733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0142508"/>
                  </a:ext>
                </a:extLst>
              </a:tr>
              <a:tr h="22508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8334339"/>
                  </a:ext>
                </a:extLst>
              </a:tr>
              <a:tr h="186470">
                <a:tc gridSpan="4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květen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44" marR="54844" marT="27422" marB="2742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1684869"/>
                  </a:ext>
                </a:extLst>
              </a:tr>
              <a:tr h="13733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muži 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ženy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4224017"/>
                  </a:ext>
                </a:extLst>
              </a:tr>
              <a:tr h="13733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246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6850140"/>
                  </a:ext>
                </a:extLst>
              </a:tr>
              <a:tr h="22508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1095688"/>
                  </a:ext>
                </a:extLst>
              </a:tr>
              <a:tr h="186470">
                <a:tc gridSpan="4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mladí dospělí 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44" marR="54844" marT="27422" marB="2742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5004811"/>
                  </a:ext>
                </a:extLst>
              </a:tr>
              <a:tr h="13733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muži 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ženy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nebinární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9209195"/>
                  </a:ext>
                </a:extLst>
              </a:tr>
              <a:tr h="137339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507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520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sk-SK" sz="16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1030</a:t>
                      </a:r>
                      <a:endParaRPr lang="sk-SK" sz="16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3" marR="5713" marT="571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02120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856026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51BE15AD-74D9-4540-AECA-6A338D302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EC1B5DB-76C3-A48E-04CF-EB29D3332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172" y="624110"/>
            <a:ext cx="7284749" cy="1280890"/>
          </a:xfrm>
        </p:spPr>
        <p:txBody>
          <a:bodyPr>
            <a:norm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VĚK &amp; VZDĚLÁNÍ</a:t>
            </a: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5E2E47D1-2C32-4FB7-A5F0-F31C8F390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7" name="Freeform 11">
            <a:extLst>
              <a:ext uri="{FF2B5EF4-FFF2-40B4-BE49-F238E27FC236}">
                <a16:creationId xmlns:a16="http://schemas.microsoft.com/office/drawing/2014/main" id="{884C5A90-A356-4F6E-92BE-AA6527470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3141" y="714375"/>
            <a:ext cx="1191394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graphicFrame>
        <p:nvGraphicFramePr>
          <p:cNvPr id="4" name="Zástupný objekt pre obsah 3">
            <a:extLst>
              <a:ext uri="{FF2B5EF4-FFF2-40B4-BE49-F238E27FC236}">
                <a16:creationId xmlns:a16="http://schemas.microsoft.com/office/drawing/2014/main" id="{B0752607-3C9C-94FD-67F1-A1A035CFAC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3727881"/>
              </p:ext>
            </p:extLst>
          </p:nvPr>
        </p:nvGraphicFramePr>
        <p:xfrm>
          <a:off x="375065" y="2644204"/>
          <a:ext cx="3957448" cy="3653955"/>
        </p:xfrm>
        <a:graphic>
          <a:graphicData uri="http://schemas.openxmlformats.org/drawingml/2006/table">
            <a:tbl>
              <a:tblPr firstRow="1" firstCol="1" bandRow="1"/>
              <a:tblGrid>
                <a:gridCol w="1378590">
                  <a:extLst>
                    <a:ext uri="{9D8B030D-6E8A-4147-A177-3AD203B41FA5}">
                      <a16:colId xmlns:a16="http://schemas.microsoft.com/office/drawing/2014/main" val="3265767526"/>
                    </a:ext>
                  </a:extLst>
                </a:gridCol>
                <a:gridCol w="1289429">
                  <a:extLst>
                    <a:ext uri="{9D8B030D-6E8A-4147-A177-3AD203B41FA5}">
                      <a16:colId xmlns:a16="http://schemas.microsoft.com/office/drawing/2014/main" val="1873869336"/>
                    </a:ext>
                  </a:extLst>
                </a:gridCol>
                <a:gridCol w="1289429">
                  <a:extLst>
                    <a:ext uri="{9D8B030D-6E8A-4147-A177-3AD203B41FA5}">
                      <a16:colId xmlns:a16="http://schemas.microsoft.com/office/drawing/2014/main" val="775888513"/>
                    </a:ext>
                  </a:extLst>
                </a:gridCol>
              </a:tblGrid>
              <a:tr h="243597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Věk</a:t>
                      </a:r>
                      <a:endParaRPr lang="sk-SK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9860089"/>
                  </a:ext>
                </a:extLst>
              </a:tr>
              <a:tr h="243597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sk-SK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9,2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3232702"/>
                  </a:ext>
                </a:extLst>
              </a:tr>
              <a:tr h="243597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7,3</a:t>
                      </a:r>
                      <a:endParaRPr lang="sk-SK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6798390"/>
                  </a:ext>
                </a:extLst>
              </a:tr>
              <a:tr h="243597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  <a:endParaRPr lang="sk-SK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9748851"/>
                  </a:ext>
                </a:extLst>
              </a:tr>
              <a:tr h="243597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5,7</a:t>
                      </a:r>
                      <a:endParaRPr lang="sk-SK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2342725"/>
                  </a:ext>
                </a:extLst>
              </a:tr>
              <a:tr h="243597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5,5</a:t>
                      </a:r>
                      <a:endParaRPr lang="sk-SK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2909512"/>
                  </a:ext>
                </a:extLst>
              </a:tr>
              <a:tr h="243597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5,8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5593961"/>
                  </a:ext>
                </a:extLst>
              </a:tr>
              <a:tr h="243597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4,6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1621632"/>
                  </a:ext>
                </a:extLst>
              </a:tr>
              <a:tr h="243597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6,7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sk-SK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9857319"/>
                  </a:ext>
                </a:extLst>
              </a:tr>
              <a:tr h="243597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8,1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sk-SK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656084"/>
                  </a:ext>
                </a:extLst>
              </a:tr>
              <a:tr h="243597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10,2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105</a:t>
                      </a:r>
                      <a:endParaRPr lang="sk-SK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7071752"/>
                  </a:ext>
                </a:extLst>
              </a:tr>
              <a:tr h="243597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10,0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103</a:t>
                      </a:r>
                      <a:endParaRPr lang="sk-SK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825667"/>
                  </a:ext>
                </a:extLst>
              </a:tr>
              <a:tr h="243597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9,4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sk-SK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16262"/>
                  </a:ext>
                </a:extLst>
              </a:tr>
              <a:tr h="243597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10,7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lang="sk-SK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0556992"/>
                  </a:ext>
                </a:extLst>
              </a:tr>
              <a:tr h="243597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sk-SK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1030</a:t>
                      </a:r>
                      <a:endParaRPr lang="sk-SK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1030</a:t>
                      </a:r>
                      <a:endParaRPr lang="sk-SK" sz="2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0659" marR="50659" marT="108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7422134"/>
                  </a:ext>
                </a:extLst>
              </a:tr>
            </a:tbl>
          </a:graphicData>
        </a:graphic>
      </p:graphicFrame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D818C0D6-0B05-22EA-C017-1E7C16A841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991473"/>
              </p:ext>
            </p:extLst>
          </p:nvPr>
        </p:nvGraphicFramePr>
        <p:xfrm>
          <a:off x="4683008" y="2253342"/>
          <a:ext cx="4110497" cy="305689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936309">
                  <a:extLst>
                    <a:ext uri="{9D8B030D-6E8A-4147-A177-3AD203B41FA5}">
                      <a16:colId xmlns:a16="http://schemas.microsoft.com/office/drawing/2014/main" val="749095713"/>
                    </a:ext>
                  </a:extLst>
                </a:gridCol>
                <a:gridCol w="1087094">
                  <a:extLst>
                    <a:ext uri="{9D8B030D-6E8A-4147-A177-3AD203B41FA5}">
                      <a16:colId xmlns:a16="http://schemas.microsoft.com/office/drawing/2014/main" val="4016476738"/>
                    </a:ext>
                  </a:extLst>
                </a:gridCol>
                <a:gridCol w="1087094">
                  <a:extLst>
                    <a:ext uri="{9D8B030D-6E8A-4147-A177-3AD203B41FA5}">
                      <a16:colId xmlns:a16="http://schemas.microsoft.com/office/drawing/2014/main" val="3315421988"/>
                    </a:ext>
                  </a:extLst>
                </a:gridCol>
              </a:tblGrid>
              <a:tr h="661670">
                <a:tc>
                  <a:txBody>
                    <a:bodyPr/>
                    <a:lstStyle/>
                    <a:p>
                      <a:pPr algn="ctr"/>
                      <a:r>
                        <a:rPr lang="sk-SK" sz="1300" kern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Nejvyšší</a:t>
                      </a:r>
                      <a:r>
                        <a:rPr lang="sk-SK" sz="13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sk-SK" sz="1300" kern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dosažené</a:t>
                      </a:r>
                      <a:r>
                        <a:rPr lang="sk-SK" sz="13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sk-SK" sz="1300" kern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vzdělání</a:t>
                      </a:r>
                      <a:r>
                        <a:rPr lang="sk-SK" sz="13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sk-SK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3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sk-SK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3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sk-SK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6899823"/>
                  </a:ext>
                </a:extLst>
              </a:tr>
              <a:tr h="207010">
                <a:tc>
                  <a:txBody>
                    <a:bodyPr/>
                    <a:lstStyle/>
                    <a:p>
                      <a:pPr algn="ctr"/>
                      <a:r>
                        <a:rPr lang="sk-SK" sz="13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Základní</a:t>
                      </a:r>
                      <a:endParaRPr lang="sk-SK" sz="13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3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17,1</a:t>
                      </a:r>
                      <a:endParaRPr lang="sk-SK" sz="13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3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</a:t>
                      </a:r>
                      <a:endParaRPr lang="sk-SK" sz="13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83726694"/>
                  </a:ext>
                </a:extLst>
              </a:tr>
              <a:tr h="337185">
                <a:tc>
                  <a:txBody>
                    <a:bodyPr/>
                    <a:lstStyle/>
                    <a:p>
                      <a:pPr algn="ctr"/>
                      <a:r>
                        <a:rPr lang="sk-SK" sz="1300" kern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Středoškolské</a:t>
                      </a:r>
                      <a:r>
                        <a:rPr lang="sk-SK" sz="13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sk-SK" sz="1300" kern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vyučen</a:t>
                      </a:r>
                      <a:r>
                        <a:rPr lang="sk-SK" sz="13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(a) bez maturity</a:t>
                      </a:r>
                      <a:endParaRPr lang="sk-SK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3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sk-SK" sz="13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3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sk-SK" sz="13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26098839"/>
                  </a:ext>
                </a:extLst>
              </a:tr>
              <a:tr h="337185">
                <a:tc>
                  <a:txBody>
                    <a:bodyPr/>
                    <a:lstStyle/>
                    <a:p>
                      <a:pPr algn="ctr"/>
                      <a:r>
                        <a:rPr lang="sk-SK" sz="13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Středoškolské/vyučen(a) s maturitou</a:t>
                      </a:r>
                      <a:endParaRPr lang="sk-SK" sz="13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3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42,1</a:t>
                      </a:r>
                      <a:endParaRPr lang="sk-SK" sz="13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3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434</a:t>
                      </a:r>
                      <a:endParaRPr lang="sk-SK" sz="13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18643363"/>
                  </a:ext>
                </a:extLst>
              </a:tr>
              <a:tr h="337185">
                <a:tc>
                  <a:txBody>
                    <a:bodyPr/>
                    <a:lstStyle/>
                    <a:p>
                      <a:pPr algn="ctr"/>
                      <a:r>
                        <a:rPr lang="sk-SK" sz="13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Vysokoškolské - bakalářské</a:t>
                      </a:r>
                      <a:endParaRPr lang="sk-SK" sz="13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3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12,1</a:t>
                      </a:r>
                      <a:endParaRPr lang="sk-SK" sz="13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3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</a:t>
                      </a:r>
                      <a:endParaRPr lang="sk-SK" sz="13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24688635"/>
                  </a:ext>
                </a:extLst>
              </a:tr>
              <a:tr h="337185">
                <a:tc>
                  <a:txBody>
                    <a:bodyPr/>
                    <a:lstStyle/>
                    <a:p>
                      <a:pPr algn="ctr"/>
                      <a:r>
                        <a:rPr lang="sk-SK" sz="13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Vysokoškolské - magisterské</a:t>
                      </a:r>
                      <a:endParaRPr lang="sk-SK" sz="13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3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13,5</a:t>
                      </a:r>
                      <a:endParaRPr lang="sk-SK" sz="13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3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</a:t>
                      </a:r>
                      <a:endParaRPr lang="sk-SK" sz="13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67394758"/>
                  </a:ext>
                </a:extLst>
              </a:tr>
              <a:tr h="337185">
                <a:tc>
                  <a:txBody>
                    <a:bodyPr/>
                    <a:lstStyle/>
                    <a:p>
                      <a:pPr algn="ctr"/>
                      <a:r>
                        <a:rPr lang="sk-SK" sz="13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Vysokoškolské - postgraduální</a:t>
                      </a:r>
                      <a:endParaRPr lang="sk-SK" sz="13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3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sk-SK" sz="13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3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sk-SK" sz="13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92906530"/>
                  </a:ext>
                </a:extLst>
              </a:tr>
              <a:tr h="207010">
                <a:tc>
                  <a:txBody>
                    <a:bodyPr/>
                    <a:lstStyle/>
                    <a:p>
                      <a:pPr algn="ctr"/>
                      <a:r>
                        <a:rPr lang="sk-SK" sz="1300" kern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celkem</a:t>
                      </a:r>
                      <a:endParaRPr lang="sk-SK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3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1030</a:t>
                      </a:r>
                      <a:endParaRPr lang="sk-SK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3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1030</a:t>
                      </a:r>
                      <a:endParaRPr lang="sk-SK" sz="13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21735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2518386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27737A0-D7E0-4415-8E90-FD4F69E76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506CE375-B39D-4C51-A858-F4A38331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64EA8B46-395C-41F6-BE09-548B10809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BC7EDC6D-8B00-48D9-B8FD-9B5285FB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DE4BD3C3-5C1B-4305-BFA1-9054820B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4635ED79-E821-4CFD-9F97-D6137E5DC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92FD5F9A-0D1B-4304-AC95-EA6A4E70E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E9BB96F9-6F99-413C-909E-6FCF017C1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1CCAEE3F-DFD6-4F56-91DF-94C71526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A9965128-6557-433B-B75B-BDF307311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6ACA7D22-11B5-4768-B195-51BF6E7C1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A10AD997-8BE7-4F95-8B7C-4E59DA1AC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DE270B5A-1647-4C9C-BA5F-6BC559F869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7D8AB18-1DD7-4D60-B9FA-190B47BB26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157"/>
            <a:ext cx="1767505" cy="6853096"/>
            <a:chOff x="6627813" y="195610"/>
            <a:chExt cx="1952625" cy="5678141"/>
          </a:xfrm>
        </p:grpSpPr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AE3C8994-22F6-4B7D-B50B-80ECD1E2A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DDCDE2FF-5BFC-4807-AB1E-D6928F8F4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63EF93F1-6EAF-4409-A623-76533740E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ED3B5256-3F5C-4FDE-8A9A-5A124E92BA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ED5D4282-BFB9-4BFC-A20D-18E1C4EEA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3E6394EB-0752-433A-BA70-AF42B45F17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DF27BE5F-DA8D-4260-9D0D-69E9CE146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9A6E5CBE-AE54-40B7-9A00-E3975FEAC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6C307890-5461-4D51-ADA6-A3DA6D35B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3F9B7E4B-6412-4B97-AD48-30B1F61F3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D345D359-869B-4305-B7D7-0B5C4FDEC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2F688B27-AEB8-45BD-9597-78A97EE0DD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4EB21FA6-8B6A-4699-8408-91E699800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9" name="Freeform 6">
            <a:extLst>
              <a:ext uri="{FF2B5EF4-FFF2-40B4-BE49-F238E27FC236}">
                <a16:creationId xmlns:a16="http://schemas.microsoft.com/office/drawing/2014/main" id="{BA1AABB7-0FD0-4445-8B8B-7A0C680C5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C1D1F24C-BA9D-41EE-B46F-6C4F5B35D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9144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ok 3" descr="Obrázok, na ktorom je umenie, silueta&#10;&#10;Automaticky generovaný popis">
            <a:extLst>
              <a:ext uri="{FF2B5EF4-FFF2-40B4-BE49-F238E27FC236}">
                <a16:creationId xmlns:a16="http://schemas.microsoft.com/office/drawing/2014/main" id="{F391FA0F-6D0F-3ACA-4B6B-076FD52CE3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</a:blip>
          <a:srcRect t="1512" b="23489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C13B8118-80AF-4C0C-BC64-74291987F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id="{E28C34FD-C8AB-4444-9244-37247B99B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F9BFF7D6-B77B-44E9-A782-9D298C990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514D6296-625A-4CC9-BEB9-D738BF2A2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7" name="Freeform 14">
              <a:extLst>
                <a:ext uri="{FF2B5EF4-FFF2-40B4-BE49-F238E27FC236}">
                  <a16:creationId xmlns:a16="http://schemas.microsoft.com/office/drawing/2014/main" id="{CF7A54B1-9C64-4395-9A06-3DCAFBD40C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8" name="Freeform 15">
              <a:extLst>
                <a:ext uri="{FF2B5EF4-FFF2-40B4-BE49-F238E27FC236}">
                  <a16:creationId xmlns:a16="http://schemas.microsoft.com/office/drawing/2014/main" id="{A06A8912-6544-446B-8B15-C7E68BF5EF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23046646-4195-4B9A-8E43-22B520F8F3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B0BBADBF-6D90-44AD-9068-FF03855DA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1" name="Freeform 18">
              <a:extLst>
                <a:ext uri="{FF2B5EF4-FFF2-40B4-BE49-F238E27FC236}">
                  <a16:creationId xmlns:a16="http://schemas.microsoft.com/office/drawing/2014/main" id="{75227888-5A01-404B-AE4D-D79B05A86F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2" name="Freeform 19">
              <a:extLst>
                <a:ext uri="{FF2B5EF4-FFF2-40B4-BE49-F238E27FC236}">
                  <a16:creationId xmlns:a16="http://schemas.microsoft.com/office/drawing/2014/main" id="{B7ACB41F-3710-4051-AB65-5FC82C5FB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3" name="Freeform 20">
              <a:extLst>
                <a:ext uri="{FF2B5EF4-FFF2-40B4-BE49-F238E27FC236}">
                  <a16:creationId xmlns:a16="http://schemas.microsoft.com/office/drawing/2014/main" id="{F28F1156-1F03-4A29-9016-C29EA17BCF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4" name="Freeform 21">
              <a:extLst>
                <a:ext uri="{FF2B5EF4-FFF2-40B4-BE49-F238E27FC236}">
                  <a16:creationId xmlns:a16="http://schemas.microsoft.com/office/drawing/2014/main" id="{F7C0D23E-7680-4D6E-B35D-244D3E77E7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5" name="Freeform 22">
              <a:extLst>
                <a:ext uri="{FF2B5EF4-FFF2-40B4-BE49-F238E27FC236}">
                  <a16:creationId xmlns:a16="http://schemas.microsoft.com/office/drawing/2014/main" id="{D1F7FFBA-E04A-40A4-8F92-AAD6EF8A4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AD7DB917-0385-65A9-62F7-FA2D77C51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1909" y="2514600"/>
            <a:ext cx="6686550" cy="22627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dirty="0"/>
              <a:t>DEPRESIVNÍ </a:t>
            </a:r>
            <a:r>
              <a:rPr lang="cs-CZ" sz="5000" dirty="0"/>
              <a:t>SYMPTOMATIKA</a:t>
            </a:r>
            <a:r>
              <a:rPr lang="en-US" sz="5000" dirty="0"/>
              <a:t> 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02F7C86-D374-4969-AB87-CA4108CE9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</p:grpSpPr>
        <p:sp>
          <p:nvSpPr>
            <p:cNvPr id="58" name="Freeform 27">
              <a:extLst>
                <a:ext uri="{FF2B5EF4-FFF2-40B4-BE49-F238E27FC236}">
                  <a16:creationId xmlns:a16="http://schemas.microsoft.com/office/drawing/2014/main" id="{D99BC819-B2EA-4CCC-8B23-CF42F48D6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9" name="Freeform 28">
              <a:extLst>
                <a:ext uri="{FF2B5EF4-FFF2-40B4-BE49-F238E27FC236}">
                  <a16:creationId xmlns:a16="http://schemas.microsoft.com/office/drawing/2014/main" id="{1EA0AE3F-610C-4727-B82A-D91B4282EE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" name="Freeform 29">
              <a:extLst>
                <a:ext uri="{FF2B5EF4-FFF2-40B4-BE49-F238E27FC236}">
                  <a16:creationId xmlns:a16="http://schemas.microsoft.com/office/drawing/2014/main" id="{1AED653B-8E26-4407-B55E-5EF634840A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" name="Freeform 30">
              <a:extLst>
                <a:ext uri="{FF2B5EF4-FFF2-40B4-BE49-F238E27FC236}">
                  <a16:creationId xmlns:a16="http://schemas.microsoft.com/office/drawing/2014/main" id="{21EB9336-97C9-4E84-94CF-D3F74080F2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" name="Freeform 31">
              <a:extLst>
                <a:ext uri="{FF2B5EF4-FFF2-40B4-BE49-F238E27FC236}">
                  <a16:creationId xmlns:a16="http://schemas.microsoft.com/office/drawing/2014/main" id="{69BF6CA2-569A-4C82-A2AE-CDCF36CCBE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" name="Freeform 32">
              <a:extLst>
                <a:ext uri="{FF2B5EF4-FFF2-40B4-BE49-F238E27FC236}">
                  <a16:creationId xmlns:a16="http://schemas.microsoft.com/office/drawing/2014/main" id="{421FFC08-FE31-4A95-B2F5-68A06B97A9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4" name="Freeform 33">
              <a:extLst>
                <a:ext uri="{FF2B5EF4-FFF2-40B4-BE49-F238E27FC236}">
                  <a16:creationId xmlns:a16="http://schemas.microsoft.com/office/drawing/2014/main" id="{2422EB91-1B28-4E12-A747-0ACA5D9E28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5" name="Freeform 34">
              <a:extLst>
                <a:ext uri="{FF2B5EF4-FFF2-40B4-BE49-F238E27FC236}">
                  <a16:creationId xmlns:a16="http://schemas.microsoft.com/office/drawing/2014/main" id="{6077349A-7224-44B1-9F3A-E1BDCB43B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6" name="Freeform 35">
              <a:extLst>
                <a:ext uri="{FF2B5EF4-FFF2-40B4-BE49-F238E27FC236}">
                  <a16:creationId xmlns:a16="http://schemas.microsoft.com/office/drawing/2014/main" id="{A05A2443-1E41-4A29-927D-4C9D7FA84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7" name="Freeform 36">
              <a:extLst>
                <a:ext uri="{FF2B5EF4-FFF2-40B4-BE49-F238E27FC236}">
                  <a16:creationId xmlns:a16="http://schemas.microsoft.com/office/drawing/2014/main" id="{849DD9E0-80A6-4A4C-91DD-CF69D1C337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8" name="Freeform 37">
              <a:extLst>
                <a:ext uri="{FF2B5EF4-FFF2-40B4-BE49-F238E27FC236}">
                  <a16:creationId xmlns:a16="http://schemas.microsoft.com/office/drawing/2014/main" id="{04A5B2BC-E2EA-4553-8199-C4F3B86D88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9" name="Freeform 38">
              <a:extLst>
                <a:ext uri="{FF2B5EF4-FFF2-40B4-BE49-F238E27FC236}">
                  <a16:creationId xmlns:a16="http://schemas.microsoft.com/office/drawing/2014/main" id="{69AA136B-030C-4644-821E-3247A1841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9DEDD006-D91C-4989-B39C-EEEA43F86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73" name="Freeform 33">
            <a:extLst>
              <a:ext uri="{FF2B5EF4-FFF2-40B4-BE49-F238E27FC236}">
                <a16:creationId xmlns:a16="http://schemas.microsoft.com/office/drawing/2014/main" id="{35EF7FFE-55CC-444E-A630-F40A5C9C5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8728822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44">
            <a:extLst>
              <a:ext uri="{FF2B5EF4-FFF2-40B4-BE49-F238E27FC236}">
                <a16:creationId xmlns:a16="http://schemas.microsoft.com/office/drawing/2014/main" id="{31DBE429-8660-4D88-BC47-B159B7251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46">
            <a:extLst>
              <a:ext uri="{FF2B5EF4-FFF2-40B4-BE49-F238E27FC236}">
                <a16:creationId xmlns:a16="http://schemas.microsoft.com/office/drawing/2014/main" id="{BB7DF222-98CD-4513-8AEA-F83CF2A11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30669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D93A13C-E809-3152-1EE2-F204B57B5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543" y="624110"/>
            <a:ext cx="7037556" cy="128089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DEPRESIVNÍ SYMPTOMATIKA</a:t>
            </a:r>
          </a:p>
        </p:txBody>
      </p:sp>
      <p:sp>
        <p:nvSpPr>
          <p:cNvPr id="53" name="Freeform 11">
            <a:extLst>
              <a:ext uri="{FF2B5EF4-FFF2-40B4-BE49-F238E27FC236}">
                <a16:creationId xmlns:a16="http://schemas.microsoft.com/office/drawing/2014/main" id="{92C98781-DD9B-44BA-B873-BD5060A9C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3141" y="714375"/>
            <a:ext cx="1191394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graphicFrame>
        <p:nvGraphicFramePr>
          <p:cNvPr id="4" name="Zástupný objekt pre obsah 3">
            <a:extLst>
              <a:ext uri="{FF2B5EF4-FFF2-40B4-BE49-F238E27FC236}">
                <a16:creationId xmlns:a16="http://schemas.microsoft.com/office/drawing/2014/main" id="{107B7B3D-C1D6-802E-608F-F70DA49909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6338935"/>
              </p:ext>
            </p:extLst>
          </p:nvPr>
        </p:nvGraphicFramePr>
        <p:xfrm>
          <a:off x="720759" y="2930805"/>
          <a:ext cx="7699339" cy="2961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3300781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59C671B-1B22-4141-A9C0-2E7941FDA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7B2F5A4B-FA0F-4625-82F7-1D3F11281B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ACB0BAE-722F-4C91-8C2A-44EF768E83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C3AC4D9F-59AC-421A-9FF3-C936CEC439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797BCE03-677D-4D65-A4D1-1FD721DD5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D007E5D0-0B4E-4094-988C-9917146C2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024DB804-C06B-4A0A-AC43-6BCCB7D76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B51DC17A-305E-486E-A527-5E8068E9EF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B6CCA716-6D46-4523-BF96-FF1B0C5464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E632B09A-D30C-4268-B28B-ACD6127630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FC839A4-228B-4EC0-8AF4-D8E38ECE6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A8FFB1A1-5BB5-4551-87CD-F3365E6FE9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D05AF173-8E70-41FA-9254-DF9AC3DDA2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D56A4CE-A3F4-4CFF-9A65-C029AC17B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DF669161-0B30-4C76-96BF-962027487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A5232353-CF7C-44DD-8BEE-1C8FF54CDD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AEA6CAE2-8741-4E88-A632-69C2B2EC5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014AC37D-4388-4AE6-9D4D-CCD99A608C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7FE084B0-333E-4F7C-83F1-F7D132527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FDCFCB98-2E3A-4227-823C-80489BB284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252F94DE-A6A3-4463-BE05-34281F1C8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16EA21FA-886F-43CF-9D44-C1342F305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88C821A5-BCF7-47FE-894F-0ADC5FDB2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F8337ECE-206A-472E-AFC4-0F230C91E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90BB2EC4-D043-4B43-87E7-723A787EE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04013015-AF71-47BC-BE4D-ED9EFA24FF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71B30B18-D920-4E3E-B931-1F310244C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0" name="Freeform 11">
            <a:extLst>
              <a:ext uri="{FF2B5EF4-FFF2-40B4-BE49-F238E27FC236}">
                <a16:creationId xmlns:a16="http://schemas.microsoft.com/office/drawing/2014/main" id="{C70EF50A-66E6-460A-8AF9-47A10D0D99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3141" y="714375"/>
            <a:ext cx="1191394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41D049E-2C7B-4131-B81E-E5B643BD6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1635463-D121-4B16-AB61-D492DD3F0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682875DD-B9FB-E441-8094-F3E057770C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8879559"/>
              </p:ext>
            </p:extLst>
          </p:nvPr>
        </p:nvGraphicFramePr>
        <p:xfrm>
          <a:off x="482600" y="643467"/>
          <a:ext cx="8178799" cy="5571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68824595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259C671B-1B22-4141-A9C0-2E7941FDA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88" name="Freeform 11">
              <a:extLst>
                <a:ext uri="{FF2B5EF4-FFF2-40B4-BE49-F238E27FC236}">
                  <a16:creationId xmlns:a16="http://schemas.microsoft.com/office/drawing/2014/main" id="{7B2F5A4B-FA0F-4625-82F7-1D3F11281B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9" name="Freeform 12">
              <a:extLst>
                <a:ext uri="{FF2B5EF4-FFF2-40B4-BE49-F238E27FC236}">
                  <a16:creationId xmlns:a16="http://schemas.microsoft.com/office/drawing/2014/main" id="{9ACB0BAE-722F-4C91-8C2A-44EF768E83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0" name="Freeform 13">
              <a:extLst>
                <a:ext uri="{FF2B5EF4-FFF2-40B4-BE49-F238E27FC236}">
                  <a16:creationId xmlns:a16="http://schemas.microsoft.com/office/drawing/2014/main" id="{C3AC4D9F-59AC-421A-9FF3-C936CEC439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1" name="Freeform 14">
              <a:extLst>
                <a:ext uri="{FF2B5EF4-FFF2-40B4-BE49-F238E27FC236}">
                  <a16:creationId xmlns:a16="http://schemas.microsoft.com/office/drawing/2014/main" id="{797BCE03-677D-4D65-A4D1-1FD721DD5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2" name="Freeform 15">
              <a:extLst>
                <a:ext uri="{FF2B5EF4-FFF2-40B4-BE49-F238E27FC236}">
                  <a16:creationId xmlns:a16="http://schemas.microsoft.com/office/drawing/2014/main" id="{D007E5D0-0B4E-4094-988C-9917146C2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024DB804-C06B-4A0A-AC43-6BCCB7D76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B51DC17A-305E-486E-A527-5E8068E9EF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5" name="Freeform 18">
              <a:extLst>
                <a:ext uri="{FF2B5EF4-FFF2-40B4-BE49-F238E27FC236}">
                  <a16:creationId xmlns:a16="http://schemas.microsoft.com/office/drawing/2014/main" id="{B6CCA716-6D46-4523-BF96-FF1B0C5464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6" name="Freeform 19">
              <a:extLst>
                <a:ext uri="{FF2B5EF4-FFF2-40B4-BE49-F238E27FC236}">
                  <a16:creationId xmlns:a16="http://schemas.microsoft.com/office/drawing/2014/main" id="{E632B09A-D30C-4268-B28B-ACD6127630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7" name="Freeform 20">
              <a:extLst>
                <a:ext uri="{FF2B5EF4-FFF2-40B4-BE49-F238E27FC236}">
                  <a16:creationId xmlns:a16="http://schemas.microsoft.com/office/drawing/2014/main" id="{5FC839A4-228B-4EC0-8AF4-D8E38ECE6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8" name="Freeform 21">
              <a:extLst>
                <a:ext uri="{FF2B5EF4-FFF2-40B4-BE49-F238E27FC236}">
                  <a16:creationId xmlns:a16="http://schemas.microsoft.com/office/drawing/2014/main" id="{A8FFB1A1-5BB5-4551-87CD-F3365E6FE9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99" name="Freeform 22">
              <a:extLst>
                <a:ext uri="{FF2B5EF4-FFF2-40B4-BE49-F238E27FC236}">
                  <a16:creationId xmlns:a16="http://schemas.microsoft.com/office/drawing/2014/main" id="{D05AF173-8E70-41FA-9254-DF9AC3DDA2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1D56A4CE-A3F4-4CFF-9A65-C029AC17B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</p:grpSpPr>
        <p:sp>
          <p:nvSpPr>
            <p:cNvPr id="102" name="Freeform 27">
              <a:extLst>
                <a:ext uri="{FF2B5EF4-FFF2-40B4-BE49-F238E27FC236}">
                  <a16:creationId xmlns:a16="http://schemas.microsoft.com/office/drawing/2014/main" id="{DF669161-0B30-4C76-96BF-962027487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3" name="Freeform 28">
              <a:extLst>
                <a:ext uri="{FF2B5EF4-FFF2-40B4-BE49-F238E27FC236}">
                  <a16:creationId xmlns:a16="http://schemas.microsoft.com/office/drawing/2014/main" id="{A5232353-CF7C-44DD-8BEE-1C8FF54CDD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4" name="Freeform 29">
              <a:extLst>
                <a:ext uri="{FF2B5EF4-FFF2-40B4-BE49-F238E27FC236}">
                  <a16:creationId xmlns:a16="http://schemas.microsoft.com/office/drawing/2014/main" id="{AEA6CAE2-8741-4E88-A632-69C2B2EC5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5" name="Freeform 30">
              <a:extLst>
                <a:ext uri="{FF2B5EF4-FFF2-40B4-BE49-F238E27FC236}">
                  <a16:creationId xmlns:a16="http://schemas.microsoft.com/office/drawing/2014/main" id="{014AC37D-4388-4AE6-9D4D-CCD99A608C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6" name="Freeform 31">
              <a:extLst>
                <a:ext uri="{FF2B5EF4-FFF2-40B4-BE49-F238E27FC236}">
                  <a16:creationId xmlns:a16="http://schemas.microsoft.com/office/drawing/2014/main" id="{7FE084B0-333E-4F7C-83F1-F7D132527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7" name="Freeform 32">
              <a:extLst>
                <a:ext uri="{FF2B5EF4-FFF2-40B4-BE49-F238E27FC236}">
                  <a16:creationId xmlns:a16="http://schemas.microsoft.com/office/drawing/2014/main" id="{FDCFCB98-2E3A-4227-823C-80489BB284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8" name="Freeform 33">
              <a:extLst>
                <a:ext uri="{FF2B5EF4-FFF2-40B4-BE49-F238E27FC236}">
                  <a16:creationId xmlns:a16="http://schemas.microsoft.com/office/drawing/2014/main" id="{252F94DE-A6A3-4463-BE05-34281F1C8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9" name="Freeform 34">
              <a:extLst>
                <a:ext uri="{FF2B5EF4-FFF2-40B4-BE49-F238E27FC236}">
                  <a16:creationId xmlns:a16="http://schemas.microsoft.com/office/drawing/2014/main" id="{16EA21FA-886F-43CF-9D44-C1342F305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10" name="Freeform 35">
              <a:extLst>
                <a:ext uri="{FF2B5EF4-FFF2-40B4-BE49-F238E27FC236}">
                  <a16:creationId xmlns:a16="http://schemas.microsoft.com/office/drawing/2014/main" id="{88C821A5-BCF7-47FE-894F-0ADC5FDB2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11" name="Freeform 36">
              <a:extLst>
                <a:ext uri="{FF2B5EF4-FFF2-40B4-BE49-F238E27FC236}">
                  <a16:creationId xmlns:a16="http://schemas.microsoft.com/office/drawing/2014/main" id="{F8337ECE-206A-472E-AFC4-0F230C91E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12" name="Freeform 37">
              <a:extLst>
                <a:ext uri="{FF2B5EF4-FFF2-40B4-BE49-F238E27FC236}">
                  <a16:creationId xmlns:a16="http://schemas.microsoft.com/office/drawing/2014/main" id="{90BB2EC4-D043-4B43-87E7-723A787EE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13" name="Freeform 38">
              <a:extLst>
                <a:ext uri="{FF2B5EF4-FFF2-40B4-BE49-F238E27FC236}">
                  <a16:creationId xmlns:a16="http://schemas.microsoft.com/office/drawing/2014/main" id="{04013015-AF71-47BC-BE4D-ED9EFA24FF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15" name="Rectangle 114">
            <a:extLst>
              <a:ext uri="{FF2B5EF4-FFF2-40B4-BE49-F238E27FC236}">
                <a16:creationId xmlns:a16="http://schemas.microsoft.com/office/drawing/2014/main" id="{71B30B18-D920-4E3E-B931-1F310244C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17" name="Freeform 11">
            <a:extLst>
              <a:ext uri="{FF2B5EF4-FFF2-40B4-BE49-F238E27FC236}">
                <a16:creationId xmlns:a16="http://schemas.microsoft.com/office/drawing/2014/main" id="{C70EF50A-66E6-460A-8AF9-47A10D0D99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3141" y="714375"/>
            <a:ext cx="1191394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241D049E-2C7B-4131-B81E-E5B643BD6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91635463-D121-4B16-AB61-D492DD3F0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BlokTextu 4">
            <a:extLst>
              <a:ext uri="{FF2B5EF4-FFF2-40B4-BE49-F238E27FC236}">
                <a16:creationId xmlns:a16="http://schemas.microsoft.com/office/drawing/2014/main" id="{757AAB6B-9416-6542-EA0B-50682E59F084}"/>
              </a:ext>
            </a:extLst>
          </p:cNvPr>
          <p:cNvSpPr txBox="1"/>
          <p:nvPr/>
        </p:nvSpPr>
        <p:spPr>
          <a:xfrm>
            <a:off x="609600" y="4854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842412B3-67DF-427D-194F-567FA3F286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8695600"/>
              </p:ext>
            </p:extLst>
          </p:nvPr>
        </p:nvGraphicFramePr>
        <p:xfrm>
          <a:off x="482600" y="643467"/>
          <a:ext cx="8178799" cy="5571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56354176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85D854E-8C37-443B-B952-BA9B3A015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620" y="857250"/>
            <a:ext cx="793276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2559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9A5FC63-F1EB-4477-9E8C-4E88759BE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40" y="857250"/>
            <a:ext cx="797392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0836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27737A0-D7E0-4415-8E90-FD4F69E76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506CE375-B39D-4C51-A858-F4A38331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64EA8B46-395C-41F6-BE09-548B10809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BC7EDC6D-8B00-48D9-B8FD-9B5285FB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DE4BD3C3-5C1B-4305-BFA1-9054820B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4635ED79-E821-4CFD-9F97-D6137E5DC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92FD5F9A-0D1B-4304-AC95-EA6A4E70E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E9BB96F9-6F99-413C-909E-6FCF017C1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1CCAEE3F-DFD6-4F56-91DF-94C71526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A9965128-6557-433B-B75B-BDF307311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6ACA7D22-11B5-4768-B195-51BF6E7C1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A10AD997-8BE7-4F95-8B7C-4E59DA1AC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DE270B5A-1647-4C9C-BA5F-6BC559F869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7D8AB18-1DD7-4D60-B9FA-190B47BB26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157"/>
            <a:ext cx="1767505" cy="6853096"/>
            <a:chOff x="6627813" y="195610"/>
            <a:chExt cx="1952625" cy="5678141"/>
          </a:xfrm>
        </p:grpSpPr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AE3C8994-22F6-4B7D-B50B-80ECD1E2A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DDCDE2FF-5BFC-4807-AB1E-D6928F8F4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63EF93F1-6EAF-4409-A623-76533740E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ED3B5256-3F5C-4FDE-8A9A-5A124E92BA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ED5D4282-BFB9-4BFC-A20D-18E1C4EEA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3E6394EB-0752-433A-BA70-AF42B45F17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DF27BE5F-DA8D-4260-9D0D-69E9CE146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9A6E5CBE-AE54-40B7-9A00-E3975FEAC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6C307890-5461-4D51-ADA6-A3DA6D35B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3F9B7E4B-6412-4B97-AD48-30B1F61F3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D345D359-869B-4305-B7D7-0B5C4FDEC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2F688B27-AEB8-45BD-9597-78A97EE0DD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4EB21FA6-8B6A-4699-8408-91E699800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9" name="Freeform 6">
            <a:extLst>
              <a:ext uri="{FF2B5EF4-FFF2-40B4-BE49-F238E27FC236}">
                <a16:creationId xmlns:a16="http://schemas.microsoft.com/office/drawing/2014/main" id="{BA1AABB7-0FD0-4445-8B8B-7A0C680C5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C1D1F24C-BA9D-41EE-B46F-6C4F5B35D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9144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ok 3" descr="Obrázok, na ktorom je hodiny, vnútri, sviečka&#10;&#10;Automaticky generovaný popis">
            <a:extLst>
              <a:ext uri="{FF2B5EF4-FFF2-40B4-BE49-F238E27FC236}">
                <a16:creationId xmlns:a16="http://schemas.microsoft.com/office/drawing/2014/main" id="{4638C6BB-9DB6-BEBF-099C-233EF5C7D7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</a:blip>
          <a:srcRect t="25000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C13B8118-80AF-4C0C-BC64-74291987F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id="{E28C34FD-C8AB-4444-9244-37247B99B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F9BFF7D6-B77B-44E9-A782-9D298C990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514D6296-625A-4CC9-BEB9-D738BF2A2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7" name="Freeform 14">
              <a:extLst>
                <a:ext uri="{FF2B5EF4-FFF2-40B4-BE49-F238E27FC236}">
                  <a16:creationId xmlns:a16="http://schemas.microsoft.com/office/drawing/2014/main" id="{CF7A54B1-9C64-4395-9A06-3DCAFBD40C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8" name="Freeform 15">
              <a:extLst>
                <a:ext uri="{FF2B5EF4-FFF2-40B4-BE49-F238E27FC236}">
                  <a16:creationId xmlns:a16="http://schemas.microsoft.com/office/drawing/2014/main" id="{A06A8912-6544-446B-8B15-C7E68BF5EF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23046646-4195-4B9A-8E43-22B520F8F3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B0BBADBF-6D90-44AD-9068-FF03855DA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1" name="Freeform 18">
              <a:extLst>
                <a:ext uri="{FF2B5EF4-FFF2-40B4-BE49-F238E27FC236}">
                  <a16:creationId xmlns:a16="http://schemas.microsoft.com/office/drawing/2014/main" id="{75227888-5A01-404B-AE4D-D79B05A86F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2" name="Freeform 19">
              <a:extLst>
                <a:ext uri="{FF2B5EF4-FFF2-40B4-BE49-F238E27FC236}">
                  <a16:creationId xmlns:a16="http://schemas.microsoft.com/office/drawing/2014/main" id="{B7ACB41F-3710-4051-AB65-5FC82C5FB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3" name="Freeform 20">
              <a:extLst>
                <a:ext uri="{FF2B5EF4-FFF2-40B4-BE49-F238E27FC236}">
                  <a16:creationId xmlns:a16="http://schemas.microsoft.com/office/drawing/2014/main" id="{F28F1156-1F03-4A29-9016-C29EA17BCF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4" name="Freeform 21">
              <a:extLst>
                <a:ext uri="{FF2B5EF4-FFF2-40B4-BE49-F238E27FC236}">
                  <a16:creationId xmlns:a16="http://schemas.microsoft.com/office/drawing/2014/main" id="{F7C0D23E-7680-4D6E-B35D-244D3E77E7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5" name="Freeform 22">
              <a:extLst>
                <a:ext uri="{FF2B5EF4-FFF2-40B4-BE49-F238E27FC236}">
                  <a16:creationId xmlns:a16="http://schemas.microsoft.com/office/drawing/2014/main" id="{D1F7FFBA-E04A-40A4-8F92-AAD6EF8A4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AD7DB917-0385-65A9-62F7-FA2D77C51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1909" y="2514600"/>
            <a:ext cx="6686550" cy="22627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VYHOŘENÍ 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02F7C86-D374-4969-AB87-CA4108CE9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</p:grpSpPr>
        <p:sp>
          <p:nvSpPr>
            <p:cNvPr id="58" name="Freeform 27">
              <a:extLst>
                <a:ext uri="{FF2B5EF4-FFF2-40B4-BE49-F238E27FC236}">
                  <a16:creationId xmlns:a16="http://schemas.microsoft.com/office/drawing/2014/main" id="{D99BC819-B2EA-4CCC-8B23-CF42F48D6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9" name="Freeform 28">
              <a:extLst>
                <a:ext uri="{FF2B5EF4-FFF2-40B4-BE49-F238E27FC236}">
                  <a16:creationId xmlns:a16="http://schemas.microsoft.com/office/drawing/2014/main" id="{1EA0AE3F-610C-4727-B82A-D91B4282EE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" name="Freeform 29">
              <a:extLst>
                <a:ext uri="{FF2B5EF4-FFF2-40B4-BE49-F238E27FC236}">
                  <a16:creationId xmlns:a16="http://schemas.microsoft.com/office/drawing/2014/main" id="{1AED653B-8E26-4407-B55E-5EF634840A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" name="Freeform 30">
              <a:extLst>
                <a:ext uri="{FF2B5EF4-FFF2-40B4-BE49-F238E27FC236}">
                  <a16:creationId xmlns:a16="http://schemas.microsoft.com/office/drawing/2014/main" id="{21EB9336-97C9-4E84-94CF-D3F74080F2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" name="Freeform 31">
              <a:extLst>
                <a:ext uri="{FF2B5EF4-FFF2-40B4-BE49-F238E27FC236}">
                  <a16:creationId xmlns:a16="http://schemas.microsoft.com/office/drawing/2014/main" id="{69BF6CA2-569A-4C82-A2AE-CDCF36CCBE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" name="Freeform 32">
              <a:extLst>
                <a:ext uri="{FF2B5EF4-FFF2-40B4-BE49-F238E27FC236}">
                  <a16:creationId xmlns:a16="http://schemas.microsoft.com/office/drawing/2014/main" id="{421FFC08-FE31-4A95-B2F5-68A06B97A9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4" name="Freeform 33">
              <a:extLst>
                <a:ext uri="{FF2B5EF4-FFF2-40B4-BE49-F238E27FC236}">
                  <a16:creationId xmlns:a16="http://schemas.microsoft.com/office/drawing/2014/main" id="{2422EB91-1B28-4E12-A747-0ACA5D9E28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5" name="Freeform 34">
              <a:extLst>
                <a:ext uri="{FF2B5EF4-FFF2-40B4-BE49-F238E27FC236}">
                  <a16:creationId xmlns:a16="http://schemas.microsoft.com/office/drawing/2014/main" id="{6077349A-7224-44B1-9F3A-E1BDCB43B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6" name="Freeform 35">
              <a:extLst>
                <a:ext uri="{FF2B5EF4-FFF2-40B4-BE49-F238E27FC236}">
                  <a16:creationId xmlns:a16="http://schemas.microsoft.com/office/drawing/2014/main" id="{A05A2443-1E41-4A29-927D-4C9D7FA84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7" name="Freeform 36">
              <a:extLst>
                <a:ext uri="{FF2B5EF4-FFF2-40B4-BE49-F238E27FC236}">
                  <a16:creationId xmlns:a16="http://schemas.microsoft.com/office/drawing/2014/main" id="{849DD9E0-80A6-4A4C-91DD-CF69D1C337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8" name="Freeform 37">
              <a:extLst>
                <a:ext uri="{FF2B5EF4-FFF2-40B4-BE49-F238E27FC236}">
                  <a16:creationId xmlns:a16="http://schemas.microsoft.com/office/drawing/2014/main" id="{04A5B2BC-E2EA-4553-8199-C4F3B86D88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9" name="Freeform 38">
              <a:extLst>
                <a:ext uri="{FF2B5EF4-FFF2-40B4-BE49-F238E27FC236}">
                  <a16:creationId xmlns:a16="http://schemas.microsoft.com/office/drawing/2014/main" id="{69AA136B-030C-4644-821E-3247A1841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9DEDD006-D91C-4989-B39C-EEEA43F86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73" name="Freeform 33">
            <a:extLst>
              <a:ext uri="{FF2B5EF4-FFF2-40B4-BE49-F238E27FC236}">
                <a16:creationId xmlns:a16="http://schemas.microsoft.com/office/drawing/2014/main" id="{35EF7FFE-55CC-444E-A630-F40A5C9C5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5380075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138637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411452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graphicFrame>
        <p:nvGraphicFramePr>
          <p:cNvPr id="4" name="Zástupný objekt pre obsah 3">
            <a:extLst>
              <a:ext uri="{FF2B5EF4-FFF2-40B4-BE49-F238E27FC236}">
                <a16:creationId xmlns:a16="http://schemas.microsoft.com/office/drawing/2014/main" id="{C2E504AC-DF6D-2915-C420-5558F41618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3383422"/>
              </p:ext>
            </p:extLst>
          </p:nvPr>
        </p:nvGraphicFramePr>
        <p:xfrm>
          <a:off x="2530475" y="1289198"/>
          <a:ext cx="6097588" cy="4622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BlokTextu 4">
            <a:extLst>
              <a:ext uri="{FF2B5EF4-FFF2-40B4-BE49-F238E27FC236}">
                <a16:creationId xmlns:a16="http://schemas.microsoft.com/office/drawing/2014/main" id="{3D8881C7-2D08-367F-0068-9B1F0AD2FCD0}"/>
              </a:ext>
            </a:extLst>
          </p:cNvPr>
          <p:cNvSpPr txBox="1"/>
          <p:nvPr/>
        </p:nvSpPr>
        <p:spPr>
          <a:xfrm>
            <a:off x="744658" y="3332289"/>
            <a:ext cx="1660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PRŮMĚRNÉ VYHOŘENÍ</a:t>
            </a:r>
          </a:p>
        </p:txBody>
      </p:sp>
    </p:spTree>
    <p:extLst>
      <p:ext uri="{BB962C8B-B14F-4D97-AF65-F5344CB8AC3E}">
        <p14:creationId xmlns:p14="http://schemas.microsoft.com/office/powerpoint/2010/main" val="854171746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27737A0-D7E0-4415-8E90-FD4F69E76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506CE375-B39D-4C51-A858-F4A38331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64EA8B46-395C-41F6-BE09-548B10809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BC7EDC6D-8B00-48D9-B8FD-9B5285FB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DE4BD3C3-5C1B-4305-BFA1-9054820B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4635ED79-E821-4CFD-9F97-D6137E5DC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92FD5F9A-0D1B-4304-AC95-EA6A4E70E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E9BB96F9-6F99-413C-909E-6FCF017C1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1CCAEE3F-DFD6-4F56-91DF-94C71526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A9965128-6557-433B-B75B-BDF307311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6ACA7D22-11B5-4768-B195-51BF6E7C1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A10AD997-8BE7-4F95-8B7C-4E59DA1AC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DE270B5A-1647-4C9C-BA5F-6BC559F869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7D8AB18-1DD7-4D60-B9FA-190B47BB26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157"/>
            <a:ext cx="1767505" cy="6853096"/>
            <a:chOff x="6627813" y="195610"/>
            <a:chExt cx="1952625" cy="5678141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AE3C8994-22F6-4B7D-B50B-80ECD1E2A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DDCDE2FF-5BFC-4807-AB1E-D6928F8F4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63EF93F1-6EAF-4409-A623-76533740E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ED3B5256-3F5C-4FDE-8A9A-5A124E92BA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ED5D4282-BFB9-4BFC-A20D-18E1C4EEA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3E6394EB-0752-433A-BA70-AF42B45F17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DF27BE5F-DA8D-4260-9D0D-69E9CE146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9A6E5CBE-AE54-40B7-9A00-E3975FEAC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6C307890-5461-4D51-ADA6-A3DA6D35B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3F9B7E4B-6412-4B97-AD48-30B1F61F3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D345D359-869B-4305-B7D7-0B5C4FDEC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2F688B27-AEB8-45BD-9597-78A97EE0DD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4EB21FA6-8B6A-4699-8408-91E699800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0" name="Freeform 6">
            <a:extLst>
              <a:ext uri="{FF2B5EF4-FFF2-40B4-BE49-F238E27FC236}">
                <a16:creationId xmlns:a16="http://schemas.microsoft.com/office/drawing/2014/main" id="{BA1AABB7-0FD0-4445-8B8B-7A0C680C5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C1D1F24C-BA9D-41EE-B46F-6C4F5B35D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9144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ok 4" descr="Obrázok, na ktorom je ošatenie, obuv, žena, chlap&#10;&#10;Automaticky generovaný popis">
            <a:extLst>
              <a:ext uri="{FF2B5EF4-FFF2-40B4-BE49-F238E27FC236}">
                <a16:creationId xmlns:a16="http://schemas.microsoft.com/office/drawing/2014/main" id="{94919833-7C77-3EC4-237E-7C1B024087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</a:blip>
          <a:srcRect t="25000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C13B8118-80AF-4C0C-BC64-74291987F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E28C34FD-C8AB-4444-9244-37247B99B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F9BFF7D6-B77B-44E9-A782-9D298C990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514D6296-625A-4CC9-BEB9-D738BF2A2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CF7A54B1-9C64-4395-9A06-3DCAFBD40C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9" name="Freeform 15">
              <a:extLst>
                <a:ext uri="{FF2B5EF4-FFF2-40B4-BE49-F238E27FC236}">
                  <a16:creationId xmlns:a16="http://schemas.microsoft.com/office/drawing/2014/main" id="{A06A8912-6544-446B-8B15-C7E68BF5EF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0" name="Freeform 16">
              <a:extLst>
                <a:ext uri="{FF2B5EF4-FFF2-40B4-BE49-F238E27FC236}">
                  <a16:creationId xmlns:a16="http://schemas.microsoft.com/office/drawing/2014/main" id="{23046646-4195-4B9A-8E43-22B520F8F3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1" name="Freeform 17">
              <a:extLst>
                <a:ext uri="{FF2B5EF4-FFF2-40B4-BE49-F238E27FC236}">
                  <a16:creationId xmlns:a16="http://schemas.microsoft.com/office/drawing/2014/main" id="{B0BBADBF-6D90-44AD-9068-FF03855DA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2" name="Freeform 18">
              <a:extLst>
                <a:ext uri="{FF2B5EF4-FFF2-40B4-BE49-F238E27FC236}">
                  <a16:creationId xmlns:a16="http://schemas.microsoft.com/office/drawing/2014/main" id="{75227888-5A01-404B-AE4D-D79B05A86F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3" name="Freeform 19">
              <a:extLst>
                <a:ext uri="{FF2B5EF4-FFF2-40B4-BE49-F238E27FC236}">
                  <a16:creationId xmlns:a16="http://schemas.microsoft.com/office/drawing/2014/main" id="{B7ACB41F-3710-4051-AB65-5FC82C5FB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4" name="Freeform 20">
              <a:extLst>
                <a:ext uri="{FF2B5EF4-FFF2-40B4-BE49-F238E27FC236}">
                  <a16:creationId xmlns:a16="http://schemas.microsoft.com/office/drawing/2014/main" id="{F28F1156-1F03-4A29-9016-C29EA17BCF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5" name="Freeform 21">
              <a:extLst>
                <a:ext uri="{FF2B5EF4-FFF2-40B4-BE49-F238E27FC236}">
                  <a16:creationId xmlns:a16="http://schemas.microsoft.com/office/drawing/2014/main" id="{F7C0D23E-7680-4D6E-B35D-244D3E77E7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6" name="Freeform 22">
              <a:extLst>
                <a:ext uri="{FF2B5EF4-FFF2-40B4-BE49-F238E27FC236}">
                  <a16:creationId xmlns:a16="http://schemas.microsoft.com/office/drawing/2014/main" id="{D1F7FFBA-E04A-40A4-8F92-AAD6EF8A4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AD7DB917-0385-65A9-62F7-FA2D77C51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5977" y="681281"/>
            <a:ext cx="6686550" cy="226278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5000" dirty="0"/>
              <a:t>CÍLE A POSLÁNÍ V OBLASTI VÝZKUMU DUŠEVNÍHO ZDRAVÍ</a:t>
            </a:r>
            <a:endParaRPr lang="en-US" sz="5000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02F7C86-D374-4969-AB87-CA4108CE9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</p:grpSpPr>
        <p:sp>
          <p:nvSpPr>
            <p:cNvPr id="59" name="Freeform 27">
              <a:extLst>
                <a:ext uri="{FF2B5EF4-FFF2-40B4-BE49-F238E27FC236}">
                  <a16:creationId xmlns:a16="http://schemas.microsoft.com/office/drawing/2014/main" id="{D99BC819-B2EA-4CCC-8B23-CF42F48D6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" name="Freeform 28">
              <a:extLst>
                <a:ext uri="{FF2B5EF4-FFF2-40B4-BE49-F238E27FC236}">
                  <a16:creationId xmlns:a16="http://schemas.microsoft.com/office/drawing/2014/main" id="{1EA0AE3F-610C-4727-B82A-D91B4282EE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" name="Freeform 29">
              <a:extLst>
                <a:ext uri="{FF2B5EF4-FFF2-40B4-BE49-F238E27FC236}">
                  <a16:creationId xmlns:a16="http://schemas.microsoft.com/office/drawing/2014/main" id="{1AED653B-8E26-4407-B55E-5EF634840A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" name="Freeform 30">
              <a:extLst>
                <a:ext uri="{FF2B5EF4-FFF2-40B4-BE49-F238E27FC236}">
                  <a16:creationId xmlns:a16="http://schemas.microsoft.com/office/drawing/2014/main" id="{21EB9336-97C9-4E84-94CF-D3F74080F2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" name="Freeform 31">
              <a:extLst>
                <a:ext uri="{FF2B5EF4-FFF2-40B4-BE49-F238E27FC236}">
                  <a16:creationId xmlns:a16="http://schemas.microsoft.com/office/drawing/2014/main" id="{69BF6CA2-569A-4C82-A2AE-CDCF36CCBE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4" name="Freeform 32">
              <a:extLst>
                <a:ext uri="{FF2B5EF4-FFF2-40B4-BE49-F238E27FC236}">
                  <a16:creationId xmlns:a16="http://schemas.microsoft.com/office/drawing/2014/main" id="{421FFC08-FE31-4A95-B2F5-68A06B97A9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5" name="Freeform 33">
              <a:extLst>
                <a:ext uri="{FF2B5EF4-FFF2-40B4-BE49-F238E27FC236}">
                  <a16:creationId xmlns:a16="http://schemas.microsoft.com/office/drawing/2014/main" id="{2422EB91-1B28-4E12-A747-0ACA5D9E28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6" name="Freeform 34">
              <a:extLst>
                <a:ext uri="{FF2B5EF4-FFF2-40B4-BE49-F238E27FC236}">
                  <a16:creationId xmlns:a16="http://schemas.microsoft.com/office/drawing/2014/main" id="{6077349A-7224-44B1-9F3A-E1BDCB43B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7" name="Freeform 35">
              <a:extLst>
                <a:ext uri="{FF2B5EF4-FFF2-40B4-BE49-F238E27FC236}">
                  <a16:creationId xmlns:a16="http://schemas.microsoft.com/office/drawing/2014/main" id="{A05A2443-1E41-4A29-927D-4C9D7FA84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8" name="Freeform 36">
              <a:extLst>
                <a:ext uri="{FF2B5EF4-FFF2-40B4-BE49-F238E27FC236}">
                  <a16:creationId xmlns:a16="http://schemas.microsoft.com/office/drawing/2014/main" id="{849DD9E0-80A6-4A4C-91DD-CF69D1C337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9" name="Freeform 37">
              <a:extLst>
                <a:ext uri="{FF2B5EF4-FFF2-40B4-BE49-F238E27FC236}">
                  <a16:creationId xmlns:a16="http://schemas.microsoft.com/office/drawing/2014/main" id="{04A5B2BC-E2EA-4553-8199-C4F3B86D88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0" name="Freeform 38">
              <a:extLst>
                <a:ext uri="{FF2B5EF4-FFF2-40B4-BE49-F238E27FC236}">
                  <a16:creationId xmlns:a16="http://schemas.microsoft.com/office/drawing/2014/main" id="{69AA136B-030C-4644-821E-3247A1841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2" name="Rectangle 71">
            <a:extLst>
              <a:ext uri="{FF2B5EF4-FFF2-40B4-BE49-F238E27FC236}">
                <a16:creationId xmlns:a16="http://schemas.microsoft.com/office/drawing/2014/main" id="{9DEDD006-D91C-4989-B39C-EEEA43F86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74" name="Freeform 33">
            <a:extLst>
              <a:ext uri="{FF2B5EF4-FFF2-40B4-BE49-F238E27FC236}">
                <a16:creationId xmlns:a16="http://schemas.microsoft.com/office/drawing/2014/main" id="{35EF7FFE-55CC-444E-A630-F40A5C9C5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2632087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A46F010-D160-4609-8979-FFD8C1EA6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8C4F6-C3AC-4C94-8EC7-E4F7B7E9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138637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789310-9859-4942-98C8-3D2F12AAA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E9E5460-2AA9-4786-B69C-23DBEF356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E344A2AF-3860-4427-B13E-98021C17A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DDBDD44E-1DC0-48AB-8FEC-E098D9197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3151FF3E-5E3F-4D82-A684-0003BACEA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C6CBF27E-7F0C-4489-95A7-82DE1C046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33BE304-221E-425E-A484-4B2E5F405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0D5734E-EAEA-4A08-86A9-39BD5563E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47FE86-98D1-4E35-86E4-16E9A19A6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0661F9-B224-4DB1-8EFB-ABF9402BDE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79DCB4E-8D36-4B7A-AF0C-8399F113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FAD51F6-D24C-4FD6-BEAE-41F0E5A82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87AC773F-6D31-458A-9DD7-76566C8A9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F1CEC7A-E419-4950-AA57-B00546C29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AE7DCD1-5235-45E8-B229-15A3E3962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82E58C3-65A5-4079-BF94-E675AA410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AABE1FA-6DC8-4A47-AC5C-F05B9C111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17BB7298-8900-4C67-B800-BD241F019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E3442F8-53C2-490C-94EF-E423ECB95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DBEA916-8B10-493A-8CBF-9B5FA2A4A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48DB27B-F9EA-4F81-A746-7D57B768E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8E5C90-2A81-4013-AE09-2023B4407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86A8318B-7607-4519-8EEB-C7DD50965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5009FB1B-4865-45DB-8727-F012E3ACA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5B209B64-3A98-4B1A-857A-2368AFED6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B3B5D03-7AE3-411C-A820-6844E7D0C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40" name="Freeform 11">
            <a:extLst>
              <a:ext uri="{FF2B5EF4-FFF2-40B4-BE49-F238E27FC236}">
                <a16:creationId xmlns:a16="http://schemas.microsoft.com/office/drawing/2014/main" id="{91328346-8BAD-4616-B50B-5CFDA5648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411452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6F7E41B7-07BD-64AC-0F6F-A85B8E2BA3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0029047"/>
              </p:ext>
            </p:extLst>
          </p:nvPr>
        </p:nvGraphicFramePr>
        <p:xfrm>
          <a:off x="3554383" y="219048"/>
          <a:ext cx="4049487" cy="2140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E68A219F-1A3E-72C7-50CE-4693048411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0443373"/>
              </p:ext>
            </p:extLst>
          </p:nvPr>
        </p:nvGraphicFramePr>
        <p:xfrm>
          <a:off x="3554382" y="2436885"/>
          <a:ext cx="4049487" cy="2002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F92219EB-189F-9958-736F-C9A5CE6A1B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3266188"/>
              </p:ext>
            </p:extLst>
          </p:nvPr>
        </p:nvGraphicFramePr>
        <p:xfrm>
          <a:off x="3554381" y="4516557"/>
          <a:ext cx="4049487" cy="2002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BlokTextu 6">
            <a:extLst>
              <a:ext uri="{FF2B5EF4-FFF2-40B4-BE49-F238E27FC236}">
                <a16:creationId xmlns:a16="http://schemas.microsoft.com/office/drawing/2014/main" id="{80752858-8149-BEA7-D460-DCCB2ADE8D74}"/>
              </a:ext>
            </a:extLst>
          </p:cNvPr>
          <p:cNvSpPr txBox="1"/>
          <p:nvPr/>
        </p:nvSpPr>
        <p:spPr>
          <a:xfrm>
            <a:off x="42236" y="2825498"/>
            <a:ext cx="19800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VYHOŘENÍ</a:t>
            </a:r>
          </a:p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DLE KATEGORIÍ </a:t>
            </a:r>
          </a:p>
        </p:txBody>
      </p:sp>
    </p:spTree>
    <p:extLst>
      <p:ext uri="{BB962C8B-B14F-4D97-AF65-F5344CB8AC3E}">
        <p14:creationId xmlns:p14="http://schemas.microsoft.com/office/powerpoint/2010/main" val="693917063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200699-49B4-FB67-129D-24B2BFAFF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543" y="624109"/>
            <a:ext cx="7037556" cy="1280891"/>
          </a:xfrm>
        </p:spPr>
        <p:txBody>
          <a:bodyPr>
            <a:normAutofit/>
          </a:bodyPr>
          <a:lstStyle/>
          <a:p>
            <a:pPr algn="ctr"/>
            <a:r>
              <a:rPr lang="sk-SK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VYHOŘENÍ KATEGORIE  (%)</a:t>
            </a:r>
            <a:br>
              <a:rPr lang="sk-SK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Zástupný objekt pre obsah 3">
            <a:extLst>
              <a:ext uri="{FF2B5EF4-FFF2-40B4-BE49-F238E27FC236}">
                <a16:creationId xmlns:a16="http://schemas.microsoft.com/office/drawing/2014/main" id="{465531EA-339B-2D43-2A18-18DE8BA0A7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1581239"/>
              </p:ext>
            </p:extLst>
          </p:nvPr>
        </p:nvGraphicFramePr>
        <p:xfrm>
          <a:off x="508001" y="1132885"/>
          <a:ext cx="8514618" cy="4759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299030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27737A0-D7E0-4415-8E90-FD4F69E76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506CE375-B39D-4C51-A858-F4A38331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64EA8B46-395C-41F6-BE09-548B10809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BC7EDC6D-8B00-48D9-B8FD-9B5285FB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DE4BD3C3-5C1B-4305-BFA1-9054820B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4635ED79-E821-4CFD-9F97-D6137E5DC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92FD5F9A-0D1B-4304-AC95-EA6A4E70E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E9BB96F9-6F99-413C-909E-6FCF017C1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1CCAEE3F-DFD6-4F56-91DF-94C71526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A9965128-6557-433B-B75B-BDF307311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6ACA7D22-11B5-4768-B195-51BF6E7C1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A10AD997-8BE7-4F95-8B7C-4E59DA1AC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DE270B5A-1647-4C9C-BA5F-6BC559F869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7D8AB18-1DD7-4D60-B9FA-190B47BB26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157"/>
            <a:ext cx="1767505" cy="6853096"/>
            <a:chOff x="6627813" y="195610"/>
            <a:chExt cx="1952625" cy="5678141"/>
          </a:xfrm>
        </p:grpSpPr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AE3C8994-22F6-4B7D-B50B-80ECD1E2A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DDCDE2FF-5BFC-4807-AB1E-D6928F8F4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63EF93F1-6EAF-4409-A623-76533740E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ED3B5256-3F5C-4FDE-8A9A-5A124E92BA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ED5D4282-BFB9-4BFC-A20D-18E1C4EEA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3E6394EB-0752-433A-BA70-AF42B45F17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DF27BE5F-DA8D-4260-9D0D-69E9CE146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9A6E5CBE-AE54-40B7-9A00-E3975FEAC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6C307890-5461-4D51-ADA6-A3DA6D35B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3F9B7E4B-6412-4B97-AD48-30B1F61F3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D345D359-869B-4305-B7D7-0B5C4FDEC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2F688B27-AEB8-45BD-9597-78A97EE0DD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4EB21FA6-8B6A-4699-8408-91E699800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9" name="Freeform 6">
            <a:extLst>
              <a:ext uri="{FF2B5EF4-FFF2-40B4-BE49-F238E27FC236}">
                <a16:creationId xmlns:a16="http://schemas.microsoft.com/office/drawing/2014/main" id="{BA1AABB7-0FD0-4445-8B8B-7A0C680C5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C1D1F24C-BA9D-41EE-B46F-6C4F5B35D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9144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ok 3" descr="Obrázok, na ktorom je ovocie, maľovanie, animák, kresba&#10;&#10;Automaticky generovaný popis">
            <a:extLst>
              <a:ext uri="{FF2B5EF4-FFF2-40B4-BE49-F238E27FC236}">
                <a16:creationId xmlns:a16="http://schemas.microsoft.com/office/drawing/2014/main" id="{C3C687FE-AB4D-6AD1-52AE-1C6F37C0D4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</a:blip>
          <a:srcRect t="15224" b="9776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C13B8118-80AF-4C0C-BC64-74291987F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id="{E28C34FD-C8AB-4444-9244-37247B99B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F9BFF7D6-B77B-44E9-A782-9D298C990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514D6296-625A-4CC9-BEB9-D738BF2A2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7" name="Freeform 14">
              <a:extLst>
                <a:ext uri="{FF2B5EF4-FFF2-40B4-BE49-F238E27FC236}">
                  <a16:creationId xmlns:a16="http://schemas.microsoft.com/office/drawing/2014/main" id="{CF7A54B1-9C64-4395-9A06-3DCAFBD40C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8" name="Freeform 15">
              <a:extLst>
                <a:ext uri="{FF2B5EF4-FFF2-40B4-BE49-F238E27FC236}">
                  <a16:creationId xmlns:a16="http://schemas.microsoft.com/office/drawing/2014/main" id="{A06A8912-6544-446B-8B15-C7E68BF5EF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23046646-4195-4B9A-8E43-22B520F8F3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B0BBADBF-6D90-44AD-9068-FF03855DA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1" name="Freeform 18">
              <a:extLst>
                <a:ext uri="{FF2B5EF4-FFF2-40B4-BE49-F238E27FC236}">
                  <a16:creationId xmlns:a16="http://schemas.microsoft.com/office/drawing/2014/main" id="{75227888-5A01-404B-AE4D-D79B05A86F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2" name="Freeform 19">
              <a:extLst>
                <a:ext uri="{FF2B5EF4-FFF2-40B4-BE49-F238E27FC236}">
                  <a16:creationId xmlns:a16="http://schemas.microsoft.com/office/drawing/2014/main" id="{B7ACB41F-3710-4051-AB65-5FC82C5FB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3" name="Freeform 20">
              <a:extLst>
                <a:ext uri="{FF2B5EF4-FFF2-40B4-BE49-F238E27FC236}">
                  <a16:creationId xmlns:a16="http://schemas.microsoft.com/office/drawing/2014/main" id="{F28F1156-1F03-4A29-9016-C29EA17BCF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4" name="Freeform 21">
              <a:extLst>
                <a:ext uri="{FF2B5EF4-FFF2-40B4-BE49-F238E27FC236}">
                  <a16:creationId xmlns:a16="http://schemas.microsoft.com/office/drawing/2014/main" id="{F7C0D23E-7680-4D6E-B35D-244D3E77E7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5" name="Freeform 22">
              <a:extLst>
                <a:ext uri="{FF2B5EF4-FFF2-40B4-BE49-F238E27FC236}">
                  <a16:creationId xmlns:a16="http://schemas.microsoft.com/office/drawing/2014/main" id="{D1F7FFBA-E04A-40A4-8F92-AAD6EF8A4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AD7DB917-0385-65A9-62F7-FA2D77C51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1909" y="2514600"/>
            <a:ext cx="6686550" cy="22627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ŽIVOTNÍ STYL 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02F7C86-D374-4969-AB87-CA4108CE9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</p:grpSpPr>
        <p:sp>
          <p:nvSpPr>
            <p:cNvPr id="58" name="Freeform 27">
              <a:extLst>
                <a:ext uri="{FF2B5EF4-FFF2-40B4-BE49-F238E27FC236}">
                  <a16:creationId xmlns:a16="http://schemas.microsoft.com/office/drawing/2014/main" id="{D99BC819-B2EA-4CCC-8B23-CF42F48D6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9" name="Freeform 28">
              <a:extLst>
                <a:ext uri="{FF2B5EF4-FFF2-40B4-BE49-F238E27FC236}">
                  <a16:creationId xmlns:a16="http://schemas.microsoft.com/office/drawing/2014/main" id="{1EA0AE3F-610C-4727-B82A-D91B4282EE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" name="Freeform 29">
              <a:extLst>
                <a:ext uri="{FF2B5EF4-FFF2-40B4-BE49-F238E27FC236}">
                  <a16:creationId xmlns:a16="http://schemas.microsoft.com/office/drawing/2014/main" id="{1AED653B-8E26-4407-B55E-5EF634840A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" name="Freeform 30">
              <a:extLst>
                <a:ext uri="{FF2B5EF4-FFF2-40B4-BE49-F238E27FC236}">
                  <a16:creationId xmlns:a16="http://schemas.microsoft.com/office/drawing/2014/main" id="{21EB9336-97C9-4E84-94CF-D3F74080F2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" name="Freeform 31">
              <a:extLst>
                <a:ext uri="{FF2B5EF4-FFF2-40B4-BE49-F238E27FC236}">
                  <a16:creationId xmlns:a16="http://schemas.microsoft.com/office/drawing/2014/main" id="{69BF6CA2-569A-4C82-A2AE-CDCF36CCBE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" name="Freeform 32">
              <a:extLst>
                <a:ext uri="{FF2B5EF4-FFF2-40B4-BE49-F238E27FC236}">
                  <a16:creationId xmlns:a16="http://schemas.microsoft.com/office/drawing/2014/main" id="{421FFC08-FE31-4A95-B2F5-68A06B97A9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4" name="Freeform 33">
              <a:extLst>
                <a:ext uri="{FF2B5EF4-FFF2-40B4-BE49-F238E27FC236}">
                  <a16:creationId xmlns:a16="http://schemas.microsoft.com/office/drawing/2014/main" id="{2422EB91-1B28-4E12-A747-0ACA5D9E28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5" name="Freeform 34">
              <a:extLst>
                <a:ext uri="{FF2B5EF4-FFF2-40B4-BE49-F238E27FC236}">
                  <a16:creationId xmlns:a16="http://schemas.microsoft.com/office/drawing/2014/main" id="{6077349A-7224-44B1-9F3A-E1BDCB43B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6" name="Freeform 35">
              <a:extLst>
                <a:ext uri="{FF2B5EF4-FFF2-40B4-BE49-F238E27FC236}">
                  <a16:creationId xmlns:a16="http://schemas.microsoft.com/office/drawing/2014/main" id="{A05A2443-1E41-4A29-927D-4C9D7FA84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7" name="Freeform 36">
              <a:extLst>
                <a:ext uri="{FF2B5EF4-FFF2-40B4-BE49-F238E27FC236}">
                  <a16:creationId xmlns:a16="http://schemas.microsoft.com/office/drawing/2014/main" id="{849DD9E0-80A6-4A4C-91DD-CF69D1C337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8" name="Freeform 37">
              <a:extLst>
                <a:ext uri="{FF2B5EF4-FFF2-40B4-BE49-F238E27FC236}">
                  <a16:creationId xmlns:a16="http://schemas.microsoft.com/office/drawing/2014/main" id="{04A5B2BC-E2EA-4553-8199-C4F3B86D88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9" name="Freeform 38">
              <a:extLst>
                <a:ext uri="{FF2B5EF4-FFF2-40B4-BE49-F238E27FC236}">
                  <a16:creationId xmlns:a16="http://schemas.microsoft.com/office/drawing/2014/main" id="{69AA136B-030C-4644-821E-3247A1841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9DEDD006-D91C-4989-B39C-EEEA43F86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73" name="Freeform 33">
            <a:extLst>
              <a:ext uri="{FF2B5EF4-FFF2-40B4-BE49-F238E27FC236}">
                <a16:creationId xmlns:a16="http://schemas.microsoft.com/office/drawing/2014/main" id="{35EF7FFE-55CC-444E-A630-F40A5C9C5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526195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1BB01FB5-37B9-4EBD-AF40-DE68D3CA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02E1929-333C-897B-5503-F21AEFEAD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ŽIVOTNÍ STYL</a:t>
            </a:r>
          </a:p>
        </p:txBody>
      </p:sp>
      <p:sp>
        <p:nvSpPr>
          <p:cNvPr id="47" name="Freeform 11">
            <a:extLst>
              <a:ext uri="{FF2B5EF4-FFF2-40B4-BE49-F238E27FC236}">
                <a16:creationId xmlns:a16="http://schemas.microsoft.com/office/drawing/2014/main" id="{06AF6A9A-0638-4916-AD29-9FC8FC07A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79057B2B-0D8C-47F2-836B-2E7DD4621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Zástupný objekt pre obsah 24">
            <a:extLst>
              <a:ext uri="{FF2B5EF4-FFF2-40B4-BE49-F238E27FC236}">
                <a16:creationId xmlns:a16="http://schemas.microsoft.com/office/drawing/2014/main" id="{650F2A1E-6AFB-D2BA-4BD6-F2560D0BCE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4991614"/>
              </p:ext>
            </p:extLst>
          </p:nvPr>
        </p:nvGraphicFramePr>
        <p:xfrm>
          <a:off x="3402820" y="82429"/>
          <a:ext cx="5547199" cy="6693141"/>
        </p:xfrm>
        <a:graphic>
          <a:graphicData uri="http://schemas.openxmlformats.org/drawingml/2006/table">
            <a:tbl>
              <a:tblPr firstRow="1" firstCol="1" bandRow="1"/>
              <a:tblGrid>
                <a:gridCol w="2830843">
                  <a:extLst>
                    <a:ext uri="{9D8B030D-6E8A-4147-A177-3AD203B41FA5}">
                      <a16:colId xmlns:a16="http://schemas.microsoft.com/office/drawing/2014/main" val="3644041228"/>
                    </a:ext>
                  </a:extLst>
                </a:gridCol>
                <a:gridCol w="1358178">
                  <a:extLst>
                    <a:ext uri="{9D8B030D-6E8A-4147-A177-3AD203B41FA5}">
                      <a16:colId xmlns:a16="http://schemas.microsoft.com/office/drawing/2014/main" val="3579895473"/>
                    </a:ext>
                  </a:extLst>
                </a:gridCol>
                <a:gridCol w="1358178">
                  <a:extLst>
                    <a:ext uri="{9D8B030D-6E8A-4147-A177-3AD203B41FA5}">
                      <a16:colId xmlns:a16="http://schemas.microsoft.com/office/drawing/2014/main" val="692411420"/>
                    </a:ext>
                  </a:extLst>
                </a:gridCol>
              </a:tblGrid>
              <a:tr h="126935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Muž (%)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Žena (%)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2063682"/>
                  </a:ext>
                </a:extLst>
              </a:tr>
              <a:tr h="126935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Dodržujete zásady zdravého životního stylu?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08003"/>
                  </a:ext>
                </a:extLst>
              </a:tr>
              <a:tr h="119468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70,83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64,29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8396093"/>
                  </a:ext>
                </a:extLst>
              </a:tr>
              <a:tr h="126935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29,17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35,71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2185221"/>
                  </a:ext>
                </a:extLst>
              </a:tr>
              <a:tr h="126935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Kouříte nebo jste kouřil/a?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5824"/>
                  </a:ext>
                </a:extLst>
              </a:tr>
              <a:tr h="119468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36,49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42,69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556180"/>
                  </a:ext>
                </a:extLst>
              </a:tr>
              <a:tr h="126935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63,51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57,31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5367303"/>
                  </a:ext>
                </a:extLst>
              </a:tr>
              <a:tr h="126935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Pijete alkohol?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5481785"/>
                  </a:ext>
                </a:extLst>
              </a:tr>
              <a:tr h="119468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Denně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2,17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0,38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3520686"/>
                  </a:ext>
                </a:extLst>
              </a:tr>
              <a:tr h="224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Čtyřikrát nebo vícekrát týdně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4,14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1,92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7892373"/>
                  </a:ext>
                </a:extLst>
              </a:tr>
              <a:tr h="119468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Dva až třikrát týdně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19,72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10,96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578429"/>
                  </a:ext>
                </a:extLst>
              </a:tr>
              <a:tr h="119468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Dva až čtyřikrát měsíčně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34,71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30,96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19317"/>
                  </a:ext>
                </a:extLst>
              </a:tr>
              <a:tr h="224003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Jednou měsíčně nebo méně často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29,19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39,81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3339008"/>
                  </a:ext>
                </a:extLst>
              </a:tr>
              <a:tr h="126935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Ne, vůbec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10,06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15,96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5759763"/>
                  </a:ext>
                </a:extLst>
              </a:tr>
              <a:tr h="126935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Užíváte pravidelně nějaké návykové látky (drogy)?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9826594"/>
                  </a:ext>
                </a:extLst>
              </a:tr>
              <a:tr h="119468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4,73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1,54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1709702"/>
                  </a:ext>
                </a:extLst>
              </a:tr>
              <a:tr h="126935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95,27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98,46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4269778"/>
                  </a:ext>
                </a:extLst>
              </a:tr>
              <a:tr h="126935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Chodíte spát v pravidelnou dobu?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3370999"/>
                  </a:ext>
                </a:extLst>
              </a:tr>
              <a:tr h="119468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55,62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55,96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0360446"/>
                  </a:ext>
                </a:extLst>
              </a:tr>
              <a:tr h="126935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44,38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44,04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842753"/>
                  </a:ext>
                </a:extLst>
              </a:tr>
              <a:tr h="126935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Spíte alespoň 6 hodin denně?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1385584"/>
                  </a:ext>
                </a:extLst>
              </a:tr>
              <a:tr h="119468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89,55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87,31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0014569"/>
                  </a:ext>
                </a:extLst>
              </a:tr>
              <a:tr h="126935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10,45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12,69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5543053"/>
                  </a:ext>
                </a:extLst>
              </a:tr>
              <a:tr h="164269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Trpíte nadměrnou spavostí a únavou v průběhu dne?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8006319"/>
                  </a:ext>
                </a:extLst>
              </a:tr>
              <a:tr h="119468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29,59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38,85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8982570"/>
                  </a:ext>
                </a:extLst>
              </a:tr>
              <a:tr h="126935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70,41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61,15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6120906"/>
                  </a:ext>
                </a:extLst>
              </a:tr>
              <a:tr h="126935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Máte problémy se spánkem přes noc?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710490"/>
                  </a:ext>
                </a:extLst>
              </a:tr>
              <a:tr h="119468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23,87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27,5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1420170"/>
                  </a:ext>
                </a:extLst>
              </a:tr>
              <a:tr h="126935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76,13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72,5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3644246"/>
                  </a:ext>
                </a:extLst>
              </a:tr>
              <a:tr h="126935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Řešíte problémy se spánkem s lékařem?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888847"/>
                  </a:ext>
                </a:extLst>
              </a:tr>
              <a:tr h="119468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4,73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3,08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7836830"/>
                  </a:ext>
                </a:extLst>
              </a:tr>
              <a:tr h="126935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95,27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96,92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4675138"/>
                  </a:ext>
                </a:extLst>
              </a:tr>
              <a:tr h="231470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Chodíte spát před půlnocí?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7295176"/>
                  </a:ext>
                </a:extLst>
              </a:tr>
              <a:tr h="119468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70,41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82,12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1725231"/>
                  </a:ext>
                </a:extLst>
              </a:tr>
              <a:tr h="126935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29,59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17,88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1650384"/>
                  </a:ext>
                </a:extLst>
              </a:tr>
              <a:tr h="126935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sk-SK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Probouzíte se opakovaně během noci?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3056749"/>
                  </a:ext>
                </a:extLst>
              </a:tr>
              <a:tr h="119468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ano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26,23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42,88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5052407"/>
                  </a:ext>
                </a:extLst>
              </a:tr>
              <a:tr h="126935">
                <a:tc>
                  <a:txBody>
                    <a:bodyPr/>
                    <a:lstStyle/>
                    <a:p>
                      <a:pPr algn="ctr" rtl="0" fontAlgn="ctr"/>
                      <a:r>
                        <a:rPr lang="sk-SK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ne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73,77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57,12</a:t>
                      </a:r>
                    </a:p>
                  </a:txBody>
                  <a:tcPr marL="4179" marR="4179" marT="41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3874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8423514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27737A0-D7E0-4415-8E90-FD4F69E76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506CE375-B39D-4C51-A858-F4A38331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64EA8B46-395C-41F6-BE09-548B10809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BC7EDC6D-8B00-48D9-B8FD-9B5285FB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DE4BD3C3-5C1B-4305-BFA1-9054820B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4635ED79-E821-4CFD-9F97-D6137E5DC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92FD5F9A-0D1B-4304-AC95-EA6A4E70E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E9BB96F9-6F99-413C-909E-6FCF017C1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1CCAEE3F-DFD6-4F56-91DF-94C71526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A9965128-6557-433B-B75B-BDF307311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6ACA7D22-11B5-4768-B195-51BF6E7C1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A10AD997-8BE7-4F95-8B7C-4E59DA1AC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DE270B5A-1647-4C9C-BA5F-6BC559F869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7D8AB18-1DD7-4D60-B9FA-190B47BB26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157"/>
            <a:ext cx="1767505" cy="6853096"/>
            <a:chOff x="6627813" y="195610"/>
            <a:chExt cx="1952625" cy="5678141"/>
          </a:xfrm>
        </p:grpSpPr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AE3C8994-22F6-4B7D-B50B-80ECD1E2A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DDCDE2FF-5BFC-4807-AB1E-D6928F8F4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63EF93F1-6EAF-4409-A623-76533740E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ED3B5256-3F5C-4FDE-8A9A-5A124E92BA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ED5D4282-BFB9-4BFC-A20D-18E1C4EEA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3E6394EB-0752-433A-BA70-AF42B45F17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DF27BE5F-DA8D-4260-9D0D-69E9CE146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9A6E5CBE-AE54-40B7-9A00-E3975FEAC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6C307890-5461-4D51-ADA6-A3DA6D35B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3F9B7E4B-6412-4B97-AD48-30B1F61F3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D345D359-869B-4305-B7D7-0B5C4FDEC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2F688B27-AEB8-45BD-9597-78A97EE0DD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4EB21FA6-8B6A-4699-8408-91E699800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9" name="Freeform 6">
            <a:extLst>
              <a:ext uri="{FF2B5EF4-FFF2-40B4-BE49-F238E27FC236}">
                <a16:creationId xmlns:a16="http://schemas.microsoft.com/office/drawing/2014/main" id="{BA1AABB7-0FD0-4445-8B8B-7A0C680C5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C1D1F24C-BA9D-41EE-B46F-6C4F5B35D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9144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ok 3" descr="Obrázok, na ktorom je ovládací panel, zariadenie, meradlo, snímka obrazovky&#10;&#10;Automaticky generovaný popis">
            <a:extLst>
              <a:ext uri="{FF2B5EF4-FFF2-40B4-BE49-F238E27FC236}">
                <a16:creationId xmlns:a16="http://schemas.microsoft.com/office/drawing/2014/main" id="{E4642F61-134C-2574-8A59-44ABCF8458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</a:blip>
          <a:srcRect t="5132" b="19869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C13B8118-80AF-4C0C-BC64-74291987F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id="{E28C34FD-C8AB-4444-9244-37247B99B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F9BFF7D6-B77B-44E9-A782-9D298C990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514D6296-625A-4CC9-BEB9-D738BF2A2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7" name="Freeform 14">
              <a:extLst>
                <a:ext uri="{FF2B5EF4-FFF2-40B4-BE49-F238E27FC236}">
                  <a16:creationId xmlns:a16="http://schemas.microsoft.com/office/drawing/2014/main" id="{CF7A54B1-9C64-4395-9A06-3DCAFBD40C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8" name="Freeform 15">
              <a:extLst>
                <a:ext uri="{FF2B5EF4-FFF2-40B4-BE49-F238E27FC236}">
                  <a16:creationId xmlns:a16="http://schemas.microsoft.com/office/drawing/2014/main" id="{A06A8912-6544-446B-8B15-C7E68BF5EF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23046646-4195-4B9A-8E43-22B520F8F3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B0BBADBF-6D90-44AD-9068-FF03855DA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1" name="Freeform 18">
              <a:extLst>
                <a:ext uri="{FF2B5EF4-FFF2-40B4-BE49-F238E27FC236}">
                  <a16:creationId xmlns:a16="http://schemas.microsoft.com/office/drawing/2014/main" id="{75227888-5A01-404B-AE4D-D79B05A86F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2" name="Freeform 19">
              <a:extLst>
                <a:ext uri="{FF2B5EF4-FFF2-40B4-BE49-F238E27FC236}">
                  <a16:creationId xmlns:a16="http://schemas.microsoft.com/office/drawing/2014/main" id="{B7ACB41F-3710-4051-AB65-5FC82C5FB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3" name="Freeform 20">
              <a:extLst>
                <a:ext uri="{FF2B5EF4-FFF2-40B4-BE49-F238E27FC236}">
                  <a16:creationId xmlns:a16="http://schemas.microsoft.com/office/drawing/2014/main" id="{F28F1156-1F03-4A29-9016-C29EA17BCF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4" name="Freeform 21">
              <a:extLst>
                <a:ext uri="{FF2B5EF4-FFF2-40B4-BE49-F238E27FC236}">
                  <a16:creationId xmlns:a16="http://schemas.microsoft.com/office/drawing/2014/main" id="{F7C0D23E-7680-4D6E-B35D-244D3E77E7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5" name="Freeform 22">
              <a:extLst>
                <a:ext uri="{FF2B5EF4-FFF2-40B4-BE49-F238E27FC236}">
                  <a16:creationId xmlns:a16="http://schemas.microsoft.com/office/drawing/2014/main" id="{D1F7FFBA-E04A-40A4-8F92-AAD6EF8A4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AD7DB917-0385-65A9-62F7-FA2D77C51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1909" y="2514600"/>
            <a:ext cx="6686550" cy="22627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MODELY DUŠEVNÍHO ZDRAVÍ 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02F7C86-D374-4969-AB87-CA4108CE9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</p:grpSpPr>
        <p:sp>
          <p:nvSpPr>
            <p:cNvPr id="58" name="Freeform 27">
              <a:extLst>
                <a:ext uri="{FF2B5EF4-FFF2-40B4-BE49-F238E27FC236}">
                  <a16:creationId xmlns:a16="http://schemas.microsoft.com/office/drawing/2014/main" id="{D99BC819-B2EA-4CCC-8B23-CF42F48D6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9" name="Freeform 28">
              <a:extLst>
                <a:ext uri="{FF2B5EF4-FFF2-40B4-BE49-F238E27FC236}">
                  <a16:creationId xmlns:a16="http://schemas.microsoft.com/office/drawing/2014/main" id="{1EA0AE3F-610C-4727-B82A-D91B4282EE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" name="Freeform 29">
              <a:extLst>
                <a:ext uri="{FF2B5EF4-FFF2-40B4-BE49-F238E27FC236}">
                  <a16:creationId xmlns:a16="http://schemas.microsoft.com/office/drawing/2014/main" id="{1AED653B-8E26-4407-B55E-5EF634840A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" name="Freeform 30">
              <a:extLst>
                <a:ext uri="{FF2B5EF4-FFF2-40B4-BE49-F238E27FC236}">
                  <a16:creationId xmlns:a16="http://schemas.microsoft.com/office/drawing/2014/main" id="{21EB9336-97C9-4E84-94CF-D3F74080F2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" name="Freeform 31">
              <a:extLst>
                <a:ext uri="{FF2B5EF4-FFF2-40B4-BE49-F238E27FC236}">
                  <a16:creationId xmlns:a16="http://schemas.microsoft.com/office/drawing/2014/main" id="{69BF6CA2-569A-4C82-A2AE-CDCF36CCBE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" name="Freeform 32">
              <a:extLst>
                <a:ext uri="{FF2B5EF4-FFF2-40B4-BE49-F238E27FC236}">
                  <a16:creationId xmlns:a16="http://schemas.microsoft.com/office/drawing/2014/main" id="{421FFC08-FE31-4A95-B2F5-68A06B97A9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4" name="Freeform 33">
              <a:extLst>
                <a:ext uri="{FF2B5EF4-FFF2-40B4-BE49-F238E27FC236}">
                  <a16:creationId xmlns:a16="http://schemas.microsoft.com/office/drawing/2014/main" id="{2422EB91-1B28-4E12-A747-0ACA5D9E28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5" name="Freeform 34">
              <a:extLst>
                <a:ext uri="{FF2B5EF4-FFF2-40B4-BE49-F238E27FC236}">
                  <a16:creationId xmlns:a16="http://schemas.microsoft.com/office/drawing/2014/main" id="{6077349A-7224-44B1-9F3A-E1BDCB43B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6" name="Freeform 35">
              <a:extLst>
                <a:ext uri="{FF2B5EF4-FFF2-40B4-BE49-F238E27FC236}">
                  <a16:creationId xmlns:a16="http://schemas.microsoft.com/office/drawing/2014/main" id="{A05A2443-1E41-4A29-927D-4C9D7FA84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7" name="Freeform 36">
              <a:extLst>
                <a:ext uri="{FF2B5EF4-FFF2-40B4-BE49-F238E27FC236}">
                  <a16:creationId xmlns:a16="http://schemas.microsoft.com/office/drawing/2014/main" id="{849DD9E0-80A6-4A4C-91DD-CF69D1C337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8" name="Freeform 37">
              <a:extLst>
                <a:ext uri="{FF2B5EF4-FFF2-40B4-BE49-F238E27FC236}">
                  <a16:creationId xmlns:a16="http://schemas.microsoft.com/office/drawing/2014/main" id="{04A5B2BC-E2EA-4553-8199-C4F3B86D88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9" name="Freeform 38">
              <a:extLst>
                <a:ext uri="{FF2B5EF4-FFF2-40B4-BE49-F238E27FC236}">
                  <a16:creationId xmlns:a16="http://schemas.microsoft.com/office/drawing/2014/main" id="{69AA136B-030C-4644-821E-3247A1841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9DEDD006-D91C-4989-B39C-EEEA43F86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73" name="Freeform 33">
            <a:extLst>
              <a:ext uri="{FF2B5EF4-FFF2-40B4-BE49-F238E27FC236}">
                <a16:creationId xmlns:a16="http://schemas.microsoft.com/office/drawing/2014/main" id="{35EF7FFE-55CC-444E-A630-F40A5C9C5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9082044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rimmed Model Males">
            <a:extLst>
              <a:ext uri="{FF2B5EF4-FFF2-40B4-BE49-F238E27FC236}">
                <a16:creationId xmlns:a16="http://schemas.microsoft.com/office/drawing/2014/main" id="{127C6067-6843-5AD8-0351-29439A30E9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0" t="1433" r="16900" b="15754"/>
          <a:stretch/>
        </p:blipFill>
        <p:spPr bwMode="auto">
          <a:xfrm>
            <a:off x="1" y="-289775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BlokTextu 6">
            <a:extLst>
              <a:ext uri="{FF2B5EF4-FFF2-40B4-BE49-F238E27FC236}">
                <a16:creationId xmlns:a16="http://schemas.microsoft.com/office/drawing/2014/main" id="{688E9478-043A-ADFC-018C-D07A2B06FC16}"/>
              </a:ext>
            </a:extLst>
          </p:cNvPr>
          <p:cNvSpPr txBox="1"/>
          <p:nvPr/>
        </p:nvSpPr>
        <p:spPr>
          <a:xfrm>
            <a:off x="0" y="6488668"/>
            <a:ext cx="46959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en-GB" sz="1600" dirty="0">
                <a:solidFill>
                  <a:srgbClr val="333333"/>
                </a:solidFill>
                <a:effectLst/>
                <a:latin typeface="Helvetica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Trimmed Model Males </a:t>
            </a:r>
            <a:endParaRPr lang="sk-SK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A912257B-B913-FF4E-08F7-3082EB1F66AB}"/>
              </a:ext>
            </a:extLst>
          </p:cNvPr>
          <p:cNvSpPr/>
          <p:nvPr/>
        </p:nvSpPr>
        <p:spPr>
          <a:xfrm>
            <a:off x="1838460" y="1648496"/>
            <a:ext cx="888642" cy="5795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Ovál 2">
            <a:extLst>
              <a:ext uri="{FF2B5EF4-FFF2-40B4-BE49-F238E27FC236}">
                <a16:creationId xmlns:a16="http://schemas.microsoft.com/office/drawing/2014/main" id="{1F706DD7-C697-E6F3-20DE-AA15F16035BD}"/>
              </a:ext>
            </a:extLst>
          </p:cNvPr>
          <p:cNvSpPr/>
          <p:nvPr/>
        </p:nvSpPr>
        <p:spPr>
          <a:xfrm>
            <a:off x="1764406" y="2245512"/>
            <a:ext cx="1036750" cy="5409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BCE9763F-6B48-390D-07CA-8894A0A1C2C6}"/>
              </a:ext>
            </a:extLst>
          </p:cNvPr>
          <p:cNvSpPr/>
          <p:nvPr/>
        </p:nvSpPr>
        <p:spPr>
          <a:xfrm>
            <a:off x="4360572" y="2245512"/>
            <a:ext cx="888642" cy="5795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B271E8DD-CEA8-A870-DF0A-93F8B6196EA4}"/>
              </a:ext>
            </a:extLst>
          </p:cNvPr>
          <p:cNvSpPr/>
          <p:nvPr/>
        </p:nvSpPr>
        <p:spPr>
          <a:xfrm>
            <a:off x="3070538" y="2849451"/>
            <a:ext cx="888642" cy="5795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DB3A377B-2CC3-CBBA-0BF5-6A2AA0A26AE0}"/>
              </a:ext>
            </a:extLst>
          </p:cNvPr>
          <p:cNvSpPr/>
          <p:nvPr/>
        </p:nvSpPr>
        <p:spPr>
          <a:xfrm>
            <a:off x="5554013" y="1584102"/>
            <a:ext cx="943377" cy="5795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A12C4204-3847-6969-0F85-13BBB3E9DC7D}"/>
              </a:ext>
            </a:extLst>
          </p:cNvPr>
          <p:cNvSpPr/>
          <p:nvPr/>
        </p:nvSpPr>
        <p:spPr>
          <a:xfrm>
            <a:off x="3070538" y="1648496"/>
            <a:ext cx="888642" cy="5795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85829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27737A0-D7E0-4415-8E90-FD4F69E76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506CE375-B39D-4C51-A858-F4A38331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64EA8B46-395C-41F6-BE09-548B10809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BC7EDC6D-8B00-48D9-B8FD-9B5285FB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DE4BD3C3-5C1B-4305-BFA1-9054820B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4635ED79-E821-4CFD-9F97-D6137E5DC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92FD5F9A-0D1B-4304-AC95-EA6A4E70E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E9BB96F9-6F99-413C-909E-6FCF017C1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1CCAEE3F-DFD6-4F56-91DF-94C71526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A9965128-6557-433B-B75B-BDF307311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6ACA7D22-11B5-4768-B195-51BF6E7C1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A10AD997-8BE7-4F95-8B7C-4E59DA1AC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DE270B5A-1647-4C9C-BA5F-6BC559F869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7D8AB18-1DD7-4D60-B9FA-190B47BB26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157"/>
            <a:ext cx="1767505" cy="6853096"/>
            <a:chOff x="6627813" y="195610"/>
            <a:chExt cx="1952625" cy="5678141"/>
          </a:xfrm>
        </p:grpSpPr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AE3C8994-22F6-4B7D-B50B-80ECD1E2A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DDCDE2FF-5BFC-4807-AB1E-D6928F8F4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63EF93F1-6EAF-4409-A623-76533740E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ED3B5256-3F5C-4FDE-8A9A-5A124E92BA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ED5D4282-BFB9-4BFC-A20D-18E1C4EEA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3E6394EB-0752-433A-BA70-AF42B45F17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DF27BE5F-DA8D-4260-9D0D-69E9CE146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9A6E5CBE-AE54-40B7-9A00-E3975FEAC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6C307890-5461-4D51-ADA6-A3DA6D35B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3F9B7E4B-6412-4B97-AD48-30B1F61F3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D345D359-869B-4305-B7D7-0B5C4FDEC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2F688B27-AEB8-45BD-9597-78A97EE0DD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4EB21FA6-8B6A-4699-8408-91E699800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9" name="Freeform 6">
            <a:extLst>
              <a:ext uri="{FF2B5EF4-FFF2-40B4-BE49-F238E27FC236}">
                <a16:creationId xmlns:a16="http://schemas.microsoft.com/office/drawing/2014/main" id="{BA1AABB7-0FD0-4445-8B8B-7A0C680C5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C1D1F24C-BA9D-41EE-B46F-6C4F5B35D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9144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A0E96148-C722-A267-E287-F9831A383B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</a:blip>
          <a:srcRect t="20830" b="4170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C13B8118-80AF-4C0C-BC64-74291987F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0" y="228600"/>
            <a:ext cx="2138628" cy="6638625"/>
            <a:chOff x="2487613" y="285750"/>
            <a:chExt cx="2428875" cy="5654676"/>
          </a:xfrm>
        </p:grpSpPr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id="{E28C34FD-C8AB-4444-9244-37247B99B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F9BFF7D6-B77B-44E9-A782-9D298C990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514D6296-625A-4CC9-BEB9-D738BF2A2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7" name="Freeform 14">
              <a:extLst>
                <a:ext uri="{FF2B5EF4-FFF2-40B4-BE49-F238E27FC236}">
                  <a16:creationId xmlns:a16="http://schemas.microsoft.com/office/drawing/2014/main" id="{CF7A54B1-9C64-4395-9A06-3DCAFBD40C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8" name="Freeform 15">
              <a:extLst>
                <a:ext uri="{FF2B5EF4-FFF2-40B4-BE49-F238E27FC236}">
                  <a16:creationId xmlns:a16="http://schemas.microsoft.com/office/drawing/2014/main" id="{A06A8912-6544-446B-8B15-C7E68BF5EF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23046646-4195-4B9A-8E43-22B520F8F3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B0BBADBF-6D90-44AD-9068-FF03855DA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1" name="Freeform 18">
              <a:extLst>
                <a:ext uri="{FF2B5EF4-FFF2-40B4-BE49-F238E27FC236}">
                  <a16:creationId xmlns:a16="http://schemas.microsoft.com/office/drawing/2014/main" id="{75227888-5A01-404B-AE4D-D79B05A86F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2" name="Freeform 19">
              <a:extLst>
                <a:ext uri="{FF2B5EF4-FFF2-40B4-BE49-F238E27FC236}">
                  <a16:creationId xmlns:a16="http://schemas.microsoft.com/office/drawing/2014/main" id="{B7ACB41F-3710-4051-AB65-5FC82C5FB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3" name="Freeform 20">
              <a:extLst>
                <a:ext uri="{FF2B5EF4-FFF2-40B4-BE49-F238E27FC236}">
                  <a16:creationId xmlns:a16="http://schemas.microsoft.com/office/drawing/2014/main" id="{F28F1156-1F03-4A29-9016-C29EA17BCF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4" name="Freeform 21">
              <a:extLst>
                <a:ext uri="{FF2B5EF4-FFF2-40B4-BE49-F238E27FC236}">
                  <a16:creationId xmlns:a16="http://schemas.microsoft.com/office/drawing/2014/main" id="{F7C0D23E-7680-4D6E-B35D-244D3E77E7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5" name="Freeform 22">
              <a:extLst>
                <a:ext uri="{FF2B5EF4-FFF2-40B4-BE49-F238E27FC236}">
                  <a16:creationId xmlns:a16="http://schemas.microsoft.com/office/drawing/2014/main" id="{D1F7FFBA-E04A-40A4-8F92-AAD6EF8A4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AD7DB917-0385-65A9-62F7-FA2D77C51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1909" y="2514600"/>
            <a:ext cx="6686550" cy="22627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NÁLEZY , ZÁVĚRY A IMPLIKACE 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02F7C86-D374-4969-AB87-CA4108CE9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412" y="-786"/>
            <a:ext cx="1767505" cy="6854040"/>
            <a:chOff x="6627813" y="194833"/>
            <a:chExt cx="1952625" cy="5678918"/>
          </a:xfrm>
        </p:grpSpPr>
        <p:sp>
          <p:nvSpPr>
            <p:cNvPr id="58" name="Freeform 27">
              <a:extLst>
                <a:ext uri="{FF2B5EF4-FFF2-40B4-BE49-F238E27FC236}">
                  <a16:creationId xmlns:a16="http://schemas.microsoft.com/office/drawing/2014/main" id="{D99BC819-B2EA-4CCC-8B23-CF42F48D6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9" name="Freeform 28">
              <a:extLst>
                <a:ext uri="{FF2B5EF4-FFF2-40B4-BE49-F238E27FC236}">
                  <a16:creationId xmlns:a16="http://schemas.microsoft.com/office/drawing/2014/main" id="{1EA0AE3F-610C-4727-B82A-D91B4282EE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" name="Freeform 29">
              <a:extLst>
                <a:ext uri="{FF2B5EF4-FFF2-40B4-BE49-F238E27FC236}">
                  <a16:creationId xmlns:a16="http://schemas.microsoft.com/office/drawing/2014/main" id="{1AED653B-8E26-4407-B55E-5EF634840A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" name="Freeform 30">
              <a:extLst>
                <a:ext uri="{FF2B5EF4-FFF2-40B4-BE49-F238E27FC236}">
                  <a16:creationId xmlns:a16="http://schemas.microsoft.com/office/drawing/2014/main" id="{21EB9336-97C9-4E84-94CF-D3F74080F2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" name="Freeform 31">
              <a:extLst>
                <a:ext uri="{FF2B5EF4-FFF2-40B4-BE49-F238E27FC236}">
                  <a16:creationId xmlns:a16="http://schemas.microsoft.com/office/drawing/2014/main" id="{69BF6CA2-569A-4C82-A2AE-CDCF36CCBE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3" name="Freeform 32">
              <a:extLst>
                <a:ext uri="{FF2B5EF4-FFF2-40B4-BE49-F238E27FC236}">
                  <a16:creationId xmlns:a16="http://schemas.microsoft.com/office/drawing/2014/main" id="{421FFC08-FE31-4A95-B2F5-68A06B97A9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4" name="Freeform 33">
              <a:extLst>
                <a:ext uri="{FF2B5EF4-FFF2-40B4-BE49-F238E27FC236}">
                  <a16:creationId xmlns:a16="http://schemas.microsoft.com/office/drawing/2014/main" id="{2422EB91-1B28-4E12-A747-0ACA5D9E28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5" name="Freeform 34">
              <a:extLst>
                <a:ext uri="{FF2B5EF4-FFF2-40B4-BE49-F238E27FC236}">
                  <a16:creationId xmlns:a16="http://schemas.microsoft.com/office/drawing/2014/main" id="{6077349A-7224-44B1-9F3A-E1BDCB43B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6" name="Freeform 35">
              <a:extLst>
                <a:ext uri="{FF2B5EF4-FFF2-40B4-BE49-F238E27FC236}">
                  <a16:creationId xmlns:a16="http://schemas.microsoft.com/office/drawing/2014/main" id="{A05A2443-1E41-4A29-927D-4C9D7FA841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7" name="Freeform 36">
              <a:extLst>
                <a:ext uri="{FF2B5EF4-FFF2-40B4-BE49-F238E27FC236}">
                  <a16:creationId xmlns:a16="http://schemas.microsoft.com/office/drawing/2014/main" id="{849DD9E0-80A6-4A4C-91DD-CF69D1C337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8" name="Freeform 37">
              <a:extLst>
                <a:ext uri="{FF2B5EF4-FFF2-40B4-BE49-F238E27FC236}">
                  <a16:creationId xmlns:a16="http://schemas.microsoft.com/office/drawing/2014/main" id="{04A5B2BC-E2EA-4553-8199-C4F3B86D88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9" name="Freeform 38">
              <a:extLst>
                <a:ext uri="{FF2B5EF4-FFF2-40B4-BE49-F238E27FC236}">
                  <a16:creationId xmlns:a16="http://schemas.microsoft.com/office/drawing/2014/main" id="{69AA136B-030C-4644-821E-3247A1841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9DEDD006-D91C-4989-B39C-EEEA43F86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73" name="Freeform 33">
            <a:extLst>
              <a:ext uri="{FF2B5EF4-FFF2-40B4-BE49-F238E27FC236}">
                <a16:creationId xmlns:a16="http://schemas.microsoft.com/office/drawing/2014/main" id="{35EF7FFE-55CC-444E-A630-F40A5C9C5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5033963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19FE08D8-CEA0-461E-870A-02CD15D9B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82B5D15-9B72-349D-29DB-4D03CECCC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cs-CZ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NÁLEZY</a:t>
            </a:r>
          </a:p>
        </p:txBody>
      </p:sp>
      <p:sp>
        <p:nvSpPr>
          <p:cNvPr id="28" name="Freeform 11">
            <a:extLst>
              <a:ext uri="{FF2B5EF4-FFF2-40B4-BE49-F238E27FC236}">
                <a16:creationId xmlns:a16="http://schemas.microsoft.com/office/drawing/2014/main" id="{2B982904-A46E-41DF-BA98-61E2300C7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27018161-547E-48F7-A0D9-272C9EA5B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833E9EC-CDD3-1202-21D3-997B58CBB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0429" y="808937"/>
            <a:ext cx="5098525" cy="53215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DEPRESIVNÍ SYMPTOMATOLOGIE</a:t>
            </a:r>
          </a:p>
          <a:p>
            <a:pPr marL="0" indent="0">
              <a:buNone/>
            </a:pPr>
            <a:endParaRPr lang="cs-CZ" b="1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cs-CZ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Průměrná depresivní symptomatologie </a:t>
            </a:r>
            <a:r>
              <a:rPr lang="cs-CZ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2014</a:t>
            </a:r>
            <a:r>
              <a:rPr lang="cs-CZ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cs-CZ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2021 vzrostla.</a:t>
            </a:r>
          </a:p>
          <a:p>
            <a:pPr>
              <a:buFont typeface="+mj-lt"/>
              <a:buAutoNum type="arabicPeriod"/>
            </a:pPr>
            <a:r>
              <a:rPr lang="cs-CZ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Akutálně</a:t>
            </a:r>
            <a:r>
              <a:rPr lang="cs-CZ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2021 -2023 </a:t>
            </a:r>
            <a:r>
              <a:rPr lang="cs-CZ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stagnující tendence.</a:t>
            </a:r>
          </a:p>
          <a:p>
            <a:pPr>
              <a:buFont typeface="+mj-lt"/>
              <a:buAutoNum type="arabicPeriod"/>
            </a:pPr>
            <a:r>
              <a:rPr lang="cs-CZ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Ženy</a:t>
            </a:r>
            <a:r>
              <a:rPr lang="cs-CZ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mají systematicky </a:t>
            </a:r>
            <a:r>
              <a:rPr lang="cs-CZ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vyšší</a:t>
            </a:r>
            <a:r>
              <a:rPr lang="cs-CZ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průměrnou depresivní symptomatologii než muži </a:t>
            </a:r>
          </a:p>
          <a:p>
            <a:pPr>
              <a:buFont typeface="+mj-lt"/>
              <a:buAutoNum type="arabicPeriod"/>
            </a:pPr>
            <a:r>
              <a:rPr lang="cs-CZ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Přestože většina respondentů má minimální nebo žádné příznaky deprese byl zaznamenán nárůst v kategorii </a:t>
            </a:r>
            <a:r>
              <a:rPr lang="cs-CZ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cs-CZ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těžké deprese</a:t>
            </a:r>
            <a:r>
              <a:rPr lang="cs-CZ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 kdy v roce 2023 je v této kategorii </a:t>
            </a:r>
            <a:r>
              <a:rPr lang="cs-CZ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9,9 %</a:t>
            </a:r>
            <a:r>
              <a:rPr lang="cs-CZ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sledované skupiny </a:t>
            </a:r>
            <a:r>
              <a:rPr lang="cs-CZ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v roce 2014 to bylo pouze </a:t>
            </a:r>
            <a:r>
              <a:rPr lang="cs-CZ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7,5%</a:t>
            </a:r>
          </a:p>
          <a:p>
            <a:pPr marL="0" indent="0">
              <a:buNone/>
            </a:pPr>
            <a:endParaRPr lang="cs-CZ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81686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19FE08D8-CEA0-461E-870A-02CD15D9B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84497D6-F1AD-E963-28D2-317EBA983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cs-CZ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NÁLEZY  </a:t>
            </a:r>
          </a:p>
        </p:txBody>
      </p:sp>
      <p:sp>
        <p:nvSpPr>
          <p:cNvPr id="28" name="Freeform 11">
            <a:extLst>
              <a:ext uri="{FF2B5EF4-FFF2-40B4-BE49-F238E27FC236}">
                <a16:creationId xmlns:a16="http://schemas.microsoft.com/office/drawing/2014/main" id="{2B982904-A46E-41DF-BA98-61E2300C7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27018161-547E-48F7-A0D9-272C9EA5B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61C157E-D7C0-4DC9-B15E-15BE967C5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9185" y="1635617"/>
            <a:ext cx="5781013" cy="32068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VYHOŘENÍ</a:t>
            </a:r>
            <a:r>
              <a:rPr lang="cs-CZ" kern="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cs-CZ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Výrazný</a:t>
            </a:r>
            <a:r>
              <a:rPr lang="cs-CZ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</a:t>
            </a:r>
            <a:r>
              <a:rPr lang="cs-CZ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árůst intenzity vyhoření od </a:t>
            </a:r>
            <a:r>
              <a:rPr lang="cs-CZ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2014 do 2023</a:t>
            </a:r>
          </a:p>
          <a:p>
            <a:r>
              <a:rPr lang="cs-CZ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Zvýšení</a:t>
            </a:r>
            <a:r>
              <a:rPr lang="cs-CZ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 mužů i u žen.</a:t>
            </a:r>
          </a:p>
          <a:p>
            <a:r>
              <a:rPr lang="cs-CZ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Vyhoření je mírou psychické a emoční nepohody a únavy.</a:t>
            </a:r>
            <a:endParaRPr lang="cs-CZ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28702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19FE08D8-CEA0-461E-870A-02CD15D9B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96AD74B-8733-62F5-9A96-513950435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cs-CZ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ZÁVĚRY</a:t>
            </a:r>
          </a:p>
        </p:txBody>
      </p:sp>
      <p:sp>
        <p:nvSpPr>
          <p:cNvPr id="47" name="Freeform 11">
            <a:extLst>
              <a:ext uri="{FF2B5EF4-FFF2-40B4-BE49-F238E27FC236}">
                <a16:creationId xmlns:a16="http://schemas.microsoft.com/office/drawing/2014/main" id="{2B982904-A46E-41DF-BA98-61E2300C7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27018161-547E-48F7-A0D9-272C9EA5B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ástupný objekt pre obsah 2">
            <a:extLst>
              <a:ext uri="{FF2B5EF4-FFF2-40B4-BE49-F238E27FC236}">
                <a16:creationId xmlns:a16="http://schemas.microsoft.com/office/drawing/2014/main" id="{648E1066-2A89-3573-4CB2-55A960FC0ABB}"/>
              </a:ext>
            </a:extLst>
          </p:cNvPr>
          <p:cNvSpPr txBox="1">
            <a:spLocks/>
          </p:cNvSpPr>
          <p:nvPr/>
        </p:nvSpPr>
        <p:spPr>
          <a:xfrm>
            <a:off x="3429242" y="802926"/>
            <a:ext cx="5547198" cy="21275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cs-CZ" sz="1000" kern="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1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VÝZNAMNĚ SE ZVYŠUJE CELKOVÁ DUŠEVNÍ NEPOHODA</a:t>
            </a:r>
          </a:p>
          <a:p>
            <a:r>
              <a:rPr lang="cs-CZ" sz="11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DUŠEVNÍ ZDRAVÍ MÁ ZHORŠUJÍCÍ SE TENDENCI – ZVLÁŠTĚ U ŽEN</a:t>
            </a:r>
          </a:p>
          <a:p>
            <a:r>
              <a:rPr lang="cs-CZ" sz="11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ZÁVAŽNOU DEPRESIVNÍ SYMPTOMATOLOGII VYKAZUJE AŽ 9,9% POPULACE</a:t>
            </a:r>
          </a:p>
          <a:p>
            <a:r>
              <a:rPr lang="cs-CZ" sz="11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DUŠENÍ OBTÍŽE JSOU SPOJENÉ S ŽIVOTNÍM STYLEM –VÍCE U MUŽŮ NEŽ U ŽEN</a:t>
            </a:r>
          </a:p>
          <a:p>
            <a:endParaRPr lang="cs-CZ" sz="11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1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Zástupný objekt pre obsah 2">
            <a:extLst>
              <a:ext uri="{FF2B5EF4-FFF2-40B4-BE49-F238E27FC236}">
                <a16:creationId xmlns:a16="http://schemas.microsoft.com/office/drawing/2014/main" id="{54C67693-6A35-D922-C6D4-5E0C8CE93E1F}"/>
              </a:ext>
            </a:extLst>
          </p:cNvPr>
          <p:cNvSpPr txBox="1">
            <a:spLocks/>
          </p:cNvSpPr>
          <p:nvPr/>
        </p:nvSpPr>
        <p:spPr>
          <a:xfrm>
            <a:off x="3429242" y="2741680"/>
            <a:ext cx="5098525" cy="19834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cs-CZ" sz="1000" kern="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3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3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AŽ 40 % POPULACE NEDODRŽUJE ZÁSADY ZDRAVÉHO ŽIVOTNÍHO STYLU</a:t>
            </a:r>
          </a:p>
          <a:p>
            <a:r>
              <a:rPr lang="cs-CZ" sz="13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KOUŘÍ NEBO KOŘILO AŽ 40% POPULACE</a:t>
            </a:r>
          </a:p>
          <a:p>
            <a:r>
              <a:rPr lang="cs-CZ" sz="13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AŽ 30% POPULACE MÁ PROBLÉMY SE SPÁNKEM, ,ALE NEŘEŠÍ JE S LÉKAŘEM</a:t>
            </a:r>
          </a:p>
          <a:p>
            <a:r>
              <a:rPr lang="cs-CZ" sz="13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UŽÍVÁNÍ DROG JE MINIMÁLNÍ</a:t>
            </a:r>
          </a:p>
          <a:p>
            <a:pPr marL="0" indent="0">
              <a:buNone/>
            </a:pPr>
            <a:endParaRPr lang="cs-CZ" sz="11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1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1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1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1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4DBCBA71-411D-5EBF-1862-E85E9FD07A21}"/>
              </a:ext>
            </a:extLst>
          </p:cNvPr>
          <p:cNvCxnSpPr/>
          <p:nvPr/>
        </p:nvCxnSpPr>
        <p:spPr>
          <a:xfrm>
            <a:off x="3337950" y="2533414"/>
            <a:ext cx="538740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A7F49ABE-BBB7-D865-F71D-47B8139F2380}"/>
              </a:ext>
            </a:extLst>
          </p:cNvPr>
          <p:cNvCxnSpPr/>
          <p:nvPr/>
        </p:nvCxnSpPr>
        <p:spPr>
          <a:xfrm>
            <a:off x="3337948" y="4281786"/>
            <a:ext cx="538740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ástupný objekt pre obsah 2">
            <a:extLst>
              <a:ext uri="{FF2B5EF4-FFF2-40B4-BE49-F238E27FC236}">
                <a16:creationId xmlns:a16="http://schemas.microsoft.com/office/drawing/2014/main" id="{18E27EBA-C4D0-55CA-AFE9-377EAB5F3C69}"/>
              </a:ext>
            </a:extLst>
          </p:cNvPr>
          <p:cNvSpPr txBox="1">
            <a:spLocks/>
          </p:cNvSpPr>
          <p:nvPr/>
        </p:nvSpPr>
        <p:spPr>
          <a:xfrm>
            <a:off x="3482389" y="4756988"/>
            <a:ext cx="5098525" cy="19834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cs-CZ" sz="1000" kern="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3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3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DUŠEVNÍ ZDRAVÍ A NEPOHODA SE ZHORŠUJE</a:t>
            </a:r>
          </a:p>
          <a:p>
            <a:r>
              <a:rPr lang="cs-CZ" sz="13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NEODPOVÍDÁ TOMU ŽIVOTNÍ STYL</a:t>
            </a:r>
          </a:p>
          <a:p>
            <a:r>
              <a:rPr lang="cs-CZ" sz="13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DOSTUPNOST ODBORNÝCH SLUŽEB JE MINIMÁLNÍ</a:t>
            </a:r>
          </a:p>
          <a:p>
            <a:r>
              <a:rPr lang="cs-CZ" sz="13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PREVENCE PRAKTICKY NEEXISTUJE</a:t>
            </a:r>
          </a:p>
          <a:p>
            <a:pPr marL="0" indent="0">
              <a:buNone/>
            </a:pPr>
            <a:endParaRPr lang="cs-CZ" sz="11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1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1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1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1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7909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9FE08D8-CEA0-461E-870A-02CD15D9B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EAEB091-4BF5-FA9E-F026-1DC14291F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cs-CZ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VÝZKUM DUŠEVNÍHO ZDRAVÍ</a:t>
            </a: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2B982904-A46E-41DF-BA98-61E2300C7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7018161-547E-48F7-A0D9-272C9EA5B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EB8D8FD-3197-0DDD-F5D3-C077E66B7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9933" y="589722"/>
            <a:ext cx="5098525" cy="5321500"/>
          </a:xfrm>
        </p:spPr>
        <p:txBody>
          <a:bodyPr anchor="ctr">
            <a:normAutofit/>
          </a:bodyPr>
          <a:lstStyle/>
          <a:p>
            <a:r>
              <a:rPr lang="cs-CZ" dirty="0"/>
              <a:t>OBECNÁ POPULACE</a:t>
            </a:r>
          </a:p>
          <a:p>
            <a:r>
              <a:rPr lang="cs-CZ" dirty="0"/>
              <a:t>PROFESNÍ SKUPINY</a:t>
            </a:r>
          </a:p>
          <a:p>
            <a:pPr lvl="1"/>
            <a:r>
              <a:rPr lang="cs-CZ" dirty="0"/>
              <a:t>LÉKAŘI</a:t>
            </a:r>
          </a:p>
          <a:p>
            <a:pPr lvl="1"/>
            <a:r>
              <a:rPr lang="cs-CZ" dirty="0"/>
              <a:t>SOUDCI</a:t>
            </a:r>
          </a:p>
          <a:p>
            <a:pPr lvl="1"/>
            <a:r>
              <a:rPr lang="cs-CZ" dirty="0"/>
              <a:t>UČITELÉ</a:t>
            </a:r>
          </a:p>
          <a:p>
            <a:pPr lvl="1"/>
            <a:r>
              <a:rPr lang="cs-CZ" dirty="0"/>
              <a:t>DIPLOMATI</a:t>
            </a:r>
          </a:p>
          <a:p>
            <a:pPr lvl="1"/>
            <a:r>
              <a:rPr lang="cs-CZ" dirty="0"/>
              <a:t>LÉKÁRNÍCI</a:t>
            </a:r>
          </a:p>
          <a:p>
            <a:endParaRPr lang="cs-CZ" dirty="0"/>
          </a:p>
          <a:p>
            <a:r>
              <a:rPr lang="cs-CZ" b="1" dirty="0"/>
              <a:t>POPSAT</a:t>
            </a:r>
          </a:p>
          <a:p>
            <a:r>
              <a:rPr lang="cs-CZ" b="1" dirty="0"/>
              <a:t>ANALYZOVAT</a:t>
            </a:r>
          </a:p>
          <a:p>
            <a:r>
              <a:rPr lang="cs-CZ" b="1" dirty="0"/>
              <a:t>DOPORUČIT</a:t>
            </a:r>
          </a:p>
        </p:txBody>
      </p:sp>
    </p:spTree>
    <p:extLst>
      <p:ext uri="{BB962C8B-B14F-4D97-AF65-F5344CB8AC3E}">
        <p14:creationId xmlns:p14="http://schemas.microsoft.com/office/powerpoint/2010/main" val="42739380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9FE08D8-CEA0-461E-870A-02CD15D9B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48F57C4-96D7-AE51-1187-E98B8600C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cs-CZ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ZÁVĚRY</a:t>
            </a: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2B982904-A46E-41DF-BA98-61E2300C7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7018161-547E-48F7-A0D9-272C9EA5B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ástupný objekt pre obsah 4">
            <a:extLst>
              <a:ext uri="{FF2B5EF4-FFF2-40B4-BE49-F238E27FC236}">
                <a16:creationId xmlns:a16="http://schemas.microsoft.com/office/drawing/2014/main" id="{7AC96577-4509-AFD5-AFFA-F478E03A3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8831" y="1832612"/>
            <a:ext cx="5356228" cy="3557196"/>
          </a:xfrm>
        </p:spPr>
        <p:txBody>
          <a:bodyPr>
            <a:normAutofit fontScale="77500" lnSpcReduction="2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Problémy s duševním zdravím představují 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rostoucí krizi.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0" i="0" u="none" strike="noStrike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Dostupnost odborných služeb je </a:t>
            </a:r>
            <a:r>
              <a:rPr lang="cs-CZ" b="1" i="0" u="none" strike="noStrike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minimální.</a:t>
            </a:r>
          </a:p>
          <a:p>
            <a:r>
              <a:rPr lang="cs-CZ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Neexistují prakticky systematické preventivní programy.</a:t>
            </a:r>
            <a:endParaRPr lang="cs-CZ" b="0" i="0" u="none" strike="noStrike" dirty="0">
              <a:solidFill>
                <a:srgbClr val="0D0D0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0" i="0" u="none" strike="noStrike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Mladí dospělí jsou s </a:t>
            </a:r>
            <a:r>
              <a:rPr lang="cs-CZ" b="0" i="0" u="none" strike="noStrike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horšujícím</a:t>
            </a:r>
            <a:r>
              <a:rPr lang="cs-CZ" b="0" i="0" u="none" strike="noStrike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duševním zdravím </a:t>
            </a:r>
            <a:r>
              <a:rPr lang="cs-CZ" b="1" i="0" u="none" strike="noStrike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ponecháni sam</a:t>
            </a:r>
            <a:r>
              <a:rPr lang="cs-CZ" b="1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</a:t>
            </a:r>
          </a:p>
          <a:p>
            <a:r>
              <a:rPr lang="cs-CZ" b="1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Nejedná se o izolovaný fenomén, zhoršující se duševní zdraví mladých dospělých je odrazem:</a:t>
            </a:r>
          </a:p>
          <a:p>
            <a:pPr lvl="1"/>
            <a:r>
              <a:rPr lang="cs-CZ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Celkového stavu společnosti</a:t>
            </a:r>
          </a:p>
          <a:p>
            <a:pPr lvl="1"/>
            <a:r>
              <a:rPr lang="cs-CZ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Celkového zhoršujícího se stavu duševního zdraví</a:t>
            </a:r>
          </a:p>
          <a:p>
            <a:pPr lvl="1"/>
            <a:r>
              <a:rPr lang="cs-CZ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Společenských a politických faktorů</a:t>
            </a:r>
          </a:p>
          <a:p>
            <a:pPr lvl="1"/>
            <a:endParaRPr lang="cs-CZ" dirty="0">
              <a:solidFill>
                <a:srgbClr val="0D0D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i="0" u="sng" strike="noStrike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VEŘEJNOST TENTO PROBLÉM PRAKTICKY NEZAJÍMÁ</a:t>
            </a:r>
          </a:p>
          <a:p>
            <a:pPr marL="0" indent="0">
              <a:buNone/>
            </a:pPr>
            <a:endParaRPr lang="cs-CZ" b="1" i="0" u="sng" strike="noStrike" dirty="0">
              <a:solidFill>
                <a:srgbClr val="0D0D0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2514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1696AC-4D1E-CB50-6933-BDD339361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ALARMUJÍCÍ 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4B76DC-1D9D-BD12-D4B0-5F7F3680D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Duševní zdraví v české populaci se dlouhodobě zhoršuje.</a:t>
            </a:r>
          </a:p>
          <a:p>
            <a:r>
              <a:rPr lang="cs-CZ" dirty="0"/>
              <a:t>Toto pozorujeme zvláště u generace mladých dospělých – nastupující generace.</a:t>
            </a:r>
          </a:p>
          <a:p>
            <a:r>
              <a:rPr lang="cs-CZ" b="1" dirty="0"/>
              <a:t>Česká společnost zapomněla na péči o duševní zdraví.</a:t>
            </a:r>
          </a:p>
          <a:p>
            <a:r>
              <a:rPr lang="cs-CZ" dirty="0"/>
              <a:t>Problém nikoho nezajímá, a to u dětí, dospívajících ani dospělých.</a:t>
            </a:r>
          </a:p>
          <a:p>
            <a:r>
              <a:rPr lang="cs-CZ" dirty="0"/>
              <a:t>Bez výrazné změny v přístupu k duševnímu zdraví bude docházet k dalšímu propadu.</a:t>
            </a:r>
          </a:p>
          <a:p>
            <a:r>
              <a:rPr lang="cs-CZ" b="1" u="sng" dirty="0"/>
              <a:t>Dopady budou jak individuální, tak celospolečenské.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904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8F57C4-96D7-AE51-1187-E98B8600C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cs-CZ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IMPLIKACE</a:t>
            </a:r>
          </a:p>
        </p:txBody>
      </p:sp>
      <p:sp>
        <p:nvSpPr>
          <p:cNvPr id="5" name="Zástupný objekt pre obsah 4">
            <a:extLst>
              <a:ext uri="{FF2B5EF4-FFF2-40B4-BE49-F238E27FC236}">
                <a16:creationId xmlns:a16="http://schemas.microsoft.com/office/drawing/2014/main" id="{7AC96577-4509-AFD5-AFFA-F478E03A3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5187" y="1832612"/>
            <a:ext cx="6683901" cy="3192776"/>
          </a:xfrm>
        </p:spPr>
        <p:txBody>
          <a:bodyPr>
            <a:normAutofit lnSpcReduction="1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ZVÝŠENÍ POLITICKÉ POZORNOSTI!!!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ZVÝŠENÍ SPOLEČENSKÉ SENZITIVITY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TVORBA SYSTEMATICKÝCH PREVENTIVNÍCH PROGRAMŮ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PODPORA RODIN</a:t>
            </a:r>
          </a:p>
          <a:p>
            <a:r>
              <a:rPr lang="cs-CZ" b="0" i="0" u="none" strike="noStrike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VÝRAZNÉ A AKUTNÍ POSÍLENÍ ODBORNÝCH SLUŽEB</a:t>
            </a:r>
          </a:p>
          <a:p>
            <a:r>
              <a:rPr lang="cs-CZ" b="1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SYSTEMATICKÉ</a:t>
            </a:r>
            <a:r>
              <a:rPr lang="cs-CZ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ANAGŽOVÁNÍ</a:t>
            </a:r>
            <a:r>
              <a:rPr lang="cs-CZ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CELÉHO SYSTÉMU</a:t>
            </a:r>
            <a:endParaRPr lang="cs-CZ" b="1" i="0" u="none" strike="noStrike" dirty="0">
              <a:solidFill>
                <a:srgbClr val="0D0D0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b="1" i="0" u="none" strike="noStrike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PODPORA SYSTEMATICKÉHO SLEDOVÁNÍ DUŠEVNÍHO ZDRAVÍ</a:t>
            </a:r>
            <a:endParaRPr lang="cs-CZ" b="1" i="0" u="sng" strike="noStrike" dirty="0">
              <a:solidFill>
                <a:srgbClr val="0D0D0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F64DF0B-55F4-684E-9152-DFEA4674DFB7}"/>
              </a:ext>
            </a:extLst>
          </p:cNvPr>
          <p:cNvSpPr txBox="1"/>
          <p:nvPr/>
        </p:nvSpPr>
        <p:spPr>
          <a:xfrm>
            <a:off x="1865187" y="404397"/>
            <a:ext cx="60537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600" dirty="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„CALL TO ACTION“</a:t>
            </a:r>
            <a:endParaRPr lang="cs-CZ" sz="3600" b="1" i="0" u="sng" strike="noStrike" dirty="0">
              <a:solidFill>
                <a:srgbClr val="0D0D0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5304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82FCD3-C668-2C3A-9539-E1D64656A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VÝZVA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18367B-CE80-0C86-1C65-83036547F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7206" y="2146479"/>
            <a:ext cx="7748789" cy="3777622"/>
          </a:xfrm>
        </p:spPr>
        <p:txBody>
          <a:bodyPr/>
          <a:lstStyle/>
          <a:p>
            <a:r>
              <a:rPr lang="cs-CZ" dirty="0"/>
              <a:t>UDĚLEJME </a:t>
            </a:r>
            <a:r>
              <a:rPr lang="cs-CZ" b="1" dirty="0"/>
              <a:t>VŠICHNI</a:t>
            </a:r>
            <a:r>
              <a:rPr lang="cs-CZ" dirty="0"/>
              <a:t> DNES (I ZÍTRA) NĚCO AKTIVNĚ PRO SVÉ DUŠEVNÍ ZDRAVÍ.</a:t>
            </a:r>
          </a:p>
          <a:p>
            <a:r>
              <a:rPr lang="cs-CZ" b="1" dirty="0"/>
              <a:t>UDĚLEJEM VŠICHNI NĚCO PRO POHODU NĚKOHO JINÉHO.</a:t>
            </a:r>
          </a:p>
        </p:txBody>
      </p:sp>
    </p:spTree>
    <p:extLst>
      <p:ext uri="{BB962C8B-B14F-4D97-AF65-F5344CB8AC3E}">
        <p14:creationId xmlns:p14="http://schemas.microsoft.com/office/powerpoint/2010/main" val="267713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4030" y="2735329"/>
            <a:ext cx="9000492" cy="857250"/>
          </a:xfrm>
        </p:spPr>
        <p:txBody>
          <a:bodyPr/>
          <a:lstStyle/>
          <a:p>
            <a:r>
              <a:rPr lang="cs-CZ" sz="2700" b="1" dirty="0">
                <a:latin typeface="Calibri" panose="020F0502020204030204" pitchFamily="34" charset="0"/>
                <a:cs typeface="Calibri" panose="020F0502020204030204" pitchFamily="34" charset="0"/>
              </a:rPr>
              <a:t>Pilíř odolnosti č.1 – léčba tělesných onemocnění</a:t>
            </a:r>
          </a:p>
        </p:txBody>
      </p:sp>
    </p:spTree>
    <p:extLst>
      <p:ext uri="{BB962C8B-B14F-4D97-AF65-F5344CB8AC3E}">
        <p14:creationId xmlns:p14="http://schemas.microsoft.com/office/powerpoint/2010/main" val="11629791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Nadpis 1"/>
          <p:cNvSpPr>
            <a:spLocks noGrp="1"/>
          </p:cNvSpPr>
          <p:nvPr>
            <p:ph type="title"/>
          </p:nvPr>
        </p:nvSpPr>
        <p:spPr>
          <a:xfrm>
            <a:off x="228600" y="1085850"/>
            <a:ext cx="8629650" cy="857250"/>
          </a:xfrm>
        </p:spPr>
        <p:txBody>
          <a:bodyPr/>
          <a:lstStyle/>
          <a:p>
            <a:pPr eaLnBrk="1" hangingPunct="1"/>
            <a:r>
              <a:rPr lang="cs-CZ" altLang="cs-CZ" sz="2400" b="1" dirty="0"/>
              <a:t>Co tě nezabije, to tě posílí -</a:t>
            </a:r>
            <a:br>
              <a:rPr lang="cs-CZ" altLang="cs-CZ" sz="2400" b="1" dirty="0"/>
            </a:br>
            <a:r>
              <a:rPr lang="cs-CZ" altLang="cs-CZ" sz="2400" b="1" dirty="0"/>
              <a:t>protektivní vs rizikové faktory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3D0C766-0815-4CE3-BF06-EAB9CE641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11" y="2362090"/>
            <a:ext cx="3681939" cy="281348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0992364-1564-C8A8-08A0-901679890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9050" y="2436669"/>
            <a:ext cx="5164486" cy="267392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8E14A3DF-202C-07C2-F320-703EB6D28956}"/>
              </a:ext>
            </a:extLst>
          </p:cNvPr>
          <p:cNvSpPr txBox="1"/>
          <p:nvPr/>
        </p:nvSpPr>
        <p:spPr>
          <a:xfrm>
            <a:off x="7029450" y="5543550"/>
            <a:ext cx="1964086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135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Holz</a:t>
            </a:r>
            <a:r>
              <a:rPr lang="cs-CZ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al, </a:t>
            </a:r>
            <a:r>
              <a:rPr lang="cs-CZ" sz="135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Nature</a:t>
            </a:r>
            <a:r>
              <a:rPr lang="cs-CZ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1056995459"/>
      </p:ext>
    </p:extLst>
  </p:cSld>
  <p:clrMapOvr>
    <a:masterClrMapping/>
  </p:clrMapOvr>
  <p:transition spd="slow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Souhrnná</a:t>
            </a:r>
            <a:r>
              <a:rPr lang="en-US" dirty="0"/>
              <a:t> </a:t>
            </a:r>
            <a:r>
              <a:rPr lang="en-US" dirty="0" err="1"/>
              <a:t>nemocnost</a:t>
            </a:r>
            <a:r>
              <a:rPr lang="en-US" dirty="0"/>
              <a:t> </a:t>
            </a:r>
            <a:r>
              <a:rPr lang="en-US" dirty="0" err="1"/>
              <a:t>obyvatel</a:t>
            </a:r>
            <a:r>
              <a:rPr lang="en-US" dirty="0"/>
              <a:t> v </a:t>
            </a:r>
            <a:r>
              <a:rPr lang="en-US" dirty="0" err="1"/>
              <a:t>roce</a:t>
            </a:r>
            <a:r>
              <a:rPr lang="en-US" dirty="0"/>
              <a:t> 20</a:t>
            </a:r>
            <a:r>
              <a:rPr lang="cs-CZ" dirty="0"/>
              <a:t>20 </a:t>
            </a:r>
            <a:r>
              <a:rPr lang="en-US" dirty="0"/>
              <a:t>(</a:t>
            </a:r>
            <a:r>
              <a:rPr lang="en-US" dirty="0" err="1"/>
              <a:t>komorbidní</a:t>
            </a:r>
            <a:r>
              <a:rPr lang="en-US" dirty="0"/>
              <a:t> index)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DBFA66D0-B955-4658-BB3A-4A2171188996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293318" y="2128203"/>
          <a:ext cx="4320000" cy="2702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5" name="TextBox 6">
            <a:extLst>
              <a:ext uri="{FF2B5EF4-FFF2-40B4-BE49-F238E27FC236}">
                <a16:creationId xmlns:a16="http://schemas.microsoft.com/office/drawing/2014/main" id="{D5FEAA82-41AB-48C8-8A80-261929A6135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06885" y="1299538"/>
            <a:ext cx="15504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cs-CZ" sz="1050" dirty="0">
                <a:solidFill>
                  <a:prstClr val="black"/>
                </a:solidFill>
                <a:latin typeface="Calibri" panose="020F0502020204030204"/>
              </a:rPr>
              <a:t>Zdroj: NRHZS 2010–2020</a:t>
            </a:r>
            <a:endParaRPr lang="en-US" sz="10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567F809-9A5F-4711-A2D3-43F1E6968CF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06885" y="1502938"/>
            <a:ext cx="870794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defRPr/>
            </a:pPr>
            <a:r>
              <a:rPr lang="cs-CZ" sz="1050" b="1" dirty="0">
                <a:solidFill>
                  <a:srgbClr val="000000"/>
                </a:solidFill>
                <a:latin typeface="Calibri" panose="020F0502020204030204"/>
              </a:rPr>
              <a:t>DCCI = </a:t>
            </a:r>
            <a:r>
              <a:rPr lang="cs-CZ" sz="1050" b="1" dirty="0" err="1">
                <a:solidFill>
                  <a:srgbClr val="000000"/>
                </a:solidFill>
                <a:latin typeface="Calibri" panose="020F0502020204030204"/>
              </a:rPr>
              <a:t>Deyova</a:t>
            </a:r>
            <a:r>
              <a:rPr lang="cs-CZ" sz="1050" b="1" dirty="0">
                <a:solidFill>
                  <a:srgbClr val="000000"/>
                </a:solidFill>
                <a:latin typeface="Calibri" panose="020F0502020204030204"/>
              </a:rPr>
              <a:t> modifikace indexu komorbidit dle </a:t>
            </a:r>
            <a:r>
              <a:rPr lang="cs-CZ" sz="1050" b="1" dirty="0" err="1">
                <a:solidFill>
                  <a:srgbClr val="000000"/>
                </a:solidFill>
                <a:latin typeface="Calibri" panose="020F0502020204030204"/>
              </a:rPr>
              <a:t>Charlsonové</a:t>
            </a:r>
            <a:r>
              <a:rPr lang="cs-CZ" sz="1050" dirty="0">
                <a:solidFill>
                  <a:srgbClr val="000000"/>
                </a:solidFill>
                <a:latin typeface="Calibri" panose="020F0502020204030204"/>
              </a:rPr>
              <a:t>; pro obyvatele ČR byla analyzována historie poskytnuté lékařské péče v letech 2010–2020. Zaznamenaný výskyt vybraných závažných onemocnění je bodově ohodnocen a následným součtem bodů je určeno skóre pro každého obyvatele ČR. </a:t>
            </a:r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BEEEE39B-D129-4871-9FCA-6505E2F06F5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4743066" y="4106868"/>
          <a:ext cx="3336452" cy="11734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336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002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DCCI skóre: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 bodů</a:t>
                      </a:r>
                      <a:r>
                        <a:rPr lang="cs-CZ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(bez onemocnění)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00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bod (1</a:t>
                      </a:r>
                      <a:r>
                        <a:rPr lang="cs-CZ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onemocnění)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00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body (2 onemocnění / 1</a:t>
                      </a:r>
                      <a:r>
                        <a:rPr lang="cs-CZ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komplikovanější onemocnění)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00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3–4 body (více nemocí –</a:t>
                      </a:r>
                      <a:r>
                        <a:rPr lang="cs-CZ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zhoršený</a:t>
                      </a:r>
                      <a:r>
                        <a:rPr lang="cs-CZ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stav)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00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a více bodů (více nemocí – závažný stav)</a:t>
                      </a:r>
                    </a:p>
                  </a:txBody>
                  <a:tcPr marL="27000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Obdélník 8">
            <a:extLst>
              <a:ext uri="{FF2B5EF4-FFF2-40B4-BE49-F238E27FC236}">
                <a16:creationId xmlns:a16="http://schemas.microsoft.com/office/drawing/2014/main" id="{6E57F5BA-09C1-44D2-8194-91C2773936DA}"/>
              </a:ext>
            </a:extLst>
          </p:cNvPr>
          <p:cNvSpPr/>
          <p:nvPr/>
        </p:nvSpPr>
        <p:spPr>
          <a:xfrm>
            <a:off x="1021921" y="5195449"/>
            <a:ext cx="763908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cs-CZ" sz="900" i="1" dirty="0">
                <a:solidFill>
                  <a:prstClr val="black"/>
                </a:solidFill>
                <a:latin typeface="Calibri" panose="020F0502020204030204"/>
              </a:rPr>
              <a:t>Vybraná onemocnění včetně bodů: Infarkt myokardu (1), srdeční selhání (1), cévní onemocnění (1), cévní nemoci mozku (1), demence (1), chronické plicní onemocnění (1), onemocnění pojivových tkání (1), vředové onemocnění (1), mírné (1) / středně závažné nebo vážné onemocnění jater (3), diabetes </a:t>
            </a:r>
            <a:r>
              <a:rPr lang="cs-CZ" sz="900" i="1" dirty="0" err="1">
                <a:solidFill>
                  <a:prstClr val="black"/>
                </a:solidFill>
                <a:latin typeface="Calibri" panose="020F0502020204030204"/>
              </a:rPr>
              <a:t>mellitus</a:t>
            </a:r>
            <a:r>
              <a:rPr lang="cs-CZ" sz="900" i="1" dirty="0">
                <a:solidFill>
                  <a:prstClr val="black"/>
                </a:solidFill>
                <a:latin typeface="Calibri" panose="020F0502020204030204"/>
              </a:rPr>
              <a:t> bez (1) / s chronickými komplikacemi (2), hemiplegie/paraplegie (2), onemocnění ledvin (2), nádorové onemocnění bez (2) / s metastázemi (6), HIV/AIDS (6)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CB4E1A6-6E43-4632-B3DA-F5BE6FE73285}"/>
              </a:ext>
            </a:extLst>
          </p:cNvPr>
          <p:cNvSpPr txBox="1"/>
          <p:nvPr/>
        </p:nvSpPr>
        <p:spPr>
          <a:xfrm rot="5400000">
            <a:off x="2555959" y="1302060"/>
            <a:ext cx="346249" cy="152349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 defTabSz="685800">
              <a:defRPr/>
            </a:pPr>
            <a:r>
              <a:rPr lang="cs-CZ" sz="1050" dirty="0">
                <a:solidFill>
                  <a:prstClr val="black"/>
                </a:solidFill>
                <a:latin typeface="Calibri" panose="020F0502020204030204"/>
              </a:rPr>
              <a:t>Podíl obyvatel</a:t>
            </a:r>
          </a:p>
        </p:txBody>
      </p:sp>
      <p:graphicFrame>
        <p:nvGraphicFramePr>
          <p:cNvPr id="11" name="Tabulka 10">
            <a:extLst>
              <a:ext uri="{FF2B5EF4-FFF2-40B4-BE49-F238E27FC236}">
                <a16:creationId xmlns:a16="http://schemas.microsoft.com/office/drawing/2014/main" id="{344A48B2-D1CF-4F2E-9414-AAD9ED198ED1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4743065" y="2167739"/>
          <a:ext cx="4050000" cy="1696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810000">
                  <a:extLst>
                    <a:ext uri="{9D8B030D-6E8A-4147-A177-3AD203B41FA5}">
                      <a16:colId xmlns:a16="http://schemas.microsoft.com/office/drawing/2014/main" val="2987152518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1019813744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3064904658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1072491592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pPr algn="ctr" fontAlgn="b"/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Průměrné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DCCI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/>
                        <a:t>DCCI </a:t>
                      </a:r>
                    </a:p>
                    <a:p>
                      <a:pPr algn="ctr"/>
                      <a:r>
                        <a:rPr lang="cs-CZ" sz="1100" b="1" dirty="0"/>
                        <a:t>1</a:t>
                      </a:r>
                      <a:r>
                        <a:rPr lang="cs-CZ" sz="1100" b="1" baseline="0" dirty="0"/>
                        <a:t>–2 body</a:t>
                      </a:r>
                      <a:endParaRPr lang="cs-CZ" sz="1100" b="1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/>
                        <a:t>DCCI </a:t>
                      </a:r>
                    </a:p>
                    <a:p>
                      <a:pPr algn="ctr"/>
                      <a:r>
                        <a:rPr lang="cs-CZ" sz="1100" b="1" baseline="0" dirty="0"/>
                        <a:t>3–4 body</a:t>
                      </a:r>
                      <a:endParaRPr lang="cs-CZ" sz="1100" b="1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/>
                        <a:t>DCCI </a:t>
                      </a:r>
                    </a:p>
                    <a:p>
                      <a:pPr algn="ctr"/>
                      <a:r>
                        <a:rPr lang="cs-CZ" sz="1100" b="1" dirty="0"/>
                        <a:t>&gt; 4 </a:t>
                      </a:r>
                      <a:r>
                        <a:rPr lang="cs-CZ" sz="1100" b="1" baseline="0" dirty="0"/>
                        <a:t>body</a:t>
                      </a:r>
                      <a:endParaRPr lang="cs-CZ" sz="1100" b="1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144" marR="7144" marT="714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29,9 %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8,1 %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0–17 let</a:t>
                      </a:r>
                    </a:p>
                  </a:txBody>
                  <a:tcPr marL="7144" marR="7144" marT="714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15,0 %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18–39 let</a:t>
                      </a:r>
                    </a:p>
                  </a:txBody>
                  <a:tcPr marL="7144" marR="7144" marT="714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25,5 %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40–64 let</a:t>
                      </a:r>
                    </a:p>
                  </a:txBody>
                  <a:tcPr marL="7144" marR="7144" marT="714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36,1 %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65–74 let</a:t>
                      </a:r>
                    </a:p>
                  </a:txBody>
                  <a:tcPr marL="7144" marR="7144" marT="714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41,4 %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20,5 %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12,2 %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75–84 let</a:t>
                      </a:r>
                    </a:p>
                  </a:txBody>
                  <a:tcPr marL="7144" marR="7144" marT="714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35,5 %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26,7 %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22,8 %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a více let</a:t>
                      </a:r>
                    </a:p>
                  </a:txBody>
                  <a:tcPr marL="7144" marR="7144" marT="714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28,9 %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29,6 %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32,6 %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07080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85D854E-8C37-443B-B952-BA9B3A015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620" y="857250"/>
            <a:ext cx="793276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1827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695" y="2755314"/>
            <a:ext cx="9000492" cy="857250"/>
          </a:xfrm>
        </p:spPr>
        <p:txBody>
          <a:bodyPr/>
          <a:lstStyle/>
          <a:p>
            <a:r>
              <a:rPr lang="cs-CZ" sz="2700" b="1" dirty="0">
                <a:latin typeface="Calibri" panose="020F0502020204030204" pitchFamily="34" charset="0"/>
                <a:cs typeface="Calibri" panose="020F0502020204030204" pitchFamily="34" charset="0"/>
              </a:rPr>
              <a:t>Pilíř odolnosti č.2 - světlo</a:t>
            </a:r>
          </a:p>
        </p:txBody>
      </p:sp>
    </p:spTree>
    <p:extLst>
      <p:ext uri="{BB962C8B-B14F-4D97-AF65-F5344CB8AC3E}">
        <p14:creationId xmlns:p14="http://schemas.microsoft.com/office/powerpoint/2010/main" val="15445335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Roční cyklus světla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cs-CZ" altLang="cs-CZ"/>
          </a:p>
          <a:p>
            <a:pPr eaLnBrk="1" hangingPunct="1"/>
            <a:endParaRPr lang="cs-CZ" altLang="cs-CZ"/>
          </a:p>
        </p:txBody>
      </p:sp>
      <p:pic>
        <p:nvPicPr>
          <p:cNvPr id="23450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085" y="2025255"/>
            <a:ext cx="6589200" cy="3098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4501" name="Rectangle 7"/>
          <p:cNvSpPr>
            <a:spLocks noChangeArrowheads="1"/>
          </p:cNvSpPr>
          <p:nvPr/>
        </p:nvSpPr>
        <p:spPr bwMode="auto">
          <a:xfrm>
            <a:off x="4356498" y="2726532"/>
            <a:ext cx="702469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cs-CZ" altLang="cs-CZ" sz="135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21. 6.</a:t>
            </a:r>
          </a:p>
        </p:txBody>
      </p:sp>
      <p:sp>
        <p:nvSpPr>
          <p:cNvPr id="234502" name="Rectangle 8"/>
          <p:cNvSpPr>
            <a:spLocks noChangeArrowheads="1"/>
          </p:cNvSpPr>
          <p:nvPr/>
        </p:nvSpPr>
        <p:spPr bwMode="auto">
          <a:xfrm>
            <a:off x="4356498" y="4131469"/>
            <a:ext cx="702469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cs-CZ" altLang="cs-CZ" sz="135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21. 12.</a:t>
            </a:r>
          </a:p>
        </p:txBody>
      </p:sp>
      <p:sp>
        <p:nvSpPr>
          <p:cNvPr id="234503" name="Rectangle 9"/>
          <p:cNvSpPr>
            <a:spLocks noChangeArrowheads="1"/>
          </p:cNvSpPr>
          <p:nvPr/>
        </p:nvSpPr>
        <p:spPr bwMode="auto">
          <a:xfrm>
            <a:off x="6137672" y="5211366"/>
            <a:ext cx="1241822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cs-CZ" altLang="cs-CZ" sz="135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Data: ČHMÚ</a:t>
            </a:r>
          </a:p>
        </p:txBody>
      </p:sp>
      <p:sp>
        <p:nvSpPr>
          <p:cNvPr id="234504" name="Rectangle 9"/>
          <p:cNvSpPr>
            <a:spLocks noChangeArrowheads="1"/>
          </p:cNvSpPr>
          <p:nvPr/>
        </p:nvSpPr>
        <p:spPr bwMode="auto">
          <a:xfrm>
            <a:off x="1925242" y="5103019"/>
            <a:ext cx="2431256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685800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cs-CZ" sz="135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 toho v </a:t>
            </a:r>
            <a:r>
              <a:rPr lang="cs-CZ" altLang="cs-CZ" sz="135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interiéru: jednotky %</a:t>
            </a:r>
          </a:p>
        </p:txBody>
      </p:sp>
    </p:spTree>
    <p:extLst>
      <p:ext uri="{BB962C8B-B14F-4D97-AF65-F5344CB8AC3E}">
        <p14:creationId xmlns:p14="http://schemas.microsoft.com/office/powerpoint/2010/main" val="2592885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3B21B2-528A-D2EE-194C-D54E5DB5C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0159" y="624110"/>
            <a:ext cx="7124241" cy="1280890"/>
          </a:xfrm>
        </p:spPr>
        <p:txBody>
          <a:bodyPr>
            <a:normAutofit/>
          </a:bodyPr>
          <a:lstStyle/>
          <a:p>
            <a:r>
              <a:rPr lang="cs-CZ" sz="2800" dirty="0"/>
              <a:t>DUŠEVNÍ ZDRAVÍ MLADÝH DOSPĚLÝCH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F8AB10-FCB6-B601-9568-EC81A627F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2415" y="1905000"/>
            <a:ext cx="6591985" cy="14000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CO</a:t>
            </a:r>
          </a:p>
          <a:p>
            <a:r>
              <a:rPr lang="cs-CZ" dirty="0"/>
              <a:t>Vývoj duševní nepohody a projevů duševních poruch</a:t>
            </a:r>
          </a:p>
          <a:p>
            <a:r>
              <a:rPr lang="cs-CZ" dirty="0"/>
              <a:t>Faktory ovlivňující duševní zdraví</a:t>
            </a:r>
          </a:p>
          <a:p>
            <a:r>
              <a:rPr lang="cs-CZ" dirty="0"/>
              <a:t>Důraz na vliv životního stylu</a:t>
            </a:r>
          </a:p>
          <a:p>
            <a:endParaRPr lang="cs-CZ" dirty="0"/>
          </a:p>
        </p:txBody>
      </p:sp>
      <p:sp>
        <p:nvSpPr>
          <p:cNvPr id="4" name="Zástupný obsah 2">
            <a:extLst>
              <a:ext uri="{FF2B5EF4-FFF2-40B4-BE49-F238E27FC236}">
                <a16:creationId xmlns:a16="http://schemas.microsoft.com/office/drawing/2014/main" id="{6EB3A0A2-A574-EF2A-67C9-39503A0BDF7E}"/>
              </a:ext>
            </a:extLst>
          </p:cNvPr>
          <p:cNvSpPr txBox="1">
            <a:spLocks/>
          </p:cNvSpPr>
          <p:nvPr/>
        </p:nvSpPr>
        <p:spPr>
          <a:xfrm>
            <a:off x="1852444" y="4051452"/>
            <a:ext cx="7124241" cy="182336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/>
              <a:t>PROČ</a:t>
            </a:r>
          </a:p>
          <a:p>
            <a:r>
              <a:rPr lang="cs-CZ" dirty="0"/>
              <a:t>Porozumění faktorům ovlivňující duševní zdraví</a:t>
            </a:r>
          </a:p>
          <a:p>
            <a:r>
              <a:rPr lang="cs-CZ" dirty="0"/>
              <a:t>Vytvoření poznatkové základny </a:t>
            </a:r>
          </a:p>
          <a:p>
            <a:r>
              <a:rPr lang="cs-CZ" dirty="0"/>
              <a:t>Poskytnutí podpory pro rozvoj programů péče o duševní zdraví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317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46FC34A9-DB00-4AD6-93BF-DCDEA339443D}"/>
              </a:ext>
            </a:extLst>
          </p:cNvPr>
          <p:cNvSpPr txBox="1"/>
          <p:nvPr/>
        </p:nvSpPr>
        <p:spPr>
          <a:xfrm>
            <a:off x="112182" y="2169987"/>
            <a:ext cx="1331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>
              <a:defRPr/>
            </a:pPr>
            <a:r>
              <a:rPr lang="sk-SK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10.000 lx</a:t>
            </a:r>
            <a:endParaRPr lang="cs-CZ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5978559-4A98-4997-BA43-C442609E6B87}"/>
              </a:ext>
            </a:extLst>
          </p:cNvPr>
          <p:cNvSpPr txBox="1"/>
          <p:nvPr/>
        </p:nvSpPr>
        <p:spPr>
          <a:xfrm>
            <a:off x="1270080" y="4463748"/>
            <a:ext cx="1331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sk-SK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1-10 lx</a:t>
            </a:r>
            <a:endParaRPr lang="cs-CZ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3CC42F-C211-644C-94B7-7A0AF3542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5147" y="1460500"/>
            <a:ext cx="3027083" cy="2244337"/>
          </a:xfrm>
          <a:prstGeom prst="rect">
            <a:avLst/>
          </a:prstGeom>
          <a:ln>
            <a:solidFill>
              <a:schemeClr val="accent3"/>
            </a:solidFill>
          </a:ln>
        </p:spPr>
      </p:pic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D3AAA9EC-5C0F-4130-A470-035532D004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199" y="3835387"/>
            <a:ext cx="2176031" cy="1981577"/>
          </a:xfrm>
          <a:prstGeom prst="rect">
            <a:avLst/>
          </a:prstGeom>
        </p:spPr>
      </p:pic>
      <p:sp>
        <p:nvSpPr>
          <p:cNvPr id="17" name="TextovéPole 22">
            <a:extLst>
              <a:ext uri="{FF2B5EF4-FFF2-40B4-BE49-F238E27FC236}">
                <a16:creationId xmlns:a16="http://schemas.microsoft.com/office/drawing/2014/main" id="{3A21B61B-CC3B-4392-A91D-46AC68093918}"/>
              </a:ext>
            </a:extLst>
          </p:cNvPr>
          <p:cNvSpPr txBox="1"/>
          <p:nvPr/>
        </p:nvSpPr>
        <p:spPr>
          <a:xfrm>
            <a:off x="2318850" y="1017194"/>
            <a:ext cx="450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sk-SK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</a:t>
            </a:r>
            <a:r>
              <a:rPr lang="sk-SK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VS.</a:t>
            </a:r>
            <a:r>
              <a:rPr lang="sk-SK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RELAX-TIME  CONTRAST </a:t>
            </a:r>
            <a:endParaRPr lang="cs-CZ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71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46FC34A9-DB00-4AD6-93BF-DCDEA339443D}"/>
              </a:ext>
            </a:extLst>
          </p:cNvPr>
          <p:cNvSpPr txBox="1"/>
          <p:nvPr/>
        </p:nvSpPr>
        <p:spPr>
          <a:xfrm>
            <a:off x="112182" y="2169987"/>
            <a:ext cx="1331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>
              <a:defRPr/>
            </a:pPr>
            <a:r>
              <a:rPr lang="sk-SK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10.000 lx</a:t>
            </a:r>
            <a:endParaRPr lang="cs-CZ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5978559-4A98-4997-BA43-C442609E6B87}"/>
              </a:ext>
            </a:extLst>
          </p:cNvPr>
          <p:cNvSpPr txBox="1"/>
          <p:nvPr/>
        </p:nvSpPr>
        <p:spPr>
          <a:xfrm>
            <a:off x="1270080" y="4463748"/>
            <a:ext cx="1331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sk-SK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1-10 lx</a:t>
            </a:r>
            <a:endParaRPr lang="cs-CZ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6A82AC31-F77C-4305-A6BF-00D85904ACE6}"/>
              </a:ext>
            </a:extLst>
          </p:cNvPr>
          <p:cNvSpPr txBox="1"/>
          <p:nvPr/>
        </p:nvSpPr>
        <p:spPr>
          <a:xfrm>
            <a:off x="7758354" y="2169987"/>
            <a:ext cx="1331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sk-SK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 lx</a:t>
            </a:r>
            <a:endParaRPr lang="cs-CZ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8AFAABD1-BDC4-4FE7-A17F-71ED6DC45583}"/>
              </a:ext>
            </a:extLst>
          </p:cNvPr>
          <p:cNvSpPr txBox="1"/>
          <p:nvPr/>
        </p:nvSpPr>
        <p:spPr>
          <a:xfrm>
            <a:off x="7056276" y="4463748"/>
            <a:ext cx="1331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sk-SK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 lx</a:t>
            </a:r>
            <a:endParaRPr lang="cs-CZ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15">
            <a:extLst>
              <a:ext uri="{FF2B5EF4-FFF2-40B4-BE49-F238E27FC236}">
                <a16:creationId xmlns:a16="http://schemas.microsoft.com/office/drawing/2014/main" id="{88A22C86-EF9F-E047-B6EC-F95ADED20317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2" t="18032" r="11214" b="6915"/>
          <a:stretch/>
        </p:blipFill>
        <p:spPr>
          <a:xfrm>
            <a:off x="4649327" y="1460500"/>
            <a:ext cx="2992448" cy="22443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63CC42F-C211-644C-94B7-7A0AF3542F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5147" y="1460500"/>
            <a:ext cx="3027083" cy="2244337"/>
          </a:xfrm>
          <a:prstGeom prst="rect">
            <a:avLst/>
          </a:prstGeom>
          <a:ln>
            <a:solidFill>
              <a:schemeClr val="accent3"/>
            </a:solidFill>
          </a:ln>
        </p:spPr>
      </p:pic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D3AAA9EC-5C0F-4130-A470-035532D004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199" y="3835387"/>
            <a:ext cx="2176031" cy="1981577"/>
          </a:xfrm>
          <a:prstGeom prst="rect">
            <a:avLst/>
          </a:prstGeom>
        </p:spPr>
      </p:pic>
      <p:pic>
        <p:nvPicPr>
          <p:cNvPr id="14" name="Obrázek 13" descr="Obsah obrázku interiér, zeď, strop, nábytek&#10;&#10;Popis byl vytvořen automaticky">
            <a:extLst>
              <a:ext uri="{FF2B5EF4-FFF2-40B4-BE49-F238E27FC236}">
                <a16:creationId xmlns:a16="http://schemas.microsoft.com/office/drawing/2014/main" id="{58FD8FAB-103E-4B45-ADD4-9890FCC79FF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40"/>
          <a:stretch/>
        </p:blipFill>
        <p:spPr>
          <a:xfrm>
            <a:off x="4649327" y="3835385"/>
            <a:ext cx="2176032" cy="1981577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17" name="TextovéPole 22">
            <a:extLst>
              <a:ext uri="{FF2B5EF4-FFF2-40B4-BE49-F238E27FC236}">
                <a16:creationId xmlns:a16="http://schemas.microsoft.com/office/drawing/2014/main" id="{3A21B61B-CC3B-4392-A91D-46AC68093918}"/>
              </a:ext>
            </a:extLst>
          </p:cNvPr>
          <p:cNvSpPr txBox="1"/>
          <p:nvPr/>
        </p:nvSpPr>
        <p:spPr>
          <a:xfrm>
            <a:off x="1270080" y="1017194"/>
            <a:ext cx="5555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sk-SK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Aktivita </a:t>
            </a:r>
            <a:r>
              <a:rPr lang="sk-SK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sk-SK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sk-SK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relaxace</a:t>
            </a:r>
            <a:r>
              <a:rPr lang="sk-SK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dobový kontext a kontrast</a:t>
            </a:r>
            <a:endParaRPr lang="cs-CZ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11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D6DCAC0C-93AA-4F2D-9738-C89B6E5710C8}"/>
              </a:ext>
            </a:extLst>
          </p:cNvPr>
          <p:cNvSpPr txBox="1">
            <a:spLocks/>
          </p:cNvSpPr>
          <p:nvPr/>
        </p:nvSpPr>
        <p:spPr>
          <a:xfrm>
            <a:off x="4755264" y="1072391"/>
            <a:ext cx="1270730" cy="856789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>
              <a:defRPr/>
            </a:pPr>
            <a:r>
              <a:rPr lang="cs-CZ" sz="1575" b="0" dirty="0">
                <a:solidFill>
                  <a:srgbClr val="868686"/>
                </a:solidFill>
                <a:latin typeface="Calibri"/>
              </a:rPr>
              <a:t>Běžná LED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7467CCC-1439-4578-B452-CC71C9432E0F}"/>
              </a:ext>
            </a:extLst>
          </p:cNvPr>
          <p:cNvSpPr txBox="1">
            <a:spLocks/>
          </p:cNvSpPr>
          <p:nvPr/>
        </p:nvSpPr>
        <p:spPr>
          <a:xfrm>
            <a:off x="2597960" y="1083999"/>
            <a:ext cx="1270730" cy="856789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>
              <a:defRPr/>
            </a:pPr>
            <a:r>
              <a:rPr lang="cs-CZ" sz="1575" b="0" dirty="0">
                <a:solidFill>
                  <a:srgbClr val="868686"/>
                </a:solidFill>
                <a:latin typeface="Calibri"/>
              </a:rPr>
              <a:t>Zářivky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39D886C-65DC-4D01-A36D-EF184245FFE0}"/>
              </a:ext>
            </a:extLst>
          </p:cNvPr>
          <p:cNvSpPr txBox="1">
            <a:spLocks/>
          </p:cNvSpPr>
          <p:nvPr/>
        </p:nvSpPr>
        <p:spPr>
          <a:xfrm>
            <a:off x="554098" y="1076916"/>
            <a:ext cx="1270730" cy="856789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>
              <a:defRPr/>
            </a:pPr>
            <a:r>
              <a:rPr lang="cs-CZ" sz="1575" b="0" dirty="0">
                <a:solidFill>
                  <a:srgbClr val="868686"/>
                </a:solidFill>
                <a:latin typeface="Calibri"/>
              </a:rPr>
              <a:t>Žárovka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72784787-74D0-4E3C-92F5-62332CDBCCB1}"/>
              </a:ext>
            </a:extLst>
          </p:cNvPr>
          <p:cNvSpPr txBox="1">
            <a:spLocks/>
          </p:cNvSpPr>
          <p:nvPr/>
        </p:nvSpPr>
        <p:spPr>
          <a:xfrm>
            <a:off x="6545850" y="1060620"/>
            <a:ext cx="1886531" cy="856789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>
              <a:defRPr/>
            </a:pPr>
            <a:r>
              <a:rPr lang="cs-CZ" sz="1575" b="0" dirty="0">
                <a:solidFill>
                  <a:srgbClr val="868686"/>
                </a:solidFill>
                <a:latin typeface="Calibri"/>
              </a:rPr>
              <a:t>Slunce v poledne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157D814-7537-46B6-959F-75E17DBD46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3" y="2364423"/>
            <a:ext cx="2160000" cy="2160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B2E8FC2-6BEF-42DA-BC01-B976124D60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602" y="2364423"/>
            <a:ext cx="2160000" cy="2160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74011C0-B767-4FE0-A25C-8E6806ED88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743" y="2364423"/>
            <a:ext cx="2160000" cy="21600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399EF62-F82D-4AA4-AE4C-C9D02889FC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756" y="2364423"/>
            <a:ext cx="216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4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06185" y="2703798"/>
            <a:ext cx="9000492" cy="857250"/>
          </a:xfrm>
        </p:spPr>
        <p:txBody>
          <a:bodyPr/>
          <a:lstStyle/>
          <a:p>
            <a:r>
              <a:rPr lang="cs-CZ" sz="2700" b="1" dirty="0">
                <a:latin typeface="Calibri" panose="020F0502020204030204" pitchFamily="34" charset="0"/>
                <a:cs typeface="Calibri" panose="020F0502020204030204" pitchFamily="34" charset="0"/>
              </a:rPr>
              <a:t>Pilíř odolnosti č.3 – fyzická aktivita</a:t>
            </a:r>
          </a:p>
        </p:txBody>
      </p:sp>
    </p:spTree>
    <p:extLst>
      <p:ext uri="{BB962C8B-B14F-4D97-AF65-F5344CB8AC3E}">
        <p14:creationId xmlns:p14="http://schemas.microsoft.com/office/powerpoint/2010/main" val="7826618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97E2155-1CD3-435A-8755-FD6C75938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02" y="2134102"/>
            <a:ext cx="8996798" cy="2748337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659C5FDE-36D0-4759-8096-A03DF291BA87}"/>
              </a:ext>
            </a:extLst>
          </p:cNvPr>
          <p:cNvSpPr txBox="1"/>
          <p:nvPr/>
        </p:nvSpPr>
        <p:spPr>
          <a:xfrm>
            <a:off x="7129939" y="5605227"/>
            <a:ext cx="204575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cs-CZ" sz="1500" b="1" dirty="0" err="1"/>
              <a:t>Pelclová</a:t>
            </a:r>
            <a:r>
              <a:rPr lang="cs-CZ" sz="1500" b="1" dirty="0"/>
              <a:t> et al., 2016</a:t>
            </a:r>
            <a:endParaRPr lang="de-DE" sz="1500" b="1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9CF91F1-E416-4698-BDA7-540DE794C593}"/>
              </a:ext>
            </a:extLst>
          </p:cNvPr>
          <p:cNvSpPr txBox="1"/>
          <p:nvPr/>
        </p:nvSpPr>
        <p:spPr>
          <a:xfrm>
            <a:off x="862621" y="1177291"/>
            <a:ext cx="707534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cs-CZ" sz="2700" b="1" dirty="0"/>
              <a:t>FYZICKÁ AKTIVITA DOSPĚLÝCH V ČR</a:t>
            </a:r>
            <a:endParaRPr lang="de-DE" sz="2700" b="1" dirty="0"/>
          </a:p>
        </p:txBody>
      </p:sp>
    </p:spTree>
    <p:extLst>
      <p:ext uri="{BB962C8B-B14F-4D97-AF65-F5344CB8AC3E}">
        <p14:creationId xmlns:p14="http://schemas.microsoft.com/office/powerpoint/2010/main" val="61488767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7A752A-A2C9-4A2F-B8C0-4B5A2F0EC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58370C8C-170F-4731-83EB-09AC65C04C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7741" y="917317"/>
            <a:ext cx="5058346" cy="5023366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EC8B63F1-1FED-41D1-ABC1-B71526991FE4}"/>
              </a:ext>
            </a:extLst>
          </p:cNvPr>
          <p:cNvSpPr/>
          <p:nvPr/>
        </p:nvSpPr>
        <p:spPr>
          <a:xfrm>
            <a:off x="7481206" y="5594474"/>
            <a:ext cx="1636987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cs-CZ" sz="1350" dirty="0">
                <a:solidFill>
                  <a:srgbClr val="000000"/>
                </a:solidFill>
                <a:latin typeface="Arial"/>
              </a:rPr>
              <a:t> </a:t>
            </a:r>
            <a:r>
              <a:rPr lang="cs-CZ" sz="1350" dirty="0" err="1">
                <a:solidFill>
                  <a:srgbClr val="000000"/>
                </a:solidFill>
                <a:latin typeface="Arial"/>
              </a:rPr>
              <a:t>Noetel</a:t>
            </a:r>
            <a:r>
              <a:rPr lang="cs-CZ" sz="1350" dirty="0">
                <a:solidFill>
                  <a:srgbClr val="000000"/>
                </a:solidFill>
                <a:latin typeface="Arial"/>
              </a:rPr>
              <a:t> et al., 2024</a:t>
            </a:r>
          </a:p>
        </p:txBody>
      </p:sp>
    </p:spTree>
    <p:extLst>
      <p:ext uri="{BB962C8B-B14F-4D97-AF65-F5344CB8AC3E}">
        <p14:creationId xmlns:p14="http://schemas.microsoft.com/office/powerpoint/2010/main" val="26583861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2697" y="2703798"/>
            <a:ext cx="9000492" cy="857250"/>
          </a:xfrm>
        </p:spPr>
        <p:txBody>
          <a:bodyPr/>
          <a:lstStyle/>
          <a:p>
            <a:r>
              <a:rPr lang="cs-CZ" sz="2700" b="1" dirty="0">
                <a:latin typeface="Calibri" panose="020F0502020204030204" pitchFamily="34" charset="0"/>
                <a:cs typeface="Calibri" panose="020F0502020204030204" pitchFamily="34" charset="0"/>
              </a:rPr>
              <a:t>Pilíř odolnosti č.4 - strava</a:t>
            </a:r>
          </a:p>
        </p:txBody>
      </p:sp>
    </p:spTree>
    <p:extLst>
      <p:ext uri="{BB962C8B-B14F-4D97-AF65-F5344CB8AC3E}">
        <p14:creationId xmlns:p14="http://schemas.microsoft.com/office/powerpoint/2010/main" val="19238205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6"/>
          <p:cNvSpPr>
            <a:spLocks noGrp="1"/>
          </p:cNvSpPr>
          <p:nvPr>
            <p:ph type="title"/>
          </p:nvPr>
        </p:nvSpPr>
        <p:spPr>
          <a:xfrm>
            <a:off x="1657350" y="1168004"/>
            <a:ext cx="5829300" cy="857250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bg2"/>
                </a:solidFill>
              </a:rPr>
              <a:t>The Shape of Things to Come</a:t>
            </a:r>
            <a:br>
              <a:rPr lang="en-GB" dirty="0">
                <a:solidFill>
                  <a:schemeClr val="bg2"/>
                </a:solidFill>
              </a:rPr>
            </a:br>
            <a:r>
              <a:rPr lang="en-GB" sz="600" b="1" dirty="0">
                <a:solidFill>
                  <a:schemeClr val="bg2"/>
                </a:solidFill>
              </a:rPr>
              <a:t> </a:t>
            </a:r>
            <a:br>
              <a:rPr lang="en-GB" b="1" dirty="0">
                <a:solidFill>
                  <a:schemeClr val="bg2"/>
                </a:solidFill>
                <a:latin typeface="Arial" charset="0"/>
              </a:rPr>
            </a:br>
            <a:r>
              <a:rPr lang="en-GB" sz="1350" b="1" i="1" dirty="0">
                <a:solidFill>
                  <a:srgbClr val="FFC000"/>
                </a:solidFill>
                <a:latin typeface="+mn-lt"/>
              </a:rPr>
              <a:t>The Economist, Dec 11 2003</a:t>
            </a:r>
            <a:br>
              <a:rPr lang="en-GB" sz="1350" b="1" dirty="0">
                <a:solidFill>
                  <a:schemeClr val="tx1"/>
                </a:solidFill>
                <a:latin typeface="Arial" charset="0"/>
              </a:rPr>
            </a:br>
            <a:endParaRPr lang="en-GB" sz="1350" dirty="0"/>
          </a:p>
        </p:txBody>
      </p:sp>
      <p:pic>
        <p:nvPicPr>
          <p:cNvPr id="21508" name="Picture 5" descr="#3 ecomomist 13 dec 20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5292" y="2604803"/>
            <a:ext cx="6373416" cy="334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Soubor:Tyldesley miners outside the Miners Hall during the 1926 General Strik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967" y="1858702"/>
            <a:ext cx="2722067" cy="168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903536"/>
            <a:ext cx="8229600" cy="857250"/>
          </a:xfrm>
        </p:spPr>
        <p:txBody>
          <a:bodyPr>
            <a:noAutofit/>
          </a:bodyPr>
          <a:lstStyle/>
          <a:p>
            <a:r>
              <a:rPr lang="cs-CZ" sz="3000" b="1" dirty="0">
                <a:latin typeface="+mn-lt"/>
                <a:cs typeface="Times New Roman" pitchFamily="18" charset="0"/>
              </a:rPr>
              <a:t>Životní styl dělníků ve střední viktoriánské době   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6408204" y="5559188"/>
            <a:ext cx="243515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cs-CZ" sz="1500" b="1" dirty="0" err="1">
                <a:solidFill>
                  <a:prstClr val="black"/>
                </a:solidFill>
                <a:latin typeface="Calibri"/>
                <a:cs typeface="Times New Roman" pitchFamily="18" charset="0"/>
              </a:rPr>
              <a:t>Clayton</a:t>
            </a:r>
            <a:r>
              <a:rPr lang="cs-CZ" sz="15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 a </a:t>
            </a:r>
            <a:r>
              <a:rPr lang="cs-CZ" sz="1500" b="1" dirty="0" err="1">
                <a:solidFill>
                  <a:prstClr val="black"/>
                </a:solidFill>
                <a:latin typeface="Calibri"/>
                <a:cs typeface="Times New Roman" pitchFamily="18" charset="0"/>
              </a:rPr>
              <a:t>Rowbotham</a:t>
            </a:r>
            <a:r>
              <a:rPr lang="cs-CZ" sz="15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, 2009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575556" y="3735490"/>
            <a:ext cx="6354915" cy="2134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cs-CZ" sz="15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Fyzická aktivita 55 – 70 hodin/týden, koníčky – zahradničení, kopaná</a:t>
            </a:r>
          </a:p>
          <a:p>
            <a:pPr defTabSz="6858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cs-CZ" sz="15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Kalorický příjem 150 – 200% </a:t>
            </a:r>
          </a:p>
          <a:p>
            <a:pPr defTabSz="6858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cs-CZ" sz="15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10x vyšší příjem mikro- a </a:t>
            </a:r>
            <a:r>
              <a:rPr lang="cs-CZ" sz="1500" b="1" dirty="0" err="1">
                <a:solidFill>
                  <a:prstClr val="black"/>
                </a:solidFill>
                <a:latin typeface="Calibri"/>
                <a:cs typeface="Times New Roman" pitchFamily="18" charset="0"/>
              </a:rPr>
              <a:t>fytonutrientů</a:t>
            </a:r>
            <a:r>
              <a:rPr lang="cs-CZ" sz="15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 </a:t>
            </a:r>
          </a:p>
          <a:p>
            <a:pPr defTabSz="6858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cs-CZ" sz="15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8 – 10 porcí ovoce a zeleniny denně, </a:t>
            </a:r>
          </a:p>
          <a:p>
            <a:pPr defTabSz="6858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cs-CZ" sz="15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Více NMK, výrazně méně trans tuků, málo soli, málo cukru</a:t>
            </a:r>
          </a:p>
          <a:p>
            <a:pPr defTabSz="6858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cs-CZ" sz="15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Nižší konzumace alkoholu a tabáku</a:t>
            </a:r>
          </a:p>
        </p:txBody>
      </p:sp>
    </p:spTree>
    <p:extLst>
      <p:ext uri="{BB962C8B-B14F-4D97-AF65-F5344CB8AC3E}">
        <p14:creationId xmlns:p14="http://schemas.microsoft.com/office/powerpoint/2010/main" val="258187651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n external file that holds a picture, illustration, etc.&#10;Object name is ijerph-06-01235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622" y="3212977"/>
            <a:ext cx="4486275" cy="2721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://img.ahaonline.cz/img/18/new_article/1841269-img-matky-prizraky.jpg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4" r="4442"/>
          <a:stretch/>
        </p:blipFill>
        <p:spPr bwMode="auto">
          <a:xfrm>
            <a:off x="1277635" y="1869693"/>
            <a:ext cx="2580422" cy="176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7888" y="1010849"/>
            <a:ext cx="6388224" cy="594066"/>
          </a:xfrm>
        </p:spPr>
        <p:txBody>
          <a:bodyPr>
            <a:noAutofit/>
          </a:bodyPr>
          <a:lstStyle/>
          <a:p>
            <a:r>
              <a:rPr lang="cs-CZ" sz="2400" dirty="0">
                <a:latin typeface="+mn-lt"/>
                <a:cs typeface="Times New Roman" pitchFamily="18" charset="0"/>
              </a:rPr>
              <a:t>Průměrný věk dožití dělníků </a:t>
            </a:r>
            <a:br>
              <a:rPr lang="cs-CZ" sz="2400" dirty="0">
                <a:latin typeface="+mn-lt"/>
                <a:cs typeface="Times New Roman" pitchFamily="18" charset="0"/>
              </a:rPr>
            </a:br>
            <a:r>
              <a:rPr lang="cs-CZ" sz="2400" dirty="0">
                <a:latin typeface="+mn-lt"/>
                <a:cs typeface="Times New Roman" pitchFamily="18" charset="0"/>
              </a:rPr>
              <a:t>ve střední viktoriánské době od věku 5 let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4778477" y="1869694"/>
          <a:ext cx="4050450" cy="1782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0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0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0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8310">
                <a:tc>
                  <a:txBody>
                    <a:bodyPr/>
                    <a:lstStyle/>
                    <a:p>
                      <a:endParaRPr lang="cs-CZ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latin typeface="Times New Roman" pitchFamily="18" charset="0"/>
                          <a:cs typeface="Times New Roman" pitchFamily="18" charset="0"/>
                        </a:rPr>
                        <a:t>Ženy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latin typeface="Times New Roman" pitchFamily="18" charset="0"/>
                          <a:cs typeface="Times New Roman" pitchFamily="18" charset="0"/>
                        </a:rPr>
                        <a:t>Muži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310">
                <a:tc>
                  <a:txBody>
                    <a:bodyPr/>
                    <a:lstStyle/>
                    <a:p>
                      <a:r>
                        <a:rPr lang="cs-CZ" sz="1800" b="1" dirty="0">
                          <a:latin typeface="Times New Roman" pitchFamily="18" charset="0"/>
                          <a:cs typeface="Times New Roman" pitchFamily="18" charset="0"/>
                        </a:rPr>
                        <a:t>1850-1880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latin typeface="Times New Roman" pitchFamily="18" charset="0"/>
                          <a:cs typeface="Times New Roman" pitchFamily="18" charset="0"/>
                        </a:rPr>
                        <a:t>73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5577">
                <a:tc>
                  <a:txBody>
                    <a:bodyPr/>
                    <a:lstStyle/>
                    <a:p>
                      <a:r>
                        <a:rPr lang="cs-CZ" sz="1800" b="1" dirty="0">
                          <a:latin typeface="Times New Roman" pitchFamily="18" charset="0"/>
                          <a:cs typeface="Times New Roman" pitchFamily="18" charset="0"/>
                        </a:rPr>
                        <a:t>současnost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latin typeface="Times New Roman" pitchFamily="18" charset="0"/>
                          <a:cs typeface="Times New Roman" pitchFamily="18" charset="0"/>
                        </a:rPr>
                        <a:t>76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6192180" y="5557075"/>
            <a:ext cx="243515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cs-CZ" sz="1500" b="1" dirty="0" err="1">
                <a:solidFill>
                  <a:prstClr val="black"/>
                </a:solidFill>
                <a:latin typeface="Calibri"/>
                <a:cs typeface="Times New Roman" pitchFamily="18" charset="0"/>
              </a:rPr>
              <a:t>Clayton</a:t>
            </a:r>
            <a:r>
              <a:rPr lang="cs-CZ" sz="15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 a </a:t>
            </a:r>
            <a:r>
              <a:rPr lang="cs-CZ" sz="1500" b="1" dirty="0" err="1">
                <a:solidFill>
                  <a:prstClr val="black"/>
                </a:solidFill>
                <a:latin typeface="Calibri"/>
                <a:cs typeface="Times New Roman" pitchFamily="18" charset="0"/>
              </a:rPr>
              <a:t>Rowbotham</a:t>
            </a:r>
            <a:r>
              <a:rPr lang="cs-CZ" sz="15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, 2009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726942" y="4672009"/>
            <a:ext cx="6103070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cs-CZ" sz="2400" b="1" dirty="0">
                <a:solidFill>
                  <a:srgbClr val="FFFF00"/>
                </a:solidFill>
                <a:highlight>
                  <a:srgbClr val="FF0000"/>
                </a:highlight>
                <a:latin typeface="Calibri"/>
                <a:cs typeface="Times New Roman" pitchFamily="18" charset="0"/>
              </a:rPr>
              <a:t>10x nižší výskyt degenerativních onemocnění</a:t>
            </a:r>
          </a:p>
          <a:p>
            <a:pPr defTabSz="685800">
              <a:defRPr/>
            </a:pPr>
            <a:endParaRPr lang="cs-CZ" sz="135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14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3B21B2-528A-D2EE-194C-D54E5DB5C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0159" y="624110"/>
            <a:ext cx="7124241" cy="1280890"/>
          </a:xfrm>
        </p:spPr>
        <p:txBody>
          <a:bodyPr>
            <a:normAutofit/>
          </a:bodyPr>
          <a:lstStyle/>
          <a:p>
            <a:r>
              <a:rPr lang="cs-CZ" sz="2800" dirty="0"/>
              <a:t>DUŠEVNÍ ZDRAVÍ MLADÝH DOSPĚLÝCH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F8AB10-FCB6-B601-9568-EC81A627F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333" y="1629871"/>
            <a:ext cx="7950262" cy="4973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DUŠEVNÍ ZDRAVÍ</a:t>
            </a:r>
          </a:p>
          <a:p>
            <a:r>
              <a:rPr lang="cs-CZ" dirty="0"/>
              <a:t>Duševní zdraví znamená cítit se </a:t>
            </a:r>
            <a:r>
              <a:rPr lang="cs-CZ" b="1" dirty="0"/>
              <a:t>dobře</a:t>
            </a:r>
            <a:r>
              <a:rPr lang="cs-CZ" dirty="0"/>
              <a:t>, </a:t>
            </a:r>
            <a:r>
              <a:rPr lang="cs-CZ" b="1" dirty="0"/>
              <a:t>zvládat běžné životní nároky</a:t>
            </a:r>
            <a:r>
              <a:rPr lang="cs-CZ" dirty="0"/>
              <a:t>, být </a:t>
            </a:r>
            <a:r>
              <a:rPr lang="cs-CZ" b="1" dirty="0"/>
              <a:t>produktivní</a:t>
            </a:r>
            <a:r>
              <a:rPr lang="cs-CZ" dirty="0"/>
              <a:t> a </a:t>
            </a:r>
            <a:r>
              <a:rPr lang="cs-CZ" b="1" dirty="0"/>
              <a:t>přispívat společnosti</a:t>
            </a:r>
            <a:r>
              <a:rPr lang="cs-CZ" dirty="0"/>
              <a:t>.</a:t>
            </a:r>
          </a:p>
          <a:p>
            <a:r>
              <a:rPr lang="cs-CZ" b="1" dirty="0"/>
              <a:t>Duševní</a:t>
            </a:r>
            <a:r>
              <a:rPr lang="cs-CZ" dirty="0"/>
              <a:t> a </a:t>
            </a:r>
            <a:r>
              <a:rPr lang="cs-CZ" b="1" dirty="0"/>
              <a:t>fyzické</a:t>
            </a:r>
            <a:r>
              <a:rPr lang="cs-CZ" dirty="0"/>
              <a:t> zdraví jsou </a:t>
            </a:r>
            <a:r>
              <a:rPr lang="cs-CZ" b="1" dirty="0"/>
              <a:t>neoddělitelné</a:t>
            </a:r>
            <a:r>
              <a:rPr lang="cs-CZ" dirty="0"/>
              <a:t>.</a:t>
            </a:r>
          </a:p>
          <a:p>
            <a:r>
              <a:rPr lang="cs-CZ" dirty="0"/>
              <a:t>Základním prostředkem péče o duševní zdraví </a:t>
            </a:r>
            <a:r>
              <a:rPr lang="cs-CZ" b="1" dirty="0"/>
              <a:t>je životní styl</a:t>
            </a:r>
            <a:r>
              <a:rPr lang="cs-CZ" dirty="0"/>
              <a:t>.</a:t>
            </a:r>
          </a:p>
          <a:p>
            <a:r>
              <a:rPr lang="cs-CZ" dirty="0"/>
              <a:t>Duševní zdraví začíná v </a:t>
            </a:r>
            <a:r>
              <a:rPr lang="cs-CZ" b="1" dirty="0"/>
              <a:t>rodině</a:t>
            </a:r>
          </a:p>
          <a:p>
            <a:r>
              <a:rPr lang="cs-CZ" dirty="0"/>
              <a:t>Společnost významně ovlivňuje duševní zdraví rodin, dětí a mladistvých.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/>
              <a:t>MENTÁLNÍ ODOLNOST</a:t>
            </a:r>
          </a:p>
          <a:p>
            <a:r>
              <a:rPr lang="cs-CZ" dirty="0"/>
              <a:t>Mentální odolnost je schopnost člověka </a:t>
            </a:r>
            <a:r>
              <a:rPr lang="cs-CZ" b="1" dirty="0"/>
              <a:t>odolávat</a:t>
            </a:r>
            <a:r>
              <a:rPr lang="cs-CZ" dirty="0"/>
              <a:t> a </a:t>
            </a:r>
            <a:r>
              <a:rPr lang="cs-CZ" b="1" dirty="0"/>
              <a:t>vyrovnávat</a:t>
            </a:r>
            <a:r>
              <a:rPr lang="cs-CZ" dirty="0"/>
              <a:t> se s běžnými nároky života a rychle se </a:t>
            </a:r>
            <a:r>
              <a:rPr lang="cs-CZ" b="1" dirty="0"/>
              <a:t>zotavit</a:t>
            </a:r>
            <a:r>
              <a:rPr lang="cs-CZ" dirty="0"/>
              <a:t> ze zátěže.</a:t>
            </a:r>
          </a:p>
        </p:txBody>
      </p:sp>
    </p:spTree>
    <p:extLst>
      <p:ext uri="{BB962C8B-B14F-4D97-AF65-F5344CB8AC3E}">
        <p14:creationId xmlns:p14="http://schemas.microsoft.com/office/powerpoint/2010/main" val="345534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97266B83-93F7-6747-999A-BE5E2E3ECE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97" t="4586" r="11747" b="23633"/>
          <a:stretch/>
        </p:blipFill>
        <p:spPr>
          <a:xfrm>
            <a:off x="742928" y="3119175"/>
            <a:ext cx="7475168" cy="329510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D2D0E4F-AF5F-7C45-B18F-89CA357E3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89645"/>
            <a:ext cx="7886700" cy="994172"/>
          </a:xfrm>
        </p:spPr>
        <p:txBody>
          <a:bodyPr anchor="ctr"/>
          <a:lstStyle/>
          <a:p>
            <a:pPr algn="ctr"/>
            <a:r>
              <a:rPr lang="cs-CZ" b="1" dirty="0">
                <a:latin typeface="+mn-lt"/>
                <a:cs typeface="Times New Roman" panose="02020603050405020304" pitchFamily="18" charset="0"/>
              </a:rPr>
              <a:t>Změny stravování v historii lidstva</a:t>
            </a:r>
            <a:endParaRPr lang="en-US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5A310F4-4A5B-BD4C-A12E-BA51A540D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9652" y="1660042"/>
            <a:ext cx="6372708" cy="2222840"/>
          </a:xfrm>
        </p:spPr>
        <p:txBody>
          <a:bodyPr anchor="t">
            <a:noAutofit/>
          </a:bodyPr>
          <a:lstStyle/>
          <a:p>
            <a:r>
              <a:rPr lang="en-GB" b="1" dirty="0" err="1">
                <a:cs typeface="Times New Roman" panose="02020603050405020304" pitchFamily="18" charset="0"/>
              </a:rPr>
              <a:t>Evolu</a:t>
            </a:r>
            <a:r>
              <a:rPr lang="cs-CZ" b="1" dirty="0">
                <a:cs typeface="Times New Roman" panose="02020603050405020304" pitchFamily="18" charset="0"/>
              </a:rPr>
              <a:t>ční </a:t>
            </a:r>
            <a:r>
              <a:rPr lang="en-GB" b="1" dirty="0" err="1">
                <a:cs typeface="Times New Roman" panose="02020603050405020304" pitchFamily="18" charset="0"/>
              </a:rPr>
              <a:t>aspe</a:t>
            </a:r>
            <a:r>
              <a:rPr lang="cs-CZ" b="1" dirty="0" err="1">
                <a:cs typeface="Times New Roman" panose="02020603050405020304" pitchFamily="18" charset="0"/>
              </a:rPr>
              <a:t>kt</a:t>
            </a:r>
            <a:r>
              <a:rPr lang="cs-CZ" b="1" dirty="0">
                <a:cs typeface="Times New Roman" panose="02020603050405020304" pitchFamily="18" charset="0"/>
              </a:rPr>
              <a:t> diety </a:t>
            </a:r>
            <a:r>
              <a:rPr lang="en-GB" b="1" dirty="0">
                <a:cs typeface="Times New Roman" panose="02020603050405020304" pitchFamily="18" charset="0"/>
              </a:rPr>
              <a:t>(omega </a:t>
            </a:r>
            <a:r>
              <a:rPr lang="cs-CZ" b="1" dirty="0">
                <a:cs typeface="Times New Roman" panose="02020603050405020304" pitchFamily="18" charset="0"/>
              </a:rPr>
              <a:t>6</a:t>
            </a:r>
            <a:r>
              <a:rPr lang="en-GB" b="1" dirty="0">
                <a:cs typeface="Times New Roman" panose="02020603050405020304" pitchFamily="18" charset="0"/>
              </a:rPr>
              <a:t> a </a:t>
            </a:r>
            <a:r>
              <a:rPr lang="cs-CZ" b="1" dirty="0">
                <a:cs typeface="Times New Roman" panose="02020603050405020304" pitchFamily="18" charset="0"/>
              </a:rPr>
              <a:t>3</a:t>
            </a:r>
            <a:r>
              <a:rPr lang="en-GB" b="1" dirty="0">
                <a:cs typeface="Times New Roman" panose="02020603050405020304" pitchFamily="18" charset="0"/>
              </a:rPr>
              <a:t>):</a:t>
            </a:r>
            <a:endParaRPr lang="en-GB" dirty="0">
              <a:cs typeface="Times New Roman" panose="02020603050405020304" pitchFamily="18" charset="0"/>
            </a:endParaRPr>
          </a:p>
          <a:p>
            <a:pPr lvl="1">
              <a:spcAft>
                <a:spcPts val="225"/>
              </a:spcAft>
            </a:pPr>
            <a:r>
              <a:rPr lang="cs-CZ" b="1" dirty="0">
                <a:cs typeface="Times New Roman" panose="02020603050405020304" pitchFamily="18" charset="0"/>
              </a:rPr>
              <a:t>Poměr </a:t>
            </a:r>
            <a:r>
              <a:rPr lang="en-GB" b="1" dirty="0">
                <a:cs typeface="Times New Roman" panose="02020603050405020304" pitchFamily="18" charset="0"/>
              </a:rPr>
              <a:t>2:1 </a:t>
            </a:r>
            <a:r>
              <a:rPr lang="cs-CZ" b="1" dirty="0">
                <a:cs typeface="Times New Roman" panose="02020603050405020304" pitchFamily="18" charset="0"/>
              </a:rPr>
              <a:t>dříve</a:t>
            </a:r>
            <a:r>
              <a:rPr lang="en-GB" dirty="0">
                <a:cs typeface="Times New Roman" panose="02020603050405020304" pitchFamily="18" charset="0"/>
              </a:rPr>
              <a:t> (</a:t>
            </a:r>
            <a:r>
              <a:rPr lang="cs-CZ" dirty="0">
                <a:cs typeface="Times New Roman" panose="02020603050405020304" pitchFamily="18" charset="0"/>
              </a:rPr>
              <a:t>zelenina</a:t>
            </a:r>
            <a:r>
              <a:rPr lang="en-GB" dirty="0">
                <a:cs typeface="Times New Roman" panose="02020603050405020304" pitchFamily="18" charset="0"/>
              </a:rPr>
              <a:t>, </a:t>
            </a:r>
            <a:r>
              <a:rPr lang="cs-CZ" dirty="0">
                <a:cs typeface="Times New Roman" panose="02020603050405020304" pitchFamily="18" charset="0"/>
              </a:rPr>
              <a:t>semena, ryby</a:t>
            </a:r>
            <a:r>
              <a:rPr lang="en-GB" dirty="0">
                <a:cs typeface="Times New Roman" panose="02020603050405020304" pitchFamily="18" charset="0"/>
              </a:rPr>
              <a:t>). </a:t>
            </a:r>
            <a:r>
              <a:rPr lang="cs-CZ" dirty="0">
                <a:cs typeface="Times New Roman" panose="02020603050405020304" pitchFamily="18" charset="0"/>
              </a:rPr>
              <a:t>Nyní</a:t>
            </a:r>
            <a:r>
              <a:rPr lang="en-GB" dirty="0">
                <a:cs typeface="Times New Roman" panose="02020603050405020304" pitchFamily="18" charset="0"/>
              </a:rPr>
              <a:t> </a:t>
            </a:r>
            <a:r>
              <a:rPr lang="cs-CZ" b="1" dirty="0">
                <a:cs typeface="Times New Roman" panose="02020603050405020304" pitchFamily="18" charset="0"/>
              </a:rPr>
              <a:t>10</a:t>
            </a:r>
            <a:r>
              <a:rPr lang="en-GB" b="1" dirty="0">
                <a:cs typeface="Times New Roman" panose="02020603050405020304" pitchFamily="18" charset="0"/>
              </a:rPr>
              <a:t>:1 </a:t>
            </a:r>
            <a:r>
              <a:rPr lang="cs-CZ" b="1" dirty="0">
                <a:cs typeface="Times New Roman" panose="02020603050405020304" pitchFamily="18" charset="0"/>
              </a:rPr>
              <a:t>- </a:t>
            </a:r>
            <a:r>
              <a:rPr lang="en-GB" b="1" dirty="0">
                <a:cs typeface="Times New Roman" panose="02020603050405020304" pitchFamily="18" charset="0"/>
              </a:rPr>
              <a:t>20:1</a:t>
            </a:r>
          </a:p>
          <a:p>
            <a:pPr lvl="1">
              <a:spcAft>
                <a:spcPts val="225"/>
              </a:spcAft>
            </a:pPr>
            <a:r>
              <a:rPr lang="cs-CZ" dirty="0">
                <a:cs typeface="Times New Roman" panose="02020603050405020304" pitchFamily="18" charset="0"/>
              </a:rPr>
              <a:t>Možný vztah k zvýšenému riziku různých patologií</a:t>
            </a:r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B17B517E-9719-6246-9C04-BAF6D51DD0C4}"/>
              </a:ext>
            </a:extLst>
          </p:cNvPr>
          <p:cNvSpPr txBox="1"/>
          <p:nvPr/>
        </p:nvSpPr>
        <p:spPr>
          <a:xfrm>
            <a:off x="6951986" y="6414281"/>
            <a:ext cx="195059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pt-BR" sz="1500" b="1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Simopoulos A</a:t>
            </a:r>
            <a:r>
              <a:rPr lang="cs-CZ" sz="1500" b="1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.</a:t>
            </a:r>
            <a:r>
              <a:rPr lang="pt-BR" sz="1500" b="1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P</a:t>
            </a:r>
            <a:r>
              <a:rPr lang="cs-CZ" sz="1500" b="1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., </a:t>
            </a:r>
            <a:r>
              <a:rPr lang="pt-BR" sz="1500" b="1" dirty="0">
                <a:solidFill>
                  <a:prstClr val="black"/>
                </a:solidFill>
                <a:latin typeface="Calibri" panose="020F0502020204030204"/>
                <a:cs typeface="Times New Roman" panose="02020603050405020304" pitchFamily="18" charset="0"/>
              </a:rPr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1684397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F75A56-730D-4F8B-9A71-EB703C28E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05" y="1289113"/>
            <a:ext cx="8876212" cy="50720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b="1" dirty="0"/>
              <a:t>Global burden of disease attributable to mental and</a:t>
            </a:r>
            <a:r>
              <a:rPr lang="cs-CZ" sz="2700" b="1" dirty="0"/>
              <a:t> </a:t>
            </a:r>
            <a:r>
              <a:rPr lang="en-US" sz="2700" b="1" dirty="0"/>
              <a:t>substance use disorders: findings from the Global Burden of</a:t>
            </a:r>
            <a:r>
              <a:rPr lang="cs-CZ" sz="2700" b="1" dirty="0"/>
              <a:t> </a:t>
            </a:r>
            <a:r>
              <a:rPr lang="en-US" sz="2700" b="1" dirty="0"/>
              <a:t>Disease Study 2010</a:t>
            </a:r>
            <a:endParaRPr lang="cs-CZ" sz="2700" b="1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D05EFD0-07C8-413B-9114-7A17C2E67B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21826" y="5377452"/>
            <a:ext cx="1727092" cy="461665"/>
          </a:xfrm>
        </p:spPr>
        <p:txBody>
          <a:bodyPr/>
          <a:lstStyle/>
          <a:p>
            <a:r>
              <a:rPr lang="cs-CZ" sz="1200" dirty="0"/>
              <a:t> </a:t>
            </a:r>
            <a:r>
              <a:rPr lang="cs-CZ" sz="1200" dirty="0" err="1"/>
              <a:t>Whiteford</a:t>
            </a:r>
            <a:r>
              <a:rPr lang="cs-CZ" sz="1200" dirty="0"/>
              <a:t> et al., 2013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02CCDE7-D9CE-4F23-A9F6-0B06F7B26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637" y="2393928"/>
            <a:ext cx="5182279" cy="331865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958E646-7B64-46B4-BAC6-5CB077F15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2015" y="3084468"/>
            <a:ext cx="2470521" cy="1833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710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166860F1-BC7C-45D4-9F11-77AD98F03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669" y="1468072"/>
            <a:ext cx="8253133" cy="4319999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66BBF092-01AD-4B20-B0ED-CCFBC00BD60B}"/>
              </a:ext>
            </a:extLst>
          </p:cNvPr>
          <p:cNvSpPr/>
          <p:nvPr/>
        </p:nvSpPr>
        <p:spPr>
          <a:xfrm>
            <a:off x="1731973" y="1029490"/>
            <a:ext cx="56800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>
                <a:solidFill>
                  <a:prstClr val="black"/>
                </a:solidFill>
                <a:latin typeface="Calibri"/>
              </a:rPr>
              <a:t>Psychofarmaka ČR DDD/1000obyv/den</a:t>
            </a:r>
          </a:p>
        </p:txBody>
      </p:sp>
    </p:spTree>
    <p:extLst>
      <p:ext uri="{BB962C8B-B14F-4D97-AF65-F5344CB8AC3E}">
        <p14:creationId xmlns:p14="http://schemas.microsoft.com/office/powerpoint/2010/main" val="1020651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Souhrnná</a:t>
            </a:r>
            <a:r>
              <a:rPr lang="en-US" dirty="0"/>
              <a:t> </a:t>
            </a:r>
            <a:r>
              <a:rPr lang="en-US" dirty="0" err="1"/>
              <a:t>nemocnost</a:t>
            </a:r>
            <a:r>
              <a:rPr lang="en-US" dirty="0"/>
              <a:t> </a:t>
            </a:r>
            <a:r>
              <a:rPr lang="en-US" dirty="0" err="1"/>
              <a:t>obyvatel</a:t>
            </a:r>
            <a:r>
              <a:rPr lang="en-US" dirty="0"/>
              <a:t> v </a:t>
            </a:r>
            <a:r>
              <a:rPr lang="en-US" dirty="0" err="1"/>
              <a:t>roce</a:t>
            </a:r>
            <a:r>
              <a:rPr lang="en-US" dirty="0"/>
              <a:t> 20</a:t>
            </a:r>
            <a:r>
              <a:rPr lang="cs-CZ" dirty="0"/>
              <a:t>20 </a:t>
            </a:r>
            <a:r>
              <a:rPr lang="en-US" dirty="0"/>
              <a:t>(</a:t>
            </a:r>
            <a:r>
              <a:rPr lang="en-US" dirty="0" err="1"/>
              <a:t>komorbidní</a:t>
            </a:r>
            <a:r>
              <a:rPr lang="en-US" dirty="0"/>
              <a:t> index)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DBFA66D0-B955-4658-BB3A-4A2171188996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293318" y="2128203"/>
          <a:ext cx="4320000" cy="2702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5" name="TextBox 6">
            <a:extLst>
              <a:ext uri="{FF2B5EF4-FFF2-40B4-BE49-F238E27FC236}">
                <a16:creationId xmlns:a16="http://schemas.microsoft.com/office/drawing/2014/main" id="{D5FEAA82-41AB-48C8-8A80-261929A6135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06885" y="1299538"/>
            <a:ext cx="15504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cs-CZ" sz="1050" dirty="0">
                <a:solidFill>
                  <a:prstClr val="black"/>
                </a:solidFill>
                <a:latin typeface="Calibri" panose="020F0502020204030204"/>
              </a:rPr>
              <a:t>Zdroj: NRHZS 2010–2020</a:t>
            </a:r>
            <a:endParaRPr lang="en-US" sz="10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567F809-9A5F-4711-A2D3-43F1E6968CF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06885" y="1502938"/>
            <a:ext cx="870794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defRPr/>
            </a:pPr>
            <a:r>
              <a:rPr lang="cs-CZ" sz="1050" b="1" dirty="0">
                <a:solidFill>
                  <a:srgbClr val="000000"/>
                </a:solidFill>
                <a:latin typeface="Calibri" panose="020F0502020204030204"/>
              </a:rPr>
              <a:t>DCCI = </a:t>
            </a:r>
            <a:r>
              <a:rPr lang="cs-CZ" sz="1050" b="1" dirty="0" err="1">
                <a:solidFill>
                  <a:srgbClr val="000000"/>
                </a:solidFill>
                <a:latin typeface="Calibri" panose="020F0502020204030204"/>
              </a:rPr>
              <a:t>Deyova</a:t>
            </a:r>
            <a:r>
              <a:rPr lang="cs-CZ" sz="1050" b="1" dirty="0">
                <a:solidFill>
                  <a:srgbClr val="000000"/>
                </a:solidFill>
                <a:latin typeface="Calibri" panose="020F0502020204030204"/>
              </a:rPr>
              <a:t> modifikace indexu komorbidit dle </a:t>
            </a:r>
            <a:r>
              <a:rPr lang="cs-CZ" sz="1050" b="1" dirty="0" err="1">
                <a:solidFill>
                  <a:srgbClr val="000000"/>
                </a:solidFill>
                <a:latin typeface="Calibri" panose="020F0502020204030204"/>
              </a:rPr>
              <a:t>Charlsonové</a:t>
            </a:r>
            <a:r>
              <a:rPr lang="cs-CZ" sz="1050" dirty="0">
                <a:solidFill>
                  <a:srgbClr val="000000"/>
                </a:solidFill>
                <a:latin typeface="Calibri" panose="020F0502020204030204"/>
              </a:rPr>
              <a:t>; pro obyvatele ČR byla analyzována historie poskytnuté lékařské péče v letech 2010–2020. Zaznamenaný výskyt vybraných závažných onemocnění je bodově ohodnocen a následným součtem bodů je určeno skóre pro každého obyvatele ČR. </a:t>
            </a:r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BEEEE39B-D129-4871-9FCA-6505E2F06F5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4743066" y="4106868"/>
          <a:ext cx="3336452" cy="11734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336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002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u="none" strike="noStrike" dirty="0">
                          <a:effectLst/>
                          <a:latin typeface="+mn-lt"/>
                        </a:rPr>
                        <a:t>DCCI skóre: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 bodů</a:t>
                      </a:r>
                      <a:r>
                        <a:rPr lang="cs-CZ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(bez onemocnění)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00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bod (1</a:t>
                      </a:r>
                      <a:r>
                        <a:rPr lang="cs-CZ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onemocnění)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00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body (2 onemocnění / 1</a:t>
                      </a:r>
                      <a:r>
                        <a:rPr lang="cs-CZ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komplikovanější onemocnění)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00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3–4 body (více nemocí –</a:t>
                      </a:r>
                      <a:r>
                        <a:rPr lang="cs-CZ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zhoršený</a:t>
                      </a:r>
                      <a:r>
                        <a:rPr lang="cs-CZ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stav)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000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a více bodů (více nemocí – závažný stav)</a:t>
                      </a:r>
                    </a:p>
                  </a:txBody>
                  <a:tcPr marL="27000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Obdélník 8">
            <a:extLst>
              <a:ext uri="{FF2B5EF4-FFF2-40B4-BE49-F238E27FC236}">
                <a16:creationId xmlns:a16="http://schemas.microsoft.com/office/drawing/2014/main" id="{6E57F5BA-09C1-44D2-8194-91C2773936DA}"/>
              </a:ext>
            </a:extLst>
          </p:cNvPr>
          <p:cNvSpPr/>
          <p:nvPr/>
        </p:nvSpPr>
        <p:spPr>
          <a:xfrm>
            <a:off x="1021921" y="5195449"/>
            <a:ext cx="763908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cs-CZ" sz="900" i="1" dirty="0">
                <a:solidFill>
                  <a:prstClr val="black"/>
                </a:solidFill>
                <a:latin typeface="Calibri" panose="020F0502020204030204"/>
              </a:rPr>
              <a:t>Vybraná onemocnění včetně bodů: Infarkt myokardu (1), srdeční selhání (1), cévní onemocnění (1), cévní nemoci mozku (1), demence (1), chronické plicní onemocnění (1), onemocnění pojivových tkání (1), vředové onemocnění (1), mírné (1) / středně závažné nebo vážné onemocnění jater (3), diabetes </a:t>
            </a:r>
            <a:r>
              <a:rPr lang="cs-CZ" sz="900" i="1" dirty="0" err="1">
                <a:solidFill>
                  <a:prstClr val="black"/>
                </a:solidFill>
                <a:latin typeface="Calibri" panose="020F0502020204030204"/>
              </a:rPr>
              <a:t>mellitus</a:t>
            </a:r>
            <a:r>
              <a:rPr lang="cs-CZ" sz="900" i="1" dirty="0">
                <a:solidFill>
                  <a:prstClr val="black"/>
                </a:solidFill>
                <a:latin typeface="Calibri" panose="020F0502020204030204"/>
              </a:rPr>
              <a:t> bez (1) / s chronickými komplikacemi (2), hemiplegie/paraplegie (2), onemocnění ledvin (2), nádorové onemocnění bez (2) / s metastázemi (6), HIV/AIDS (6)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CB4E1A6-6E43-4632-B3DA-F5BE6FE73285}"/>
              </a:ext>
            </a:extLst>
          </p:cNvPr>
          <p:cNvSpPr txBox="1"/>
          <p:nvPr/>
        </p:nvSpPr>
        <p:spPr>
          <a:xfrm rot="5400000">
            <a:off x="2555959" y="1302060"/>
            <a:ext cx="346249" cy="152349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 defTabSz="685800">
              <a:defRPr/>
            </a:pPr>
            <a:r>
              <a:rPr lang="cs-CZ" sz="1050" dirty="0">
                <a:solidFill>
                  <a:prstClr val="black"/>
                </a:solidFill>
                <a:latin typeface="Calibri" panose="020F0502020204030204"/>
              </a:rPr>
              <a:t>Podíl obyvatel</a:t>
            </a:r>
          </a:p>
        </p:txBody>
      </p:sp>
      <p:graphicFrame>
        <p:nvGraphicFramePr>
          <p:cNvPr id="11" name="Tabulka 10">
            <a:extLst>
              <a:ext uri="{FF2B5EF4-FFF2-40B4-BE49-F238E27FC236}">
                <a16:creationId xmlns:a16="http://schemas.microsoft.com/office/drawing/2014/main" id="{344A48B2-D1CF-4F2E-9414-AAD9ED198ED1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4743065" y="2167739"/>
          <a:ext cx="4050000" cy="1696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810000">
                  <a:extLst>
                    <a:ext uri="{9D8B030D-6E8A-4147-A177-3AD203B41FA5}">
                      <a16:colId xmlns:a16="http://schemas.microsoft.com/office/drawing/2014/main" val="2987152518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1019813744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3064904658"/>
                    </a:ext>
                  </a:extLst>
                </a:gridCol>
                <a:gridCol w="810000">
                  <a:extLst>
                    <a:ext uri="{9D8B030D-6E8A-4147-A177-3AD203B41FA5}">
                      <a16:colId xmlns:a16="http://schemas.microsoft.com/office/drawing/2014/main" val="1072491592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pPr algn="ctr" fontAlgn="b"/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Průměrné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DCCI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/>
                        <a:t>DCCI </a:t>
                      </a:r>
                    </a:p>
                    <a:p>
                      <a:pPr algn="ctr"/>
                      <a:r>
                        <a:rPr lang="cs-CZ" sz="1100" b="1" dirty="0"/>
                        <a:t>1</a:t>
                      </a:r>
                      <a:r>
                        <a:rPr lang="cs-CZ" sz="1100" b="1" baseline="0" dirty="0"/>
                        <a:t>–2 body</a:t>
                      </a:r>
                      <a:endParaRPr lang="cs-CZ" sz="1100" b="1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/>
                        <a:t>DCCI </a:t>
                      </a:r>
                    </a:p>
                    <a:p>
                      <a:pPr algn="ctr"/>
                      <a:r>
                        <a:rPr lang="cs-CZ" sz="1100" b="1" baseline="0" dirty="0"/>
                        <a:t>3–4 body</a:t>
                      </a:r>
                      <a:endParaRPr lang="cs-CZ" sz="1100" b="1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1" dirty="0"/>
                        <a:t>DCCI </a:t>
                      </a:r>
                    </a:p>
                    <a:p>
                      <a:pPr algn="ctr"/>
                      <a:r>
                        <a:rPr lang="cs-CZ" sz="1100" b="1" dirty="0"/>
                        <a:t>&gt; 4 </a:t>
                      </a:r>
                      <a:r>
                        <a:rPr lang="cs-CZ" sz="1100" b="1" baseline="0" dirty="0"/>
                        <a:t>body</a:t>
                      </a:r>
                      <a:endParaRPr lang="cs-CZ" sz="1100" b="1" dirty="0"/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144" marR="7144" marT="714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29,9 %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8,1 %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0–17 let</a:t>
                      </a:r>
                    </a:p>
                  </a:txBody>
                  <a:tcPr marL="7144" marR="7144" marT="714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15,0 %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18–39 let</a:t>
                      </a:r>
                    </a:p>
                  </a:txBody>
                  <a:tcPr marL="7144" marR="7144" marT="714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25,5 %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40–64 let</a:t>
                      </a:r>
                    </a:p>
                  </a:txBody>
                  <a:tcPr marL="7144" marR="7144" marT="714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36,1 %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65–74 let</a:t>
                      </a:r>
                    </a:p>
                  </a:txBody>
                  <a:tcPr marL="7144" marR="7144" marT="714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41,4 %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20,5 %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12,2 %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75–84 let</a:t>
                      </a:r>
                    </a:p>
                  </a:txBody>
                  <a:tcPr marL="7144" marR="7144" marT="714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35,5 %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26,7 %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22,8 %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44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a více let</a:t>
                      </a:r>
                    </a:p>
                  </a:txBody>
                  <a:tcPr marL="7144" marR="7144" marT="7144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28,9 %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29,6 %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32,6 %</a:t>
                      </a:r>
                    </a:p>
                  </a:txBody>
                  <a:tcPr marL="7144" marR="7144" marT="7144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70292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EXPORTMODE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2"/>
  <p:tag name="SLIDEFAB_EXPORTMODE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FAB_RESIZEMODE" val="1"/>
  <p:tag name="SLIDEFAB_EXPORTMODE" val="4"/>
</p:tagLst>
</file>

<file path=ppt/theme/theme1.xml><?xml version="1.0" encoding="utf-8"?>
<a:theme xmlns:a="http://schemas.openxmlformats.org/drawingml/2006/main" name="Dym">
  <a:themeElements>
    <a:clrScheme name="Dym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y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ym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12116</TotalTime>
  <Words>2416</Words>
  <Application>Microsoft Macintosh PowerPoint</Application>
  <PresentationFormat>On-screen Show (4:3)</PresentationFormat>
  <Paragraphs>612</Paragraphs>
  <Slides>60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8" baseType="lpstr">
      <vt:lpstr>Aptos</vt:lpstr>
      <vt:lpstr>Arial</vt:lpstr>
      <vt:lpstr>Calibri</vt:lpstr>
      <vt:lpstr>Century Gothic</vt:lpstr>
      <vt:lpstr>Helvetica</vt:lpstr>
      <vt:lpstr>Times New Roman</vt:lpstr>
      <vt:lpstr>Wingdings 3</vt:lpstr>
      <vt:lpstr>Dym</vt:lpstr>
      <vt:lpstr>PowerPoint Presentation</vt:lpstr>
      <vt:lpstr>Zdraví ? </vt:lpstr>
      <vt:lpstr>CÍLE A POSLÁNÍ V OBLASTI VÝZKUMU DUŠEVNÍHO ZDRAVÍ</vt:lpstr>
      <vt:lpstr>VÝZKUM DUŠEVNÍHO ZDRAVÍ</vt:lpstr>
      <vt:lpstr>DUŠEVNÍ ZDRAVÍ MLADÝH DOSPĚLÝCH</vt:lpstr>
      <vt:lpstr>DUŠEVNÍ ZDRAVÍ MLADÝH DOSPĚLÝCH</vt:lpstr>
      <vt:lpstr>Global burden of disease attributable to mental and substance use disorders: findings from the Global Burden of Disease Study 2010</vt:lpstr>
      <vt:lpstr>PowerPoint Presentation</vt:lpstr>
      <vt:lpstr>Souhrnná nemocnost obyvatel v roce 2020 (komorbidní index)</vt:lpstr>
      <vt:lpstr>Civilizační onemocnění (disease of modernity)</vt:lpstr>
      <vt:lpstr>Doutnající zánět v etiologii nemocí</vt:lpstr>
      <vt:lpstr>PowerPoint Presentation</vt:lpstr>
      <vt:lpstr>PowerPoint Presentation</vt:lpstr>
      <vt:lpstr>DUŠEVNÍ ZDRAVÍ MLADÝCH DOSPĚLÝCH</vt:lpstr>
      <vt:lpstr>ZKOUMÁNÍ DUŠEVNÍHO ZDRAVÍ MLADÝCH DOSPĚLÝCH </vt:lpstr>
      <vt:lpstr>CÍLE VÝZKUMU</vt:lpstr>
      <vt:lpstr>METODOLOGIE VÝZKUMU</vt:lpstr>
      <vt:lpstr>METODOLOGIE</vt:lpstr>
      <vt:lpstr>DEMOGRAFIE </vt:lpstr>
      <vt:lpstr>POČTY RESPONDETŮ </vt:lpstr>
      <vt:lpstr>VĚK &amp; VZDĚLÁNÍ</vt:lpstr>
      <vt:lpstr>DEPRESIVNÍ SYMPTOMATIKA </vt:lpstr>
      <vt:lpstr>DEPRESIVNÍ SYMPTOMATIKA</vt:lpstr>
      <vt:lpstr>PowerPoint Presentation</vt:lpstr>
      <vt:lpstr>PowerPoint Presentation</vt:lpstr>
      <vt:lpstr>PowerPoint Presentation</vt:lpstr>
      <vt:lpstr>PowerPoint Presentation</vt:lpstr>
      <vt:lpstr>VYHOŘENÍ </vt:lpstr>
      <vt:lpstr>PowerPoint Presentation</vt:lpstr>
      <vt:lpstr>PowerPoint Presentation</vt:lpstr>
      <vt:lpstr>VYHOŘENÍ KATEGORIE  (%) </vt:lpstr>
      <vt:lpstr>ŽIVOTNÍ STYL </vt:lpstr>
      <vt:lpstr>ŽIVOTNÍ STYL</vt:lpstr>
      <vt:lpstr>MODELY DUŠEVNÍHO ZDRAVÍ </vt:lpstr>
      <vt:lpstr>PowerPoint Presentation</vt:lpstr>
      <vt:lpstr>NÁLEZY , ZÁVĚRY A IMPLIKACE </vt:lpstr>
      <vt:lpstr>NÁLEZY</vt:lpstr>
      <vt:lpstr>NÁLEZY  </vt:lpstr>
      <vt:lpstr>ZÁVĚRY</vt:lpstr>
      <vt:lpstr>ZÁVĚRY</vt:lpstr>
      <vt:lpstr>ALARMUJÍCÍ ZÁVĚR</vt:lpstr>
      <vt:lpstr>IMPLIKACE</vt:lpstr>
      <vt:lpstr>VÝZVA</vt:lpstr>
      <vt:lpstr>Pilíř odolnosti č.1 – léčba tělesných onemocnění</vt:lpstr>
      <vt:lpstr>Co tě nezabije, to tě posílí - protektivní vs rizikové faktory</vt:lpstr>
      <vt:lpstr>Souhrnná nemocnost obyvatel v roce 2020 (komorbidní index)</vt:lpstr>
      <vt:lpstr>PowerPoint Presentation</vt:lpstr>
      <vt:lpstr>Pilíř odolnosti č.2 - světlo</vt:lpstr>
      <vt:lpstr>Roční cyklus světla</vt:lpstr>
      <vt:lpstr>PowerPoint Presentation</vt:lpstr>
      <vt:lpstr>PowerPoint Presentation</vt:lpstr>
      <vt:lpstr>PowerPoint Presentation</vt:lpstr>
      <vt:lpstr>Pilíř odolnosti č.3 – fyzická aktivita</vt:lpstr>
      <vt:lpstr>PowerPoint Presentation</vt:lpstr>
      <vt:lpstr>PowerPoint Presentation</vt:lpstr>
      <vt:lpstr>Pilíř odolnosti č.4 - strava</vt:lpstr>
      <vt:lpstr>The Shape of Things to Come   The Economist, Dec 11 2003 </vt:lpstr>
      <vt:lpstr>Životní styl dělníků ve střední viktoriánské době   </vt:lpstr>
      <vt:lpstr>Průměrný věk dožití dělníků  ve střední viktoriánské době od věku 5 let</vt:lpstr>
      <vt:lpstr>Změny stravování v historii lidstva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Martina Vnukova</dc:creator>
  <cp:lastModifiedBy>Martina Vnukova</cp:lastModifiedBy>
  <cp:revision>17</cp:revision>
  <cp:lastPrinted>2024-05-20T13:44:39Z</cp:lastPrinted>
  <dcterms:created xsi:type="dcterms:W3CDTF">2024-05-17T09:40:18Z</dcterms:created>
  <dcterms:modified xsi:type="dcterms:W3CDTF">2026-04-07T15:03:37Z</dcterms:modified>
</cp:coreProperties>
</file>