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58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417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284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68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16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293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7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881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016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2992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118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6457D-0CB1-48DD-BE83-C49625AFDD42}" type="datetimeFigureOut">
              <a:rPr lang="cs-CZ" smtClean="0"/>
              <a:t>30.03.2026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73EA5-3F89-4853-BCB6-9504D0CAD8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893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aletho\Downloads\dodatekSR_urazy_2019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vencekriminality.cz/wp-content/uploads/2021/12/34-35_prevence-pred-utocniky-amok_vs_12-2021.pdf" TargetMode="External"/><Relationship Id="rId2" Type="http://schemas.openxmlformats.org/officeDocument/2006/relationships/hyperlink" Target="https://www.policie.cz/clanek/utikej-schovej-se-bojuj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ociacebezpecnaskola.cz/publikac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smt.cz/dokumenty/ostatni-vyhlasky" TargetMode="External"/><Relationship Id="rId2" Type="http://schemas.openxmlformats.org/officeDocument/2006/relationships/hyperlink" Target="https://www.bozp.cz/slovnik-pojmu/skoleni-bozp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msmt.cz/dokumenty/metodicky-pokyn-k-zajisteni-bezpecnosti-a-ochrany-zdravi-deti-zaku-a-studentu-ve-skolach-a-skolskych-zarizenich-zrizovanych-ministerstvem-skolstvi-mladeze-a-telovychovy" TargetMode="External"/><Relationship Id="rId4" Type="http://schemas.openxmlformats.org/officeDocument/2006/relationships/hyperlink" Target="https://www.bezpecnostprace.info/skoleni/jake-jsou-moznosti-a-formy-skoleni-bozp-a-po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ard7.cz/dozor-nad-bezpecnosti-zaku-a-student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olicieveskole.cz/zmeny-v-evidenci-urazu-zaku/" TargetMode="External"/><Relationship Id="rId2" Type="http://schemas.openxmlformats.org/officeDocument/2006/relationships/hyperlink" Target="https://www.csicr.cz/Csicr/media/Prilohy/PDF_el._publikace/Tematick%C3%A9%20zpr%C3%A1vy/2016_TZ_kontrola_BOZ_2014_2015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ozpinfo.cz/skolni-urazy-jejich-odskodnovan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Předlékařská</a:t>
            </a:r>
            <a:r>
              <a:rPr lang="cs-CZ" dirty="0" smtClean="0"/>
              <a:t> </a:t>
            </a:r>
            <a:r>
              <a:rPr lang="cs-CZ" dirty="0" smtClean="0"/>
              <a:t>první pomoc</a:t>
            </a:r>
            <a:br>
              <a:rPr lang="cs-CZ" dirty="0" smtClean="0"/>
            </a:br>
            <a:r>
              <a:rPr lang="cs-CZ" dirty="0" smtClean="0"/>
              <a:t>školní úrazy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Alena </a:t>
            </a:r>
            <a:r>
              <a:rPr lang="cs-CZ" dirty="0" err="1"/>
              <a:t>Thorovská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8066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– postup při úrazu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file"/>
              </a:rPr>
              <a:t>file:///C:/Users/aletho/Downloads/dodatekSR_urazy_2019.pdf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2308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Časté situace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Drobné oděrky a krvácení</a:t>
            </a:r>
          </a:p>
          <a:p>
            <a:r>
              <a:rPr lang="cs-CZ" dirty="0"/>
              <a:t>Krvácení z nosu</a:t>
            </a:r>
          </a:p>
          <a:p>
            <a:r>
              <a:rPr lang="cs-CZ" dirty="0"/>
              <a:t>Naražení či pohmoždění části těla</a:t>
            </a:r>
          </a:p>
          <a:p>
            <a:r>
              <a:rPr lang="cs-CZ" dirty="0"/>
              <a:t>Tržné rány</a:t>
            </a:r>
          </a:p>
          <a:p>
            <a:r>
              <a:rPr lang="cs-CZ" dirty="0"/>
              <a:t>Kousnutí, škrábance</a:t>
            </a:r>
          </a:p>
          <a:p>
            <a:r>
              <a:rPr lang="cs-CZ" dirty="0"/>
              <a:t>Spáleniny (např. od koberce)….</a:t>
            </a:r>
          </a:p>
        </p:txBody>
      </p:sp>
    </p:spTree>
    <p:extLst>
      <p:ext uri="{BB962C8B-B14F-4D97-AF65-F5344CB8AC3E}">
        <p14:creationId xmlns:p14="http://schemas.microsoft.com/office/powerpoint/2010/main" val="4108485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Uteč, schovej se, bojuj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Škola by měla mít vypracovaný krizový plán pro různé situace – vhodné vylepit do každého kabinetu (co dělat když…zpracováno bodově)</a:t>
            </a:r>
          </a:p>
          <a:p>
            <a:r>
              <a:rPr lang="cs-CZ" dirty="0">
                <a:hlinkClick r:id="rId2"/>
              </a:rPr>
              <a:t>https://www.policie.cz/clanek/utikej-schovej-se-bojuj.aspx</a:t>
            </a:r>
            <a:endParaRPr lang="cs-CZ" dirty="0"/>
          </a:p>
          <a:p>
            <a:r>
              <a:rPr lang="cs-CZ" dirty="0">
                <a:hlinkClick r:id="rId3"/>
              </a:rPr>
              <a:t>https://prevencekriminality.cz/wp-content/uploads/2021/12/34-35_prevence-pred-utocniky-amok_vs_12-2021.pdf</a:t>
            </a:r>
            <a:endParaRPr lang="cs-CZ" dirty="0"/>
          </a:p>
          <a:p>
            <a:r>
              <a:rPr lang="cs-CZ" dirty="0">
                <a:hlinkClick r:id="rId4"/>
              </a:rPr>
              <a:t>https://www.asociacebezpecnaskola.cz/publikace/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158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zdraví ve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BOZP</a:t>
            </a:r>
            <a:endParaRPr lang="cs-CZ" dirty="0"/>
          </a:p>
          <a:p>
            <a:r>
              <a:rPr lang="cs-CZ" dirty="0">
                <a:hlinkClick r:id="rId2"/>
              </a:rPr>
              <a:t>Co je školení bezpečnosti práce (BOZP)? | CRDR</a:t>
            </a:r>
            <a:endParaRPr lang="cs-CZ" dirty="0"/>
          </a:p>
          <a:p>
            <a:r>
              <a:rPr lang="cs-CZ" dirty="0">
                <a:hlinkClick r:id="rId3"/>
              </a:rPr>
              <a:t>Ostatní vyhlášky, MŠMT ČR (msmt.cz</a:t>
            </a:r>
            <a:r>
              <a:rPr lang="cs-CZ" dirty="0" smtClean="0">
                <a:hlinkClick r:id="rId3"/>
              </a:rPr>
              <a:t>)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https://www.bezpecnostprace.info/skoleni/jake-jsou-moznosti-a-formy-skoleni-bozp-a-po/</a:t>
            </a:r>
            <a:endParaRPr lang="cs-CZ" dirty="0"/>
          </a:p>
          <a:p>
            <a:r>
              <a:rPr lang="cs-CZ" dirty="0">
                <a:hlinkClick r:id="rId5"/>
              </a:rPr>
              <a:t>Metodický pokyn k zajištění bezpečnosti a ochrany zdraví dětí, žáků a studentů ve školách a školských zařízeních zřizovaných Ministerstvem školství, mládeže a tělovýchovy, MŠMT ČR (msmt.cz)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9899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Zajištění dozoru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Dozor nad bezpečností žáků a studentů – www.guard7.cz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426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Zajištění lékárniček na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Pověřená osoba</a:t>
            </a:r>
          </a:p>
          <a:p>
            <a:r>
              <a:rPr lang="cs-CZ" dirty="0"/>
              <a:t>Žádné léky</a:t>
            </a:r>
          </a:p>
          <a:p>
            <a:r>
              <a:rPr lang="cs-CZ" dirty="0"/>
              <a:t>Kontrola expirace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865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 ve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Konáme prevenci</a:t>
            </a:r>
          </a:p>
          <a:p>
            <a:r>
              <a:rPr lang="cs-CZ" dirty="0"/>
              <a:t>Vedení evidence úrazů – úrazovost sledována ČŠI</a:t>
            </a:r>
          </a:p>
          <a:p>
            <a:r>
              <a:rPr lang="cs-CZ" dirty="0"/>
              <a:t>Kniha úrazů – zapsat nejpozději </a:t>
            </a:r>
            <a:r>
              <a:rPr lang="cs-CZ" dirty="0" smtClean="0"/>
              <a:t>do konce </a:t>
            </a:r>
            <a:r>
              <a:rPr lang="cs-CZ" dirty="0"/>
              <a:t>vyučování následující den</a:t>
            </a:r>
          </a:p>
          <a:p>
            <a:r>
              <a:rPr lang="cs-CZ" dirty="0"/>
              <a:t>Při úrazech, kdy dojde k úmrtí nebo nepřítomnosti žáka ve vyučování delší než 2 dny – formulář pro pojišťovnu a hlášení ČŠI, při podezření na trestný čin – Policie ČR</a:t>
            </a:r>
          </a:p>
        </p:txBody>
      </p:sp>
    </p:spTree>
    <p:extLst>
      <p:ext uri="{BB962C8B-B14F-4D97-AF65-F5344CB8AC3E}">
        <p14:creationId xmlns:p14="http://schemas.microsoft.com/office/powerpoint/2010/main" val="1997780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Epidemiologie školních úrazů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 7 let věku dítě není schopno plně rozeznávat nebezpečí</a:t>
            </a:r>
          </a:p>
          <a:p>
            <a:r>
              <a:rPr lang="cs-CZ" dirty="0"/>
              <a:t>U starších dětí mohou mít na vznik úrazu vliv i somatické a psychické změny v pubertě</a:t>
            </a:r>
          </a:p>
          <a:p>
            <a:r>
              <a:rPr lang="cs-CZ" dirty="0"/>
              <a:t>K nejvíce školním úrazům dojde přímo ve školách (54,4% školních úrazů, asi třetina školních úrazů vznikne při sportovních školních akcích a na školních hřištích</a:t>
            </a:r>
          </a:p>
        </p:txBody>
      </p:sp>
    </p:spTree>
    <p:extLst>
      <p:ext uri="{BB962C8B-B14F-4D97-AF65-F5344CB8AC3E}">
        <p14:creationId xmlns:p14="http://schemas.microsoft.com/office/powerpoint/2010/main" val="2396629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Příčiny školních úrazů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Nešťastná náhoda</a:t>
            </a:r>
          </a:p>
          <a:p>
            <a:r>
              <a:rPr lang="cs-CZ" dirty="0"/>
              <a:t>Vlastním zaviněním (např. nekázní, neopatrností při provádění školních činností)</a:t>
            </a:r>
          </a:p>
          <a:p>
            <a:r>
              <a:rPr lang="cs-CZ" dirty="0"/>
              <a:t>Úrazy zaviněné druhou osobou, ať už se jedná o náhodný úraz nebo násilně vzniklý úraz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979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Časté typy školních úrazů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Pády</a:t>
            </a:r>
          </a:p>
          <a:p>
            <a:r>
              <a:rPr lang="cs-CZ" dirty="0"/>
              <a:t>Poranění způsobená školními pomůckami či vybavením</a:t>
            </a:r>
          </a:p>
          <a:p>
            <a:endParaRPr lang="cs-CZ" dirty="0"/>
          </a:p>
          <a:p>
            <a:r>
              <a:rPr lang="cs-CZ" dirty="0"/>
              <a:t>Nejčastěji poraněným orgánem je v případě školních úrazů hlava – mozek při otřesu mozku a horní končetiny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0039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Školní úrazy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2016_TZ_kontrola_BOZ_2014_2015.pdf (csicr.cz</a:t>
            </a:r>
            <a:r>
              <a:rPr lang="cs-CZ" dirty="0" smtClean="0">
                <a:hlinkClick r:id="rId2"/>
              </a:rPr>
              <a:t>)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>
                <a:hlinkClick r:id="rId3"/>
              </a:rPr>
              <a:t>https://policieveskole.cz/zmeny-v-evidenci-urazu-zaku/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>
                <a:hlinkClick r:id="rId4"/>
              </a:rPr>
              <a:t>Školní úrazy a jejich odškodňování | BOZPinfo.cz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280802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302</Words>
  <Application>Microsoft Office PowerPoint</Application>
  <PresentationFormat>Širokoúhlá obrazovka</PresentationFormat>
  <Paragraphs>53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Předlékařská první pomoc školní úrazy</vt:lpstr>
      <vt:lpstr>Ochrana zdraví ve škole</vt:lpstr>
      <vt:lpstr>Zajištění dozoru</vt:lpstr>
      <vt:lpstr>Zajištění lékárniček na škole</vt:lpstr>
      <vt:lpstr>Úrazy ve škole</vt:lpstr>
      <vt:lpstr>Epidemiologie školních úrazů</vt:lpstr>
      <vt:lpstr>Příčiny školních úrazů</vt:lpstr>
      <vt:lpstr>Časté typy školních úrazů</vt:lpstr>
      <vt:lpstr>Školní úrazy</vt:lpstr>
      <vt:lpstr>Příklad – postup při úrazu</vt:lpstr>
      <vt:lpstr>Časté situace</vt:lpstr>
      <vt:lpstr>Uteč, schovej se, bojuj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Předlékařská první pomoc školní úrazy</dc:title>
  <dc:creator>Alena Thorovská</dc:creator>
  <cp:lastModifiedBy>Alena Thorovská</cp:lastModifiedBy>
  <cp:revision>4</cp:revision>
  <dcterms:created xsi:type="dcterms:W3CDTF">2026-03-30T07:53:01Z</dcterms:created>
  <dcterms:modified xsi:type="dcterms:W3CDTF">2026-03-30T08:42:44Z</dcterms:modified>
</cp:coreProperties>
</file>