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5" r:id="rId6"/>
    <p:sldId id="262" r:id="rId7"/>
    <p:sldId id="263" r:id="rId8"/>
    <p:sldId id="264" r:id="rId9"/>
    <p:sldId id="266"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0" d="100"/>
          <a:sy n="100" d="100"/>
        </p:scale>
        <p:origin x="9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1989B1-092C-4E83-B838-ABD1FC80C49E}" type="datetimeFigureOut">
              <a:rPr lang="de-DE" smtClean="0"/>
              <a:t>06.05.2026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8F175D-9294-4C06-85EA-A819A985048E}" type="slidenum">
              <a:rPr lang="de-DE" smtClean="0"/>
              <a:t>‹Nr.›</a:t>
            </a:fld>
            <a:endParaRPr lang="de-DE"/>
          </a:p>
        </p:txBody>
      </p:sp>
    </p:spTree>
    <p:extLst>
      <p:ext uri="{BB962C8B-B14F-4D97-AF65-F5344CB8AC3E}">
        <p14:creationId xmlns:p14="http://schemas.microsoft.com/office/powerpoint/2010/main" val="4233947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08F175D-9294-4C06-85EA-A819A985048E}" type="slidenum">
              <a:rPr lang="de-DE" smtClean="0"/>
              <a:t>2</a:t>
            </a:fld>
            <a:endParaRPr lang="de-DE"/>
          </a:p>
        </p:txBody>
      </p:sp>
    </p:spTree>
    <p:extLst>
      <p:ext uri="{BB962C8B-B14F-4D97-AF65-F5344CB8AC3E}">
        <p14:creationId xmlns:p14="http://schemas.microsoft.com/office/powerpoint/2010/main" val="3781285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7F02DA-9642-292B-F4A3-B2F54AD0619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A8DAF1A5-1559-3BEA-14EB-0ABB6BA537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D0FA07B-5ABF-459D-B82A-B52C4B727D5C}"/>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5" name="Fußzeilenplatzhalter 4">
            <a:extLst>
              <a:ext uri="{FF2B5EF4-FFF2-40B4-BE49-F238E27FC236}">
                <a16:creationId xmlns:a16="http://schemas.microsoft.com/office/drawing/2014/main" id="{776186D0-A145-CB44-A7DC-E729E3A8EE1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2DCB7BD-B40E-489C-9D87-79AEE01C4BDC}"/>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2269222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40AF4D-3871-D461-6E3A-CD94F169B74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428B210-4454-8D19-0AD7-C6F22D61958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0A8D372-0FE6-1FB7-EF9C-6FEB06062086}"/>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5" name="Fußzeilenplatzhalter 4">
            <a:extLst>
              <a:ext uri="{FF2B5EF4-FFF2-40B4-BE49-F238E27FC236}">
                <a16:creationId xmlns:a16="http://schemas.microsoft.com/office/drawing/2014/main" id="{5C22F48D-469C-F102-7679-4C18BC2328B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4676A12-F3B9-6C77-8161-5082DE683B47}"/>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2020489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2631EFD-7E26-82EE-0D67-8F65EA2515E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B7A80E4-ED1C-6042-C0BE-42604932A1B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C44629E-2AFF-D625-0E5E-CE4A45FFD25A}"/>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5" name="Fußzeilenplatzhalter 4">
            <a:extLst>
              <a:ext uri="{FF2B5EF4-FFF2-40B4-BE49-F238E27FC236}">
                <a16:creationId xmlns:a16="http://schemas.microsoft.com/office/drawing/2014/main" id="{342EF376-EDDE-E90E-1FAB-3484C77B6A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9EDAB6C-9FB4-FA4B-CE80-A9E7EE08FDFA}"/>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3674844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9C07E4-B4A7-BE59-ABA2-75BC6FC698E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45C036B-1346-67C4-9EEF-6785FDF5212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279F59F-808D-00A2-83CC-66A707EF123D}"/>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5" name="Fußzeilenplatzhalter 4">
            <a:extLst>
              <a:ext uri="{FF2B5EF4-FFF2-40B4-BE49-F238E27FC236}">
                <a16:creationId xmlns:a16="http://schemas.microsoft.com/office/drawing/2014/main" id="{A354C580-F3A2-7763-E99F-4808B2F36C4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3980755-2900-AC6A-2F95-03BB13437B02}"/>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359588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CF415F-77BF-14AA-53FE-9C6C5668E02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F640ED41-190D-A461-BAB4-C56942D17EF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871F77E-07DC-E364-F722-5C7F170EC981}"/>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5" name="Fußzeilenplatzhalter 4">
            <a:extLst>
              <a:ext uri="{FF2B5EF4-FFF2-40B4-BE49-F238E27FC236}">
                <a16:creationId xmlns:a16="http://schemas.microsoft.com/office/drawing/2014/main" id="{55FE7B58-F198-5914-5189-279E046830D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6D28376-A58A-44AB-C192-2142733790D8}"/>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3161702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4C9BC9-DC64-B982-F0DE-45357D68C44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8541B3C-4046-6E07-D7E7-D7168A6B213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7738384-6E13-69AD-710F-B4CD957A44E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F6F32D50-CE46-2EF5-35F5-116E6C1FF1AA}"/>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6" name="Fußzeilenplatzhalter 5">
            <a:extLst>
              <a:ext uri="{FF2B5EF4-FFF2-40B4-BE49-F238E27FC236}">
                <a16:creationId xmlns:a16="http://schemas.microsoft.com/office/drawing/2014/main" id="{D5F0917B-768E-2A45-D1CD-94530CDFBF4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F5B9AC6-2721-B200-010D-459B434488EF}"/>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478400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714435-8945-3B76-1DDF-D6DD37FEA92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05A087C-F40B-3E7E-99A3-A1B5B55164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C77493E-C0EC-3DDD-E90C-EF38CCED7BE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5676504-DB3B-CF41-C434-F3436BC58B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3F76FAB-5CE2-079E-4EE8-13289A5F90E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1D673AA-FBEA-7744-E520-5EED0B967A61}"/>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8" name="Fußzeilenplatzhalter 7">
            <a:extLst>
              <a:ext uri="{FF2B5EF4-FFF2-40B4-BE49-F238E27FC236}">
                <a16:creationId xmlns:a16="http://schemas.microsoft.com/office/drawing/2014/main" id="{21967105-28BE-47E2-C0EC-C96907453DB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6B742EF-EE2B-0E69-D2EB-987D9D8F4D6C}"/>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3940974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357A5B-9D6E-C3B1-B7EB-391C6EF3899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C5FB62F-CC2F-86F8-89A2-CAE7176D2262}"/>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4" name="Fußzeilenplatzhalter 3">
            <a:extLst>
              <a:ext uri="{FF2B5EF4-FFF2-40B4-BE49-F238E27FC236}">
                <a16:creationId xmlns:a16="http://schemas.microsoft.com/office/drawing/2014/main" id="{CB90E7FF-76C8-9E4B-CB0C-747FE3624FE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5953DDC-606F-1FF4-74A9-85E56A658079}"/>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1460372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EDAAE41-2792-F203-D720-5DE1ACC818C0}"/>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3" name="Fußzeilenplatzhalter 2">
            <a:extLst>
              <a:ext uri="{FF2B5EF4-FFF2-40B4-BE49-F238E27FC236}">
                <a16:creationId xmlns:a16="http://schemas.microsoft.com/office/drawing/2014/main" id="{4C658542-E6BB-249F-A482-D3F48171911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059FECC-CD63-6803-AF8C-5DA883DB2C41}"/>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167994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C23F1E-78D1-6D21-FC8D-83B321B8945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8C6B1B1-363C-159E-ED99-37DE647BD7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D3943FE-3E7F-3A27-99EA-07B3BA6BA8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27A9E8-4CC1-DCDD-5FEB-9BCEF4A2E6C0}"/>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6" name="Fußzeilenplatzhalter 5">
            <a:extLst>
              <a:ext uri="{FF2B5EF4-FFF2-40B4-BE49-F238E27FC236}">
                <a16:creationId xmlns:a16="http://schemas.microsoft.com/office/drawing/2014/main" id="{3487BCA7-6017-E3BC-5526-198666B025E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BD61E7C-F02F-6971-4851-0DA7D756CAB1}"/>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385972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2EEF0C-0018-BB53-D640-020393B0974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0D2ABE60-3513-EA6A-855C-7F062F0B36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C433338-0F28-7317-A1CF-CA3A6709E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7D31107-F71A-5B46-EE24-043149AB3F47}"/>
              </a:ext>
            </a:extLst>
          </p:cNvPr>
          <p:cNvSpPr>
            <a:spLocks noGrp="1"/>
          </p:cNvSpPr>
          <p:nvPr>
            <p:ph type="dt" sz="half" idx="10"/>
          </p:nvPr>
        </p:nvSpPr>
        <p:spPr/>
        <p:txBody>
          <a:bodyPr/>
          <a:lstStyle/>
          <a:p>
            <a:fld id="{70E79112-FA5F-4A61-99B1-A05B6F83D640}" type="datetimeFigureOut">
              <a:rPr lang="de-DE" smtClean="0"/>
              <a:t>06.05.2026</a:t>
            </a:fld>
            <a:endParaRPr lang="de-DE"/>
          </a:p>
        </p:txBody>
      </p:sp>
      <p:sp>
        <p:nvSpPr>
          <p:cNvPr id="6" name="Fußzeilenplatzhalter 5">
            <a:extLst>
              <a:ext uri="{FF2B5EF4-FFF2-40B4-BE49-F238E27FC236}">
                <a16:creationId xmlns:a16="http://schemas.microsoft.com/office/drawing/2014/main" id="{F0E5CF6B-FE77-15FF-2401-41A719CB654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766C0FF-AD03-4DAD-CE63-506CB7F92D21}"/>
              </a:ext>
            </a:extLst>
          </p:cNvPr>
          <p:cNvSpPr>
            <a:spLocks noGrp="1"/>
          </p:cNvSpPr>
          <p:nvPr>
            <p:ph type="sldNum" sz="quarter" idx="12"/>
          </p:nvPr>
        </p:nvSpPr>
        <p:spPr/>
        <p:txBody>
          <a:bodyPr/>
          <a:lstStyle/>
          <a:p>
            <a:fld id="{F5189F29-6ECD-4960-8DF5-C0DB48A765E2}" type="slidenum">
              <a:rPr lang="de-DE" smtClean="0"/>
              <a:t>‹Nr.›</a:t>
            </a:fld>
            <a:endParaRPr lang="de-DE"/>
          </a:p>
        </p:txBody>
      </p:sp>
    </p:spTree>
    <p:extLst>
      <p:ext uri="{BB962C8B-B14F-4D97-AF65-F5344CB8AC3E}">
        <p14:creationId xmlns:p14="http://schemas.microsoft.com/office/powerpoint/2010/main" val="431954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100EBFF-A9D6-A3CF-3A57-87A58269F4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0787A60-9BD9-0DB1-BC5D-8129FEAF3E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E320592-10AB-059E-9794-EC43B4C49C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0E79112-FA5F-4A61-99B1-A05B6F83D640}" type="datetimeFigureOut">
              <a:rPr lang="de-DE" smtClean="0"/>
              <a:t>06.05.2026</a:t>
            </a:fld>
            <a:endParaRPr lang="de-DE"/>
          </a:p>
        </p:txBody>
      </p:sp>
      <p:sp>
        <p:nvSpPr>
          <p:cNvPr id="5" name="Fußzeilenplatzhalter 4">
            <a:extLst>
              <a:ext uri="{FF2B5EF4-FFF2-40B4-BE49-F238E27FC236}">
                <a16:creationId xmlns:a16="http://schemas.microsoft.com/office/drawing/2014/main" id="{EE374D9D-327F-779B-193B-F536A4B9F3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1860646A-94A1-E3B8-2FDB-EEE46F9457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189F29-6ECD-4960-8DF5-C0DB48A765E2}" type="slidenum">
              <a:rPr lang="de-DE" smtClean="0"/>
              <a:t>‹Nr.›</a:t>
            </a:fld>
            <a:endParaRPr lang="de-DE"/>
          </a:p>
        </p:txBody>
      </p:sp>
    </p:spTree>
    <p:extLst>
      <p:ext uri="{BB962C8B-B14F-4D97-AF65-F5344CB8AC3E}">
        <p14:creationId xmlns:p14="http://schemas.microsoft.com/office/powerpoint/2010/main" val="362429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de.wikipedia.org/wiki/Zw%C3%B6lf_St%C3%A4mme_Israel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73D7D18-BA98-CCC4-64C2-ED3C3436EE44}"/>
              </a:ext>
            </a:extLst>
          </p:cNvPr>
          <p:cNvSpPr>
            <a:spLocks noGrp="1"/>
          </p:cNvSpPr>
          <p:nvPr>
            <p:ph type="title"/>
          </p:nvPr>
        </p:nvSpPr>
        <p:spPr>
          <a:xfrm>
            <a:off x="640080" y="956428"/>
            <a:ext cx="4819160" cy="960043"/>
          </a:xfrm>
        </p:spPr>
        <p:txBody>
          <a:bodyPr anchor="b">
            <a:normAutofit/>
          </a:bodyPr>
          <a:lstStyle/>
          <a:p>
            <a:r>
              <a:rPr lang="de-DE" sz="5000" dirty="0">
                <a:latin typeface="ADLaM Display" panose="02010000000000000000" pitchFamily="2" charset="0"/>
                <a:ea typeface="ADLaM Display" panose="02010000000000000000" pitchFamily="2" charset="0"/>
                <a:cs typeface="ADLaM Display" panose="02010000000000000000" pitchFamily="2" charset="0"/>
              </a:rPr>
              <a:t>I. Stolpersteine</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6644A0F5-FB97-6684-CB56-64B0D4CACD1C}"/>
              </a:ext>
            </a:extLst>
          </p:cNvPr>
          <p:cNvSpPr>
            <a:spLocks noGrp="1"/>
          </p:cNvSpPr>
          <p:nvPr>
            <p:ph idx="1"/>
          </p:nvPr>
        </p:nvSpPr>
        <p:spPr>
          <a:xfrm>
            <a:off x="640080" y="2872899"/>
            <a:ext cx="4243589" cy="3320668"/>
          </a:xfrm>
        </p:spPr>
        <p:txBody>
          <a:bodyPr>
            <a:normAutofit/>
          </a:bodyPr>
          <a:lstStyle/>
          <a:p>
            <a:pPr marL="0" indent="0">
              <a:buNone/>
            </a:pPr>
            <a:r>
              <a:rPr lang="de-DE" sz="1900" dirty="0">
                <a:latin typeface="Abadi" panose="020B0604020104020204" pitchFamily="34" charset="0"/>
              </a:rPr>
              <a:t>Vor den Häusern in meiner Nachbarschaft gibt es – wie an vielen anderen Orten - </a:t>
            </a:r>
            <a:r>
              <a:rPr lang="de-DE" sz="1900" b="1" dirty="0">
                <a:latin typeface="Abadi" panose="020B0604020104020204" pitchFamily="34" charset="0"/>
              </a:rPr>
              <a:t>Stolpersteine</a:t>
            </a:r>
            <a:r>
              <a:rPr lang="de-DE" sz="1900" dirty="0">
                <a:latin typeface="Abadi" panose="020B0604020104020204" pitchFamily="34" charset="0"/>
              </a:rPr>
              <a:t>. </a:t>
            </a:r>
          </a:p>
          <a:p>
            <a:pPr marL="0" indent="0">
              <a:buNone/>
            </a:pPr>
            <a:endParaRPr lang="de-DE" sz="1900" dirty="0">
              <a:latin typeface="Abadi" panose="020B0604020104020204" pitchFamily="34" charset="0"/>
            </a:endParaRPr>
          </a:p>
          <a:p>
            <a:pPr marL="0" indent="0">
              <a:buNone/>
            </a:pPr>
            <a:r>
              <a:rPr lang="de-DE" sz="1900" dirty="0">
                <a:latin typeface="Abadi" panose="020B0604020104020204" pitchFamily="34" charset="0"/>
              </a:rPr>
              <a:t>Stolpersteine finde ich ein sehr interessantes Denkmalkonzept, da es die Schoah / den Holocaust so ganz konkret macht: Es waren ja die Nachbarn, die verschwanden, und in Konzentrationslagern vernichtet wurden. </a:t>
            </a:r>
          </a:p>
        </p:txBody>
      </p:sp>
      <p:pic>
        <p:nvPicPr>
          <p:cNvPr id="5" name="Grafik 4">
            <a:extLst>
              <a:ext uri="{FF2B5EF4-FFF2-40B4-BE49-F238E27FC236}">
                <a16:creationId xmlns:a16="http://schemas.microsoft.com/office/drawing/2014/main" id="{4B377846-2FCA-7342-7950-4EE5717CB564}"/>
              </a:ext>
            </a:extLst>
          </p:cNvPr>
          <p:cNvPicPr>
            <a:picLocks noChangeAspect="1"/>
          </p:cNvPicPr>
          <p:nvPr/>
        </p:nvPicPr>
        <p:blipFill>
          <a:blip r:embed="rId2"/>
          <a:srcRect l="26511" r="18825"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8576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el 1">
            <a:extLst>
              <a:ext uri="{FF2B5EF4-FFF2-40B4-BE49-F238E27FC236}">
                <a16:creationId xmlns:a16="http://schemas.microsoft.com/office/drawing/2014/main" id="{676FF703-53C5-A1D2-61DF-C46C93555A9A}"/>
              </a:ext>
            </a:extLst>
          </p:cNvPr>
          <p:cNvSpPr>
            <a:spLocks noGrp="1"/>
          </p:cNvSpPr>
          <p:nvPr>
            <p:ph type="title"/>
          </p:nvPr>
        </p:nvSpPr>
        <p:spPr>
          <a:xfrm>
            <a:off x="838200" y="448721"/>
            <a:ext cx="4707671" cy="1225650"/>
          </a:xfrm>
        </p:spPr>
        <p:txBody>
          <a:bodyPr anchor="b">
            <a:normAutofit/>
          </a:bodyPr>
          <a:lstStyle/>
          <a:p>
            <a:r>
              <a:rPr lang="de-DE" sz="3800">
                <a:solidFill>
                  <a:schemeClr val="bg1"/>
                </a:solidFill>
                <a:latin typeface="ADLaM Display" panose="02010000000000000000" pitchFamily="2" charset="0"/>
                <a:ea typeface="ADLaM Display" panose="02010000000000000000" pitchFamily="2" charset="0"/>
                <a:cs typeface="ADLaM Display" panose="02010000000000000000" pitchFamily="2" charset="0"/>
              </a:rPr>
              <a:t>Warum heißt man „Löwenbein“?</a:t>
            </a:r>
          </a:p>
        </p:txBody>
      </p:sp>
      <p:cxnSp>
        <p:nvCxnSpPr>
          <p:cNvPr id="19" name="Straight Connector 18">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04311EE1-7792-4AD1-218F-8097E1317532}"/>
              </a:ext>
            </a:extLst>
          </p:cNvPr>
          <p:cNvSpPr>
            <a:spLocks noGrp="1"/>
          </p:cNvSpPr>
          <p:nvPr>
            <p:ph idx="1"/>
          </p:nvPr>
        </p:nvSpPr>
        <p:spPr>
          <a:xfrm>
            <a:off x="897769" y="1909192"/>
            <a:ext cx="4586513" cy="3647710"/>
          </a:xfrm>
        </p:spPr>
        <p:txBody>
          <a:bodyPr>
            <a:normAutofit/>
          </a:bodyPr>
          <a:lstStyle/>
          <a:p>
            <a:pPr marL="0" indent="0">
              <a:buNone/>
            </a:pPr>
            <a:r>
              <a:rPr lang="de-DE" sz="1700">
                <a:solidFill>
                  <a:schemeClr val="bg1"/>
                </a:solidFill>
                <a:latin typeface="Abadi" panose="020B0604020104020204" pitchFamily="34" charset="0"/>
              </a:rPr>
              <a:t>Was ich mich aber oft fragte: Warum haben die jüdischen Bürger oft so merkwürdige Namen? (Ich wusste: sie konnten die Nachnamen im Rahmen der jüdischen Emanzipation meist selbst wählen). Warum wählt man den Namen „Löwenbein“? (Löwen haben gar keine „Beine“ sondern Läufe, Tatzen, Pranken ...) Und warum sind Körperteile von Tieren überhaupt so relevant, dass man sie zum Teil des Namens macht? </a:t>
            </a:r>
          </a:p>
          <a:p>
            <a:pPr marL="0" indent="0">
              <a:buNone/>
            </a:pPr>
            <a:endParaRPr lang="de-DE" sz="1700">
              <a:solidFill>
                <a:schemeClr val="bg1"/>
              </a:solidFill>
              <a:latin typeface="Abadi" panose="020B0604020104020204" pitchFamily="34" charset="0"/>
            </a:endParaRPr>
          </a:p>
          <a:p>
            <a:pPr marL="0" indent="0">
              <a:buNone/>
            </a:pPr>
            <a:r>
              <a:rPr lang="de-DE" sz="1700">
                <a:solidFill>
                  <a:schemeClr val="bg1"/>
                </a:solidFill>
                <a:latin typeface="Abadi" panose="020B0604020104020204" pitchFamily="34" charset="0"/>
              </a:rPr>
              <a:t>Ich habe also ein wenig recherchiert ... </a:t>
            </a:r>
          </a:p>
        </p:txBody>
      </p:sp>
      <p:cxnSp>
        <p:nvCxnSpPr>
          <p:cNvPr id="21" name="Straight Connector 20">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FC9DAB64-6F95-12BF-5792-7D10034E4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5453" y="624059"/>
            <a:ext cx="5666547" cy="5609881"/>
          </a:xfrm>
          <a:prstGeom prst="rect">
            <a:avLst/>
          </a:prstGeom>
        </p:spPr>
      </p:pic>
    </p:spTree>
    <p:extLst>
      <p:ext uri="{BB962C8B-B14F-4D97-AF65-F5344CB8AC3E}">
        <p14:creationId xmlns:p14="http://schemas.microsoft.com/office/powerpoint/2010/main" val="1124915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472C48-51A1-9463-FAF9-C395909CBEE0}"/>
              </a:ext>
            </a:extLst>
          </p:cNvPr>
          <p:cNvSpPr>
            <a:spLocks noGrp="1"/>
          </p:cNvSpPr>
          <p:nvPr>
            <p:ph type="title"/>
          </p:nvPr>
        </p:nvSpPr>
        <p:spPr/>
        <p:txBody>
          <a:bodyPr/>
          <a:lstStyle/>
          <a:p>
            <a:r>
              <a:rPr lang="de-DE" dirty="0">
                <a:latin typeface="ADLaM Display" panose="02010000000000000000" pitchFamily="2" charset="0"/>
                <a:ea typeface="ADLaM Display" panose="02010000000000000000" pitchFamily="2" charset="0"/>
                <a:cs typeface="ADLaM Display" panose="02010000000000000000" pitchFamily="2" charset="0"/>
              </a:rPr>
              <a:t>Jüdische Nachnamen</a:t>
            </a:r>
          </a:p>
        </p:txBody>
      </p:sp>
      <p:sp>
        <p:nvSpPr>
          <p:cNvPr id="3" name="Inhaltsplatzhalter 2">
            <a:extLst>
              <a:ext uri="{FF2B5EF4-FFF2-40B4-BE49-F238E27FC236}">
                <a16:creationId xmlns:a16="http://schemas.microsoft.com/office/drawing/2014/main" id="{1BA87E37-E594-F767-8C8A-1ED618F6B2DC}"/>
              </a:ext>
            </a:extLst>
          </p:cNvPr>
          <p:cNvSpPr>
            <a:spLocks noGrp="1"/>
          </p:cNvSpPr>
          <p:nvPr>
            <p:ph idx="1"/>
          </p:nvPr>
        </p:nvSpPr>
        <p:spPr/>
        <p:txBody>
          <a:bodyPr>
            <a:normAutofit lnSpcReduction="10000"/>
          </a:bodyPr>
          <a:lstStyle/>
          <a:p>
            <a:pPr marL="0" indent="0">
              <a:buNone/>
            </a:pPr>
            <a:r>
              <a:rPr lang="de-DE" dirty="0">
                <a:latin typeface="Abadi" panose="020B0604020104020204" pitchFamily="34" charset="0"/>
              </a:rPr>
              <a:t>In den jüdischen Gemeinden war es in der Regel üblich, seine Familie einem der 12 Stämme Israels zuzuordnen (also zum Beispiel Levi, </a:t>
            </a:r>
            <a:r>
              <a:rPr lang="de-DE" dirty="0" err="1">
                <a:latin typeface="Abadi" panose="020B0604020104020204" pitchFamily="34" charset="0"/>
              </a:rPr>
              <a:t>Juda</a:t>
            </a:r>
            <a:r>
              <a:rPr lang="de-DE" dirty="0">
                <a:latin typeface="Abadi" panose="020B0604020104020204" pitchFamily="34" charset="0"/>
              </a:rPr>
              <a:t>, Ruben) </a:t>
            </a:r>
            <a:r>
              <a:rPr lang="de-DE" sz="1400" dirty="0">
                <a:latin typeface="Abadi" panose="020B0604020104020204" pitchFamily="34" charset="0"/>
              </a:rPr>
              <a:t>siehe auch </a:t>
            </a:r>
            <a:r>
              <a:rPr lang="de-DE" sz="1400" dirty="0">
                <a:latin typeface="Abadi" panose="020B0604020104020204" pitchFamily="34" charset="0"/>
                <a:hlinkClick r:id="rId2"/>
              </a:rPr>
              <a:t>https://de.wikipedia.org/wiki/Zw%C3%B6lf_St%C3%A4mme_Israels</a:t>
            </a:r>
            <a:r>
              <a:rPr lang="de-DE" sz="1400" dirty="0">
                <a:latin typeface="Abadi" panose="020B0604020104020204" pitchFamily="34" charset="0"/>
              </a:rPr>
              <a:t>) </a:t>
            </a:r>
          </a:p>
          <a:p>
            <a:pPr marL="0" indent="0">
              <a:buNone/>
            </a:pPr>
            <a:endParaRPr lang="de-DE" dirty="0">
              <a:latin typeface="Abadi" panose="020B0604020104020204" pitchFamily="34" charset="0"/>
            </a:endParaRPr>
          </a:p>
          <a:p>
            <a:pPr marL="0" indent="0">
              <a:buNone/>
            </a:pPr>
            <a:r>
              <a:rPr lang="de-DE" dirty="0">
                <a:latin typeface="Abadi" panose="020B0604020104020204" pitchFamily="34" charset="0"/>
              </a:rPr>
              <a:t>Nicht nur die Namen selbst, sondern auch bestimmte Symbole oder Metalle verweisen auf den jeweiligen Stamm (daher zum Beispiel viele Namen, die „Gold“ oder „Silber“ enthalten). </a:t>
            </a:r>
          </a:p>
          <a:p>
            <a:pPr marL="0" indent="0">
              <a:buNone/>
            </a:pPr>
            <a:endParaRPr lang="de-DE" dirty="0">
              <a:latin typeface="Abadi" panose="020B0604020104020204" pitchFamily="34" charset="0"/>
            </a:endParaRPr>
          </a:p>
          <a:p>
            <a:pPr marL="0" indent="0">
              <a:buNone/>
            </a:pPr>
            <a:r>
              <a:rPr lang="de-DE" dirty="0">
                <a:latin typeface="Abadi" panose="020B0604020104020204" pitchFamily="34" charset="0"/>
              </a:rPr>
              <a:t>Nun kennt man natürlich Namen wie „Levi“ (etwa Primo Levi) – aber ... </a:t>
            </a:r>
          </a:p>
          <a:p>
            <a:endParaRPr lang="de-DE" dirty="0"/>
          </a:p>
        </p:txBody>
      </p:sp>
    </p:spTree>
    <p:extLst>
      <p:ext uri="{BB962C8B-B14F-4D97-AF65-F5344CB8AC3E}">
        <p14:creationId xmlns:p14="http://schemas.microsoft.com/office/powerpoint/2010/main" val="1903268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89A9F0F5-0F84-2506-02B5-F53C9BEA4C86}"/>
              </a:ext>
            </a:extLst>
          </p:cNvPr>
          <p:cNvSpPr>
            <a:spLocks noGrp="1"/>
          </p:cNvSpPr>
          <p:nvPr>
            <p:ph idx="1"/>
          </p:nvPr>
        </p:nvSpPr>
        <p:spPr>
          <a:xfrm>
            <a:off x="1392667" y="1695453"/>
            <a:ext cx="9406666" cy="4429673"/>
          </a:xfrm>
        </p:spPr>
        <p:txBody>
          <a:bodyPr>
            <a:normAutofit/>
          </a:bodyPr>
          <a:lstStyle/>
          <a:p>
            <a:pPr marL="0" indent="0">
              <a:buNone/>
            </a:pPr>
            <a:r>
              <a:rPr lang="de-DE" sz="1600" dirty="0">
                <a:solidFill>
                  <a:schemeClr val="bg1"/>
                </a:solidFill>
                <a:latin typeface="Abadi" panose="020B0604020104020204" pitchFamily="34" charset="0"/>
              </a:rPr>
              <a:t>In einem deutschsprachigen Kontext konnte man offensichtlich nicht etwa „Levi“ heißen.</a:t>
            </a:r>
          </a:p>
          <a:p>
            <a:pPr marL="0" indent="0">
              <a:buNone/>
            </a:pPr>
            <a:endParaRPr lang="de-DE" sz="1600" dirty="0">
              <a:solidFill>
                <a:schemeClr val="bg1"/>
              </a:solidFill>
              <a:latin typeface="Abadi" panose="020B0604020104020204" pitchFamily="34" charset="0"/>
            </a:endParaRPr>
          </a:p>
          <a:p>
            <a:pPr marL="0" indent="0">
              <a:buNone/>
            </a:pPr>
            <a:r>
              <a:rPr lang="de-DE" sz="1600" dirty="0">
                <a:solidFill>
                  <a:schemeClr val="bg1"/>
                </a:solidFill>
                <a:latin typeface="Abadi" panose="020B0604020104020204" pitchFamily="34" charset="0"/>
              </a:rPr>
              <a:t>Um sich der deutschsprachigen Gesellschaft anzupassen, musste man die Namen eindeutschen – das führte zu verschiedenen </a:t>
            </a:r>
            <a:r>
              <a:rPr lang="de-DE" sz="1600" b="1" dirty="0">
                <a:solidFill>
                  <a:schemeClr val="bg1"/>
                </a:solidFill>
                <a:latin typeface="Abadi" panose="020B0604020104020204" pitchFamily="34" charset="0"/>
              </a:rPr>
              <a:t>Wortspielen</a:t>
            </a:r>
            <a:r>
              <a:rPr lang="de-DE" sz="1600" dirty="0">
                <a:solidFill>
                  <a:schemeClr val="bg1"/>
                </a:solidFill>
                <a:latin typeface="Abadi" panose="020B0604020104020204" pitchFamily="34" charset="0"/>
              </a:rPr>
              <a:t> und </a:t>
            </a:r>
            <a:r>
              <a:rPr lang="de-DE" sz="1600" b="1" dirty="0">
                <a:solidFill>
                  <a:schemeClr val="bg1"/>
                </a:solidFill>
                <a:latin typeface="Abadi" panose="020B0604020104020204" pitchFamily="34" charset="0"/>
              </a:rPr>
              <a:t>Verballhornungen.</a:t>
            </a:r>
            <a:r>
              <a:rPr lang="de-DE" sz="1600" dirty="0">
                <a:solidFill>
                  <a:schemeClr val="bg1"/>
                </a:solidFill>
                <a:latin typeface="Abadi" panose="020B0604020104020204" pitchFamily="34" charset="0"/>
              </a:rPr>
              <a:t> </a:t>
            </a:r>
          </a:p>
          <a:p>
            <a:pPr marL="0" indent="0">
              <a:buNone/>
            </a:pPr>
            <a:endParaRPr lang="de-DE" sz="1600" dirty="0">
              <a:solidFill>
                <a:schemeClr val="bg1"/>
              </a:solidFill>
              <a:latin typeface="Abadi" panose="020B0604020104020204" pitchFamily="34" charset="0"/>
            </a:endParaRPr>
          </a:p>
          <a:p>
            <a:pPr marL="0" indent="0">
              <a:buNone/>
            </a:pPr>
            <a:r>
              <a:rPr lang="de-DE" sz="1600" dirty="0">
                <a:solidFill>
                  <a:schemeClr val="bg1"/>
                </a:solidFill>
                <a:latin typeface="Abadi" panose="020B0604020104020204" pitchFamily="34" charset="0"/>
              </a:rPr>
              <a:t>Etwa: Levi – (Leo) – Löwe: so verweist also etwa der Name „Löw“ auf die Herkunft aus dem Stamm Levi.</a:t>
            </a:r>
          </a:p>
          <a:p>
            <a:pPr marL="0" indent="0">
              <a:buNone/>
            </a:pPr>
            <a:r>
              <a:rPr lang="de-DE" sz="1600" dirty="0">
                <a:solidFill>
                  <a:schemeClr val="bg1"/>
                </a:solidFill>
                <a:latin typeface="Abadi" panose="020B0604020104020204" pitchFamily="34" charset="0"/>
              </a:rPr>
              <a:t>Und „Bein“? Nochmals eine Verballhornung, und zwar des hebräischen Wortes „Ben“ = Sohn </a:t>
            </a:r>
          </a:p>
          <a:p>
            <a:pPr marL="0" indent="0">
              <a:buNone/>
            </a:pPr>
            <a:endParaRPr lang="de-DE" sz="1600" dirty="0">
              <a:solidFill>
                <a:schemeClr val="bg1"/>
              </a:solidFill>
              <a:latin typeface="Abadi" panose="020B0604020104020204" pitchFamily="34" charset="0"/>
            </a:endParaRPr>
          </a:p>
          <a:p>
            <a:pPr marL="0" indent="0">
              <a:buNone/>
            </a:pPr>
            <a:r>
              <a:rPr lang="de-DE" sz="1600" dirty="0">
                <a:solidFill>
                  <a:schemeClr val="bg1"/>
                </a:solidFill>
                <a:latin typeface="Abadi" panose="020B0604020104020204" pitchFamily="34" charset="0"/>
              </a:rPr>
              <a:t>„Löwenbein“ ist also keine komische zoologische Erfindung, sondern es bedeutet </a:t>
            </a:r>
            <a:br>
              <a:rPr lang="de-DE" sz="1600" dirty="0">
                <a:solidFill>
                  <a:schemeClr val="bg1"/>
                </a:solidFill>
                <a:latin typeface="Abadi" panose="020B0604020104020204" pitchFamily="34" charset="0"/>
              </a:rPr>
            </a:br>
            <a:r>
              <a:rPr lang="de-DE" sz="2400" b="1" dirty="0">
                <a:solidFill>
                  <a:schemeClr val="bg1"/>
                </a:solidFill>
                <a:latin typeface="Abadi" panose="020B0604020104020204" pitchFamily="34" charset="0"/>
              </a:rPr>
              <a:t>Söhne aus dem Stamm des Levi.</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7193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nhaltsplatzhalter 4">
            <a:extLst>
              <a:ext uri="{FF2B5EF4-FFF2-40B4-BE49-F238E27FC236}">
                <a16:creationId xmlns:a16="http://schemas.microsoft.com/office/drawing/2014/main" id="{12B7688C-3C7A-BD0C-6307-4AC2A2E7540A}"/>
              </a:ext>
            </a:extLst>
          </p:cNvPr>
          <p:cNvPicPr>
            <a:picLocks noGrp="1" noChangeAspect="1"/>
          </p:cNvPicPr>
          <p:nvPr>
            <p:ph idx="1"/>
          </p:nvPr>
        </p:nvPicPr>
        <p:blipFill>
          <a:blip r:embed="rId2"/>
          <a:srcRect t="899"/>
          <a:stretch>
            <a:fillRect/>
          </a:stretch>
        </p:blipFill>
        <p:spPr>
          <a:xfrm>
            <a:off x="20" y="1282"/>
            <a:ext cx="12191980" cy="6856718"/>
          </a:xfrm>
          <a:prstGeom prst="rect">
            <a:avLst/>
          </a:prstGeom>
        </p:spPr>
      </p:pic>
      <p:sp>
        <p:nvSpPr>
          <p:cNvPr id="7" name="Textfeld 6">
            <a:extLst>
              <a:ext uri="{FF2B5EF4-FFF2-40B4-BE49-F238E27FC236}">
                <a16:creationId xmlns:a16="http://schemas.microsoft.com/office/drawing/2014/main" id="{5822FD4C-9322-4F74-DC05-2F44ACADAF18}"/>
              </a:ext>
            </a:extLst>
          </p:cNvPr>
          <p:cNvSpPr txBox="1"/>
          <p:nvPr/>
        </p:nvSpPr>
        <p:spPr>
          <a:xfrm>
            <a:off x="162822" y="5824666"/>
            <a:ext cx="6162674" cy="830997"/>
          </a:xfrm>
          <a:prstGeom prst="rect">
            <a:avLst/>
          </a:prstGeom>
          <a:noFill/>
        </p:spPr>
        <p:txBody>
          <a:bodyPr wrap="square">
            <a:spAutoFit/>
          </a:bodyPr>
          <a:lstStyle/>
          <a:p>
            <a:r>
              <a:rPr lang="de-DE" sz="48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II. Hradec Králové </a:t>
            </a:r>
            <a:endParaRPr lang="de-DE" sz="4800" dirty="0">
              <a:solidFill>
                <a:schemeClr val="bg1"/>
              </a:solidFill>
            </a:endParaRPr>
          </a:p>
        </p:txBody>
      </p:sp>
    </p:spTree>
    <p:extLst>
      <p:ext uri="{BB962C8B-B14F-4D97-AF65-F5344CB8AC3E}">
        <p14:creationId xmlns:p14="http://schemas.microsoft.com/office/powerpoint/2010/main" val="152056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cxnSp>
        <p:nvCxnSpPr>
          <p:cNvPr id="1033" name="Straight Connector 1032">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375291CB-5E33-6CF9-C36F-717D063BBAB9}"/>
              </a:ext>
            </a:extLst>
          </p:cNvPr>
          <p:cNvSpPr>
            <a:spLocks noGrp="1"/>
          </p:cNvSpPr>
          <p:nvPr>
            <p:ph idx="1"/>
          </p:nvPr>
        </p:nvSpPr>
        <p:spPr>
          <a:xfrm>
            <a:off x="897769" y="1909192"/>
            <a:ext cx="4586513" cy="3647710"/>
          </a:xfrm>
        </p:spPr>
        <p:txBody>
          <a:bodyPr>
            <a:normAutofit/>
          </a:bodyPr>
          <a:lstStyle/>
          <a:p>
            <a:pPr marL="0" indent="0">
              <a:buNone/>
            </a:pPr>
            <a:r>
              <a:rPr lang="de-DE" sz="2000">
                <a:solidFill>
                  <a:schemeClr val="bg1"/>
                </a:solidFill>
                <a:latin typeface="Abadi" panose="020B0604020104020204" pitchFamily="34" charset="0"/>
              </a:rPr>
              <a:t>Dies ist jetzt nicht aus meiner Nachbarschaft. Es geht um das neue Logo der Stadt „Hradec Králové“ </a:t>
            </a:r>
          </a:p>
          <a:p>
            <a:pPr marL="0" indent="0">
              <a:buNone/>
            </a:pPr>
            <a:endParaRPr lang="de-DE" sz="2000">
              <a:solidFill>
                <a:schemeClr val="bg1"/>
              </a:solidFill>
              <a:latin typeface="Abadi" panose="020B0604020104020204" pitchFamily="34" charset="0"/>
            </a:endParaRPr>
          </a:p>
          <a:p>
            <a:pPr marL="0" indent="0">
              <a:buNone/>
            </a:pPr>
            <a:r>
              <a:rPr lang="de-DE" sz="2000">
                <a:solidFill>
                  <a:schemeClr val="bg1"/>
                </a:solidFill>
                <a:latin typeface="Abadi" panose="020B0604020104020204" pitchFamily="34" charset="0"/>
              </a:rPr>
              <a:t>Im Logo erscheint der Buchstabe „G“ mit dem Symbol einer Krone.</a:t>
            </a:r>
          </a:p>
          <a:p>
            <a:pPr marL="0" indent="0">
              <a:buNone/>
            </a:pPr>
            <a:endParaRPr lang="de-DE" sz="2000">
              <a:solidFill>
                <a:schemeClr val="bg1"/>
              </a:solidFill>
              <a:latin typeface="Abadi" panose="020B0604020104020204" pitchFamily="34" charset="0"/>
            </a:endParaRPr>
          </a:p>
          <a:p>
            <a:pPr marL="0" indent="0">
              <a:buNone/>
            </a:pPr>
            <a:r>
              <a:rPr lang="de-DE" sz="2000">
                <a:solidFill>
                  <a:schemeClr val="bg1"/>
                </a:solidFill>
                <a:latin typeface="Abadi" panose="020B0604020104020204" pitchFamily="34" charset="0"/>
              </a:rPr>
              <a:t>Warum „G“? Im Namen „Hradec Králové“ gibt es kein „G“. </a:t>
            </a:r>
          </a:p>
        </p:txBody>
      </p:sp>
      <p:cxnSp>
        <p:nvCxnSpPr>
          <p:cNvPr id="1035" name="Straight Connector 1034">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6" name="Picture 2" descr="Nové logo města">
            <a:extLst>
              <a:ext uri="{FF2B5EF4-FFF2-40B4-BE49-F238E27FC236}">
                <a16:creationId xmlns:a16="http://schemas.microsoft.com/office/drawing/2014/main" id="{51987FC3-4057-0451-0758-A370E905B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747" r="27775"/>
          <a:stretch>
            <a:fillRect/>
          </a:stretch>
        </p:blipFill>
        <p:spPr bwMode="auto">
          <a:xfrm>
            <a:off x="6525453" y="10"/>
            <a:ext cx="566654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844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k-symbol-cb">
            <a:extLst>
              <a:ext uri="{FF2B5EF4-FFF2-40B4-BE49-F238E27FC236}">
                <a16:creationId xmlns:a16="http://schemas.microsoft.com/office/drawing/2014/main" id="{E010726C-2B47-4BC9-DC4B-442A282055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162" r="12726"/>
          <a:stretch>
            <a:fillRect/>
          </a:stretch>
        </p:blipFill>
        <p:spPr bwMode="auto">
          <a:xfrm>
            <a:off x="-1" y="10"/>
            <a:ext cx="5151179"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2064" name="Straight Connector 206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B7C447F1-3F06-79DE-466E-F6877261F0B1}"/>
              </a:ext>
            </a:extLst>
          </p:cNvPr>
          <p:cNvSpPr>
            <a:spLocks noGrp="1"/>
          </p:cNvSpPr>
          <p:nvPr>
            <p:ph idx="1"/>
          </p:nvPr>
        </p:nvSpPr>
        <p:spPr>
          <a:xfrm>
            <a:off x="5868557" y="2551176"/>
            <a:ext cx="5444382" cy="3591207"/>
          </a:xfrm>
        </p:spPr>
        <p:txBody>
          <a:bodyPr>
            <a:normAutofit/>
          </a:bodyPr>
          <a:lstStyle/>
          <a:p>
            <a:pPr marL="0" indent="0">
              <a:buNone/>
            </a:pPr>
            <a:r>
              <a:rPr lang="de-DE" sz="2000">
                <a:latin typeface="Abadi" panose="020B0604020104020204" pitchFamily="34" charset="0"/>
              </a:rPr>
              <a:t>Das Logo nimmt den alten Wappen der Stadt auf, und verweist damit auch auf den deutschen Namen „Königsgrätz“ </a:t>
            </a:r>
          </a:p>
          <a:p>
            <a:pPr marL="0" indent="0">
              <a:buNone/>
            </a:pPr>
            <a:endParaRPr lang="de-DE" sz="2000">
              <a:latin typeface="Abadi" panose="020B0604020104020204" pitchFamily="34" charset="0"/>
            </a:endParaRPr>
          </a:p>
          <a:p>
            <a:pPr marL="0" indent="0">
              <a:buNone/>
            </a:pPr>
            <a:r>
              <a:rPr lang="de-DE" sz="2000">
                <a:latin typeface="Abadi" panose="020B0604020104020204" pitchFamily="34" charset="0"/>
              </a:rPr>
              <a:t>(Im deutschsprachigen Raum wird „Königsgrätz“ mit einer entscheidenden Schlacht 1866 im Krieg zwischen dem deutschen Reich und Österreich assoziiert – anders als Prag oder Pilsen wird kaum ein Deutschsprachiger heute noch den den deutschen Namen verwenden, wenn er über Hradec Králové spricht). </a:t>
            </a:r>
          </a:p>
        </p:txBody>
      </p:sp>
    </p:spTree>
    <p:extLst>
      <p:ext uri="{BB962C8B-B14F-4D97-AF65-F5344CB8AC3E}">
        <p14:creationId xmlns:p14="http://schemas.microsoft.com/office/powerpoint/2010/main" val="1479589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E23F9-1A9D-156B-E6E2-5083A9F58D29}"/>
              </a:ext>
            </a:extLst>
          </p:cNvPr>
          <p:cNvSpPr>
            <a:spLocks noGrp="1"/>
          </p:cNvSpPr>
          <p:nvPr>
            <p:ph type="title"/>
          </p:nvPr>
        </p:nvSpPr>
        <p:spPr>
          <a:xfrm>
            <a:off x="6096000" y="741391"/>
            <a:ext cx="5211301" cy="1616203"/>
          </a:xfrm>
        </p:spPr>
        <p:txBody>
          <a:bodyPr anchor="b">
            <a:normAutofit/>
          </a:bodyPr>
          <a:lstStyle/>
          <a:p>
            <a:r>
              <a:rPr lang="de-DE" sz="3200" dirty="0">
                <a:latin typeface="ADLaM Display" panose="02010000000000000000" pitchFamily="2" charset="0"/>
                <a:ea typeface="ADLaM Display" panose="02010000000000000000" pitchFamily="2" charset="0"/>
                <a:cs typeface="ADLaM Display" panose="02010000000000000000" pitchFamily="2" charset="0"/>
              </a:rPr>
              <a:t>Und warum ist das relevant? </a:t>
            </a:r>
          </a:p>
        </p:txBody>
      </p:sp>
      <p:pic>
        <p:nvPicPr>
          <p:cNvPr id="4" name="Grafik 3">
            <a:extLst>
              <a:ext uri="{FF2B5EF4-FFF2-40B4-BE49-F238E27FC236}">
                <a16:creationId xmlns:a16="http://schemas.microsoft.com/office/drawing/2014/main" id="{143FC450-1EAF-A5A5-6515-6D8971A6325D}"/>
              </a:ext>
            </a:extLst>
          </p:cNvPr>
          <p:cNvPicPr>
            <a:picLocks noChangeAspect="1"/>
          </p:cNvPicPr>
          <p:nvPr/>
        </p:nvPicPr>
        <p:blipFill>
          <a:blip r:embed="rId2"/>
          <a:srcRect l="4806" r="447" b="-2"/>
          <a:stretch>
            <a:fillRect/>
          </a:stretch>
        </p:blipFill>
        <p:spPr>
          <a:xfrm>
            <a:off x="20" y="-18829"/>
            <a:ext cx="5433960" cy="3455514"/>
          </a:xfrm>
          <a:prstGeom prst="rect">
            <a:avLst/>
          </a:prstGeom>
        </p:spPr>
      </p:pic>
      <p:pic>
        <p:nvPicPr>
          <p:cNvPr id="5" name="Grafik 4">
            <a:extLst>
              <a:ext uri="{FF2B5EF4-FFF2-40B4-BE49-F238E27FC236}">
                <a16:creationId xmlns:a16="http://schemas.microsoft.com/office/drawing/2014/main" id="{2330A582-8AC6-E3FB-68E9-963CE1D92B7E}"/>
              </a:ext>
            </a:extLst>
          </p:cNvPr>
          <p:cNvPicPr>
            <a:picLocks noChangeAspect="1"/>
          </p:cNvPicPr>
          <p:nvPr/>
        </p:nvPicPr>
        <p:blipFill>
          <a:blip r:embed="rId3"/>
          <a:srcRect r="3076" b="3"/>
          <a:stretch>
            <a:fillRect/>
          </a:stretch>
        </p:blipFill>
        <p:spPr>
          <a:xfrm>
            <a:off x="20" y="3421856"/>
            <a:ext cx="5433962" cy="3447832"/>
          </a:xfrm>
          <a:prstGeom prst="rect">
            <a:avLst/>
          </a:prstGeom>
        </p:spPr>
      </p:pic>
      <p:grpSp>
        <p:nvGrpSpPr>
          <p:cNvPr id="39" name="Group 38">
            <a:extLst>
              <a:ext uri="{FF2B5EF4-FFF2-40B4-BE49-F238E27FC236}">
                <a16:creationId xmlns:a16="http://schemas.microsoft.com/office/drawing/2014/main" id="{923615DC-F5A3-677C-DB79-DA387F11F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40" name="Rectangle 39">
              <a:extLst>
                <a:ext uri="{FF2B5EF4-FFF2-40B4-BE49-F238E27FC236}">
                  <a16:creationId xmlns:a16="http://schemas.microsoft.com/office/drawing/2014/main" id="{BCB2E658-9767-8805-2BCB-63F4F3AEC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EA709A9-EE8C-7D2E-43D2-E8A342BA03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Inhaltsplatzhalter 2">
            <a:extLst>
              <a:ext uri="{FF2B5EF4-FFF2-40B4-BE49-F238E27FC236}">
                <a16:creationId xmlns:a16="http://schemas.microsoft.com/office/drawing/2014/main" id="{EF783655-88D6-92E4-0FFF-5832EFBBAE3D}"/>
              </a:ext>
            </a:extLst>
          </p:cNvPr>
          <p:cNvSpPr>
            <a:spLocks noGrp="1"/>
          </p:cNvSpPr>
          <p:nvPr>
            <p:ph idx="1"/>
          </p:nvPr>
        </p:nvSpPr>
        <p:spPr>
          <a:xfrm>
            <a:off x="6095999" y="2533476"/>
            <a:ext cx="5211301" cy="3447832"/>
          </a:xfrm>
        </p:spPr>
        <p:txBody>
          <a:bodyPr anchor="t">
            <a:normAutofit/>
          </a:bodyPr>
          <a:lstStyle/>
          <a:p>
            <a:pPr marL="0" indent="0">
              <a:buNone/>
            </a:pPr>
            <a:r>
              <a:rPr lang="de-DE" sz="1600">
                <a:latin typeface="Abadi" panose="020B0604020104020204" pitchFamily="34" charset="0"/>
              </a:rPr>
              <a:t>Hradec Králové ist eine Stadt, die geradezu ein Symbol ist für die Tschechoslowakische Republik nach dem Ende der K+K-Monarchie. </a:t>
            </a:r>
          </a:p>
          <a:p>
            <a:pPr marL="0" indent="0">
              <a:buNone/>
            </a:pPr>
            <a:r>
              <a:rPr lang="de-DE" sz="1600">
                <a:latin typeface="Abadi" panose="020B0604020104020204" pitchFamily="34" charset="0"/>
              </a:rPr>
              <a:t>Die besten tschechischen Architekten ihrer Zeit, vor allem Kotěra und Gočár, haben hier in den 20er und 30er Jahren großartige funktionalistische Bauten geschaffen (zum Teil technische Gebäude, aber auch Schulen und ganze Wohnviertel) </a:t>
            </a:r>
          </a:p>
          <a:p>
            <a:pPr marL="0" indent="0">
              <a:buNone/>
            </a:pPr>
            <a:r>
              <a:rPr lang="de-DE" sz="1600">
                <a:latin typeface="Abadi" panose="020B0604020104020204" pitchFamily="34" charset="0"/>
              </a:rPr>
              <a:t>Es wird als „Salon Republiky“ bezeichnet, weil sich hier das Selbstbewusstsein des neuen Staates einzigartig architektonisch manifestiert hat – </a:t>
            </a:r>
          </a:p>
          <a:p>
            <a:pPr marL="0" indent="0">
              <a:buNone/>
            </a:pPr>
            <a:r>
              <a:rPr lang="de-DE" sz="1600">
                <a:latin typeface="Abadi" panose="020B0604020104020204" pitchFamily="34" charset="0"/>
              </a:rPr>
              <a:t>Wenn Sie noch nicht dort waren: Fahren Sie hin, es lohnt sich! </a:t>
            </a:r>
          </a:p>
          <a:p>
            <a:endParaRPr lang="de-DE" sz="1600" dirty="0"/>
          </a:p>
        </p:txBody>
      </p:sp>
    </p:spTree>
    <p:extLst>
      <p:ext uri="{BB962C8B-B14F-4D97-AF65-F5344CB8AC3E}">
        <p14:creationId xmlns:p14="http://schemas.microsoft.com/office/powerpoint/2010/main" val="1701417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F108BE-E1E7-52B4-C899-9714EDEBB892}"/>
            </a:ext>
          </a:extLst>
        </p:cNvPr>
        <p:cNvGrpSpPr/>
        <p:nvPr/>
      </p:nvGrpSpPr>
      <p:grpSpPr>
        <a:xfrm>
          <a:off x="0" y="0"/>
          <a:ext cx="0" cy="0"/>
          <a:chOff x="0" y="0"/>
          <a:chExt cx="0" cy="0"/>
        </a:xfrm>
      </p:grpSpPr>
      <p:pic>
        <p:nvPicPr>
          <p:cNvPr id="2050" name="Picture 2" descr="hk-symbol-cb">
            <a:extLst>
              <a:ext uri="{FF2B5EF4-FFF2-40B4-BE49-F238E27FC236}">
                <a16:creationId xmlns:a16="http://schemas.microsoft.com/office/drawing/2014/main" id="{52140D75-C651-6F35-804B-411BC45C6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162" r="12726"/>
          <a:stretch>
            <a:fillRect/>
          </a:stretch>
        </p:blipFill>
        <p:spPr bwMode="auto">
          <a:xfrm>
            <a:off x="-1" y="10"/>
            <a:ext cx="5151179"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2064" name="Straight Connector 206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222BB41D-816C-2EF3-F4CA-1957C2EE4DC9}"/>
              </a:ext>
            </a:extLst>
          </p:cNvPr>
          <p:cNvSpPr>
            <a:spLocks noGrp="1"/>
          </p:cNvSpPr>
          <p:nvPr>
            <p:ph idx="1"/>
          </p:nvPr>
        </p:nvSpPr>
        <p:spPr>
          <a:xfrm>
            <a:off x="5868557" y="2551176"/>
            <a:ext cx="5444382" cy="3591207"/>
          </a:xfrm>
        </p:spPr>
        <p:txBody>
          <a:bodyPr>
            <a:normAutofit/>
          </a:bodyPr>
          <a:lstStyle/>
          <a:p>
            <a:pPr marL="0" indent="0">
              <a:buNone/>
            </a:pPr>
            <a:r>
              <a:rPr lang="de-DE" sz="1900" dirty="0">
                <a:latin typeface="Abadi" panose="020B0604020104020204" pitchFamily="34" charset="0"/>
              </a:rPr>
              <a:t>Mir scheint, dass in den letzten Jahren die tschechisch-deutschen Beziehungen, auch der Blick auf die gemeinsame Geschichte, viel komplexer und zugleich entspannter geworden sind. </a:t>
            </a:r>
          </a:p>
          <a:p>
            <a:pPr marL="0" indent="0">
              <a:buNone/>
            </a:pPr>
            <a:r>
              <a:rPr lang="de-DE" sz="1900" dirty="0">
                <a:latin typeface="Abadi" panose="020B0604020104020204" pitchFamily="34" charset="0"/>
              </a:rPr>
              <a:t>Man sieht die interkulturelle Verflechtung in der Geschichte – ohne die frühere ideologische Schwarz-weiß-Zeichnung. </a:t>
            </a:r>
          </a:p>
          <a:p>
            <a:pPr marL="0" indent="0">
              <a:buNone/>
            </a:pPr>
            <a:r>
              <a:rPr lang="de-DE" sz="1900" dirty="0">
                <a:latin typeface="Abadi" panose="020B0604020104020204" pitchFamily="34" charset="0"/>
              </a:rPr>
              <a:t>Dass sich gerade die selbstbewusste tschechoslowakische Vorzeigestadt in ihrem Logo auch an die deutschsprachige Vergangenheit erinnert, finde ich ein schönes Symbol dafür. </a:t>
            </a:r>
          </a:p>
        </p:txBody>
      </p:sp>
    </p:spTree>
    <p:extLst>
      <p:ext uri="{BB962C8B-B14F-4D97-AF65-F5344CB8AC3E}">
        <p14:creationId xmlns:p14="http://schemas.microsoft.com/office/powerpoint/2010/main" val="13846253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647</Words>
  <Application>Microsoft Office PowerPoint</Application>
  <PresentationFormat>Breitbild</PresentationFormat>
  <Paragraphs>40</Paragraphs>
  <Slides>9</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9</vt:i4>
      </vt:variant>
    </vt:vector>
  </HeadingPairs>
  <TitlesOfParts>
    <vt:vector size="15" baseType="lpstr">
      <vt:lpstr>Abadi</vt:lpstr>
      <vt:lpstr>ADLaM Display</vt:lpstr>
      <vt:lpstr>Aptos</vt:lpstr>
      <vt:lpstr>Aptos Display</vt:lpstr>
      <vt:lpstr>Arial</vt:lpstr>
      <vt:lpstr>Office</vt:lpstr>
      <vt:lpstr>I. Stolpersteine</vt:lpstr>
      <vt:lpstr>Warum heißt man „Löwenbein“?</vt:lpstr>
      <vt:lpstr>Jüdische Nachnamen</vt:lpstr>
      <vt:lpstr>PowerPoint-Präsentation</vt:lpstr>
      <vt:lpstr>PowerPoint-Präsentation</vt:lpstr>
      <vt:lpstr>PowerPoint-Präsentation</vt:lpstr>
      <vt:lpstr>PowerPoint-Präsentation</vt:lpstr>
      <vt:lpstr>Und warum ist das relevant?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Klara Tschek</dc:creator>
  <cp:lastModifiedBy>Klara Tschek</cp:lastModifiedBy>
  <cp:revision>4</cp:revision>
  <dcterms:created xsi:type="dcterms:W3CDTF">2026-05-04T20:24:06Z</dcterms:created>
  <dcterms:modified xsi:type="dcterms:W3CDTF">2026-05-06T14:29:05Z</dcterms:modified>
</cp:coreProperties>
</file>