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59" r:id="rId6"/>
    <p:sldId id="260" r:id="rId7"/>
    <p:sldId id="261" r:id="rId8"/>
    <p:sldId id="262" r:id="rId9"/>
    <p:sldId id="263" r:id="rId10"/>
    <p:sldId id="264" r:id="rId11"/>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2741987-1D6D-0978-0632-D58860602E70}"/>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61A902FD-E2E4-197C-D789-A4AC331231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45239168-2116-1797-C890-E350EF3571F8}"/>
              </a:ext>
            </a:extLst>
          </p:cNvPr>
          <p:cNvSpPr>
            <a:spLocks noGrp="1"/>
          </p:cNvSpPr>
          <p:nvPr>
            <p:ph type="dt" sz="half" idx="10"/>
          </p:nvPr>
        </p:nvSpPr>
        <p:spPr/>
        <p:txBody>
          <a:bodyPr/>
          <a:lstStyle/>
          <a:p>
            <a:fld id="{143DB8B4-09E4-964F-8D0B-3FCB0008E8D5}" type="datetimeFigureOut">
              <a:rPr lang="cs-CZ" smtClean="0"/>
              <a:t>15.06.2026</a:t>
            </a:fld>
            <a:endParaRPr lang="cs-CZ"/>
          </a:p>
        </p:txBody>
      </p:sp>
      <p:sp>
        <p:nvSpPr>
          <p:cNvPr id="5" name="Zástupný symbol pro zápatí 4">
            <a:extLst>
              <a:ext uri="{FF2B5EF4-FFF2-40B4-BE49-F238E27FC236}">
                <a16:creationId xmlns:a16="http://schemas.microsoft.com/office/drawing/2014/main" id="{F3F3C04F-2689-F0D2-D39C-7EAADC833456}"/>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43EF992A-8D8A-8417-37E0-8E08007882C5}"/>
              </a:ext>
            </a:extLst>
          </p:cNvPr>
          <p:cNvSpPr>
            <a:spLocks noGrp="1"/>
          </p:cNvSpPr>
          <p:nvPr>
            <p:ph type="sldNum" sz="quarter" idx="12"/>
          </p:nvPr>
        </p:nvSpPr>
        <p:spPr/>
        <p:txBody>
          <a:bodyPr/>
          <a:lstStyle/>
          <a:p>
            <a:fld id="{C896EA47-4A04-CA4A-B820-304777CC579F}" type="slidenum">
              <a:rPr lang="cs-CZ" smtClean="0"/>
              <a:t>‹#›</a:t>
            </a:fld>
            <a:endParaRPr lang="cs-CZ"/>
          </a:p>
        </p:txBody>
      </p:sp>
    </p:spTree>
    <p:extLst>
      <p:ext uri="{BB962C8B-B14F-4D97-AF65-F5344CB8AC3E}">
        <p14:creationId xmlns:p14="http://schemas.microsoft.com/office/powerpoint/2010/main" val="3371862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B11E28-FFE9-B7FE-5E02-0262CCFF1801}"/>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1BEB4E9D-5787-23F2-0144-95D9EFC918CA}"/>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659A4376-8181-D911-3D4D-ADF6B7A51B3A}"/>
              </a:ext>
            </a:extLst>
          </p:cNvPr>
          <p:cNvSpPr>
            <a:spLocks noGrp="1"/>
          </p:cNvSpPr>
          <p:nvPr>
            <p:ph type="dt" sz="half" idx="10"/>
          </p:nvPr>
        </p:nvSpPr>
        <p:spPr/>
        <p:txBody>
          <a:bodyPr/>
          <a:lstStyle/>
          <a:p>
            <a:fld id="{143DB8B4-09E4-964F-8D0B-3FCB0008E8D5}" type="datetimeFigureOut">
              <a:rPr lang="cs-CZ" smtClean="0"/>
              <a:t>15.06.2026</a:t>
            </a:fld>
            <a:endParaRPr lang="cs-CZ"/>
          </a:p>
        </p:txBody>
      </p:sp>
      <p:sp>
        <p:nvSpPr>
          <p:cNvPr id="5" name="Zástupný symbol pro zápatí 4">
            <a:extLst>
              <a:ext uri="{FF2B5EF4-FFF2-40B4-BE49-F238E27FC236}">
                <a16:creationId xmlns:a16="http://schemas.microsoft.com/office/drawing/2014/main" id="{3C943F05-9431-FDF2-9721-B081779520B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09F5F199-FF6F-2137-9833-9F35A9FE7FB9}"/>
              </a:ext>
            </a:extLst>
          </p:cNvPr>
          <p:cNvSpPr>
            <a:spLocks noGrp="1"/>
          </p:cNvSpPr>
          <p:nvPr>
            <p:ph type="sldNum" sz="quarter" idx="12"/>
          </p:nvPr>
        </p:nvSpPr>
        <p:spPr/>
        <p:txBody>
          <a:bodyPr/>
          <a:lstStyle/>
          <a:p>
            <a:fld id="{C896EA47-4A04-CA4A-B820-304777CC579F}" type="slidenum">
              <a:rPr lang="cs-CZ" smtClean="0"/>
              <a:t>‹#›</a:t>
            </a:fld>
            <a:endParaRPr lang="cs-CZ"/>
          </a:p>
        </p:txBody>
      </p:sp>
    </p:spTree>
    <p:extLst>
      <p:ext uri="{BB962C8B-B14F-4D97-AF65-F5344CB8AC3E}">
        <p14:creationId xmlns:p14="http://schemas.microsoft.com/office/powerpoint/2010/main" val="4009590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A8547A2-A867-CE24-1450-C722AEC5EDF6}"/>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ACA37613-A9DC-220B-B31F-5237396FFF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BB8BA3A6-192B-1096-AEC3-67FD8E9F9E75}"/>
              </a:ext>
            </a:extLst>
          </p:cNvPr>
          <p:cNvSpPr>
            <a:spLocks noGrp="1"/>
          </p:cNvSpPr>
          <p:nvPr>
            <p:ph type="dt" sz="half" idx="10"/>
          </p:nvPr>
        </p:nvSpPr>
        <p:spPr/>
        <p:txBody>
          <a:bodyPr/>
          <a:lstStyle/>
          <a:p>
            <a:fld id="{143DB8B4-09E4-964F-8D0B-3FCB0008E8D5}" type="datetimeFigureOut">
              <a:rPr lang="cs-CZ" smtClean="0"/>
              <a:t>15.06.2026</a:t>
            </a:fld>
            <a:endParaRPr lang="cs-CZ"/>
          </a:p>
        </p:txBody>
      </p:sp>
      <p:sp>
        <p:nvSpPr>
          <p:cNvPr id="5" name="Zástupný symbol pro zápatí 4">
            <a:extLst>
              <a:ext uri="{FF2B5EF4-FFF2-40B4-BE49-F238E27FC236}">
                <a16:creationId xmlns:a16="http://schemas.microsoft.com/office/drawing/2014/main" id="{5396BF45-C4F5-433D-51D2-8B28A2CD6996}"/>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43C3FDB6-4F3A-A761-F9D4-815016985FC2}"/>
              </a:ext>
            </a:extLst>
          </p:cNvPr>
          <p:cNvSpPr>
            <a:spLocks noGrp="1"/>
          </p:cNvSpPr>
          <p:nvPr>
            <p:ph type="sldNum" sz="quarter" idx="12"/>
          </p:nvPr>
        </p:nvSpPr>
        <p:spPr/>
        <p:txBody>
          <a:bodyPr/>
          <a:lstStyle/>
          <a:p>
            <a:fld id="{C896EA47-4A04-CA4A-B820-304777CC579F}" type="slidenum">
              <a:rPr lang="cs-CZ" smtClean="0"/>
              <a:t>‹#›</a:t>
            </a:fld>
            <a:endParaRPr lang="cs-CZ"/>
          </a:p>
        </p:txBody>
      </p:sp>
    </p:spTree>
    <p:extLst>
      <p:ext uri="{BB962C8B-B14F-4D97-AF65-F5344CB8AC3E}">
        <p14:creationId xmlns:p14="http://schemas.microsoft.com/office/powerpoint/2010/main" val="286964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9EB491C-F515-B257-2658-D5FD09922451}"/>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C86BDF95-14B9-858A-F13E-E9A313CD40A7}"/>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6BAB5FC4-7276-BFE0-DAA2-BC4AD9A65A19}"/>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ADB1032C-F351-BC27-32C2-B7D134F03D25}"/>
              </a:ext>
            </a:extLst>
          </p:cNvPr>
          <p:cNvSpPr>
            <a:spLocks noGrp="1"/>
          </p:cNvSpPr>
          <p:nvPr>
            <p:ph type="dt" sz="half" idx="10"/>
          </p:nvPr>
        </p:nvSpPr>
        <p:spPr/>
        <p:txBody>
          <a:bodyPr/>
          <a:lstStyle/>
          <a:p>
            <a:fld id="{143DB8B4-09E4-964F-8D0B-3FCB0008E8D5}" type="datetimeFigureOut">
              <a:rPr lang="cs-CZ" smtClean="0"/>
              <a:t>15.06.2026</a:t>
            </a:fld>
            <a:endParaRPr lang="cs-CZ"/>
          </a:p>
        </p:txBody>
      </p:sp>
      <p:sp>
        <p:nvSpPr>
          <p:cNvPr id="6" name="Zástupný symbol pro zápatí 5">
            <a:extLst>
              <a:ext uri="{FF2B5EF4-FFF2-40B4-BE49-F238E27FC236}">
                <a16:creationId xmlns:a16="http://schemas.microsoft.com/office/drawing/2014/main" id="{862A5138-D434-FA73-2A34-4229044982A7}"/>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AD6D9B15-064E-23C4-34AB-F10B4147A476}"/>
              </a:ext>
            </a:extLst>
          </p:cNvPr>
          <p:cNvSpPr>
            <a:spLocks noGrp="1"/>
          </p:cNvSpPr>
          <p:nvPr>
            <p:ph type="sldNum" sz="quarter" idx="12"/>
          </p:nvPr>
        </p:nvSpPr>
        <p:spPr/>
        <p:txBody>
          <a:bodyPr/>
          <a:lstStyle/>
          <a:p>
            <a:fld id="{C896EA47-4A04-CA4A-B820-304777CC579F}" type="slidenum">
              <a:rPr lang="cs-CZ" smtClean="0"/>
              <a:t>‹#›</a:t>
            </a:fld>
            <a:endParaRPr lang="cs-CZ"/>
          </a:p>
        </p:txBody>
      </p:sp>
    </p:spTree>
    <p:extLst>
      <p:ext uri="{BB962C8B-B14F-4D97-AF65-F5344CB8AC3E}">
        <p14:creationId xmlns:p14="http://schemas.microsoft.com/office/powerpoint/2010/main" val="2578064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C464164-E686-E45E-41DA-77A518E7E219}"/>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BFFB4C1F-4739-77CE-4836-9989231A16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8A9B18BB-E1ED-F496-7F3F-489B595B38BC}"/>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0376B2F9-E54A-FE84-855F-9EC60B723F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816087B0-2C86-C877-20D8-4EB1B3A2FA78}"/>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48540752-950B-4118-C098-D3DDD1AF99C0}"/>
              </a:ext>
            </a:extLst>
          </p:cNvPr>
          <p:cNvSpPr>
            <a:spLocks noGrp="1"/>
          </p:cNvSpPr>
          <p:nvPr>
            <p:ph type="dt" sz="half" idx="10"/>
          </p:nvPr>
        </p:nvSpPr>
        <p:spPr/>
        <p:txBody>
          <a:bodyPr/>
          <a:lstStyle/>
          <a:p>
            <a:fld id="{143DB8B4-09E4-964F-8D0B-3FCB0008E8D5}" type="datetimeFigureOut">
              <a:rPr lang="cs-CZ" smtClean="0"/>
              <a:t>15.06.2026</a:t>
            </a:fld>
            <a:endParaRPr lang="cs-CZ"/>
          </a:p>
        </p:txBody>
      </p:sp>
      <p:sp>
        <p:nvSpPr>
          <p:cNvPr id="8" name="Zástupný symbol pro zápatí 7">
            <a:extLst>
              <a:ext uri="{FF2B5EF4-FFF2-40B4-BE49-F238E27FC236}">
                <a16:creationId xmlns:a16="http://schemas.microsoft.com/office/drawing/2014/main" id="{1EDB9705-E9EF-E36F-8675-1DD3EF258F27}"/>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9D55BBF2-AA0A-9523-F8E7-E725A9BEED4C}"/>
              </a:ext>
            </a:extLst>
          </p:cNvPr>
          <p:cNvSpPr>
            <a:spLocks noGrp="1"/>
          </p:cNvSpPr>
          <p:nvPr>
            <p:ph type="sldNum" sz="quarter" idx="12"/>
          </p:nvPr>
        </p:nvSpPr>
        <p:spPr/>
        <p:txBody>
          <a:bodyPr/>
          <a:lstStyle/>
          <a:p>
            <a:fld id="{C896EA47-4A04-CA4A-B820-304777CC579F}" type="slidenum">
              <a:rPr lang="cs-CZ" smtClean="0"/>
              <a:t>‹#›</a:t>
            </a:fld>
            <a:endParaRPr lang="cs-CZ"/>
          </a:p>
        </p:txBody>
      </p:sp>
    </p:spTree>
    <p:extLst>
      <p:ext uri="{BB962C8B-B14F-4D97-AF65-F5344CB8AC3E}">
        <p14:creationId xmlns:p14="http://schemas.microsoft.com/office/powerpoint/2010/main" val="241186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D28E8FB-FE8B-9864-9CBA-046CAD73BB94}"/>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2C2D50D2-EBE4-E392-F3B3-2F708A6A6EB8}"/>
              </a:ext>
            </a:extLst>
          </p:cNvPr>
          <p:cNvSpPr>
            <a:spLocks noGrp="1"/>
          </p:cNvSpPr>
          <p:nvPr>
            <p:ph type="dt" sz="half" idx="10"/>
          </p:nvPr>
        </p:nvSpPr>
        <p:spPr/>
        <p:txBody>
          <a:bodyPr/>
          <a:lstStyle/>
          <a:p>
            <a:fld id="{143DB8B4-09E4-964F-8D0B-3FCB0008E8D5}" type="datetimeFigureOut">
              <a:rPr lang="cs-CZ" smtClean="0"/>
              <a:t>15.06.2026</a:t>
            </a:fld>
            <a:endParaRPr lang="cs-CZ"/>
          </a:p>
        </p:txBody>
      </p:sp>
      <p:sp>
        <p:nvSpPr>
          <p:cNvPr id="4" name="Zástupný symbol pro zápatí 3">
            <a:extLst>
              <a:ext uri="{FF2B5EF4-FFF2-40B4-BE49-F238E27FC236}">
                <a16:creationId xmlns:a16="http://schemas.microsoft.com/office/drawing/2014/main" id="{42C36436-D4C7-D45D-1D98-69C4E1DC7AC1}"/>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0558F92-175F-A11A-E88A-08BD8D229180}"/>
              </a:ext>
            </a:extLst>
          </p:cNvPr>
          <p:cNvSpPr>
            <a:spLocks noGrp="1"/>
          </p:cNvSpPr>
          <p:nvPr>
            <p:ph type="sldNum" sz="quarter" idx="12"/>
          </p:nvPr>
        </p:nvSpPr>
        <p:spPr/>
        <p:txBody>
          <a:bodyPr/>
          <a:lstStyle/>
          <a:p>
            <a:fld id="{C896EA47-4A04-CA4A-B820-304777CC579F}" type="slidenum">
              <a:rPr lang="cs-CZ" smtClean="0"/>
              <a:t>‹#›</a:t>
            </a:fld>
            <a:endParaRPr lang="cs-CZ"/>
          </a:p>
        </p:txBody>
      </p:sp>
    </p:spTree>
    <p:extLst>
      <p:ext uri="{BB962C8B-B14F-4D97-AF65-F5344CB8AC3E}">
        <p14:creationId xmlns:p14="http://schemas.microsoft.com/office/powerpoint/2010/main" val="895088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278FEB7C-5512-D544-0C86-916481ADAA29}"/>
              </a:ext>
            </a:extLst>
          </p:cNvPr>
          <p:cNvSpPr>
            <a:spLocks noGrp="1"/>
          </p:cNvSpPr>
          <p:nvPr>
            <p:ph type="dt" sz="half" idx="10"/>
          </p:nvPr>
        </p:nvSpPr>
        <p:spPr/>
        <p:txBody>
          <a:bodyPr/>
          <a:lstStyle/>
          <a:p>
            <a:fld id="{143DB8B4-09E4-964F-8D0B-3FCB0008E8D5}" type="datetimeFigureOut">
              <a:rPr lang="cs-CZ" smtClean="0"/>
              <a:t>15.06.2026</a:t>
            </a:fld>
            <a:endParaRPr lang="cs-CZ"/>
          </a:p>
        </p:txBody>
      </p:sp>
      <p:sp>
        <p:nvSpPr>
          <p:cNvPr id="3" name="Zástupný symbol pro zápatí 2">
            <a:extLst>
              <a:ext uri="{FF2B5EF4-FFF2-40B4-BE49-F238E27FC236}">
                <a16:creationId xmlns:a16="http://schemas.microsoft.com/office/drawing/2014/main" id="{E34CC0A7-D78C-9C45-48FB-5DC75B3F7F26}"/>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62AE8B48-5B8F-5195-6FBC-2C6016DB450A}"/>
              </a:ext>
            </a:extLst>
          </p:cNvPr>
          <p:cNvSpPr>
            <a:spLocks noGrp="1"/>
          </p:cNvSpPr>
          <p:nvPr>
            <p:ph type="sldNum" sz="quarter" idx="12"/>
          </p:nvPr>
        </p:nvSpPr>
        <p:spPr/>
        <p:txBody>
          <a:bodyPr/>
          <a:lstStyle/>
          <a:p>
            <a:fld id="{C896EA47-4A04-CA4A-B820-304777CC579F}" type="slidenum">
              <a:rPr lang="cs-CZ" smtClean="0"/>
              <a:t>‹#›</a:t>
            </a:fld>
            <a:endParaRPr lang="cs-CZ"/>
          </a:p>
        </p:txBody>
      </p:sp>
    </p:spTree>
    <p:extLst>
      <p:ext uri="{BB962C8B-B14F-4D97-AF65-F5344CB8AC3E}">
        <p14:creationId xmlns:p14="http://schemas.microsoft.com/office/powerpoint/2010/main" val="685464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B4F4EBE-E56C-7BC3-8F5D-B91C68241671}"/>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B882E72B-5CE9-B601-6DCD-8F65723759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AF094729-29A3-FC48-FCFB-E330A9C276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4DCBDE07-23BB-B079-3D74-08F3B38D7EB9}"/>
              </a:ext>
            </a:extLst>
          </p:cNvPr>
          <p:cNvSpPr>
            <a:spLocks noGrp="1"/>
          </p:cNvSpPr>
          <p:nvPr>
            <p:ph type="dt" sz="half" idx="10"/>
          </p:nvPr>
        </p:nvSpPr>
        <p:spPr/>
        <p:txBody>
          <a:bodyPr/>
          <a:lstStyle/>
          <a:p>
            <a:fld id="{143DB8B4-09E4-964F-8D0B-3FCB0008E8D5}" type="datetimeFigureOut">
              <a:rPr lang="cs-CZ" smtClean="0"/>
              <a:t>15.06.2026</a:t>
            </a:fld>
            <a:endParaRPr lang="cs-CZ"/>
          </a:p>
        </p:txBody>
      </p:sp>
      <p:sp>
        <p:nvSpPr>
          <p:cNvPr id="6" name="Zástupný symbol pro zápatí 5">
            <a:extLst>
              <a:ext uri="{FF2B5EF4-FFF2-40B4-BE49-F238E27FC236}">
                <a16:creationId xmlns:a16="http://schemas.microsoft.com/office/drawing/2014/main" id="{82F11F81-4424-4D62-C23A-06B4686207DE}"/>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BC3E6144-0A11-4284-7293-D4A9904B44CF}"/>
              </a:ext>
            </a:extLst>
          </p:cNvPr>
          <p:cNvSpPr>
            <a:spLocks noGrp="1"/>
          </p:cNvSpPr>
          <p:nvPr>
            <p:ph type="sldNum" sz="quarter" idx="12"/>
          </p:nvPr>
        </p:nvSpPr>
        <p:spPr/>
        <p:txBody>
          <a:bodyPr/>
          <a:lstStyle/>
          <a:p>
            <a:fld id="{C896EA47-4A04-CA4A-B820-304777CC579F}" type="slidenum">
              <a:rPr lang="cs-CZ" smtClean="0"/>
              <a:t>‹#›</a:t>
            </a:fld>
            <a:endParaRPr lang="cs-CZ"/>
          </a:p>
        </p:txBody>
      </p:sp>
    </p:spTree>
    <p:extLst>
      <p:ext uri="{BB962C8B-B14F-4D97-AF65-F5344CB8AC3E}">
        <p14:creationId xmlns:p14="http://schemas.microsoft.com/office/powerpoint/2010/main" val="1380572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36384B0-E39F-891D-3045-ECBD94E195F6}"/>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EEC9C843-787D-2135-57EC-9B0937381E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800ADA58-651B-ED84-085C-08564491AF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56504D8C-510D-4B46-330E-DE4962AD4357}"/>
              </a:ext>
            </a:extLst>
          </p:cNvPr>
          <p:cNvSpPr>
            <a:spLocks noGrp="1"/>
          </p:cNvSpPr>
          <p:nvPr>
            <p:ph type="dt" sz="half" idx="10"/>
          </p:nvPr>
        </p:nvSpPr>
        <p:spPr/>
        <p:txBody>
          <a:bodyPr/>
          <a:lstStyle/>
          <a:p>
            <a:fld id="{143DB8B4-09E4-964F-8D0B-3FCB0008E8D5}" type="datetimeFigureOut">
              <a:rPr lang="cs-CZ" smtClean="0"/>
              <a:t>15.06.2026</a:t>
            </a:fld>
            <a:endParaRPr lang="cs-CZ"/>
          </a:p>
        </p:txBody>
      </p:sp>
      <p:sp>
        <p:nvSpPr>
          <p:cNvPr id="6" name="Zástupný symbol pro zápatí 5">
            <a:extLst>
              <a:ext uri="{FF2B5EF4-FFF2-40B4-BE49-F238E27FC236}">
                <a16:creationId xmlns:a16="http://schemas.microsoft.com/office/drawing/2014/main" id="{A9EB0F35-5052-D745-689A-4346927408C6}"/>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4D9E9650-3879-F4FA-0DB3-00EFA250D095}"/>
              </a:ext>
            </a:extLst>
          </p:cNvPr>
          <p:cNvSpPr>
            <a:spLocks noGrp="1"/>
          </p:cNvSpPr>
          <p:nvPr>
            <p:ph type="sldNum" sz="quarter" idx="12"/>
          </p:nvPr>
        </p:nvSpPr>
        <p:spPr/>
        <p:txBody>
          <a:bodyPr/>
          <a:lstStyle/>
          <a:p>
            <a:fld id="{C896EA47-4A04-CA4A-B820-304777CC579F}" type="slidenum">
              <a:rPr lang="cs-CZ" smtClean="0"/>
              <a:t>‹#›</a:t>
            </a:fld>
            <a:endParaRPr lang="cs-CZ"/>
          </a:p>
        </p:txBody>
      </p:sp>
    </p:spTree>
    <p:extLst>
      <p:ext uri="{BB962C8B-B14F-4D97-AF65-F5344CB8AC3E}">
        <p14:creationId xmlns:p14="http://schemas.microsoft.com/office/powerpoint/2010/main" val="4114106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F26198-1FDF-7C16-276B-120B3F3A56DD}"/>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83EC6DFC-B09A-8ABD-675E-B1F894D63F83}"/>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84768C3-76F6-1B96-3F25-AEC9E2EBF9AC}"/>
              </a:ext>
            </a:extLst>
          </p:cNvPr>
          <p:cNvSpPr>
            <a:spLocks noGrp="1"/>
          </p:cNvSpPr>
          <p:nvPr>
            <p:ph type="dt" sz="half" idx="10"/>
          </p:nvPr>
        </p:nvSpPr>
        <p:spPr/>
        <p:txBody>
          <a:bodyPr/>
          <a:lstStyle/>
          <a:p>
            <a:fld id="{143DB8B4-09E4-964F-8D0B-3FCB0008E8D5}" type="datetimeFigureOut">
              <a:rPr lang="cs-CZ" smtClean="0"/>
              <a:t>15.06.2026</a:t>
            </a:fld>
            <a:endParaRPr lang="cs-CZ"/>
          </a:p>
        </p:txBody>
      </p:sp>
      <p:sp>
        <p:nvSpPr>
          <p:cNvPr id="5" name="Zástupný symbol pro zápatí 4">
            <a:extLst>
              <a:ext uri="{FF2B5EF4-FFF2-40B4-BE49-F238E27FC236}">
                <a16:creationId xmlns:a16="http://schemas.microsoft.com/office/drawing/2014/main" id="{DC5F715A-FDB4-4515-1856-6BB334F81B26}"/>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3822802-DBEA-EEF1-7C7A-6772477EE5F6}"/>
              </a:ext>
            </a:extLst>
          </p:cNvPr>
          <p:cNvSpPr>
            <a:spLocks noGrp="1"/>
          </p:cNvSpPr>
          <p:nvPr>
            <p:ph type="sldNum" sz="quarter" idx="12"/>
          </p:nvPr>
        </p:nvSpPr>
        <p:spPr/>
        <p:txBody>
          <a:bodyPr/>
          <a:lstStyle/>
          <a:p>
            <a:fld id="{C896EA47-4A04-CA4A-B820-304777CC579F}" type="slidenum">
              <a:rPr lang="cs-CZ" smtClean="0"/>
              <a:t>‹#›</a:t>
            </a:fld>
            <a:endParaRPr lang="cs-CZ"/>
          </a:p>
        </p:txBody>
      </p:sp>
    </p:spTree>
    <p:extLst>
      <p:ext uri="{BB962C8B-B14F-4D97-AF65-F5344CB8AC3E}">
        <p14:creationId xmlns:p14="http://schemas.microsoft.com/office/powerpoint/2010/main" val="1289728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948A2C0F-5BAF-430D-06E9-DBB1AEA39F8E}"/>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E7687F33-B791-9983-FCEA-B0061B706559}"/>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4EAF0819-53DC-96FA-5E74-24F1511A1E4A}"/>
              </a:ext>
            </a:extLst>
          </p:cNvPr>
          <p:cNvSpPr>
            <a:spLocks noGrp="1"/>
          </p:cNvSpPr>
          <p:nvPr>
            <p:ph type="dt" sz="half" idx="10"/>
          </p:nvPr>
        </p:nvSpPr>
        <p:spPr/>
        <p:txBody>
          <a:bodyPr/>
          <a:lstStyle/>
          <a:p>
            <a:fld id="{143DB8B4-09E4-964F-8D0B-3FCB0008E8D5}" type="datetimeFigureOut">
              <a:rPr lang="cs-CZ" smtClean="0"/>
              <a:t>15.06.2026</a:t>
            </a:fld>
            <a:endParaRPr lang="cs-CZ"/>
          </a:p>
        </p:txBody>
      </p:sp>
      <p:sp>
        <p:nvSpPr>
          <p:cNvPr id="5" name="Zástupný symbol pro zápatí 4">
            <a:extLst>
              <a:ext uri="{FF2B5EF4-FFF2-40B4-BE49-F238E27FC236}">
                <a16:creationId xmlns:a16="http://schemas.microsoft.com/office/drawing/2014/main" id="{F11470E3-2C3F-6164-3F84-D9EA5EEA3E07}"/>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C52F886F-EB91-623B-3A89-BB80A076E0AF}"/>
              </a:ext>
            </a:extLst>
          </p:cNvPr>
          <p:cNvSpPr>
            <a:spLocks noGrp="1"/>
          </p:cNvSpPr>
          <p:nvPr>
            <p:ph type="sldNum" sz="quarter" idx="12"/>
          </p:nvPr>
        </p:nvSpPr>
        <p:spPr/>
        <p:txBody>
          <a:bodyPr/>
          <a:lstStyle/>
          <a:p>
            <a:fld id="{C896EA47-4A04-CA4A-B820-304777CC579F}" type="slidenum">
              <a:rPr lang="cs-CZ" smtClean="0"/>
              <a:t>‹#›</a:t>
            </a:fld>
            <a:endParaRPr lang="cs-CZ"/>
          </a:p>
        </p:txBody>
      </p:sp>
    </p:spTree>
    <p:extLst>
      <p:ext uri="{BB962C8B-B14F-4D97-AF65-F5344CB8AC3E}">
        <p14:creationId xmlns:p14="http://schemas.microsoft.com/office/powerpoint/2010/main" val="1550232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1B476AD4-827C-254A-9825-05F7302E2D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CE78E95A-B99D-FBA8-8EAC-4EADBC90B5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B57CAE1C-326A-00DC-A184-D01BEB780B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3DB8B4-09E4-964F-8D0B-3FCB0008E8D5}" type="datetimeFigureOut">
              <a:rPr lang="cs-CZ" smtClean="0"/>
              <a:t>15.06.2026</a:t>
            </a:fld>
            <a:endParaRPr lang="cs-CZ"/>
          </a:p>
        </p:txBody>
      </p:sp>
      <p:sp>
        <p:nvSpPr>
          <p:cNvPr id="5" name="Zástupný symbol pro zápatí 4">
            <a:extLst>
              <a:ext uri="{FF2B5EF4-FFF2-40B4-BE49-F238E27FC236}">
                <a16:creationId xmlns:a16="http://schemas.microsoft.com/office/drawing/2014/main" id="{52E0ED98-5C4F-3E2A-22D0-9512ACE361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cs-CZ"/>
          </a:p>
        </p:txBody>
      </p:sp>
      <p:sp>
        <p:nvSpPr>
          <p:cNvPr id="6" name="Zástupný symbol pro číslo snímku 5">
            <a:extLst>
              <a:ext uri="{FF2B5EF4-FFF2-40B4-BE49-F238E27FC236}">
                <a16:creationId xmlns:a16="http://schemas.microsoft.com/office/drawing/2014/main" id="{A3784137-DC4B-7FA8-76A4-14FE3291D7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896EA47-4A04-CA4A-B820-304777CC579F}" type="slidenum">
              <a:rPr lang="cs-CZ" smtClean="0"/>
              <a:t>‹#›</a:t>
            </a:fld>
            <a:endParaRPr lang="cs-CZ"/>
          </a:p>
        </p:txBody>
      </p:sp>
    </p:spTree>
    <p:extLst>
      <p:ext uri="{BB962C8B-B14F-4D97-AF65-F5344CB8AC3E}">
        <p14:creationId xmlns:p14="http://schemas.microsoft.com/office/powerpoint/2010/main" val="4002310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990AD15-ED92-B191-6EDA-F2E53F009220}"/>
              </a:ext>
            </a:extLst>
          </p:cNvPr>
          <p:cNvSpPr>
            <a:spLocks noGrp="1"/>
          </p:cNvSpPr>
          <p:nvPr>
            <p:ph type="ctrTitle"/>
          </p:nvPr>
        </p:nvSpPr>
        <p:spPr/>
        <p:txBody>
          <a:bodyPr/>
          <a:lstStyle/>
          <a:p>
            <a:r>
              <a:rPr lang="cs-CZ" dirty="0" err="1"/>
              <a:t>Krönungsweg</a:t>
            </a:r>
            <a:r>
              <a:rPr lang="cs-CZ" dirty="0"/>
              <a:t>, </a:t>
            </a:r>
            <a:r>
              <a:rPr lang="cs-CZ" dirty="0" err="1"/>
              <a:t>Teil</a:t>
            </a:r>
            <a:r>
              <a:rPr lang="cs-CZ" dirty="0"/>
              <a:t> 1</a:t>
            </a:r>
          </a:p>
        </p:txBody>
      </p:sp>
      <p:sp>
        <p:nvSpPr>
          <p:cNvPr id="3" name="Podnadpis 2">
            <a:extLst>
              <a:ext uri="{FF2B5EF4-FFF2-40B4-BE49-F238E27FC236}">
                <a16:creationId xmlns:a16="http://schemas.microsoft.com/office/drawing/2014/main" id="{D4E217C6-45F5-3E3B-C72B-38B5FDD94F17}"/>
              </a:ext>
            </a:extLst>
          </p:cNvPr>
          <p:cNvSpPr>
            <a:spLocks noGrp="1"/>
          </p:cNvSpPr>
          <p:nvPr>
            <p:ph type="subTitle" idx="1"/>
          </p:nvPr>
        </p:nvSpPr>
        <p:spPr/>
        <p:txBody>
          <a:bodyPr/>
          <a:lstStyle/>
          <a:p>
            <a:r>
              <a:rPr lang="cs-CZ" dirty="0"/>
              <a:t>Simona Romová</a:t>
            </a:r>
          </a:p>
        </p:txBody>
      </p:sp>
    </p:spTree>
    <p:extLst>
      <p:ext uri="{BB962C8B-B14F-4D97-AF65-F5344CB8AC3E}">
        <p14:creationId xmlns:p14="http://schemas.microsoft.com/office/powerpoint/2010/main" val="3108352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37F67E3-4589-B1B9-A330-49F22289CA7F}"/>
              </a:ext>
            </a:extLst>
          </p:cNvPr>
          <p:cNvSpPr>
            <a:spLocks noGrp="1"/>
          </p:cNvSpPr>
          <p:nvPr>
            <p:ph type="title"/>
          </p:nvPr>
        </p:nvSpPr>
        <p:spPr/>
        <p:txBody>
          <a:bodyPr/>
          <a:lstStyle/>
          <a:p>
            <a:r>
              <a:rPr lang="cs-CZ" dirty="0"/>
              <a:t>Celetná </a:t>
            </a:r>
            <a:r>
              <a:rPr lang="cs-CZ" dirty="0" err="1"/>
              <a:t>Straße</a:t>
            </a:r>
            <a:endParaRPr lang="cs-CZ" dirty="0"/>
          </a:p>
        </p:txBody>
      </p:sp>
      <p:sp>
        <p:nvSpPr>
          <p:cNvPr id="3" name="Zástupný obsah 2">
            <a:extLst>
              <a:ext uri="{FF2B5EF4-FFF2-40B4-BE49-F238E27FC236}">
                <a16:creationId xmlns:a16="http://schemas.microsoft.com/office/drawing/2014/main" id="{83C23DD2-0662-7863-6CCA-1AF8A3FF85EF}"/>
              </a:ext>
            </a:extLst>
          </p:cNvPr>
          <p:cNvSpPr>
            <a:spLocks noGrp="1"/>
          </p:cNvSpPr>
          <p:nvPr>
            <p:ph idx="1"/>
          </p:nvPr>
        </p:nvSpPr>
        <p:spPr/>
        <p:txBody>
          <a:bodyPr>
            <a:normAutofit/>
          </a:bodyPr>
          <a:lstStyle/>
          <a:p>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Sie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verläuft</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vom</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ehemaligen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Königshof</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am</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heutigen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Platz</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der Republik, von der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Pulverturm</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bis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zum</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Altstädter</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Ring,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ungefähr</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400 Meter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lang</a:t>
            </a:r>
            <a:endParaRPr lang="cs-CZ" sz="2000" kern="100" dirty="0">
              <a:latin typeface="Aptos" panose="020B0004020202020204" pitchFamily="34" charset="0"/>
              <a:ea typeface="Malgun Gothic" panose="020B0503020000020004" pitchFamily="34" charset="-127"/>
              <a:cs typeface="Times New Roman" panose="02020603050405020304" pitchFamily="18" charset="0"/>
            </a:endParaRPr>
          </a:p>
          <a:p>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1883–1959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fuhren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hier</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auch</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Straßenbahn</a:t>
            </a:r>
            <a:r>
              <a:rPr lang="cs-CZ" sz="2000" kern="100" dirty="0">
                <a:latin typeface="Aptos" panose="020B0004020202020204" pitchFamily="34" charset="0"/>
                <a:ea typeface="Malgun Gothic" panose="020B0503020000020004" pitchFamily="34" charset="-127"/>
                <a:cs typeface="Times New Roman" panose="02020603050405020304" pitchFamily="18" charset="0"/>
              </a:rPr>
              <a:t> -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Heute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ist</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der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größte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Teil</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der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Straße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eine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Fußgängerzone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a:t>
            </a:r>
          </a:p>
          <a:p>
            <a:r>
              <a:rPr lang="cs-CZ" sz="2000" kern="100" dirty="0">
                <a:latin typeface="Aptos" panose="020B0004020202020204" pitchFamily="34" charset="0"/>
                <a:ea typeface="Malgun Gothic" panose="020B0503020000020004" pitchFamily="34" charset="-127"/>
                <a:cs typeface="Times New Roman" panose="02020603050405020304" pitchFamily="18" charset="0"/>
              </a:rPr>
              <a:t>Celetná = </a:t>
            </a:r>
            <a:r>
              <a:rPr lang="cs-CZ" sz="2000" kern="100" dirty="0" err="1">
                <a:latin typeface="Aptos" panose="020B0004020202020204" pitchFamily="34" charset="0"/>
                <a:ea typeface="Malgun Gothic" panose="020B0503020000020004" pitchFamily="34" charset="-127"/>
                <a:cs typeface="Times New Roman" panose="02020603050405020304" pitchFamily="18" charset="0"/>
              </a:rPr>
              <a:t>Zeltner</a:t>
            </a:r>
            <a:r>
              <a:rPr lang="cs-CZ" sz="2000" kern="100" dirty="0">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latin typeface="Aptos" panose="020B0004020202020204" pitchFamily="34" charset="0"/>
                <a:ea typeface="Malgun Gothic" panose="020B0503020000020004" pitchFamily="34" charset="-127"/>
                <a:cs typeface="Times New Roman" panose="02020603050405020304" pitchFamily="18" charset="0"/>
              </a:rPr>
              <a:t>Gasse</a:t>
            </a:r>
            <a:endParaRPr lang="cs-CZ" sz="2000" kern="100" dirty="0">
              <a:latin typeface="Aptos" panose="020B0004020202020204" pitchFamily="34" charset="0"/>
              <a:ea typeface="Malgun Gothic" panose="020B0503020000020004" pitchFamily="34" charset="-127"/>
              <a:cs typeface="Times New Roman" panose="02020603050405020304" pitchFamily="18" charset="0"/>
            </a:endParaRPr>
          </a:p>
          <a:p>
            <a:r>
              <a:rPr lang="cs-CZ" sz="2000" kern="100" dirty="0" err="1">
                <a:latin typeface="Aptos" panose="020B0004020202020204" pitchFamily="34" charset="0"/>
                <a:ea typeface="Malgun Gothic" panose="020B0503020000020004" pitchFamily="34" charset="-127"/>
                <a:cs typeface="Times New Roman" panose="02020603050405020304" pitchFamily="18" charset="0"/>
              </a:rPr>
              <a:t>Name</a:t>
            </a:r>
            <a:r>
              <a:rPr lang="cs-CZ" sz="2000" kern="100" dirty="0">
                <a:latin typeface="Aptos" panose="020B0004020202020204" pitchFamily="34" charset="0"/>
                <a:ea typeface="Malgun Gothic" panose="020B0503020000020004" pitchFamily="34" charset="-127"/>
                <a:cs typeface="Times New Roman" panose="02020603050405020304" pitchFamily="18" charset="0"/>
              </a:rPr>
              <a:t> kam von den </a:t>
            </a:r>
            <a:r>
              <a:rPr lang="cs-CZ" sz="2000" kern="100" dirty="0" err="1">
                <a:latin typeface="Aptos" panose="020B0004020202020204" pitchFamily="34" charset="0"/>
                <a:ea typeface="Malgun Gothic" panose="020B0503020000020004" pitchFamily="34" charset="-127"/>
                <a:cs typeface="Times New Roman" panose="02020603050405020304" pitchFamily="18" charset="0"/>
              </a:rPr>
              <a:t>Zeltnern</a:t>
            </a:r>
            <a:r>
              <a:rPr lang="cs-CZ" sz="2000" kern="100" dirty="0">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Bäcker</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gestrickte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Brötchen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namens</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Calta,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backen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a:t>
            </a:r>
          </a:p>
          <a:p>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Zu</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den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bedeutenden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Gebäuden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dieser</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Straße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gehört</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das</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Haus</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Zum</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Weißen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Einhorn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in dem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Sängerin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Josefína Dušková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geboren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wurde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Sie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war</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eine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enge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Freundin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von Wolfgang Amadeus Mozart, der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mehrere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Kompositionen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für</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sie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schrieb</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a:t>
            </a:r>
          </a:p>
          <a:p>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Im</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Sixt-Haus</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und</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im</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Haus</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Zu</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den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Drei</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Königen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lebte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auch</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Franz Kafka –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zunächst</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mit</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seinen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Eltern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und</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später</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an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der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Wende</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vom</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19.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zum</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20.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Jahrhundert</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auch</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effectLst/>
                <a:latin typeface="Aptos" panose="020B0004020202020204" pitchFamily="34" charset="0"/>
                <a:ea typeface="Malgun Gothic" panose="020B0503020000020004" pitchFamily="34" charset="-127"/>
                <a:cs typeface="Times New Roman" panose="02020603050405020304" pitchFamily="18" charset="0"/>
              </a:rPr>
              <a:t>allein</a:t>
            </a:r>
            <a:r>
              <a:rPr lang="cs-CZ" sz="2000" kern="100" dirty="0">
                <a:effectLst/>
                <a:latin typeface="Aptos" panose="020B0004020202020204" pitchFamily="34" charset="0"/>
                <a:ea typeface="Malgun Gothic" panose="020B0503020000020004" pitchFamily="34" charset="-127"/>
                <a:cs typeface="Times New Roman" panose="02020603050405020304" pitchFamily="18" charset="0"/>
              </a:rPr>
              <a:t>.</a:t>
            </a:r>
          </a:p>
          <a:p>
            <a:endParaRPr lang="cs-CZ" sz="2000" dirty="0"/>
          </a:p>
        </p:txBody>
      </p:sp>
    </p:spTree>
    <p:extLst>
      <p:ext uri="{BB962C8B-B14F-4D97-AF65-F5344CB8AC3E}">
        <p14:creationId xmlns:p14="http://schemas.microsoft.com/office/powerpoint/2010/main" val="1028998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4F45D899-2B37-D507-F1B1-028D877F1514}"/>
              </a:ext>
            </a:extLst>
          </p:cNvPr>
          <p:cNvSpPr>
            <a:spLocks noGrp="1"/>
          </p:cNvSpPr>
          <p:nvPr>
            <p:ph idx="1"/>
          </p:nvPr>
        </p:nvSpPr>
        <p:spPr>
          <a:xfrm>
            <a:off x="838201" y="987136"/>
            <a:ext cx="5092194" cy="5189827"/>
          </a:xfrm>
        </p:spPr>
        <p:txBody>
          <a:bodyPr>
            <a:normAutofit/>
          </a:bodyPr>
          <a:lstStyle/>
          <a:p>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In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dieser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Straße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befinden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sich</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auch</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Gebäude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Karls-Universität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zum</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Beispiel</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Caretto-Millesimo-Palast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in der Celetná 13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sowie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das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Buquoy-Palast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in der Celetná 20.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Auch</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Häuser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mit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den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Nummern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14, 16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und</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18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gehören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heute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zum</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Karolinum, dem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Sitz</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Universität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a:t>
            </a:r>
          </a:p>
          <a:p>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Das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Haus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Zur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Schwarzen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Muttergotte</a:t>
            </a:r>
            <a:r>
              <a:rPr lang="cs-CZ" sz="1800" kern="100" dirty="0" err="1">
                <a:latin typeface="Aptos" panose="020B0004020202020204" pitchFamily="34" charset="0"/>
                <a:ea typeface="Malgun Gothic" panose="020B0503020000020004" pitchFamily="34" charset="-127"/>
                <a:cs typeface="Times New Roman" panose="02020603050405020304" pitchFamily="18" charset="0"/>
              </a:rPr>
              <a:t>s</a:t>
            </a:r>
            <a:r>
              <a:rPr lang="cs-CZ" sz="1800" kern="100" dirty="0">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ist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ein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kubistisches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Gebäude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des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Architekten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Josef Gočár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aus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den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Jahren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1911–1912. Es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bildet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Ecke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der Celetná-</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Straße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und</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des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Obstmarkt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Ursprünglich</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sollte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es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ein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Kaufhaus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sein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doch</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es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hätte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nicht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mit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anderen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Gebäuden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harmoniert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Deshalb</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erhielt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das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Gebäude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markante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kubistische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Elemente -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scharfe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Formen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Das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Hauszeichen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Schwarze Madonna  –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stammt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aus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dem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ursprünglichen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frühbarocken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Haus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der Ritter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Granovský</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aus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dem 17.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Jahrhundert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p>
          <a:p>
            <a:endParaRPr lang="cs-CZ" sz="1800" kern="100" dirty="0">
              <a:effectLst/>
              <a:latin typeface="Aptos" panose="020B0004020202020204" pitchFamily="34" charset="0"/>
              <a:ea typeface="Malgun Gothic" panose="020B0503020000020004" pitchFamily="34" charset="-127"/>
              <a:cs typeface="Times New Roman" panose="02020603050405020304" pitchFamily="18" charset="0"/>
            </a:endParaRPr>
          </a:p>
          <a:p>
            <a:endParaRPr lang="cs-CZ" sz="1800" dirty="0"/>
          </a:p>
        </p:txBody>
      </p:sp>
      <p:sp>
        <p:nvSpPr>
          <p:cNvPr id="16" name="Oval 15">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Obrázek 8">
            <a:extLst>
              <a:ext uri="{FF2B5EF4-FFF2-40B4-BE49-F238E27FC236}">
                <a16:creationId xmlns:a16="http://schemas.microsoft.com/office/drawing/2014/main" id="{3933251A-CEBD-5974-3801-0A9B0D20AF4A}"/>
              </a:ext>
            </a:extLst>
          </p:cNvPr>
          <p:cNvPicPr>
            <a:picLocks noChangeAspect="1"/>
          </p:cNvPicPr>
          <p:nvPr/>
        </p:nvPicPr>
        <p:blipFill>
          <a:blip r:embed="rId2"/>
          <a:srcRect t="10537" r="-1" b="25209"/>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8" name="Arc 17">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Obrázek 5">
            <a:extLst>
              <a:ext uri="{FF2B5EF4-FFF2-40B4-BE49-F238E27FC236}">
                <a16:creationId xmlns:a16="http://schemas.microsoft.com/office/drawing/2014/main" id="{077E57FE-4255-78C4-838B-093F48161534}"/>
              </a:ext>
            </a:extLst>
          </p:cNvPr>
          <p:cNvPicPr>
            <a:picLocks noChangeAspect="1"/>
          </p:cNvPicPr>
          <p:nvPr/>
        </p:nvPicPr>
        <p:blipFill>
          <a:blip r:embed="rId3"/>
          <a:srcRect l="4609" r="17295" b="4"/>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1882085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F60E7C0-91AD-6491-6E93-5172A2A573ED}"/>
              </a:ext>
            </a:extLst>
          </p:cNvPr>
          <p:cNvSpPr>
            <a:spLocks noGrp="1"/>
          </p:cNvSpPr>
          <p:nvPr>
            <p:ph type="title"/>
          </p:nvPr>
        </p:nvSpPr>
        <p:spPr>
          <a:xfrm>
            <a:off x="481013" y="3752849"/>
            <a:ext cx="3290887" cy="2452687"/>
          </a:xfrm>
        </p:spPr>
        <p:txBody>
          <a:bodyPr anchor="ctr">
            <a:normAutofit/>
          </a:bodyPr>
          <a:lstStyle/>
          <a:p>
            <a:r>
              <a:rPr lang="cs-CZ" sz="3500" kern="100">
                <a:effectLst/>
                <a:latin typeface="Aptos" panose="020B0004020202020204" pitchFamily="34" charset="0"/>
                <a:ea typeface="Malgun Gothic" panose="020B0503020000020004" pitchFamily="34" charset="-127"/>
                <a:cs typeface="Times New Roman" panose="02020603050405020304" pitchFamily="18" charset="0"/>
              </a:rPr>
              <a:t>Altstädter Ring</a:t>
            </a:r>
            <a:br>
              <a:rPr lang="cs-CZ" sz="3500" kern="100">
                <a:effectLst/>
                <a:latin typeface="Aptos" panose="020B0004020202020204" pitchFamily="34" charset="0"/>
                <a:ea typeface="Malgun Gothic" panose="020B0503020000020004" pitchFamily="34" charset="-127"/>
                <a:cs typeface="Times New Roman" panose="02020603050405020304" pitchFamily="18" charset="0"/>
              </a:rPr>
            </a:br>
            <a:endParaRPr lang="cs-CZ" sz="3500"/>
          </a:p>
        </p:txBody>
      </p:sp>
      <p:pic>
        <p:nvPicPr>
          <p:cNvPr id="6" name="Obrázek 5">
            <a:extLst>
              <a:ext uri="{FF2B5EF4-FFF2-40B4-BE49-F238E27FC236}">
                <a16:creationId xmlns:a16="http://schemas.microsoft.com/office/drawing/2014/main" id="{F5075E85-313E-49EF-1E19-2D4A6092A6F4}"/>
              </a:ext>
            </a:extLst>
          </p:cNvPr>
          <p:cNvPicPr>
            <a:picLocks noChangeAspect="1"/>
          </p:cNvPicPr>
          <p:nvPr/>
        </p:nvPicPr>
        <p:blipFill>
          <a:blip r:embed="rId2"/>
          <a:srcRect t="15041" b="21554"/>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Zástupný obsah 2">
            <a:extLst>
              <a:ext uri="{FF2B5EF4-FFF2-40B4-BE49-F238E27FC236}">
                <a16:creationId xmlns:a16="http://schemas.microsoft.com/office/drawing/2014/main" id="{C86A863F-10CF-8446-1AD1-71E30A72FB02}"/>
              </a:ext>
            </a:extLst>
          </p:cNvPr>
          <p:cNvSpPr>
            <a:spLocks noGrp="1"/>
          </p:cNvSpPr>
          <p:nvPr>
            <p:ph idx="1"/>
          </p:nvPr>
        </p:nvSpPr>
        <p:spPr>
          <a:xfrm>
            <a:off x="4223982" y="3752850"/>
            <a:ext cx="7485413" cy="2452687"/>
          </a:xfrm>
        </p:spPr>
        <p:txBody>
          <a:bodyPr anchor="ctr">
            <a:normAutofit/>
          </a:bodyPr>
          <a:lstStyle/>
          <a:p>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Der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Altstädter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Ring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ist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von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historischen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Bauwerken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umgeben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von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denen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besonders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das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Altstädter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Rathaus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mit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Prager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Astronomische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Uhr,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Teynkirche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Nikolauskirche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das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Kinský-</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Palast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und</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auch</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das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Jan-Hus-</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Denkmal</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und</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Mariensäule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p>
          <a:p>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Gegen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Ende des 19.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Jahrhunderts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begannen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Prager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Straßenbahn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über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den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Platz</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zu</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fahren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erst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nach 1966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wurde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Straßenbahnstrecke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aufgehoben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und</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Platz</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zur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Fußgängerzone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erklärt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a:t>
            </a:r>
          </a:p>
          <a:p>
            <a:endParaRPr lang="cs-CZ" sz="1800" dirty="0"/>
          </a:p>
        </p:txBody>
      </p:sp>
    </p:spTree>
    <p:extLst>
      <p:ext uri="{BB962C8B-B14F-4D97-AF65-F5344CB8AC3E}">
        <p14:creationId xmlns:p14="http://schemas.microsoft.com/office/powerpoint/2010/main" val="1344373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Nadpis 1">
            <a:extLst>
              <a:ext uri="{FF2B5EF4-FFF2-40B4-BE49-F238E27FC236}">
                <a16:creationId xmlns:a16="http://schemas.microsoft.com/office/drawing/2014/main" id="{8A6C16B8-7888-8EA6-A3E7-79FB5338C701}"/>
              </a:ext>
            </a:extLst>
          </p:cNvPr>
          <p:cNvSpPr>
            <a:spLocks noGrp="1"/>
          </p:cNvSpPr>
          <p:nvPr>
            <p:ph type="title"/>
          </p:nvPr>
        </p:nvSpPr>
        <p:spPr>
          <a:xfrm>
            <a:off x="838200" y="365125"/>
            <a:ext cx="5393361" cy="1325563"/>
          </a:xfrm>
        </p:spPr>
        <p:txBody>
          <a:bodyPr/>
          <a:lstStyle/>
          <a:p>
            <a:r>
              <a:rPr lang="cs-CZ" kern="100" err="1">
                <a:effectLst/>
                <a:latin typeface="Aptos" panose="020B0004020202020204" pitchFamily="34" charset="0"/>
                <a:ea typeface="Malgun Gothic" panose="020B0503020000020004" pitchFamily="34" charset="-127"/>
                <a:cs typeface="Times New Roman" panose="02020603050405020304" pitchFamily="18" charset="0"/>
              </a:rPr>
              <a:t>Altstädter</a:t>
            </a:r>
            <a:r>
              <a:rPr lang="cs-CZ" kern="100">
                <a:effectLst/>
                <a:latin typeface="Aptos" panose="020B0004020202020204" pitchFamily="34" charset="0"/>
                <a:ea typeface="Malgun Gothic" panose="020B0503020000020004" pitchFamily="34" charset="-127"/>
                <a:cs typeface="Times New Roman" panose="02020603050405020304" pitchFamily="18" charset="0"/>
              </a:rPr>
              <a:t> Rathaus</a:t>
            </a:r>
            <a:br>
              <a:rPr lang="cs-CZ" kern="100">
                <a:effectLst/>
                <a:latin typeface="Aptos" panose="020B0004020202020204" pitchFamily="34" charset="0"/>
                <a:ea typeface="Malgun Gothic" panose="020B0503020000020004" pitchFamily="34" charset="-127"/>
                <a:cs typeface="Times New Roman" panose="02020603050405020304" pitchFamily="18" charset="0"/>
              </a:rPr>
            </a:br>
            <a:endParaRPr lang="cs-CZ" dirty="0"/>
          </a:p>
        </p:txBody>
      </p:sp>
      <p:sp>
        <p:nvSpPr>
          <p:cNvPr id="3" name="Zástupný obsah 2">
            <a:extLst>
              <a:ext uri="{FF2B5EF4-FFF2-40B4-BE49-F238E27FC236}">
                <a16:creationId xmlns:a16="http://schemas.microsoft.com/office/drawing/2014/main" id="{376519F2-176E-ABD9-C41E-30F286D866FF}"/>
              </a:ext>
            </a:extLst>
          </p:cNvPr>
          <p:cNvSpPr>
            <a:spLocks noGrp="1"/>
          </p:cNvSpPr>
          <p:nvPr>
            <p:ph idx="1"/>
          </p:nvPr>
        </p:nvSpPr>
        <p:spPr>
          <a:xfrm>
            <a:off x="838200" y="1825625"/>
            <a:ext cx="5393361" cy="4351338"/>
          </a:xfrm>
        </p:spPr>
        <p:txBody>
          <a:bodyPr>
            <a:noAutofit/>
          </a:bodyPr>
          <a:lstStyle/>
          <a:p>
            <a:pPr lvl="0"/>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Im</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11.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Jahrhundert</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befand</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sich</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dort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ein</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Marktplatz</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Im</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Jahr</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1338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erteilte</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König Johann von Luxemburg der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Prager</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Altstadt</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Genehmigung</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zum</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Bau</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des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Altstädter</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Rathaus. </a:t>
            </a:r>
          </a:p>
          <a:p>
            <a:pPr lvl="0"/>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An</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der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südwestlichen</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Seite</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des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Altstädter</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Ring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befindet</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sich</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das</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Altstädter</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Rathaus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mit</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der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Prager</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Astronomische</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Uhr.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Diese</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wurde</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zu</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Beginn</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des 15.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Jahrhunderts</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vom</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Uhrmacher</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Mikuláš von Kadaň nach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einem</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Entwurf</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von Jan Šindel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geschaffen</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und</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at</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Jahr</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1490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vom</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Uhrmacher</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Meister</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 Hanuš </a:t>
            </a:r>
            <a:r>
              <a:rPr lang="cs-CZ" sz="1800" kern="100" err="1">
                <a:effectLst/>
                <a:latin typeface="Aptos" panose="020B0004020202020204" pitchFamily="34" charset="0"/>
                <a:ea typeface="Malgun Gothic" panose="020B0503020000020004" pitchFamily="34" charset="-127"/>
                <a:cs typeface="Times New Roman" panose="02020603050405020304" pitchFamily="18" charset="0"/>
              </a:rPr>
              <a:t>überarbeitet</a:t>
            </a:r>
            <a:r>
              <a:rPr lang="cs-CZ" sz="1800" kern="100">
                <a:effectLst/>
                <a:latin typeface="Aptos" panose="020B0004020202020204" pitchFamily="34" charset="0"/>
                <a:ea typeface="Malgun Gothic" panose="020B0503020000020004" pitchFamily="34" charset="-127"/>
                <a:cs typeface="Times New Roman" panose="02020603050405020304" pitchFamily="18" charset="0"/>
              </a:rPr>
              <a:t>.</a:t>
            </a:r>
          </a:p>
          <a:p>
            <a:r>
              <a:rPr lang="cs-CZ" sz="1800" err="1">
                <a:effectLst/>
                <a:latin typeface="Aptos" panose="020B0004020202020204" pitchFamily="34" charset="0"/>
                <a:ea typeface="Malgun Gothic" panose="020B0503020000020004" pitchFamily="34" charset="-127"/>
                <a:cs typeface="Times New Roman" panose="02020603050405020304" pitchFamily="18" charset="0"/>
              </a:rPr>
              <a:t>Das</a:t>
            </a:r>
            <a:r>
              <a:rPr lang="cs-CZ" sz="1800">
                <a:effectLst/>
                <a:latin typeface="Aptos" panose="020B0004020202020204" pitchFamily="34" charset="0"/>
                <a:ea typeface="Malgun Gothic" panose="020B0503020000020004" pitchFamily="34" charset="-127"/>
                <a:cs typeface="Times New Roman" panose="02020603050405020304" pitchFamily="18" charset="0"/>
              </a:rPr>
              <a:t> Rathaus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selbst</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ist</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im</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gotischen</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Stil</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mit</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Rundfenstern</a:t>
            </a:r>
            <a:r>
              <a:rPr lang="cs-CZ" sz="1800">
                <a:effectLst/>
                <a:latin typeface="Aptos" panose="020B0004020202020204" pitchFamily="34" charset="0"/>
                <a:ea typeface="Malgun Gothic" panose="020B0503020000020004" pitchFamily="34" charset="-127"/>
                <a:cs typeface="Times New Roman" panose="02020603050405020304" pitchFamily="18" charset="0"/>
              </a:rPr>
              <a:t> (kruhová okna)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und</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Spitzbögen</a:t>
            </a:r>
            <a:r>
              <a:rPr lang="cs-CZ" sz="1800">
                <a:effectLst/>
                <a:latin typeface="Aptos" panose="020B0004020202020204" pitchFamily="34" charset="0"/>
                <a:ea typeface="Malgun Gothic" panose="020B0503020000020004" pitchFamily="34" charset="-127"/>
                <a:cs typeface="Times New Roman" panose="02020603050405020304" pitchFamily="18" charset="0"/>
              </a:rPr>
              <a:t> (lomené oblouky)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erbaut</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Besonders</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bemerkenswert</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ist</a:t>
            </a:r>
            <a:r>
              <a:rPr lang="cs-CZ" sz="1800">
                <a:effectLst/>
                <a:latin typeface="Aptos" panose="020B0004020202020204" pitchFamily="34" charset="0"/>
                <a:ea typeface="Malgun Gothic" panose="020B0503020000020004" pitchFamily="34" charset="-127"/>
                <a:cs typeface="Times New Roman" panose="02020603050405020304" pitchFamily="18" charset="0"/>
              </a:rPr>
              <a:t> der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Erker</a:t>
            </a:r>
            <a:r>
              <a:rPr lang="cs-CZ" sz="1800">
                <a:effectLst/>
                <a:latin typeface="Aptos" panose="020B0004020202020204" pitchFamily="34" charset="0"/>
                <a:ea typeface="Malgun Gothic" panose="020B0503020000020004" pitchFamily="34" charset="-127"/>
                <a:cs typeface="Times New Roman" panose="02020603050405020304" pitchFamily="18" charset="0"/>
              </a:rPr>
              <a:t>, der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zur</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gotischen</a:t>
            </a:r>
            <a:r>
              <a:rPr lang="cs-CZ" sz="1800">
                <a:effectLst/>
                <a:latin typeface="Aptos" panose="020B0004020202020204" pitchFamily="34" charset="0"/>
                <a:ea typeface="Malgun Gothic" panose="020B0503020000020004" pitchFamily="34" charset="-127"/>
                <a:cs typeface="Times New Roman" panose="02020603050405020304" pitchFamily="18" charset="0"/>
              </a:rPr>
              <a:t> Kapelle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gehört</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deren</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Bau</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im</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Jahr</a:t>
            </a:r>
            <a:r>
              <a:rPr lang="cs-CZ" sz="1800">
                <a:effectLst/>
                <a:latin typeface="Aptos" panose="020B0004020202020204" pitchFamily="34" charset="0"/>
                <a:ea typeface="Malgun Gothic" panose="020B0503020000020004" pitchFamily="34" charset="-127"/>
                <a:cs typeface="Times New Roman" panose="02020603050405020304" pitchFamily="18" charset="0"/>
              </a:rPr>
              <a:t> 1360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begonnen</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wurde</a:t>
            </a:r>
            <a:r>
              <a:rPr lang="cs-CZ" sz="1800">
                <a:effectLst/>
                <a:latin typeface="Aptos" panose="020B0004020202020204" pitchFamily="34" charset="0"/>
                <a:ea typeface="Malgun Gothic" panose="020B0503020000020004" pitchFamily="34" charset="-127"/>
                <a:cs typeface="Times New Roman" panose="02020603050405020304" pitchFamily="18" charset="0"/>
              </a:rPr>
              <a:t>. Nach 20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Jahren</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wurde</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1800">
                <a:effectLst/>
                <a:latin typeface="Aptos" panose="020B0004020202020204" pitchFamily="34" charset="0"/>
                <a:ea typeface="Malgun Gothic" panose="020B0503020000020004" pitchFamily="34" charset="-127"/>
                <a:cs typeface="Times New Roman" panose="02020603050405020304" pitchFamily="18" charset="0"/>
              </a:rPr>
              <a:t> Kapelle der Maria </a:t>
            </a:r>
            <a:r>
              <a:rPr lang="cs-CZ" sz="1800" err="1">
                <a:effectLst/>
                <a:latin typeface="Aptos" panose="020B0004020202020204" pitchFamily="34" charset="0"/>
                <a:ea typeface="Malgun Gothic" panose="020B0503020000020004" pitchFamily="34" charset="-127"/>
                <a:cs typeface="Times New Roman" panose="02020603050405020304" pitchFamily="18" charset="0"/>
              </a:rPr>
              <a:t>geweiht</a:t>
            </a:r>
            <a:r>
              <a:rPr lang="cs-CZ" sz="1800">
                <a:effectLst/>
                <a:latin typeface="Aptos" panose="020B0004020202020204" pitchFamily="34" charset="0"/>
                <a:ea typeface="Malgun Gothic" panose="020B0503020000020004" pitchFamily="34" charset="-127"/>
                <a:cs typeface="Times New Roman" panose="02020603050405020304" pitchFamily="18" charset="0"/>
              </a:rPr>
              <a:t> .</a:t>
            </a:r>
            <a:endParaRPr lang="cs-CZ" sz="1800"/>
          </a:p>
        </p:txBody>
      </p:sp>
      <p:pic>
        <p:nvPicPr>
          <p:cNvPr id="6" name="Obrázek 5">
            <a:extLst>
              <a:ext uri="{FF2B5EF4-FFF2-40B4-BE49-F238E27FC236}">
                <a16:creationId xmlns:a16="http://schemas.microsoft.com/office/drawing/2014/main" id="{17DAC60F-814B-8209-7599-B4C897B67578}"/>
              </a:ext>
            </a:extLst>
          </p:cNvPr>
          <p:cNvPicPr>
            <a:picLocks noChangeAspect="1"/>
          </p:cNvPicPr>
          <p:nvPr/>
        </p:nvPicPr>
        <p:blipFill>
          <a:blip r:embed="rId2"/>
          <a:srcRect l="11691" r="21558" b="-2"/>
          <a:stretch>
            <a:fillRect/>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0240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FD005521-9A42-D6D2-F54E-6A993B17565C}"/>
              </a:ext>
            </a:extLst>
          </p:cNvPr>
          <p:cNvSpPr>
            <a:spLocks noGrp="1"/>
          </p:cNvSpPr>
          <p:nvPr>
            <p:ph type="title"/>
          </p:nvPr>
        </p:nvSpPr>
        <p:spPr>
          <a:xfrm>
            <a:off x="1136397" y="502020"/>
            <a:ext cx="5323715" cy="1642970"/>
          </a:xfrm>
        </p:spPr>
        <p:txBody>
          <a:bodyPr anchor="b">
            <a:normAutofit/>
          </a:bodyPr>
          <a:lstStyle/>
          <a:p>
            <a:r>
              <a:rPr lang="cs-CZ" sz="4000"/>
              <a:t>Astronomishe Uhr</a:t>
            </a:r>
          </a:p>
        </p:txBody>
      </p:sp>
      <p:sp>
        <p:nvSpPr>
          <p:cNvPr id="3" name="Zástupný obsah 2">
            <a:extLst>
              <a:ext uri="{FF2B5EF4-FFF2-40B4-BE49-F238E27FC236}">
                <a16:creationId xmlns:a16="http://schemas.microsoft.com/office/drawing/2014/main" id="{94761C86-D338-3759-29EA-5750F27DC9F3}"/>
              </a:ext>
            </a:extLst>
          </p:cNvPr>
          <p:cNvSpPr>
            <a:spLocks noGrp="1"/>
          </p:cNvSpPr>
          <p:nvPr>
            <p:ph idx="1"/>
          </p:nvPr>
        </p:nvSpPr>
        <p:spPr>
          <a:xfrm>
            <a:off x="1144923" y="2405894"/>
            <a:ext cx="5315189" cy="3535083"/>
          </a:xfrm>
        </p:spPr>
        <p:txBody>
          <a:bodyPr anchor="t">
            <a:normAutofit/>
          </a:bodyPr>
          <a:lstStyle/>
          <a:p>
            <a:r>
              <a:rPr lang="cs-CZ" sz="1900" kern="100">
                <a:effectLst/>
                <a:latin typeface="Aptos" panose="020B0004020202020204" pitchFamily="34" charset="0"/>
                <a:ea typeface="Malgun Gothic" panose="020B0503020000020004" pitchFamily="34" charset="-127"/>
                <a:cs typeface="Times New Roman" panose="02020603050405020304" pitchFamily="18" charset="0"/>
              </a:rPr>
              <a:t>Die Prager Astronomische Uhr ist erstmals historisch in einer Urkunde vom 9. Oktober 1410 belegt. Die Dominante der Uhr ist das astronomische Zifferblatt mit vier verschiedenen Zeitangaben: mitteleuropäische Zeit, Sternzeit, babylonische Zeit und altböhmische Zeit. Unter dem Zifferblatt befindet sich eine Kalenderscheibe, anhand derer man den aktuellen Monat und Tag ablesen kann. Über dem Zifferblatt befinden sich zwei Fenster, in denen sich jede volle Stunde die Apostel zeigen. Die Uhr schlägt heute nach der mitteleuropäischen Zeit.</a:t>
            </a:r>
          </a:p>
          <a:p>
            <a:endParaRPr lang="cs-CZ" sz="1900"/>
          </a:p>
        </p:txBody>
      </p:sp>
      <p:sp>
        <p:nvSpPr>
          <p:cNvPr id="13" name="Rectangle 1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Obrázek 5">
            <a:extLst>
              <a:ext uri="{FF2B5EF4-FFF2-40B4-BE49-F238E27FC236}">
                <a16:creationId xmlns:a16="http://schemas.microsoft.com/office/drawing/2014/main" id="{6E03B26A-955D-C4D5-6F8A-FF3A43917535}"/>
              </a:ext>
            </a:extLst>
          </p:cNvPr>
          <p:cNvPicPr>
            <a:picLocks noChangeAspect="1"/>
          </p:cNvPicPr>
          <p:nvPr/>
        </p:nvPicPr>
        <p:blipFill>
          <a:blip r:embed="rId2"/>
          <a:stretch>
            <a:fillRect/>
          </a:stretch>
        </p:blipFill>
        <p:spPr>
          <a:xfrm>
            <a:off x="7398805" y="909081"/>
            <a:ext cx="3524853" cy="5071731"/>
          </a:xfrm>
          <a:prstGeom prst="rect">
            <a:avLst/>
          </a:prstGeom>
        </p:spPr>
      </p:pic>
    </p:spTree>
    <p:extLst>
      <p:ext uri="{BB962C8B-B14F-4D97-AF65-F5344CB8AC3E}">
        <p14:creationId xmlns:p14="http://schemas.microsoft.com/office/powerpoint/2010/main" val="4035488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63950297-3F61-583E-A7BD-4EE93657586E}"/>
              </a:ext>
            </a:extLst>
          </p:cNvPr>
          <p:cNvSpPr>
            <a:spLocks noGrp="1"/>
          </p:cNvSpPr>
          <p:nvPr>
            <p:ph type="title"/>
          </p:nvPr>
        </p:nvSpPr>
        <p:spPr>
          <a:xfrm>
            <a:off x="640080" y="850726"/>
            <a:ext cx="6894576" cy="1261538"/>
          </a:xfrm>
        </p:spPr>
        <p:txBody>
          <a:bodyPr anchor="b">
            <a:noAutofit/>
          </a:bodyPr>
          <a:lstStyle/>
          <a:p>
            <a:pPr algn="ctr"/>
            <a:r>
              <a:rPr lang="cs-CZ" sz="5400" dirty="0" err="1"/>
              <a:t>Hinrichtung</a:t>
            </a:r>
            <a:r>
              <a:rPr lang="cs-CZ" sz="5400" dirty="0"/>
              <a:t> </a:t>
            </a:r>
            <a:r>
              <a:rPr lang="cs-CZ" sz="5400" dirty="0" err="1"/>
              <a:t>auf</a:t>
            </a:r>
            <a:r>
              <a:rPr lang="cs-CZ" sz="5400" dirty="0"/>
              <a:t> dem </a:t>
            </a:r>
            <a:r>
              <a:rPr lang="cs-CZ" sz="5400" kern="100" dirty="0" err="1">
                <a:effectLst/>
                <a:latin typeface="Aptos" panose="020B0004020202020204" pitchFamily="34" charset="0"/>
                <a:ea typeface="Malgun Gothic" panose="020B0503020000020004" pitchFamily="34" charset="-127"/>
                <a:cs typeface="Times New Roman" panose="02020603050405020304" pitchFamily="18" charset="0"/>
              </a:rPr>
              <a:t>Altstädter</a:t>
            </a:r>
            <a:r>
              <a:rPr lang="cs-CZ" sz="5400" kern="100" dirty="0">
                <a:effectLst/>
                <a:latin typeface="Aptos" panose="020B0004020202020204" pitchFamily="34" charset="0"/>
                <a:ea typeface="Malgun Gothic" panose="020B0503020000020004" pitchFamily="34" charset="-127"/>
                <a:cs typeface="Times New Roman" panose="02020603050405020304" pitchFamily="18" charset="0"/>
              </a:rPr>
              <a:t> Ring</a:t>
            </a:r>
            <a:br>
              <a:rPr lang="cs-CZ" sz="5400" kern="100" dirty="0">
                <a:effectLst/>
                <a:latin typeface="Aptos" panose="020B0004020202020204" pitchFamily="34" charset="0"/>
                <a:ea typeface="Malgun Gothic" panose="020B0503020000020004" pitchFamily="34" charset="-127"/>
                <a:cs typeface="Times New Roman" panose="02020603050405020304" pitchFamily="18" charset="0"/>
              </a:rPr>
            </a:br>
            <a:r>
              <a:rPr lang="cs-CZ" sz="1800" kern="1200" dirty="0">
                <a:solidFill>
                  <a:srgbClr val="000000"/>
                </a:solidFill>
                <a:effectLst/>
                <a:latin typeface="Aptos Display" panose="020B0004020202020204" pitchFamily="34" charset="0"/>
                <a:ea typeface="+mj-ea"/>
                <a:cs typeface="+mj-cs"/>
              </a:rPr>
              <a:t>.</a:t>
            </a:r>
            <a:endParaRPr lang="cs-CZ" sz="5400" dirty="0"/>
          </a:p>
        </p:txBody>
      </p:sp>
      <p:sp>
        <p:nvSpPr>
          <p:cNvPr id="1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EFE0A080-7BA9-B3F7-87EE-8499B2A0A4D3}"/>
              </a:ext>
            </a:extLst>
          </p:cNvPr>
          <p:cNvSpPr>
            <a:spLocks noGrp="1"/>
          </p:cNvSpPr>
          <p:nvPr>
            <p:ph idx="1"/>
          </p:nvPr>
        </p:nvSpPr>
        <p:spPr>
          <a:xfrm>
            <a:off x="640080" y="2706624"/>
            <a:ext cx="6894576" cy="3483864"/>
          </a:xfrm>
        </p:spPr>
        <p:txBody>
          <a:bodyPr>
            <a:normAutofit/>
          </a:bodyPr>
          <a:lstStyle/>
          <a:p>
            <a:r>
              <a:rPr lang="cs-CZ" sz="2200" kern="100">
                <a:effectLst/>
                <a:latin typeface="Aptos" panose="020B0004020202020204" pitchFamily="34" charset="0"/>
                <a:ea typeface="Malgun Gothic" panose="020B0503020000020004" pitchFamily="34" charset="-127"/>
                <a:cs typeface="Times New Roman" panose="02020603050405020304" pitchFamily="18" charset="0"/>
              </a:rPr>
              <a:t>Nach dem Böhmischen Ständeaufstand wurden am 21. Juni 1621 vor dem Rathaus 27 böhmische Adlige hingerichtet. Im Rahmen der Restaurierung des Altstädter Rathauses nach dem Zweiten Weltkrieg wurden im Pflaster vor dem Rathausturm 27 weiße Kreuze angebracht, die an die Hinrichtung der 27 böhmischen Herren im Jahr 1621 erinnern – an jener Stelle, an der sich das Schafott befand. Eine nahegelegene Gedenktafel an der Wand mit den Namen der Hingerichteten stammt aus dem Jahr 1911.</a:t>
            </a:r>
          </a:p>
          <a:p>
            <a:endParaRPr lang="cs-CZ" sz="2200"/>
          </a:p>
        </p:txBody>
      </p:sp>
      <p:pic>
        <p:nvPicPr>
          <p:cNvPr id="9" name="Obrázek 8">
            <a:extLst>
              <a:ext uri="{FF2B5EF4-FFF2-40B4-BE49-F238E27FC236}">
                <a16:creationId xmlns:a16="http://schemas.microsoft.com/office/drawing/2014/main" id="{9FBD8793-1CA5-A330-5C8C-E0E899935CE8}"/>
              </a:ext>
            </a:extLst>
          </p:cNvPr>
          <p:cNvPicPr>
            <a:picLocks noChangeAspect="1"/>
          </p:cNvPicPr>
          <p:nvPr/>
        </p:nvPicPr>
        <p:blipFill>
          <a:blip r:embed="rId2"/>
          <a:stretch>
            <a:fillRect/>
          </a:stretch>
        </p:blipFill>
        <p:spPr>
          <a:xfrm>
            <a:off x="7863840" y="704423"/>
            <a:ext cx="4014216" cy="2679489"/>
          </a:xfrm>
          <a:prstGeom prst="rect">
            <a:avLst/>
          </a:prstGeom>
        </p:spPr>
      </p:pic>
      <p:pic>
        <p:nvPicPr>
          <p:cNvPr id="6" name="Obrázek 5">
            <a:extLst>
              <a:ext uri="{FF2B5EF4-FFF2-40B4-BE49-F238E27FC236}">
                <a16:creationId xmlns:a16="http://schemas.microsoft.com/office/drawing/2014/main" id="{577ED38E-1E58-B4DC-617B-780DA70C5537}"/>
              </a:ext>
            </a:extLst>
          </p:cNvPr>
          <p:cNvPicPr>
            <a:picLocks noChangeAspect="1"/>
          </p:cNvPicPr>
          <p:nvPr/>
        </p:nvPicPr>
        <p:blipFill>
          <a:blip r:embed="rId3"/>
          <a:stretch>
            <a:fillRect/>
          </a:stretch>
        </p:blipFill>
        <p:spPr>
          <a:xfrm>
            <a:off x="8161591" y="4079193"/>
            <a:ext cx="3400425" cy="2176272"/>
          </a:xfrm>
          <a:prstGeom prst="rect">
            <a:avLst/>
          </a:prstGeom>
        </p:spPr>
      </p:pic>
    </p:spTree>
    <p:extLst>
      <p:ext uri="{BB962C8B-B14F-4D97-AF65-F5344CB8AC3E}">
        <p14:creationId xmlns:p14="http://schemas.microsoft.com/office/powerpoint/2010/main" val="3290934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Nadpis 1">
            <a:extLst>
              <a:ext uri="{FF2B5EF4-FFF2-40B4-BE49-F238E27FC236}">
                <a16:creationId xmlns:a16="http://schemas.microsoft.com/office/drawing/2014/main" id="{04DF4DEE-3293-0272-B267-A3DBFFDE8BFE}"/>
              </a:ext>
            </a:extLst>
          </p:cNvPr>
          <p:cNvSpPr>
            <a:spLocks noGrp="1"/>
          </p:cNvSpPr>
          <p:nvPr>
            <p:ph type="title"/>
          </p:nvPr>
        </p:nvSpPr>
        <p:spPr>
          <a:xfrm>
            <a:off x="838200" y="1336390"/>
            <a:ext cx="6155988" cy="1182927"/>
          </a:xfrm>
        </p:spPr>
        <p:txBody>
          <a:bodyPr anchor="b">
            <a:normAutofit/>
          </a:bodyPr>
          <a:lstStyle/>
          <a:p>
            <a:r>
              <a:rPr lang="cs-CZ" sz="5600"/>
              <a:t>Kleinseitner Ring</a:t>
            </a:r>
          </a:p>
        </p:txBody>
      </p:sp>
      <p:cxnSp>
        <p:nvCxnSpPr>
          <p:cNvPr id="13" name="Straight Connector 12">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AE1A4E6C-22DC-AC90-753D-E88730404C30}"/>
              </a:ext>
            </a:extLst>
          </p:cNvPr>
          <p:cNvSpPr>
            <a:spLocks noGrp="1"/>
          </p:cNvSpPr>
          <p:nvPr>
            <p:ph idx="1"/>
          </p:nvPr>
        </p:nvSpPr>
        <p:spPr>
          <a:xfrm>
            <a:off x="803776" y="2829330"/>
            <a:ext cx="6190412" cy="3344459"/>
          </a:xfrm>
        </p:spPr>
        <p:txBody>
          <a:bodyPr anchor="t">
            <a:normAutofit lnSpcReduction="10000"/>
          </a:bodyPr>
          <a:lstStyle/>
          <a:p>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Der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Kleinseitner</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Ring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trug</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in der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Vergangenheit</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unter</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anderem</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den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Namen</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„Radecký-</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Platz</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da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hier</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ein</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Denkmal</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für</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den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tschechischen</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Feldherrn</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Marschal</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Josef Václav Radecký von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Radeč</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 </a:t>
            </a:r>
            <a:r>
              <a:rPr lang="cs-CZ" sz="2000" kern="100" dirty="0" err="1">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stand</a:t>
            </a:r>
            <a:r>
              <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rPr>
              <a:t>.</a:t>
            </a:r>
          </a:p>
          <a:p>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In der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Vergangenheit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diente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Kleinseitner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Ring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sowohl</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als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Marktplatz</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als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auch</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für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verschiedene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gesellschaftliche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Veranstaltungen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(es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befanden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sich</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hier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beispielsweise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ein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Pranger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oder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ein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Galgen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a:t>
            </a:r>
          </a:p>
          <a:p>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Der obere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Teil</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des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Platzes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wurde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auch</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Welscher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Platz</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genannt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benannt</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nach den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sogenannten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Welschen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Italienern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aus</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der Malá Strana,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die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hier</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ihre</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Waren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und</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 Produkte </a:t>
            </a:r>
            <a:r>
              <a:rPr lang="cs-CZ" sz="1800" kern="100" dirty="0" err="1">
                <a:effectLst/>
                <a:latin typeface="Aptos" panose="020B0004020202020204" pitchFamily="34" charset="0"/>
                <a:ea typeface="Malgun Gothic" panose="020B0503020000020004" pitchFamily="34" charset="-127"/>
                <a:cs typeface="Times New Roman" panose="02020603050405020304" pitchFamily="18" charset="0"/>
              </a:rPr>
              <a:t>anboten</a:t>
            </a:r>
            <a:r>
              <a:rPr lang="cs-CZ" sz="1800" kern="100" dirty="0">
                <a:effectLst/>
                <a:latin typeface="Aptos" panose="020B0004020202020204" pitchFamily="34" charset="0"/>
                <a:ea typeface="Malgun Gothic" panose="020B0503020000020004" pitchFamily="34" charset="-127"/>
                <a:cs typeface="Times New Roman" panose="02020603050405020304" pitchFamily="18" charset="0"/>
              </a:rPr>
              <a:t>.</a:t>
            </a:r>
          </a:p>
          <a:p>
            <a:endParaRPr lang="cs-CZ" sz="2000" kern="100" dirty="0">
              <a:solidFill>
                <a:schemeClr val="tx1">
                  <a:alpha val="80000"/>
                </a:schemeClr>
              </a:solidFill>
              <a:effectLst/>
              <a:latin typeface="Aptos" panose="020B0004020202020204" pitchFamily="34" charset="0"/>
              <a:ea typeface="Malgun Gothic" panose="020B0503020000020004" pitchFamily="34" charset="-127"/>
              <a:cs typeface="Times New Roman" panose="02020603050405020304" pitchFamily="18" charset="0"/>
            </a:endParaRPr>
          </a:p>
          <a:p>
            <a:endParaRPr lang="cs-CZ" sz="2000" dirty="0">
              <a:solidFill>
                <a:schemeClr val="tx1">
                  <a:alpha val="80000"/>
                </a:schemeClr>
              </a:solidFill>
            </a:endParaRPr>
          </a:p>
        </p:txBody>
      </p:sp>
      <p:pic>
        <p:nvPicPr>
          <p:cNvPr id="6" name="Obrázek 5">
            <a:extLst>
              <a:ext uri="{FF2B5EF4-FFF2-40B4-BE49-F238E27FC236}">
                <a16:creationId xmlns:a16="http://schemas.microsoft.com/office/drawing/2014/main" id="{032E1DE5-CA76-9A49-BE63-B0B1A831C344}"/>
              </a:ext>
            </a:extLst>
          </p:cNvPr>
          <p:cNvPicPr>
            <a:picLocks noChangeAspect="1"/>
          </p:cNvPicPr>
          <p:nvPr/>
        </p:nvPicPr>
        <p:blipFill>
          <a:blip r:embed="rId2"/>
          <a:stretch>
            <a:fillRect/>
          </a:stretch>
        </p:blipFill>
        <p:spPr>
          <a:xfrm>
            <a:off x="7581206" y="1336390"/>
            <a:ext cx="3531297" cy="4837394"/>
          </a:xfrm>
          <a:prstGeom prst="rect">
            <a:avLst/>
          </a:prstGeom>
        </p:spPr>
      </p:pic>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1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Tree>
    <p:extLst>
      <p:ext uri="{BB962C8B-B14F-4D97-AF65-F5344CB8AC3E}">
        <p14:creationId xmlns:p14="http://schemas.microsoft.com/office/powerpoint/2010/main" val="3431639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57E6632-5A35-37A3-5942-0D10C64522D5}"/>
              </a:ext>
            </a:extLst>
          </p:cNvPr>
          <p:cNvSpPr>
            <a:spLocks noGrp="1"/>
          </p:cNvSpPr>
          <p:nvPr>
            <p:ph type="title"/>
          </p:nvPr>
        </p:nvSpPr>
        <p:spPr>
          <a:xfrm>
            <a:off x="753389" y="1138265"/>
            <a:ext cx="4843762" cy="1401183"/>
          </a:xfrm>
        </p:spPr>
        <p:txBody>
          <a:bodyPr anchor="t">
            <a:normAutofit/>
          </a:bodyPr>
          <a:lstStyle/>
          <a:p>
            <a:r>
              <a:rPr lang="cs-CZ" sz="3200"/>
              <a:t>St Nikolaus Kirche, Kleinseite</a:t>
            </a:r>
          </a:p>
        </p:txBody>
      </p:sp>
      <p:cxnSp>
        <p:nvCxnSpPr>
          <p:cNvPr id="11" name="Straight Connector 10">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85AE43A7-CF7B-6B65-F5C7-AF42314BAB0C}"/>
              </a:ext>
            </a:extLst>
          </p:cNvPr>
          <p:cNvSpPr>
            <a:spLocks noGrp="1"/>
          </p:cNvSpPr>
          <p:nvPr>
            <p:ph idx="1"/>
          </p:nvPr>
        </p:nvSpPr>
        <p:spPr>
          <a:xfrm>
            <a:off x="753389" y="2551176"/>
            <a:ext cx="4843762" cy="3602935"/>
          </a:xfrm>
        </p:spPr>
        <p:txBody>
          <a:bodyPr>
            <a:normAutofit/>
          </a:bodyPr>
          <a:lstStyle/>
          <a:p>
            <a:pPr lvl="0"/>
            <a:r>
              <a:rPr lang="cs-CZ" sz="1900" kern="100">
                <a:effectLst/>
                <a:latin typeface="Aptos" panose="020B0004020202020204" pitchFamily="34" charset="0"/>
                <a:ea typeface="Malgun Gothic" panose="020B0503020000020004" pitchFamily="34" charset="-127"/>
                <a:cs typeface="Times New Roman" panose="02020603050405020304" pitchFamily="18" charset="0"/>
              </a:rPr>
              <a:t>Der Kleinseitner Ring wird durch die St.-Nikolaus-Kirche in zwei Teile geteilt.</a:t>
            </a:r>
          </a:p>
          <a:p>
            <a:pPr lvl="0"/>
            <a:r>
              <a:rPr lang="cs-CZ" sz="1900" kern="100">
                <a:effectLst/>
                <a:latin typeface="Aptos" panose="020B0004020202020204" pitchFamily="34" charset="0"/>
                <a:ea typeface="Malgun Gothic" panose="020B0503020000020004" pitchFamily="34" charset="-127"/>
                <a:cs typeface="Times New Roman" panose="02020603050405020304" pitchFamily="18" charset="0"/>
              </a:rPr>
              <a:t>Ursprünglich stand an dieser Stelle eine gotische Kirche aus dem 13. Jahrhundert, die ebenfalls dem Sankt Nikolaus geweiht war. Nach der Schlacht am Weißen Berg gelangte sie zusammen mit den umliegenden Häusern in den Besitz der Jesuiten, die die Pfarrei zur Rotunde des Sankt Wenzel verlegten. Den Bau der Kirche finanzierte Václav Libštejnský von Kolowrat.</a:t>
            </a:r>
          </a:p>
          <a:p>
            <a:endParaRPr lang="cs-CZ" sz="1900"/>
          </a:p>
        </p:txBody>
      </p:sp>
      <p:pic>
        <p:nvPicPr>
          <p:cNvPr id="6" name="Obrázek 5">
            <a:extLst>
              <a:ext uri="{FF2B5EF4-FFF2-40B4-BE49-F238E27FC236}">
                <a16:creationId xmlns:a16="http://schemas.microsoft.com/office/drawing/2014/main" id="{68B0AF23-24DA-9164-3C1F-A572A5B77CEE}"/>
              </a:ext>
            </a:extLst>
          </p:cNvPr>
          <p:cNvPicPr>
            <a:picLocks noChangeAspect="1"/>
          </p:cNvPicPr>
          <p:nvPr/>
        </p:nvPicPr>
        <p:blipFill>
          <a:blip r:embed="rId2"/>
          <a:srcRect l="16968" r="16488" b="2"/>
          <a:stretch>
            <a:fillRect/>
          </a:stretch>
        </p:blipFill>
        <p:spPr>
          <a:xfrm>
            <a:off x="6524941" y="1023779"/>
            <a:ext cx="4810442" cy="4810442"/>
          </a:xfrm>
          <a:custGeom>
            <a:avLst/>
            <a:gdLst/>
            <a:ahLst/>
            <a:cxnLst/>
            <a:rect l="l" t="t" r="r" b="b"/>
            <a:pathLst>
              <a:path w="4810442" h="4810442">
                <a:moveTo>
                  <a:pt x="2405221" y="0"/>
                </a:moveTo>
                <a:cubicBezTo>
                  <a:pt x="3733588" y="0"/>
                  <a:pt x="4810442" y="1076854"/>
                  <a:pt x="4810442" y="2405221"/>
                </a:cubicBezTo>
                <a:cubicBezTo>
                  <a:pt x="4810442" y="3733588"/>
                  <a:pt x="3733588" y="4810442"/>
                  <a:pt x="2405221" y="4810442"/>
                </a:cubicBezTo>
                <a:cubicBezTo>
                  <a:pt x="1076854" y="4810442"/>
                  <a:pt x="0" y="3733588"/>
                  <a:pt x="0" y="2405221"/>
                </a:cubicBezTo>
                <a:cubicBezTo>
                  <a:pt x="0" y="1076854"/>
                  <a:pt x="1076854" y="0"/>
                  <a:pt x="2405221" y="0"/>
                </a:cubicBezTo>
                <a:close/>
              </a:path>
            </a:pathLst>
          </a:custGeom>
        </p:spPr>
      </p:pic>
    </p:spTree>
    <p:extLst>
      <p:ext uri="{BB962C8B-B14F-4D97-AF65-F5344CB8AC3E}">
        <p14:creationId xmlns:p14="http://schemas.microsoft.com/office/powerpoint/2010/main" val="3126935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F1EC5D8-7AE9-8D6D-041B-F79DFB36017C}"/>
              </a:ext>
            </a:extLst>
          </p:cNvPr>
          <p:cNvSpPr>
            <a:spLocks noGrp="1"/>
          </p:cNvSpPr>
          <p:nvPr>
            <p:ph type="title"/>
          </p:nvPr>
        </p:nvSpPr>
        <p:spPr>
          <a:xfrm>
            <a:off x="8153400" y="1128094"/>
            <a:ext cx="3434180" cy="1415270"/>
          </a:xfrm>
        </p:spPr>
        <p:txBody>
          <a:bodyPr anchor="t">
            <a:normAutofit/>
          </a:bodyPr>
          <a:lstStyle/>
          <a:p>
            <a:r>
              <a:rPr lang="cs-CZ" sz="3200"/>
              <a:t>St Nikolaus Kirche, Bauwerke </a:t>
            </a:r>
          </a:p>
        </p:txBody>
      </p:sp>
      <p:pic>
        <p:nvPicPr>
          <p:cNvPr id="6" name="Obrázek 5">
            <a:extLst>
              <a:ext uri="{FF2B5EF4-FFF2-40B4-BE49-F238E27FC236}">
                <a16:creationId xmlns:a16="http://schemas.microsoft.com/office/drawing/2014/main" id="{594B2A90-A997-4815-427F-1DBD05288653}"/>
              </a:ext>
            </a:extLst>
          </p:cNvPr>
          <p:cNvPicPr>
            <a:picLocks noChangeAspect="1"/>
          </p:cNvPicPr>
          <p:nvPr/>
        </p:nvPicPr>
        <p:blipFill>
          <a:blip r:embed="rId2"/>
          <a:srcRect l="17188" r="7451" b="1"/>
          <a:stretch>
            <a:fillRect/>
          </a:stretch>
        </p:blipFill>
        <p:spPr>
          <a:xfrm>
            <a:off x="-9886" y="10"/>
            <a:ext cx="7572605" cy="6857990"/>
          </a:xfrm>
          <a:prstGeom prst="rect">
            <a:avLst/>
          </a:prstGeom>
        </p:spPr>
      </p:pic>
      <p:cxnSp>
        <p:nvCxnSpPr>
          <p:cNvPr id="11" name="Straight Connector 10">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Zástupný obsah 2">
            <a:extLst>
              <a:ext uri="{FF2B5EF4-FFF2-40B4-BE49-F238E27FC236}">
                <a16:creationId xmlns:a16="http://schemas.microsoft.com/office/drawing/2014/main" id="{DF61D9E7-234F-21AE-D9BA-B59394364260}"/>
              </a:ext>
            </a:extLst>
          </p:cNvPr>
          <p:cNvSpPr>
            <a:spLocks noGrp="1"/>
          </p:cNvSpPr>
          <p:nvPr>
            <p:ph idx="1"/>
          </p:nvPr>
        </p:nvSpPr>
        <p:spPr>
          <a:xfrm>
            <a:off x="8153400" y="2543364"/>
            <a:ext cx="3434180" cy="3599019"/>
          </a:xfrm>
        </p:spPr>
        <p:txBody>
          <a:bodyPr>
            <a:normAutofit/>
          </a:bodyPr>
          <a:lstStyle/>
          <a:p>
            <a:pPr lvl="0"/>
            <a:r>
              <a:rPr lang="cs-CZ" sz="1300" kern="100">
                <a:effectLst/>
                <a:latin typeface="Aptos" panose="020B0004020202020204" pitchFamily="34" charset="0"/>
                <a:ea typeface="Malgun Gothic" panose="020B0503020000020004" pitchFamily="34" charset="-127"/>
                <a:cs typeface="Times New Roman" panose="02020603050405020304" pitchFamily="18" charset="0"/>
              </a:rPr>
              <a:t>In der zweiten Hälfte des 17. Jahrhunderts begannen die Jesuiten inmitten des Platzes nach einem Entwurf von Giovanni Domenico Orsi (profesni dům, Kolowratsky palac, teologicka knihovna Strahovský klaster) den Bau eines neuen Gebäudekomplexes der Kleinseitner Kolleg.</a:t>
            </a:r>
          </a:p>
          <a:p>
            <a:pPr lvl="0"/>
            <a:r>
              <a:rPr lang="cs-CZ" sz="1300" kern="100">
                <a:effectLst/>
                <a:latin typeface="Aptos" panose="020B0004020202020204" pitchFamily="34" charset="0"/>
                <a:ea typeface="Malgun Gothic" panose="020B0503020000020004" pitchFamily="34" charset="-127"/>
                <a:cs typeface="Times New Roman" panose="02020603050405020304" pitchFamily="18" charset="0"/>
              </a:rPr>
              <a:t>Der Bau wurde in zwei Phasen realisiert: Die erste fand von 1703 bis 1711 unter der Leitung des Architekten Kryštof Dientzenhofer statt. Die zweite Phase übernahm ab 1737 Kilián Ignác Dientzenhofer, der bis zu seinem Tod im Jahr 1751 daran arbeitete. In den folgenden Jahren wurden noch die letzten Ausbauten und Fertigstellungen vorgenommen.</a:t>
            </a:r>
          </a:p>
          <a:p>
            <a:endParaRPr lang="cs-CZ" sz="1300"/>
          </a:p>
        </p:txBody>
      </p:sp>
    </p:spTree>
    <p:extLst>
      <p:ext uri="{BB962C8B-B14F-4D97-AF65-F5344CB8AC3E}">
        <p14:creationId xmlns:p14="http://schemas.microsoft.com/office/powerpoint/2010/main" val="1890073013"/>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Širokoúhlá obrazovka</PresentationFormat>
  <Slides>10</Slides>
  <Notes>0</Notes>
  <HiddenSlides>0</HiddenSlides>
  <ScaleCrop>false</ScaleCrop>
  <HeadingPairs>
    <vt:vector size="4" baseType="variant">
      <vt:variant>
        <vt:lpstr>Motiv</vt:lpstr>
      </vt:variant>
      <vt:variant>
        <vt:i4>1</vt:i4>
      </vt:variant>
      <vt:variant>
        <vt:lpstr>Nadpisy snímků</vt:lpstr>
      </vt:variant>
      <vt:variant>
        <vt:i4>10</vt:i4>
      </vt:variant>
    </vt:vector>
  </HeadingPairs>
  <TitlesOfParts>
    <vt:vector size="11" baseType="lpstr">
      <vt:lpstr>Motiv Office</vt:lpstr>
      <vt:lpstr>Krönungsweg, Teil 1</vt:lpstr>
      <vt:lpstr>Celetná Straße</vt:lpstr>
      <vt:lpstr>Prezentace aplikace PowerPoint</vt:lpstr>
      <vt:lpstr>Altstädter Ring </vt:lpstr>
      <vt:lpstr>Altstädter Rathaus </vt:lpstr>
      <vt:lpstr>Astronomishe Uhr</vt:lpstr>
      <vt:lpstr>Hinrichtung auf dem Altstädter Ring .</vt:lpstr>
      <vt:lpstr>Kleinseitner Ring</vt:lpstr>
      <vt:lpstr>St Nikolaus Kirche, Kleinseite</vt:lpstr>
      <vt:lpstr>St Nikolaus Kirche, Bauwerke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Krönungsweg, Teil 1</dc:title>
  <dc:creator>simkaromova.cz@seznam.cz</dc:creator>
  <cp:lastModifiedBy>simkaromova.cz@seznam.cz</cp:lastModifiedBy>
  <cp:revision>1</cp:revision>
  <dcterms:created xsi:type="dcterms:W3CDTF">2026-06-15T14:39:43Z</dcterms:created>
  <dcterms:modified xsi:type="dcterms:W3CDTF">2026-06-15T15:06:22Z</dcterms:modified>
</cp:coreProperties>
</file>