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58" r:id="rId5"/>
    <p:sldId id="257" r:id="rId6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638"/>
  </p:normalViewPr>
  <p:slideViewPr>
    <p:cSldViewPr snapToGrid="0">
      <p:cViewPr varScale="1">
        <p:scale>
          <a:sx n="118" d="100"/>
          <a:sy n="118" d="100"/>
        </p:scale>
        <p:origin x="5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F2E55-62E6-3615-C771-D416A9EB2C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0E4AA-44F3-A02E-B3E4-759B83731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FC9D4-7B21-5616-B21B-F48B0B555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998FB-6AB1-2266-9FB4-C586F7D91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EBF21-AF2D-D38B-E135-6B226393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92027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2D8E7-EF75-B940-B6FD-75490823F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2D27D4-35D1-AE45-3BAC-C5AA9452E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DC301-940B-6FB2-1F2F-0D7766D97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5AF03-3D85-EECC-CEEC-209A99A2C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4365F-4D65-FCE6-126E-F90788437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69141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7CBB24-75A7-76D2-A462-8941E316EF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71C19F-4840-BE82-9C4E-EEA9FE0BF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4C349-97EF-72D8-4BDD-EC23CF553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42604-89BB-C26F-AC11-37E49781B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12DA9-2F55-B987-A326-B73648B4E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93278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DAA51-B9E9-045E-B3A8-F96A0DA38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F38FF-E71C-4D09-B2F6-78EC1FBA7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E45EB-5770-C33B-42D2-43DBB990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D4C52-9961-398D-519D-E595A543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72446-6F85-C77E-FF80-8F1D9C8E4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77541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6FCAC-273D-CFA4-0E9E-7688871E0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E37C4-7ACF-3004-6CDA-E926C1D34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94EB2-3E8E-2B6E-DDB0-27E4F221A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A26A1-A492-9746-1F41-68EC15673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40AA3-67CB-CA8D-7EAC-BDC01E961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27624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D7EF7-260A-0032-6D30-EF4B44DC9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3D7B6-B40F-71E8-34FB-FA8C0790D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1B574B-D186-8DEB-4405-316CD3C6B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9B4929-129B-1CCC-E92E-714AA000F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D04FE7-EE1A-DD90-D44E-B8CB0E7E8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6C3E21-88C7-6F5A-279F-20C01605F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416784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267E4-E4C0-EB89-D314-AA279A759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9C6C2-261C-6566-386F-E0A3AE4FF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53B47-2F29-8742-27F7-8078960414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CC979E-681A-2571-6754-02CC991470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BB9743-B5CA-636C-9B13-FEE64DA26B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F56F42-EB22-CECA-8370-FB5EEE6B8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A1292A-69A1-412A-23DF-A93AE1A07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EE0C17-9516-8CCE-6911-5E63AC4E0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015184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806C0-0065-A1A8-10A3-C19C0847A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23FFB2-F9AA-EAF1-CD5C-63D81FD02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469EF1-8B07-5C0F-F61E-2711F9F39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070C84-916E-5B68-2C09-55FA192F9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826689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285480-6E8A-0719-6A0A-71E37D362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592512-3FD7-AEE3-29FC-82CB39A68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9A53F-1C7D-8FC9-27BE-A84B889AB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89334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B30BB-2403-2FBC-39FD-4636976CF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7DD46-26E8-6B99-1E79-2EC6AEA1E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C0682-F365-852D-E957-C0BD432D4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491A5-C5C0-D458-BBBE-231B1357F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6D5BF-EF62-6838-225E-02FADF5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FEACF2-0DC1-E96C-5836-457B11646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91386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08063-C20E-1597-A598-7220B022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F9532B-2D80-4B44-2006-6901AF7B38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92A8A1-5D3A-5EBF-56F7-D0D4EB2B4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CD76FF-1690-4A5F-C716-1664DE20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8F3C14-5722-D063-2142-EF2C134EB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48B15-36E5-21D0-7AC4-4432569D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82888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D9DF01-32A0-9973-F159-85366771A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F1614C-7019-9DFB-4373-9903379D6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06D4C-775E-BFD2-5658-41DA08335A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5F19D5-B975-6C41-BFD0-E546E9751B1E}" type="datetimeFigureOut">
              <a:rPr lang="en-CZ" smtClean="0"/>
              <a:t>23.03.2026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7833B-2CD0-13C2-FEBD-AF40C8E435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ACAD2-F59F-15F7-BFDF-CE7D6C5D7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A537DE-AC01-B441-B9D7-30B12E2E303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732276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4714E-A8F1-487E-4BEE-D2250B66CC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Z" dirty="0"/>
              <a:t>Eriksonova teorie Psychosociálního vývoje</a:t>
            </a:r>
          </a:p>
        </p:txBody>
      </p:sp>
    </p:spTree>
    <p:extLst>
      <p:ext uri="{BB962C8B-B14F-4D97-AF65-F5344CB8AC3E}">
        <p14:creationId xmlns:p14="http://schemas.microsoft.com/office/powerpoint/2010/main" val="46729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6C937-1CC7-8D55-C804-AF74A3232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Z" dirty="0"/>
              <a:t>Kontext teorie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C2539-8E9E-5FE8-CEED-89B78D471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en-CZ" dirty="0"/>
              <a:t>Autorem je </a:t>
            </a:r>
            <a:r>
              <a:rPr lang="en-CZ" b="1" dirty="0"/>
              <a:t>Erik Erikson</a:t>
            </a:r>
            <a:r>
              <a:rPr lang="en-CZ" dirty="0"/>
              <a:t> (1902–1994).</a:t>
            </a:r>
          </a:p>
          <a:p>
            <a:r>
              <a:rPr lang="en-CZ" dirty="0"/>
              <a:t>Erikson vychází z psychoanalýzy </a:t>
            </a:r>
            <a:r>
              <a:rPr lang="en-CZ" b="1" dirty="0"/>
              <a:t>Sigmund Freud</a:t>
            </a:r>
            <a:r>
              <a:rPr lang="en-CZ" dirty="0"/>
              <a:t>, ale zásadně ji modifikuje.</a:t>
            </a:r>
          </a:p>
          <a:p>
            <a:r>
              <a:rPr lang="en-CZ" b="1" dirty="0"/>
              <a:t>Freud: </a:t>
            </a:r>
            <a:r>
              <a:rPr lang="en-CZ" dirty="0"/>
              <a:t>důraz na biologii a sexualitu, vývoj končí v adolescenci</a:t>
            </a:r>
          </a:p>
          <a:p>
            <a:r>
              <a:rPr lang="en-CZ" b="1" dirty="0"/>
              <a:t>Erikson: </a:t>
            </a:r>
            <a:r>
              <a:rPr lang="en-CZ" dirty="0"/>
              <a:t>důraz na </a:t>
            </a:r>
            <a:r>
              <a:rPr lang="en-CZ" b="1" dirty="0"/>
              <a:t>sociální a kulturní vlivy, </a:t>
            </a:r>
            <a:r>
              <a:rPr lang="en-CZ" dirty="0"/>
              <a:t>vývoj probíhá </a:t>
            </a:r>
            <a:r>
              <a:rPr lang="en-CZ" b="1" dirty="0"/>
              <a:t>po celý život</a:t>
            </a:r>
          </a:p>
          <a:p>
            <a:r>
              <a:rPr lang="en-CZ" dirty="0"/>
              <a:t>Zavedl pojem </a:t>
            </a:r>
            <a:r>
              <a:rPr lang="en-CZ" b="1" dirty="0"/>
              <a:t>identita (identity)</a:t>
            </a:r>
            <a:endParaRPr lang="en-CZ" dirty="0"/>
          </a:p>
          <a:p>
            <a:pPr marL="0" indent="0">
              <a:buNone/>
            </a:pPr>
            <a:r>
              <a:rPr lang="en-CZ" dirty="0"/>
              <a:t>→ centrální téma vývoje zejména v adolescenci</a:t>
            </a:r>
          </a:p>
          <a:p>
            <a:pPr marL="0" indent="0">
              <a:buNone/>
            </a:pPr>
            <a:r>
              <a:rPr lang="en-CZ" dirty="0"/>
              <a:t>Stojí na pomezí psychoanalýzy, vývojové psychologie, humanistické psychologie, s prvky sociálního konstruktivismu</a:t>
            </a:r>
          </a:p>
          <a:p>
            <a:endParaRPr lang="en-CZ" dirty="0"/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456499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FA735-9E68-3A71-A3FC-CA88DB6E8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22328-2606-DAB1-26DE-F4BF6BA48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05543"/>
          </a:xfrm>
        </p:spPr>
        <p:txBody>
          <a:bodyPr/>
          <a:lstStyle/>
          <a:p>
            <a:pPr algn="ctr"/>
            <a:r>
              <a:rPr lang="en-CZ" dirty="0"/>
              <a:t>Základní principy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EDA7C-ED64-2BE9-2BF5-474B703D6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2629"/>
            <a:ext cx="10515600" cy="53993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Z" b="1" dirty="0"/>
              <a:t>1. Epigenetický princip</a:t>
            </a:r>
            <a:endParaRPr lang="en-CZ" dirty="0"/>
          </a:p>
          <a:p>
            <a:r>
              <a:rPr lang="en-CZ" dirty="0"/>
              <a:t>Vývoj probíhá v předem daném pořadí.Každá fáze navazuje na předchozí a vytváří základ pro další → vývoj je </a:t>
            </a:r>
            <a:r>
              <a:rPr lang="en-CZ" b="1" dirty="0"/>
              <a:t>sekvenční a kumulativní</a:t>
            </a:r>
          </a:p>
          <a:p>
            <a:pPr marL="0" indent="0">
              <a:buNone/>
            </a:pPr>
            <a:r>
              <a:rPr lang="en-CZ" b="1" dirty="0"/>
              <a:t>2. Psychosociální konflikty</a:t>
            </a:r>
            <a:endParaRPr lang="en-CZ" dirty="0"/>
          </a:p>
          <a:p>
            <a:r>
              <a:rPr lang="en-CZ" dirty="0"/>
              <a:t>Každá fáze obsahuje </a:t>
            </a:r>
            <a:r>
              <a:rPr lang="en-CZ" b="1" dirty="0"/>
              <a:t>krizi (conflict) </a:t>
            </a:r>
            <a:r>
              <a:rPr lang="en-CZ" dirty="0"/>
              <a:t>→ napětí mezi dvěma póly</a:t>
            </a:r>
          </a:p>
          <a:p>
            <a:r>
              <a:rPr lang="en-CZ" dirty="0"/>
              <a:t>Konflikt není „problém“, ale </a:t>
            </a:r>
            <a:r>
              <a:rPr lang="en-CZ" b="1" dirty="0"/>
              <a:t>vývojová výzva </a:t>
            </a:r>
            <a:r>
              <a:rPr lang="en-CZ" sz="2400" dirty="0"/>
              <a:t>(př. důvěra vs nedůvěra)</a:t>
            </a:r>
          </a:p>
          <a:p>
            <a:pPr marL="0" indent="0">
              <a:buNone/>
            </a:pPr>
            <a:r>
              <a:rPr lang="en-CZ" b="1" dirty="0"/>
              <a:t>3. Výsledek krize = ego síla</a:t>
            </a:r>
            <a:endParaRPr lang="en-CZ" dirty="0"/>
          </a:p>
          <a:p>
            <a:r>
              <a:rPr lang="en-CZ" dirty="0"/>
              <a:t>Úspěšné zvládnutí vede k rozvoji tzv. </a:t>
            </a:r>
            <a:r>
              <a:rPr lang="en-CZ" b="1" dirty="0"/>
              <a:t>ego strength (ctnost)</a:t>
            </a:r>
            <a:endParaRPr lang="en-CZ" dirty="0"/>
          </a:p>
          <a:p>
            <a:r>
              <a:rPr lang="en-CZ" dirty="0"/>
              <a:t>Př. důvěra → naděje, autonomie → vůle</a:t>
            </a:r>
          </a:p>
          <a:p>
            <a:pPr marL="0" indent="0">
              <a:buNone/>
            </a:pPr>
            <a:r>
              <a:rPr lang="en-CZ" b="1" dirty="0"/>
              <a:t>4. Vývoj trvá celý život</a:t>
            </a:r>
            <a:endParaRPr lang="en-CZ" dirty="0"/>
          </a:p>
          <a:p>
            <a:endParaRPr lang="en-CZ" dirty="0"/>
          </a:p>
          <a:p>
            <a:pPr marL="0" indent="0">
              <a:buNone/>
            </a:pP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868131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7284BB26-A09E-6A70-03BA-E5A5EB0017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4776" y="443567"/>
            <a:ext cx="11101116" cy="298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Z" altLang="en-CZ" sz="2000" b="1" dirty="0">
                <a:solidFill>
                  <a:srgbClr val="000000"/>
                </a:solidFill>
              </a:rPr>
              <a:t>1</a:t>
            </a:r>
            <a:r>
              <a:rPr kumimoji="0" lang="en-CZ" altLang="en-CZ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Stadia nejsou mechanické škatulky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Z" altLang="en-CZ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Erikson neříká, že ve 12 letech jedno stadium definitivně skončí a další začne. Jde o dominantní vývojové téma.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Z" altLang="en-CZ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Každý pól má svůj význam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Z" altLang="en-CZ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Cílem není absolutně odstranit „negativní“ pól. Například úplná důvěra bez schopnosti opatrnosti by nebyla adaptivní. Jde o převahu zdravého vyřešení konfliktu.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Z" altLang="en-CZ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Pozdější stadia navazují na dřívější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Z" altLang="en-CZ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Například problémy s intimitou mohou souviset s neustálenou identitou.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Z" altLang="en-CZ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 Teorie je heuristická, ne prediktivní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Z" altLang="en-CZ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Erikson je velmi užitečný jako rámec pro porozumění vývojovým úkolům, ale není to přesně měřitelný model ve smyslu silně experimentální teorie.</a:t>
            </a:r>
            <a:endParaRPr kumimoji="0" lang="en-CZ" altLang="en-CZ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C567DE7-D550-93DD-2508-2BF7096E6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776" y="3882203"/>
            <a:ext cx="9930924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Z" altLang="en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 budoucí učitele je Erikson velmi cenný, protože ukazuje, že škola nepracuje jen s výkonem,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Z" altLang="en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ale s vývojovými úkoly.</a:t>
            </a:r>
            <a:endParaRPr kumimoji="0" lang="en-CZ" altLang="en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en-CZ" altLang="en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ř. </a:t>
            </a:r>
            <a:endParaRPr kumimoji="0" lang="en-CZ" altLang="en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CZ" altLang="en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mladší děti řeší kompetenci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CZ" altLang="en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adolescenti řeší identitu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CZ" altLang="en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vysokoškoláci často stále řeší identitu i intimitu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CZ" altLang="en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učitel sám může být ve fázi generativity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Z" altLang="en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umožňuje chápat vzdělávání mnohem hlouběji než jen jako předávání obsahu.</a:t>
            </a:r>
            <a:endParaRPr kumimoji="0" lang="en-CZ" altLang="en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17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8A30E0F-95CF-106A-7B1D-9025270D63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720166"/>
              </p:ext>
            </p:extLst>
          </p:nvPr>
        </p:nvGraphicFramePr>
        <p:xfrm>
          <a:off x="1045011" y="2112579"/>
          <a:ext cx="10125921" cy="4192807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</a:tblPr>
              <a:tblGrid>
                <a:gridCol w="2062677">
                  <a:extLst>
                    <a:ext uri="{9D8B030D-6E8A-4147-A177-3AD203B41FA5}">
                      <a16:colId xmlns:a16="http://schemas.microsoft.com/office/drawing/2014/main" val="3151677861"/>
                    </a:ext>
                  </a:extLst>
                </a:gridCol>
                <a:gridCol w="3208780">
                  <a:extLst>
                    <a:ext uri="{9D8B030D-6E8A-4147-A177-3AD203B41FA5}">
                      <a16:colId xmlns:a16="http://schemas.microsoft.com/office/drawing/2014/main" val="1009686342"/>
                    </a:ext>
                  </a:extLst>
                </a:gridCol>
                <a:gridCol w="2718299">
                  <a:extLst>
                    <a:ext uri="{9D8B030D-6E8A-4147-A177-3AD203B41FA5}">
                      <a16:colId xmlns:a16="http://schemas.microsoft.com/office/drawing/2014/main" val="2830959612"/>
                    </a:ext>
                  </a:extLst>
                </a:gridCol>
                <a:gridCol w="2136165">
                  <a:extLst>
                    <a:ext uri="{9D8B030D-6E8A-4147-A177-3AD203B41FA5}">
                      <a16:colId xmlns:a16="http://schemas.microsoft.com/office/drawing/2014/main" val="3697879414"/>
                    </a:ext>
                  </a:extLst>
                </a:gridCol>
              </a:tblGrid>
              <a:tr h="5320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cap="none" spc="0">
                          <a:solidFill>
                            <a:schemeClr val="tx1"/>
                          </a:solidFill>
                        </a:rPr>
                        <a:t>Stadium</a:t>
                      </a:r>
                    </a:p>
                  </a:txBody>
                  <a:tcPr marL="78127" marR="111610" marT="22322" marB="16741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cap="none" spc="0" dirty="0" err="1">
                          <a:solidFill>
                            <a:schemeClr val="tx1"/>
                          </a:solidFill>
                        </a:rPr>
                        <a:t>Konflikt</a:t>
                      </a:r>
                      <a:endParaRPr lang="en-GB" sz="20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8127" marR="111610" marT="22322" marB="16741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cap="none" spc="0">
                          <a:solidFill>
                            <a:schemeClr val="tx1"/>
                          </a:solidFill>
                        </a:rPr>
                        <a:t>Hlavní téma</a:t>
                      </a:r>
                    </a:p>
                  </a:txBody>
                  <a:tcPr marL="78127" marR="111610" marT="22322" marB="16741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cap="none" spc="0">
                          <a:solidFill>
                            <a:schemeClr val="tx1"/>
                          </a:solidFill>
                        </a:rPr>
                        <a:t>Ego síla</a:t>
                      </a:r>
                    </a:p>
                  </a:txBody>
                  <a:tcPr marL="78127" marR="111610" marT="22322" marB="16741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783163"/>
                  </a:ext>
                </a:extLst>
              </a:tr>
              <a:tr h="4576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500" cap="none" spc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78127" marR="111610" marT="22322" marB="167415" anchor="ctr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důvěra vs nedůvěra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bezpečí světa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naděje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174738"/>
                  </a:ext>
                </a:extLst>
              </a:tr>
              <a:tr h="4576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500" cap="none" spc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78127" marR="111610" marT="22322" marB="167415" anchor="ctr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 dirty="0" err="1">
                          <a:solidFill>
                            <a:schemeClr val="tx1"/>
                          </a:solidFill>
                        </a:rPr>
                        <a:t>autonomie</a:t>
                      </a:r>
                      <a:r>
                        <a:rPr lang="en-GB" sz="1500" cap="none" spc="0" dirty="0">
                          <a:solidFill>
                            <a:schemeClr val="tx1"/>
                          </a:solidFill>
                        </a:rPr>
                        <a:t> vs stud a </a:t>
                      </a:r>
                      <a:r>
                        <a:rPr lang="en-GB" sz="1500" cap="none" spc="0" dirty="0" err="1">
                          <a:solidFill>
                            <a:schemeClr val="tx1"/>
                          </a:solidFill>
                        </a:rPr>
                        <a:t>pochybnosti</a:t>
                      </a:r>
                      <a:endParaRPr lang="en-GB" sz="15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samostatnost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vůle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563196"/>
                  </a:ext>
                </a:extLst>
              </a:tr>
              <a:tr h="4576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500" cap="none" spc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78127" marR="111610" marT="22322" marB="167415" anchor="ctr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iniciativa vs vina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aktivní jednání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účel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80552"/>
                  </a:ext>
                </a:extLst>
              </a:tr>
              <a:tr h="4576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500" cap="none" spc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78127" marR="111610" marT="22322" marB="167415" anchor="ctr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píle vs méněcennost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kompetence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kompetence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122595"/>
                  </a:ext>
                </a:extLst>
              </a:tr>
              <a:tr h="4576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500" cap="none" spc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78127" marR="111610" marT="22322" marB="167415" anchor="ctr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identita vs zmatení rolí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kdo jsem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věrnost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177991"/>
                  </a:ext>
                </a:extLst>
              </a:tr>
              <a:tr h="4576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500" cap="none" spc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78127" marR="111610" marT="22322" marB="167415" anchor="ctr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intimita vs izolace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blízkost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láska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926158"/>
                  </a:ext>
                </a:extLst>
              </a:tr>
              <a:tr h="4576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500" cap="none" spc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78127" marR="111610" marT="22322" marB="167415" anchor="ctr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generativita vs stagnace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přínos dalším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péče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153140"/>
                  </a:ext>
                </a:extLst>
              </a:tr>
              <a:tr h="4576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500" cap="none" spc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78127" marR="111610" marT="22322" marB="167415" anchor="ctr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integrita vs zoufalství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>
                          <a:solidFill>
                            <a:schemeClr val="tx1"/>
                          </a:solidFill>
                        </a:rPr>
                        <a:t>bilance života</a:t>
                      </a: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cap="none" spc="0" dirty="0" err="1">
                          <a:solidFill>
                            <a:schemeClr val="tx1"/>
                          </a:solidFill>
                        </a:rPr>
                        <a:t>moudrost</a:t>
                      </a:r>
                      <a:endParaRPr lang="en-GB" sz="15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8127" marR="111610" marT="22322" marB="16741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668845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8C773901-5321-D978-6292-5CBC95339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234"/>
            <a:ext cx="10515600" cy="1325563"/>
          </a:xfrm>
        </p:spPr>
        <p:txBody>
          <a:bodyPr/>
          <a:lstStyle/>
          <a:p>
            <a:pPr algn="ctr"/>
            <a:r>
              <a:rPr lang="en-CZ" dirty="0">
                <a:solidFill>
                  <a:schemeClr val="bg1"/>
                </a:solidFill>
              </a:rPr>
              <a:t>Přehled stadií v Eriksonově teorii</a:t>
            </a:r>
          </a:p>
        </p:txBody>
      </p:sp>
    </p:spTree>
    <p:extLst>
      <p:ext uri="{BB962C8B-B14F-4D97-AF65-F5344CB8AC3E}">
        <p14:creationId xmlns:p14="http://schemas.microsoft.com/office/powerpoint/2010/main" val="4176396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411</Words>
  <Application>Microsoft Macintosh PowerPoint</Application>
  <PresentationFormat>Widescreen</PresentationFormat>
  <Paragraphs>76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Eriksonova teorie Psychosociálního vývoje</vt:lpstr>
      <vt:lpstr>Kontext teorie</vt:lpstr>
      <vt:lpstr>Základní principy</vt:lpstr>
      <vt:lpstr>PowerPoint Presentation</vt:lpstr>
      <vt:lpstr>Přehled stadií v Eriksonově teorii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Mauritius Vanek</dc:creator>
  <cp:lastModifiedBy>Mauritius Vanek</cp:lastModifiedBy>
  <cp:revision>1</cp:revision>
  <dcterms:created xsi:type="dcterms:W3CDTF">2026-03-23T09:18:15Z</dcterms:created>
  <dcterms:modified xsi:type="dcterms:W3CDTF">2026-03-23T09:30:12Z</dcterms:modified>
</cp:coreProperties>
</file>