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7"/>
  </p:normalViewPr>
  <p:slideViewPr>
    <p:cSldViewPr snapToGrid="0">
      <p:cViewPr>
        <p:scale>
          <a:sx n="89" d="100"/>
          <a:sy n="89" d="100"/>
        </p:scale>
        <p:origin x="1432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313288-E838-6504-B3E5-9FCB13154F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C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8A08764-6E3B-52AF-497B-94078B9203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C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922FAB-B7F7-827E-A61C-DC039515F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DEEB6-B2AC-EB4A-B077-C1E8FA25FAF3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E6A6F-0237-ECCB-1FB8-15F5CF3D1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82B302-8148-F645-D708-71B12E486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9869-E7DE-B94F-BE31-8E9F922EFF66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237045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061CBE-F4D5-B011-15AB-9CD181A63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C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CF832B3-6C99-5045-0963-1E5DB3BA33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C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05CFB0-4183-F984-7FCE-C50A75C55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DEEB6-B2AC-EB4A-B077-C1E8FA25FAF3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49E610-0300-5259-C8E6-D85EAC4A0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CD16BF-2A69-5A4A-5941-8431342BF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9869-E7DE-B94F-BE31-8E9F922EFF66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4039201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50A0598-0F9C-8641-BC21-6542336265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C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D66CA-2246-5E3B-0C8C-B4B7A7F914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C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5D3C16-B5E1-B06A-8AA2-15E625D2B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DEEB6-B2AC-EB4A-B077-C1E8FA25FAF3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0F0EC4-64C2-42B0-5EEE-5F393F755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09F669-41E1-F7C6-3101-B25476D1D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9869-E7DE-B94F-BE31-8E9F922EFF66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15415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B7A8D5-E01C-2B71-D399-B95D86EA3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C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901BD3-8113-3A0E-76EE-D757DB364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C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20FEF8-6ECC-1F0D-7461-B6CE7B21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DEEB6-B2AC-EB4A-B077-C1E8FA25FAF3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74FB56-BCA0-A218-A051-976A9B242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3E5C8B-0ED8-B48B-AB0B-2E5CFF9C5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9869-E7DE-B94F-BE31-8E9F922EFF66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4140969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B149FD-033F-A71D-D440-7585AA58A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C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80A33-2F75-DEFD-2897-1C2F3155B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BAF157-A32B-8035-DDCC-D319AA162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DEEB6-B2AC-EB4A-B077-C1E8FA25FAF3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D7AF60-C0A3-8306-2C6B-EF38BBF0F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32CD4D-D1F5-65A9-466B-F061332A0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9869-E7DE-B94F-BE31-8E9F922EFF66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70667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55AE62-8123-7199-26D7-4376BC811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C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326419-3D77-6157-52C2-261594365B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C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8D9E81C-21B6-564E-920D-F55513757F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C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8BC87EF-3F39-ED1D-89E4-D7DCE4A4B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DEEB6-B2AC-EB4A-B077-C1E8FA25FAF3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A7DB60C-27A4-502C-9269-8331C26C7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CEF8F0-2C05-E5D9-B27A-83989DE75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9869-E7DE-B94F-BE31-8E9F922EFF66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400392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6E7061-92AC-F8CE-1C35-95CD570FD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C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6F4AAE8-716F-017E-0ACA-75D5F58CA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B9D2E2-DE19-F2C8-D439-3CC29AE76A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C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E27DDBC-EF1E-C56E-0927-BC9984376C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62A37AF-44AB-15EE-158A-F175B95B9F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C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E4ABFD5-7C50-A0F2-4FF5-78DF59DAE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DEEB6-B2AC-EB4A-B077-C1E8FA25FAF3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981A42D-87D5-A706-6507-5480B2C62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ED5BC0B-EF7D-0013-B549-1815AA3FA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9869-E7DE-B94F-BE31-8E9F922EFF66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091851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CF9E33-5AE5-5311-AC92-72F3A695B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C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DAAC913-EEC9-663E-1C74-D035336DF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DEEB6-B2AC-EB4A-B077-C1E8FA25FAF3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CE43F37-D2DA-E5E7-D0A3-D69B38192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93FC57F-B3A5-5A40-D7CB-0F0212EBA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9869-E7DE-B94F-BE31-8E9F922EFF66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74519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B05C4B9-558E-C4C9-5AC9-DA735BA99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DEEB6-B2AC-EB4A-B077-C1E8FA25FAF3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2BB87DA-E79C-B220-FAC8-FE466A92B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682FE50-1E01-F616-A580-6E8FB30DE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9869-E7DE-B94F-BE31-8E9F922EFF66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119262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2B6EFD-707E-395F-AB50-F45259BD8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C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E2F882-8AD1-1817-405A-01623CC0F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C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07B8BCB-BFFB-292E-C99B-2C96995FD0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2FFA05-A953-7265-5825-FB63EA364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DEEB6-B2AC-EB4A-B077-C1E8FA25FAF3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BE8011-4814-7207-CCC2-6D3865D34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8AE97FB-0BB0-CE86-A866-C2FFBF6ED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9869-E7DE-B94F-BE31-8E9F922EFF66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440730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D5494C-CA7C-23AF-419F-157CFB59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C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00464FA-32C5-A502-9C1D-1C55DC2A46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C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E824911-E6E7-6AF3-B669-451ACD528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27CB0E-A947-654C-842F-3E8D1D4F8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DEEB6-B2AC-EB4A-B077-C1E8FA25FAF3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EDFC3B3-FA08-ECF3-032E-ED7A200E2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EFE7BBB-D272-8AD4-4DC8-B1584C780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9869-E7DE-B94F-BE31-8E9F922EFF66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778164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244973-0F36-5629-738C-E6D6B8E01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C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F07E03-9F68-235A-A7D7-14AA38993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C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6E30E5-BE9B-A43E-5984-73823827E6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DEEB6-B2AC-EB4A-B077-C1E8FA25FAF3}" type="datetimeFigureOut">
              <a:rPr lang="ru-CZ" smtClean="0"/>
              <a:t>22.03.2026</a:t>
            </a:fld>
            <a:endParaRPr lang="ru-C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4EEAA5-2556-B788-AAFD-171FC711F6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F4C8F9-9115-D31C-A8AB-512396EA87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F9869-E7DE-B94F-BE31-8E9F922EFF66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661262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3F0EFA-1F2A-474B-441E-408C73DF86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Stupňování</a:t>
            </a:r>
            <a:r>
              <a:rPr lang="en-GB" dirty="0"/>
              <a:t> </a:t>
            </a:r>
            <a:r>
              <a:rPr lang="en-GB" dirty="0" err="1"/>
              <a:t>adjektiv</a:t>
            </a:r>
            <a:endParaRPr lang="ru-C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8365D3-D22F-D712-F587-B0668FC20D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Veronika </a:t>
            </a:r>
            <a:r>
              <a:rPr lang="cs-CZ" dirty="0" err="1"/>
              <a:t>Rudakova</a:t>
            </a: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3149280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3891D9-78C5-3363-6A62-0D2D60D7E36D}"/>
              </a:ext>
            </a:extLst>
          </p:cNvPr>
          <p:cNvSpPr txBox="1"/>
          <p:nvPr/>
        </p:nvSpPr>
        <p:spPr>
          <a:xfrm>
            <a:off x="827313" y="2136338"/>
            <a:ext cx="1053737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effectLst/>
                <a:latin typeface="Helvetica Neue" panose="02000503000000020004" pitchFamily="2" charset="0"/>
              </a:rPr>
              <a:t>AKCENTOLOGICKÉ ZVLÁŠTNOSTI</a:t>
            </a:r>
            <a:endParaRPr lang="fr-FR" b="1" dirty="0">
              <a:latin typeface="Helvetica Neue" panose="02000503000000020004" pitchFamily="2" charset="0"/>
            </a:endParaRPr>
          </a:p>
          <a:p>
            <a:endParaRPr lang="fr-FR" dirty="0">
              <a:effectLst/>
              <a:latin typeface="Helvetica Neue" panose="02000503000000020004" pitchFamily="2" charset="0"/>
            </a:endParaRPr>
          </a:p>
          <a:p>
            <a:r>
              <a:rPr lang="fr-FR" dirty="0" err="1">
                <a:effectLst/>
                <a:latin typeface="Helvetica Neue" panose="02000503000000020004" pitchFamily="2" charset="0"/>
              </a:rPr>
              <a:t>Při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tvoření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komparativu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může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docházet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ke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změně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přízvuku</a:t>
            </a:r>
            <a:r>
              <a:rPr lang="fr-FR" dirty="0">
                <a:effectLst/>
                <a:latin typeface="Helvetica Neue" panose="02000503000000020004" pitchFamily="2" charset="0"/>
              </a:rPr>
              <a:t>:</a:t>
            </a:r>
          </a:p>
          <a:p>
            <a:r>
              <a:rPr lang="fr-FR" dirty="0">
                <a:effectLst/>
                <a:latin typeface="Helvetica Neue" panose="02000503000000020004" pitchFamily="2" charset="0"/>
              </a:rPr>
              <a:t>-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někdy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zůstává</a:t>
            </a:r>
            <a:r>
              <a:rPr lang="fr-FR" dirty="0">
                <a:effectLst/>
                <a:latin typeface="Helvetica Neue" panose="02000503000000020004" pitchFamily="2" charset="0"/>
              </a:rPr>
              <a:t> na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kmeni</a:t>
            </a:r>
            <a:r>
              <a:rPr lang="fr-FR" dirty="0">
                <a:effectLst/>
                <a:latin typeface="Helvetica Neue" panose="02000503000000020004" pitchFamily="2" charset="0"/>
              </a:rPr>
              <a:t>,</a:t>
            </a:r>
          </a:p>
          <a:p>
            <a:r>
              <a:rPr lang="fr-FR" dirty="0">
                <a:effectLst/>
                <a:latin typeface="Helvetica Neue" panose="02000503000000020004" pitchFamily="2" charset="0"/>
              </a:rPr>
              <a:t>-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někdy</a:t>
            </a:r>
            <a:r>
              <a:rPr lang="fr-FR" dirty="0">
                <a:effectLst/>
                <a:latin typeface="Helvetica Neue" panose="02000503000000020004" pitchFamily="2" charset="0"/>
              </a:rPr>
              <a:t> se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přesouvá</a:t>
            </a:r>
            <a:r>
              <a:rPr lang="fr-FR" dirty="0">
                <a:effectLst/>
                <a:latin typeface="Helvetica Neue" panose="02000503000000020004" pitchFamily="2" charset="0"/>
              </a:rPr>
              <a:t> na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sufix</a:t>
            </a:r>
            <a:r>
              <a:rPr lang="fr-FR" dirty="0">
                <a:effectLst/>
                <a:latin typeface="Helvetica Neue" panose="02000503000000020004" pitchFamily="2" charset="0"/>
              </a:rPr>
              <a:t> (-</a:t>
            </a:r>
            <a:r>
              <a:rPr lang="ru-RU" dirty="0">
                <a:effectLst/>
                <a:latin typeface="Helvetica Neue" panose="02000503000000020004" pitchFamily="2" charset="0"/>
              </a:rPr>
              <a:t>ее, -ей).</a:t>
            </a:r>
          </a:p>
          <a:p>
            <a:endParaRPr lang="ru-RU" dirty="0">
              <a:effectLst/>
              <a:latin typeface="Helvetica Neue" panose="02000503000000020004" pitchFamily="2" charset="0"/>
            </a:endParaRPr>
          </a:p>
          <a:p>
            <a:r>
              <a:rPr lang="fr-FR" dirty="0" err="1">
                <a:effectLst/>
                <a:latin typeface="Helvetica Neue" panose="02000503000000020004" pitchFamily="2" charset="0"/>
              </a:rPr>
              <a:t>Tato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kolísání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mohou</a:t>
            </a:r>
            <a:r>
              <a:rPr lang="fr-FR" dirty="0">
                <a:effectLst/>
                <a:latin typeface="Helvetica Neue" panose="02000503000000020004" pitchFamily="2" charset="0"/>
              </a:rPr>
              <a:t>:</a:t>
            </a:r>
            <a:endParaRPr lang="fr-FR" dirty="0">
              <a:latin typeface="Helvetica Neue" panose="02000503000000020004" pitchFamily="2" charset="0"/>
            </a:endParaRPr>
          </a:p>
          <a:p>
            <a:r>
              <a:rPr lang="fr-FR" dirty="0">
                <a:effectLst/>
                <a:latin typeface="Helvetica Neue" panose="02000503000000020004" pitchFamily="2" charset="0"/>
              </a:rPr>
              <a:t>-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ztěžovat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užívání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některých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tvarů</a:t>
            </a:r>
            <a:endParaRPr lang="fr-FR" dirty="0">
              <a:effectLst/>
              <a:latin typeface="Helvetica Neue" panose="02000503000000020004" pitchFamily="2" charset="0"/>
            </a:endParaRPr>
          </a:p>
          <a:p>
            <a:r>
              <a:rPr lang="fr-FR" dirty="0">
                <a:effectLst/>
                <a:latin typeface="Helvetica Neue" panose="02000503000000020004" pitchFamily="2" charset="0"/>
              </a:rPr>
              <a:t>-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vést</a:t>
            </a:r>
            <a:r>
              <a:rPr lang="fr-FR" dirty="0">
                <a:effectLst/>
                <a:latin typeface="Helvetica Neue" panose="02000503000000020004" pitchFamily="2" charset="0"/>
              </a:rPr>
              <a:t> k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nahrazování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opisnou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konstrukcí</a:t>
            </a:r>
            <a:r>
              <a:rPr lang="fr-FR" dirty="0">
                <a:effectLst/>
                <a:latin typeface="Helvetica Neue" panose="02000503000000020004" pitchFamily="2" charset="0"/>
              </a:rPr>
              <a:t> (</a:t>
            </a:r>
            <a:r>
              <a:rPr lang="ru-RU" i="1" dirty="0">
                <a:effectLst/>
                <a:latin typeface="Helvetica Neue" panose="02000503000000020004" pitchFamily="2" charset="0"/>
              </a:rPr>
              <a:t>более + </a:t>
            </a:r>
            <a:r>
              <a:rPr lang="fr-FR" i="1" dirty="0">
                <a:effectLst/>
                <a:latin typeface="Helvetica Neue" panose="02000503000000020004" pitchFamily="2" charset="0"/>
              </a:rPr>
              <a:t>adj.</a:t>
            </a:r>
            <a:r>
              <a:rPr lang="fr-FR" dirty="0">
                <a:effectLst/>
                <a:latin typeface="Helvetica Neue" panose="02000503000000020004" pitchFamily="2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54713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3891D9-78C5-3363-6A62-0D2D60D7E36D}"/>
              </a:ext>
            </a:extLst>
          </p:cNvPr>
          <p:cNvSpPr txBox="1"/>
          <p:nvPr/>
        </p:nvSpPr>
        <p:spPr>
          <a:xfrm>
            <a:off x="827313" y="1028343"/>
            <a:ext cx="10537373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effectLst/>
                <a:latin typeface="Helvetica Neue" panose="02000503000000020004" pitchFamily="2" charset="0"/>
              </a:rPr>
              <a:t>SUPLETIVNÍ TVARY</a:t>
            </a:r>
            <a:endParaRPr lang="fr-FR" dirty="0">
              <a:effectLst/>
              <a:latin typeface="Helvetica Neue" panose="02000503000000020004" pitchFamily="2" charset="0"/>
            </a:endParaRPr>
          </a:p>
          <a:p>
            <a:endParaRPr lang="fr-FR" dirty="0">
              <a:effectLst/>
              <a:latin typeface="Helvetica Neue" panose="02000503000000020004" pitchFamily="2" charset="0"/>
            </a:endParaRPr>
          </a:p>
          <a:p>
            <a:r>
              <a:rPr lang="fr-FR" dirty="0" err="1">
                <a:effectLst/>
                <a:latin typeface="Helvetica Neue" panose="02000503000000020004" pitchFamily="2" charset="0"/>
              </a:rPr>
              <a:t>Některá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adjektiva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tvoří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komparativ</a:t>
            </a:r>
            <a:r>
              <a:rPr lang="fr-FR" dirty="0">
                <a:effectLst/>
                <a:latin typeface="Helvetica Neue" panose="02000503000000020004" pitchFamily="2" charset="0"/>
              </a:rPr>
              <a:t> z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jiného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kmene</a:t>
            </a:r>
            <a:r>
              <a:rPr lang="fr-FR" dirty="0">
                <a:effectLst/>
                <a:latin typeface="Helvetica Neue" panose="02000503000000020004" pitchFamily="2" charset="0"/>
              </a:rPr>
              <a:t>:</a:t>
            </a:r>
          </a:p>
          <a:p>
            <a:r>
              <a:rPr lang="ru-RU" i="1" dirty="0">
                <a:effectLst/>
                <a:latin typeface="Helvetica Neue" panose="02000503000000020004" pitchFamily="2" charset="0"/>
              </a:rPr>
              <a:t>хороший — лучше, плохой — хуже</a:t>
            </a:r>
            <a:r>
              <a:rPr lang="ru-RU" dirty="0">
                <a:latin typeface="Helvetica Neue" panose="02000503000000020004" pitchFamily="2" charset="0"/>
              </a:rPr>
              <a:t>, </a:t>
            </a:r>
            <a:r>
              <a:rPr lang="ru-RU" i="1" dirty="0">
                <a:effectLst/>
                <a:latin typeface="Helvetica Neue" panose="02000503000000020004" pitchFamily="2" charset="0"/>
              </a:rPr>
              <a:t>малый — меньше. </a:t>
            </a:r>
            <a:endParaRPr lang="ru-RU" dirty="0">
              <a:effectLst/>
              <a:latin typeface="Helvetica Neue" panose="02000503000000020004" pitchFamily="2" charset="0"/>
            </a:endParaRPr>
          </a:p>
          <a:p>
            <a:br>
              <a:rPr lang="fr-FR" dirty="0">
                <a:effectLst/>
                <a:latin typeface="Helvetica Neue" panose="02000503000000020004" pitchFamily="2" charset="0"/>
              </a:rPr>
            </a:br>
            <a:endParaRPr lang="fr-FR" dirty="0">
              <a:effectLst/>
              <a:latin typeface="Helvetica Neue" panose="02000503000000020004" pitchFamily="2" charset="0"/>
            </a:endParaRPr>
          </a:p>
          <a:p>
            <a:endParaRPr lang="ru-RU" b="1" dirty="0">
              <a:effectLst/>
              <a:latin typeface="Helvetica Neue" panose="02000503000000020004" pitchFamily="2" charset="0"/>
            </a:endParaRPr>
          </a:p>
          <a:p>
            <a:r>
              <a:rPr lang="fr-FR" b="1" dirty="0">
                <a:effectLst/>
                <a:latin typeface="Helvetica Neue" panose="02000503000000020004" pitchFamily="2" charset="0"/>
              </a:rPr>
              <a:t>VARIANTNÍ A STYLISTICKÉ ROZDÍLY</a:t>
            </a:r>
            <a:endParaRPr lang="fr-FR" dirty="0">
              <a:effectLst/>
              <a:latin typeface="Helvetica Neue" panose="02000503000000020004" pitchFamily="2" charset="0"/>
            </a:endParaRPr>
          </a:p>
          <a:p>
            <a:endParaRPr lang="fr-FR" dirty="0">
              <a:effectLst/>
              <a:latin typeface="Helvetica Neue" panose="02000503000000020004" pitchFamily="2" charset="0"/>
            </a:endParaRPr>
          </a:p>
          <a:p>
            <a:r>
              <a:rPr lang="fr-FR" dirty="0" err="1">
                <a:effectLst/>
                <a:latin typeface="Helvetica Neue" panose="02000503000000020004" pitchFamily="2" charset="0"/>
              </a:rPr>
              <a:t>Některé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tvary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existují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paralelně</a:t>
            </a:r>
            <a:r>
              <a:rPr lang="fr-FR" dirty="0">
                <a:effectLst/>
                <a:latin typeface="Helvetica Neue" panose="02000503000000020004" pitchFamily="2" charset="0"/>
              </a:rPr>
              <a:t>:</a:t>
            </a:r>
          </a:p>
          <a:p>
            <a:r>
              <a:rPr lang="ru-RU" i="1" dirty="0">
                <a:effectLst/>
                <a:latin typeface="Helvetica Neue" panose="02000503000000020004" pitchFamily="2" charset="0"/>
              </a:rPr>
              <a:t>позже — позднее</a:t>
            </a:r>
            <a:r>
              <a:rPr lang="ru-RU" dirty="0">
                <a:latin typeface="Helvetica Neue" panose="02000503000000020004" pitchFamily="2" charset="0"/>
              </a:rPr>
              <a:t>, </a:t>
            </a:r>
            <a:r>
              <a:rPr lang="ru-RU" i="1" dirty="0">
                <a:effectLst/>
                <a:latin typeface="Helvetica Neue" panose="02000503000000020004" pitchFamily="2" charset="0"/>
              </a:rPr>
              <a:t>дальше — далее.</a:t>
            </a:r>
            <a:endParaRPr lang="ru-RU" dirty="0">
              <a:effectLst/>
              <a:latin typeface="Helvetica Neue" panose="02000503000000020004" pitchFamily="2" charset="0"/>
            </a:endParaRPr>
          </a:p>
          <a:p>
            <a:endParaRPr lang="ru-RU" dirty="0">
              <a:effectLst/>
              <a:latin typeface="Helvetica Neue" panose="02000503000000020004" pitchFamily="2" charset="0"/>
            </a:endParaRPr>
          </a:p>
          <a:p>
            <a:r>
              <a:rPr lang="fr-FR" dirty="0" err="1">
                <a:effectLst/>
                <a:latin typeface="Helvetica Neue" panose="02000503000000020004" pitchFamily="2" charset="0"/>
              </a:rPr>
              <a:t>Rozdíly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mohou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být</a:t>
            </a:r>
            <a:r>
              <a:rPr lang="fr-FR" dirty="0">
                <a:effectLst/>
                <a:latin typeface="Helvetica Neue" panose="02000503000000020004" pitchFamily="2" charset="0"/>
              </a:rPr>
              <a:t>:</a:t>
            </a:r>
          </a:p>
          <a:p>
            <a:r>
              <a:rPr lang="cs-CZ" dirty="0">
                <a:effectLst/>
                <a:latin typeface="Helvetica Neue" panose="02000503000000020004" pitchFamily="2" charset="0"/>
              </a:rPr>
              <a:t>-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významové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(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lexikální</a:t>
            </a:r>
            <a:r>
              <a:rPr lang="fr-FR" b="1" dirty="0">
                <a:effectLst/>
                <a:latin typeface="Helvetica Neue" panose="02000503000000020004" pitchFamily="2" charset="0"/>
              </a:rPr>
              <a:t>)</a:t>
            </a:r>
            <a:endParaRPr lang="ru-RU" b="1" dirty="0">
              <a:effectLst/>
              <a:latin typeface="Helvetica Neue" panose="02000503000000020004" pitchFamily="2" charset="0"/>
            </a:endParaRPr>
          </a:p>
          <a:p>
            <a:r>
              <a:rPr lang="ru-RU" i="1" dirty="0">
                <a:effectLst/>
                <a:latin typeface="Helvetica Neue" panose="02000503000000020004" pitchFamily="2" charset="0"/>
              </a:rPr>
              <a:t>старее</a:t>
            </a:r>
            <a:r>
              <a:rPr lang="ru-RU" dirty="0">
                <a:effectLst/>
                <a:latin typeface="Helvetica Neue" panose="02000503000000020004" pitchFamily="2" charset="0"/>
              </a:rPr>
              <a:t> </a:t>
            </a:r>
            <a:r>
              <a:rPr lang="ru-RU" i="1" dirty="0">
                <a:effectLst/>
                <a:latin typeface="Helvetica Neue" panose="02000503000000020004" pitchFamily="2" charset="0"/>
              </a:rPr>
              <a:t>— старше, горче — горше.</a:t>
            </a:r>
            <a:endParaRPr lang="fr-FR" dirty="0">
              <a:effectLst/>
              <a:latin typeface="Helvetica Neue" panose="02000503000000020004" pitchFamily="2" charset="0"/>
            </a:endParaRPr>
          </a:p>
          <a:p>
            <a:r>
              <a:rPr lang="fr-FR" dirty="0">
                <a:effectLst/>
                <a:latin typeface="Helvetica Neue" panose="02000503000000020004" pitchFamily="2" charset="0"/>
              </a:rPr>
              <a:t>-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stylistické</a:t>
            </a:r>
            <a:endParaRPr lang="ru-RU" b="1" dirty="0">
              <a:latin typeface="Helvetica Neue" panose="02000503000000020004" pitchFamily="2" charset="0"/>
            </a:endParaRPr>
          </a:p>
          <a:p>
            <a:r>
              <a:rPr lang="ru-RU" i="1" dirty="0">
                <a:latin typeface="Helvetica Neue" panose="02000503000000020004" pitchFamily="2" charset="0"/>
              </a:rPr>
              <a:t>красивее </a:t>
            </a:r>
            <a:r>
              <a:rPr lang="ru-RU" i="1" dirty="0">
                <a:effectLst/>
                <a:latin typeface="Helvetica Neue" panose="02000503000000020004" pitchFamily="2" charset="0"/>
              </a:rPr>
              <a:t>— краше </a:t>
            </a:r>
            <a:r>
              <a:rPr lang="ru-RU" dirty="0">
                <a:effectLst/>
                <a:latin typeface="Helvetica Neue" panose="02000503000000020004" pitchFamily="2" charset="0"/>
              </a:rPr>
              <a:t>(</a:t>
            </a:r>
            <a:r>
              <a:rPr lang="cs-CZ" dirty="0">
                <a:effectLst/>
                <a:latin typeface="Helvetica Neue" panose="02000503000000020004" pitchFamily="2" charset="0"/>
              </a:rPr>
              <a:t>poetické</a:t>
            </a:r>
            <a:r>
              <a:rPr lang="ru-RU" dirty="0">
                <a:effectLst/>
                <a:latin typeface="Helvetica Neue" panose="02000503000000020004" pitchFamily="2" charset="0"/>
              </a:rPr>
              <a:t>).</a:t>
            </a:r>
            <a:endParaRPr lang="fr-FR" dirty="0">
              <a:effectLst/>
              <a:latin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765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3891D9-78C5-3363-6A62-0D2D60D7E36D}"/>
              </a:ext>
            </a:extLst>
          </p:cNvPr>
          <p:cNvSpPr txBox="1"/>
          <p:nvPr/>
        </p:nvSpPr>
        <p:spPr>
          <a:xfrm>
            <a:off x="827313" y="2967335"/>
            <a:ext cx="105373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 err="1">
                <a:latin typeface="Helvetica Neue" panose="02000503000000020004" pitchFamily="2" charset="0"/>
              </a:rPr>
              <a:t>Zdroj</a:t>
            </a:r>
            <a:r>
              <a:rPr lang="ru-RU" b="1" dirty="0">
                <a:latin typeface="Helvetica Neue" panose="02000503000000020004" pitchFamily="2" charset="0"/>
              </a:rPr>
              <a:t>: </a:t>
            </a:r>
          </a:p>
          <a:p>
            <a:pPr algn="ctr"/>
            <a:endParaRPr lang="ru-RU" b="1" dirty="0">
              <a:latin typeface="Helvetica Neue" panose="02000503000000020004" pitchFamily="2" charset="0"/>
            </a:endParaRPr>
          </a:p>
          <a:p>
            <a:pPr algn="ctr"/>
            <a:r>
              <a:rPr lang="ru-RU" i="0" u="none" strike="noStrike" dirty="0">
                <a:effectLst/>
                <a:latin typeface="Helvetica Neue" panose="02000503000000020004" pitchFamily="2" charset="0"/>
              </a:rPr>
              <a:t>Русская грамматика</a:t>
            </a:r>
            <a:r>
              <a:rPr lang="ru-RU" b="0" i="0" u="none" strike="noStrike" dirty="0">
                <a:effectLst/>
                <a:latin typeface="Helvetica Neue" panose="02000503000000020004" pitchFamily="2" charset="0"/>
              </a:rPr>
              <a:t>: [В 2-х т. / </a:t>
            </a:r>
            <a:r>
              <a:rPr lang="ru-RU" b="0" i="0" u="none" strike="noStrike" dirty="0" err="1">
                <a:effectLst/>
                <a:latin typeface="Helvetica Neue" panose="02000503000000020004" pitchFamily="2" charset="0"/>
              </a:rPr>
              <a:t>Редкол</a:t>
            </a:r>
            <a:r>
              <a:rPr lang="ru-RU" b="0" i="0" u="none" strike="noStrike" dirty="0">
                <a:effectLst/>
                <a:latin typeface="Helvetica Neue" panose="02000503000000020004" pitchFamily="2" charset="0"/>
              </a:rPr>
              <a:t>.: Н. Ю. Шведова (гл. ред.) и др.]. - М. : Наука, </a:t>
            </a:r>
            <a:r>
              <a:rPr lang="ru-RU" i="0" u="none" strike="noStrike" dirty="0">
                <a:effectLst/>
                <a:latin typeface="Helvetica Neue" panose="02000503000000020004" pitchFamily="2" charset="0"/>
              </a:rPr>
              <a:t>1980.</a:t>
            </a:r>
            <a:endParaRPr lang="fr-FR" dirty="0">
              <a:effectLst/>
              <a:latin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427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DFA971C-DE99-4056-566D-F1366A48E189}"/>
              </a:ext>
            </a:extLst>
          </p:cNvPr>
          <p:cNvSpPr txBox="1"/>
          <p:nvPr/>
        </p:nvSpPr>
        <p:spPr>
          <a:xfrm>
            <a:off x="431104" y="1074509"/>
            <a:ext cx="1132979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 err="1">
                <a:effectLst/>
                <a:latin typeface="Helvetica Neue" panose="02000503000000020004" pitchFamily="2" charset="0"/>
              </a:rPr>
              <a:t>Komparativ</a:t>
            </a:r>
            <a:r>
              <a:rPr lang="fr-FR" sz="2000" b="1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(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srovnávací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stupeň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adjektiva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) - je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zvláštní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morfologická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forma,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která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vyjadřuje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vyšší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míru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určitého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kvalitativního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příznaku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ve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srovnání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se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základní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(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pozitivní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)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formou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adjektiva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. </a:t>
            </a:r>
            <a:br>
              <a:rPr lang="fr-FR" sz="2000" dirty="0">
                <a:effectLst/>
                <a:latin typeface="Helvetica Neue" panose="02000503000000020004" pitchFamily="2" charset="0"/>
              </a:rPr>
            </a:br>
            <a:endParaRPr lang="fr-FR" sz="2000" dirty="0">
              <a:effectLst/>
              <a:latin typeface="Helvetica Neue" panose="02000503000000020004" pitchFamily="2" charset="0"/>
            </a:endParaRPr>
          </a:p>
          <a:p>
            <a:r>
              <a:rPr lang="fr-FR" sz="2000" dirty="0" err="1">
                <a:effectLst/>
                <a:latin typeface="Helvetica Neue" panose="02000503000000020004" pitchFamily="2" charset="0"/>
              </a:rPr>
              <a:t>Např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.: </a:t>
            </a:r>
            <a:r>
              <a:rPr lang="ru-RU" sz="2000" i="1" dirty="0">
                <a:effectLst/>
                <a:latin typeface="Helvetica Neue" panose="02000503000000020004" pitchFamily="2" charset="0"/>
              </a:rPr>
              <a:t>умный — умнее</a:t>
            </a:r>
            <a:r>
              <a:rPr lang="ru-RU" sz="2000" dirty="0">
                <a:effectLst/>
                <a:latin typeface="Helvetica Neue" panose="02000503000000020004" pitchFamily="2" charset="0"/>
              </a:rPr>
              <a:t>, </a:t>
            </a:r>
            <a:r>
              <a:rPr lang="ru-RU" sz="2000" i="1" dirty="0">
                <a:effectLst/>
                <a:latin typeface="Helvetica Neue" panose="02000503000000020004" pitchFamily="2" charset="0"/>
              </a:rPr>
              <a:t>высокий — выше</a:t>
            </a:r>
            <a:r>
              <a:rPr lang="ru-RU" sz="2000" dirty="0">
                <a:effectLst/>
                <a:latin typeface="Helvetica Neue" panose="02000503000000020004" pitchFamily="2" charset="0"/>
              </a:rPr>
              <a:t>.</a:t>
            </a:r>
          </a:p>
          <a:p>
            <a:endParaRPr lang="ru-RU" sz="2000" dirty="0">
              <a:effectLst/>
              <a:latin typeface="Helvetica Neue" panose="02000503000000020004" pitchFamily="2" charset="0"/>
            </a:endParaRPr>
          </a:p>
          <a:p>
            <a:r>
              <a:rPr lang="fr-FR" sz="2000" dirty="0">
                <a:effectLst/>
                <a:latin typeface="Helvetica Neue" panose="02000503000000020004" pitchFamily="2" charset="0"/>
              </a:rPr>
              <a:t>Z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morfologického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hlediska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má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komparativ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specifické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postavení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:</a:t>
            </a:r>
          </a:p>
          <a:p>
            <a:r>
              <a:rPr lang="fr-FR" sz="2000" dirty="0">
                <a:effectLst/>
                <a:latin typeface="Helvetica Neue" panose="02000503000000020004" pitchFamily="2" charset="0"/>
              </a:rPr>
              <a:t>-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nevyjadřuje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kategorie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rodu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,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čísla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ani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pádu</a:t>
            </a:r>
            <a:endParaRPr lang="fr-FR" sz="2000" dirty="0">
              <a:effectLst/>
              <a:latin typeface="Helvetica Neue" panose="02000503000000020004" pitchFamily="2" charset="0"/>
            </a:endParaRPr>
          </a:p>
          <a:p>
            <a:r>
              <a:rPr lang="fr-FR" sz="2000" dirty="0">
                <a:effectLst/>
                <a:latin typeface="Helvetica Neue" panose="02000503000000020004" pitchFamily="2" charset="0"/>
              </a:rPr>
              <a:t>-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patří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mezi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neměnná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slova</a:t>
            </a:r>
            <a:endParaRPr lang="fr-FR" sz="2000" dirty="0">
              <a:effectLst/>
              <a:latin typeface="Helvetica Neue" panose="02000503000000020004" pitchFamily="2" charset="0"/>
            </a:endParaRPr>
          </a:p>
          <a:p>
            <a:endParaRPr lang="fr-FR" sz="2000" dirty="0">
              <a:latin typeface="Helvetica Neue" panose="02000503000000020004" pitchFamily="2" charset="0"/>
            </a:endParaRPr>
          </a:p>
          <a:p>
            <a:endParaRPr lang="fr-FR" sz="2000" dirty="0">
              <a:effectLst/>
              <a:latin typeface="Helvetica Neue" panose="02000503000000020004" pitchFamily="2" charset="0"/>
            </a:endParaRPr>
          </a:p>
          <a:p>
            <a:r>
              <a:rPr lang="fr-FR" sz="2000" dirty="0" err="1">
                <a:effectLst/>
                <a:latin typeface="Helvetica Neue" panose="02000503000000020004" pitchFamily="2" charset="0"/>
              </a:rPr>
              <a:t>Vedle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syntetických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forem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existují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i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opisné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konstrukce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s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výrazy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ru-RU" sz="2000" b="1" dirty="0">
                <a:effectLst/>
                <a:latin typeface="Helvetica Neue" panose="02000503000000020004" pitchFamily="2" charset="0"/>
              </a:rPr>
              <a:t>более</a:t>
            </a:r>
            <a:r>
              <a:rPr lang="ru-RU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a </a:t>
            </a:r>
            <a:r>
              <a:rPr lang="ru-RU" sz="2000" b="1" dirty="0">
                <a:effectLst/>
                <a:latin typeface="Helvetica Neue" panose="02000503000000020004" pitchFamily="2" charset="0"/>
              </a:rPr>
              <a:t>менее</a:t>
            </a:r>
            <a:r>
              <a:rPr lang="ru-RU" sz="2000" dirty="0">
                <a:effectLst/>
                <a:latin typeface="Helvetica Neue" panose="02000503000000020004" pitchFamily="2" charset="0"/>
              </a:rPr>
              <a:t> (</a:t>
            </a:r>
            <a:r>
              <a:rPr lang="ru-RU" sz="2000" i="1" dirty="0">
                <a:effectLst/>
                <a:latin typeface="Helvetica Neue" panose="02000503000000020004" pitchFamily="2" charset="0"/>
              </a:rPr>
              <a:t>более интересный, менее важный</a:t>
            </a:r>
            <a:r>
              <a:rPr lang="ru-RU" sz="2000" dirty="0">
                <a:effectLst/>
                <a:latin typeface="Helvetica Neue" panose="02000503000000020004" pitchFamily="2" charset="0"/>
              </a:rPr>
              <a:t>).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Tyto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konstrukce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se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však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nepovažují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za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morfologické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formy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komparativu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,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protože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slova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ru-RU" sz="2000" i="1" dirty="0">
                <a:effectLst/>
                <a:latin typeface="Helvetica Neue" panose="02000503000000020004" pitchFamily="2" charset="0"/>
              </a:rPr>
              <a:t>более</a:t>
            </a:r>
            <a:r>
              <a:rPr lang="ru-RU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a </a:t>
            </a:r>
            <a:r>
              <a:rPr lang="ru-RU" sz="2000" i="1" dirty="0">
                <a:effectLst/>
                <a:latin typeface="Helvetica Neue" panose="02000503000000020004" pitchFamily="2" charset="0"/>
              </a:rPr>
              <a:t>менее</a:t>
            </a:r>
            <a:r>
              <a:rPr lang="ru-RU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si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zachovávají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svůj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samostatný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lexikální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význam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.</a:t>
            </a:r>
          </a:p>
          <a:p>
            <a:endParaRPr lang="fr-FR" sz="2000" dirty="0">
              <a:effectLst/>
              <a:latin typeface="Helvetica Neue" panose="02000503000000020004" pitchFamily="2" charset="0"/>
            </a:endParaRPr>
          </a:p>
          <a:p>
            <a:r>
              <a:rPr lang="fr-FR" sz="2000" dirty="0">
                <a:effectLst/>
                <a:latin typeface="Helvetica Neue" panose="02000503000000020004" pitchFamily="2" charset="0"/>
              </a:rPr>
              <a:t>Z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tohoto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důvodu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nejsou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součástí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morfologického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systému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 </a:t>
            </a:r>
            <a:r>
              <a:rPr lang="fr-FR" sz="2000" dirty="0" err="1">
                <a:effectLst/>
                <a:latin typeface="Helvetica Neue" panose="02000503000000020004" pitchFamily="2" charset="0"/>
              </a:rPr>
              <a:t>stupňování</a:t>
            </a:r>
            <a:r>
              <a:rPr lang="fr-FR" sz="2000" dirty="0">
                <a:effectLst/>
                <a:latin typeface="Helvetica Neue" panose="0200050300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5584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1AF777-57B6-CA78-44F4-0917BAF1FC9F}"/>
              </a:ext>
            </a:extLst>
          </p:cNvPr>
          <p:cNvSpPr txBox="1"/>
          <p:nvPr/>
        </p:nvSpPr>
        <p:spPr>
          <a:xfrm>
            <a:off x="468421" y="2136338"/>
            <a:ext cx="1125515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effectLst/>
                <a:latin typeface="Helvetica Neue" panose="02000503000000020004" pitchFamily="2" charset="0"/>
              </a:rPr>
              <a:t>TVOŘENÍ KOMPARATIVU</a:t>
            </a:r>
            <a:endParaRPr lang="fr-FR" dirty="0">
              <a:effectLst/>
              <a:latin typeface="Helvetica Neue" panose="02000503000000020004" pitchFamily="2" charset="0"/>
            </a:endParaRPr>
          </a:p>
          <a:p>
            <a:br>
              <a:rPr lang="fr-FR" dirty="0">
                <a:effectLst/>
                <a:latin typeface="Helvetica Neue" panose="02000503000000020004" pitchFamily="2" charset="0"/>
              </a:rPr>
            </a:br>
            <a:endParaRPr lang="fr-FR" dirty="0">
              <a:effectLst/>
              <a:latin typeface="Helvetica Neue" panose="02000503000000020004" pitchFamily="2" charset="0"/>
            </a:endParaRPr>
          </a:p>
          <a:p>
            <a:r>
              <a:rPr lang="fr-FR" dirty="0" err="1">
                <a:effectLst/>
                <a:latin typeface="Helvetica Neue" panose="02000503000000020004" pitchFamily="2" charset="0"/>
              </a:rPr>
              <a:t>Tvoření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komparativu</a:t>
            </a:r>
            <a:r>
              <a:rPr lang="fr-FR" dirty="0">
                <a:effectLst/>
                <a:latin typeface="Helvetica Neue" panose="02000503000000020004" pitchFamily="2" charset="0"/>
              </a:rPr>
              <a:t> v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ruštině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není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zcela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pravidelné</a:t>
            </a:r>
            <a:r>
              <a:rPr lang="fr-FR" dirty="0">
                <a:effectLst/>
                <a:latin typeface="Helvetica Neue" panose="02000503000000020004" pitchFamily="2" charset="0"/>
              </a:rPr>
              <a:t>. Na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rozdíl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od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např</a:t>
            </a:r>
            <a:r>
              <a:rPr lang="fr-FR" dirty="0">
                <a:effectLst/>
                <a:latin typeface="Helvetica Neue" panose="02000503000000020004" pitchFamily="2" charset="0"/>
              </a:rPr>
              <a:t>.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pádových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forem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adjektiv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zde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působí</a:t>
            </a:r>
            <a:r>
              <a:rPr lang="fr-FR" dirty="0">
                <a:effectLst/>
                <a:latin typeface="Helvetica Neue" panose="02000503000000020004" pitchFamily="2" charset="0"/>
              </a:rPr>
              <a:t>:</a:t>
            </a:r>
          </a:p>
          <a:p>
            <a:r>
              <a:rPr lang="fr-FR" dirty="0">
                <a:effectLst/>
                <a:latin typeface="Helvetica Neue" panose="02000503000000020004" pitchFamily="2" charset="0"/>
              </a:rPr>
              <a:t>-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sémantická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omezení</a:t>
            </a:r>
            <a:endParaRPr lang="fr-FR" dirty="0">
              <a:effectLst/>
              <a:latin typeface="Helvetica Neue" panose="02000503000000020004" pitchFamily="2" charset="0"/>
            </a:endParaRPr>
          </a:p>
          <a:p>
            <a:r>
              <a:rPr lang="fr-FR" dirty="0">
                <a:effectLst/>
                <a:latin typeface="Helvetica Neue" panose="02000503000000020004" pitchFamily="2" charset="0"/>
              </a:rPr>
              <a:t>-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strukturální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omezení</a:t>
            </a:r>
            <a:endParaRPr lang="fr-FR" dirty="0">
              <a:effectLst/>
              <a:latin typeface="Helvetica Neue" panose="02000503000000020004" pitchFamily="2" charset="0"/>
            </a:endParaRPr>
          </a:p>
          <a:p>
            <a:br>
              <a:rPr lang="fr-FR" dirty="0">
                <a:effectLst/>
                <a:latin typeface="Helvetica Neue" panose="02000503000000020004" pitchFamily="2" charset="0"/>
              </a:rPr>
            </a:br>
            <a:endParaRPr lang="fr-FR" dirty="0">
              <a:effectLst/>
              <a:latin typeface="Helvetica Neue" panose="02000503000000020004" pitchFamily="2" charset="0"/>
            </a:endParaRPr>
          </a:p>
          <a:p>
            <a:r>
              <a:rPr lang="fr-FR" dirty="0" err="1">
                <a:effectLst/>
                <a:latin typeface="Helvetica Neue" panose="02000503000000020004" pitchFamily="2" charset="0"/>
              </a:rPr>
              <a:t>Základním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prostředkem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tvoření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jsou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sufixy</a:t>
            </a:r>
            <a:r>
              <a:rPr lang="fr-FR" dirty="0">
                <a:effectLst/>
                <a:latin typeface="Helvetica Neue" panose="02000503000000020004" pitchFamily="2" charset="0"/>
              </a:rPr>
              <a:t>,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přičemž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komparativ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nemá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žádné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koncovky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>
                <a:effectLst/>
                <a:latin typeface="Helvetica Neue" panose="02000503000000020004" pitchFamily="2" charset="0"/>
              </a:rPr>
              <a:t>(flexe).</a:t>
            </a:r>
          </a:p>
        </p:txBody>
      </p:sp>
    </p:spTree>
    <p:extLst>
      <p:ext uri="{BB962C8B-B14F-4D97-AF65-F5344CB8AC3E}">
        <p14:creationId xmlns:p14="http://schemas.microsoft.com/office/powerpoint/2010/main" val="1282612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0E8C9A-F149-F42A-2A06-F6579BA4FBEF}"/>
              </a:ext>
            </a:extLst>
          </p:cNvPr>
          <p:cNvSpPr txBox="1"/>
          <p:nvPr/>
        </p:nvSpPr>
        <p:spPr>
          <a:xfrm>
            <a:off x="667010" y="751344"/>
            <a:ext cx="1085797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effectLst/>
                <a:latin typeface="Helvetica Neue" panose="02000503000000020004" pitchFamily="2" charset="0"/>
              </a:rPr>
              <a:t>ZÁKLADNÍ TYPY SUFIXŮ</a:t>
            </a:r>
            <a:endParaRPr lang="fr-FR" dirty="0">
              <a:effectLst/>
              <a:latin typeface="Helvetica Neue" panose="02000503000000020004" pitchFamily="2" charset="0"/>
            </a:endParaRPr>
          </a:p>
          <a:p>
            <a:br>
              <a:rPr lang="fr-FR" dirty="0">
                <a:effectLst/>
                <a:latin typeface="Helvetica Neue" panose="02000503000000020004" pitchFamily="2" charset="0"/>
              </a:rPr>
            </a:br>
            <a:endParaRPr lang="fr-FR" dirty="0">
              <a:effectLst/>
              <a:latin typeface="Helvetica Neue" panose="02000503000000020004" pitchFamily="2" charset="0"/>
            </a:endParaRPr>
          </a:p>
          <a:p>
            <a:r>
              <a:rPr lang="fr-FR" b="1" dirty="0">
                <a:effectLst/>
                <a:latin typeface="Helvetica Neue" panose="02000503000000020004" pitchFamily="2" charset="0"/>
              </a:rPr>
              <a:t>a) </a:t>
            </a:r>
            <a:r>
              <a:rPr lang="fr-FR" b="1" dirty="0" err="1">
                <a:effectLst/>
                <a:highlight>
                  <a:srgbClr val="FFFF00"/>
                </a:highlight>
                <a:latin typeface="Helvetica Neue" panose="02000503000000020004" pitchFamily="2" charset="0"/>
              </a:rPr>
              <a:t>Sufixy</a:t>
            </a:r>
            <a:r>
              <a:rPr lang="fr-FR" b="1" dirty="0">
                <a:effectLst/>
                <a:highlight>
                  <a:srgbClr val="FFFF00"/>
                </a:highlight>
                <a:latin typeface="Helvetica Neue" panose="02000503000000020004" pitchFamily="2" charset="0"/>
              </a:rPr>
              <a:t> -</a:t>
            </a:r>
            <a:r>
              <a:rPr lang="ru-RU" b="1" dirty="0">
                <a:effectLst/>
                <a:highlight>
                  <a:srgbClr val="FFFF00"/>
                </a:highlight>
                <a:latin typeface="Helvetica Neue" panose="02000503000000020004" pitchFamily="2" charset="0"/>
              </a:rPr>
              <a:t>ее (-ей)</a:t>
            </a:r>
            <a:endParaRPr lang="cs-CZ" b="1" dirty="0">
              <a:effectLst/>
              <a:highlight>
                <a:srgbClr val="FFFF00"/>
              </a:highlight>
              <a:latin typeface="Helvetica Neue" panose="02000503000000020004" pitchFamily="2" charset="0"/>
            </a:endParaRPr>
          </a:p>
          <a:p>
            <a:endParaRPr lang="ru-RU" dirty="0">
              <a:effectLst/>
              <a:highlight>
                <a:srgbClr val="FFFF00"/>
              </a:highlight>
              <a:latin typeface="Helvetica Neue" panose="02000503000000020004" pitchFamily="2" charset="0"/>
            </a:endParaRPr>
          </a:p>
          <a:p>
            <a:r>
              <a:rPr lang="fr-FR" dirty="0" err="1">
                <a:effectLst/>
                <a:latin typeface="Helvetica Neue" panose="02000503000000020004" pitchFamily="2" charset="0"/>
              </a:rPr>
              <a:t>Připojují</a:t>
            </a:r>
            <a:r>
              <a:rPr lang="fr-FR" dirty="0">
                <a:effectLst/>
                <a:latin typeface="Helvetica Neue" panose="02000503000000020004" pitchFamily="2" charset="0"/>
              </a:rPr>
              <a:t> se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ke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koncové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souhlásce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kmene</a:t>
            </a:r>
            <a:r>
              <a:rPr lang="fr-FR" dirty="0">
                <a:effectLst/>
                <a:latin typeface="Helvetica Neue" panose="02000503000000020004" pitchFamily="2" charset="0"/>
              </a:rPr>
              <a:t>,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pokud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nekončí</a:t>
            </a:r>
            <a:r>
              <a:rPr lang="fr-FR" dirty="0">
                <a:effectLst/>
                <a:latin typeface="Helvetica Neue" panose="02000503000000020004" pitchFamily="2" charset="0"/>
              </a:rPr>
              <a:t> na |</a:t>
            </a:r>
            <a:r>
              <a:rPr lang="ru-RU" dirty="0">
                <a:effectLst/>
                <a:latin typeface="Helvetica Neue" panose="02000503000000020004" pitchFamily="2" charset="0"/>
              </a:rPr>
              <a:t>к</a:t>
            </a:r>
            <a:r>
              <a:rPr lang="fr-FR" dirty="0">
                <a:effectLst/>
                <a:latin typeface="Helvetica Neue" panose="02000503000000020004" pitchFamily="2" charset="0"/>
              </a:rPr>
              <a:t>|, |</a:t>
            </a:r>
            <a:r>
              <a:rPr lang="ru-RU" dirty="0">
                <a:effectLst/>
                <a:latin typeface="Helvetica Neue" panose="02000503000000020004" pitchFamily="2" charset="0"/>
              </a:rPr>
              <a:t>г</a:t>
            </a:r>
            <a:r>
              <a:rPr lang="fr-FR" dirty="0">
                <a:effectLst/>
                <a:latin typeface="Helvetica Neue" panose="02000503000000020004" pitchFamily="2" charset="0"/>
              </a:rPr>
              <a:t>|, |</a:t>
            </a:r>
            <a:r>
              <a:rPr lang="ru-RU" dirty="0">
                <a:latin typeface="Helvetica Neue" panose="02000503000000020004" pitchFamily="2" charset="0"/>
              </a:rPr>
              <a:t>х</a:t>
            </a:r>
            <a:r>
              <a:rPr lang="fr-FR" dirty="0">
                <a:effectLst/>
                <a:latin typeface="Helvetica Neue" panose="02000503000000020004" pitchFamily="2" charset="0"/>
              </a:rPr>
              <a:t>|;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přitom</a:t>
            </a:r>
            <a:r>
              <a:rPr lang="fr-FR" dirty="0">
                <a:effectLst/>
                <a:latin typeface="Helvetica Neue" panose="02000503000000020004" pitchFamily="2" charset="0"/>
              </a:rPr>
              <a:t> se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před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sufixálním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morfémem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změkčují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párově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tvrdé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souhlásky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kmene</a:t>
            </a:r>
            <a:r>
              <a:rPr lang="fr-FR" dirty="0">
                <a:effectLst/>
                <a:latin typeface="Helvetica Neue" panose="02000503000000020004" pitchFamily="2" charset="0"/>
              </a:rPr>
              <a:t>,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např</a:t>
            </a:r>
            <a:r>
              <a:rPr lang="fr-FR" dirty="0">
                <a:effectLst/>
                <a:latin typeface="Helvetica Neue" panose="02000503000000020004" pitchFamily="2" charset="0"/>
              </a:rPr>
              <a:t>.: </a:t>
            </a:r>
            <a:r>
              <a:rPr lang="ru-RU" i="1" dirty="0">
                <a:effectLst/>
                <a:latin typeface="Helvetica Neue" panose="02000503000000020004" pitchFamily="2" charset="0"/>
              </a:rPr>
              <a:t>левый — левее, милый — милее, грубый — грубее</a:t>
            </a:r>
            <a:endParaRPr lang="cs-CZ" i="1" dirty="0">
              <a:effectLst/>
              <a:latin typeface="Helvetica Neue" panose="02000503000000020004" pitchFamily="2" charset="0"/>
            </a:endParaRPr>
          </a:p>
          <a:p>
            <a:endParaRPr lang="ru-RU" dirty="0">
              <a:effectLst/>
              <a:latin typeface="Helvetica Neue" panose="02000503000000020004" pitchFamily="2" charset="0"/>
            </a:endParaRPr>
          </a:p>
          <a:p>
            <a:br>
              <a:rPr lang="ru-RU" dirty="0">
                <a:effectLst/>
                <a:latin typeface="Helvetica Neue" panose="02000503000000020004" pitchFamily="2" charset="0"/>
              </a:rPr>
            </a:br>
            <a:r>
              <a:rPr lang="fr-FR" dirty="0" err="1">
                <a:effectLst/>
                <a:latin typeface="Helvetica Neue" panose="02000503000000020004" pitchFamily="2" charset="0"/>
              </a:rPr>
              <a:t>Variantní</a:t>
            </a:r>
            <a:r>
              <a:rPr lang="fr-FR" dirty="0">
                <a:effectLst/>
                <a:latin typeface="Helvetica Neue" panose="02000503000000020004" pitchFamily="2" charset="0"/>
              </a:rPr>
              <a:t> forma s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morfémem</a:t>
            </a:r>
            <a:r>
              <a:rPr lang="fr-FR" dirty="0">
                <a:effectLst/>
                <a:latin typeface="Helvetica Neue" panose="02000503000000020004" pitchFamily="2" charset="0"/>
              </a:rPr>
              <a:t> -</a:t>
            </a:r>
            <a:r>
              <a:rPr lang="ru-RU" dirty="0">
                <a:effectLst/>
                <a:latin typeface="Helvetica Neue" panose="02000503000000020004" pitchFamily="2" charset="0"/>
              </a:rPr>
              <a:t>ей </a:t>
            </a:r>
            <a:r>
              <a:rPr lang="fr-FR" dirty="0">
                <a:effectLst/>
                <a:latin typeface="Helvetica Neue" panose="02000503000000020004" pitchFamily="2" charset="0"/>
              </a:rPr>
              <a:t>se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používá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především</a:t>
            </a:r>
            <a:r>
              <a:rPr lang="fr-FR" dirty="0">
                <a:effectLst/>
                <a:latin typeface="Helvetica Neue" panose="02000503000000020004" pitchFamily="2" charset="0"/>
              </a:rPr>
              <a:t> v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hovorové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řeči</a:t>
            </a:r>
            <a:r>
              <a:rPr lang="fr-FR" dirty="0">
                <a:effectLst/>
                <a:latin typeface="Helvetica Neue" panose="02000503000000020004" pitchFamily="2" charset="0"/>
              </a:rPr>
              <a:t> a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také</a:t>
            </a:r>
            <a:r>
              <a:rPr lang="fr-FR" dirty="0">
                <a:effectLst/>
                <a:latin typeface="Helvetica Neue" panose="02000503000000020004" pitchFamily="2" charset="0"/>
              </a:rPr>
              <a:t> v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poezii</a:t>
            </a:r>
            <a:r>
              <a:rPr lang="ru-RU" dirty="0">
                <a:effectLst/>
                <a:latin typeface="Helvetica Neue" panose="02000503000000020004" pitchFamily="2" charset="0"/>
              </a:rPr>
              <a:t>:</a:t>
            </a:r>
            <a:endParaRPr lang="ru-RU" dirty="0">
              <a:latin typeface="Helvetica Neue" panose="02000503000000020004" pitchFamily="2" charset="0"/>
            </a:endParaRPr>
          </a:p>
          <a:p>
            <a:endParaRPr lang="fr-FR" dirty="0">
              <a:effectLst/>
              <a:latin typeface="Helvetica Neue" panose="02000503000000020004" pitchFamily="2" charset="0"/>
            </a:endParaRPr>
          </a:p>
          <a:p>
            <a:r>
              <a:rPr lang="ru-RU" dirty="0">
                <a:effectLst/>
                <a:latin typeface="Helvetica Neue" panose="02000503000000020004" pitchFamily="2" charset="0"/>
              </a:rPr>
              <a:t>Стала </a:t>
            </a:r>
            <a:r>
              <a:rPr lang="ru-RU" i="1" dirty="0">
                <a:effectLst/>
                <a:latin typeface="Helvetica Neue" panose="02000503000000020004" pitchFamily="2" charset="0"/>
              </a:rPr>
              <a:t>забывчив</a:t>
            </a:r>
            <a:r>
              <a:rPr lang="ru-RU" b="1" i="1" dirty="0">
                <a:effectLst/>
                <a:latin typeface="Helvetica Neue" panose="02000503000000020004" pitchFamily="2" charset="0"/>
              </a:rPr>
              <a:t>ей</a:t>
            </a:r>
            <a:r>
              <a:rPr lang="ru-RU" dirty="0">
                <a:effectLst/>
                <a:latin typeface="Helvetica Neue" panose="02000503000000020004" pitchFamily="2" charset="0"/>
              </a:rPr>
              <a:t> всех забывчивых,</a:t>
            </a:r>
          </a:p>
          <a:p>
            <a:r>
              <a:rPr lang="ru-RU" dirty="0">
                <a:effectLst/>
                <a:latin typeface="Helvetica Neue" panose="02000503000000020004" pitchFamily="2" charset="0"/>
              </a:rPr>
              <a:t>Тихо плывут года</a:t>
            </a:r>
            <a:r>
              <a:rPr lang="cs-CZ" dirty="0">
                <a:latin typeface="Helvetica Neue" panose="02000503000000020004" pitchFamily="2" charset="0"/>
              </a:rPr>
              <a:t>.</a:t>
            </a:r>
            <a:endParaRPr lang="ru-RU" dirty="0">
              <a:effectLst/>
              <a:latin typeface="Helvetica Neue" panose="02000503000000020004" pitchFamily="2" charset="0"/>
            </a:endParaRPr>
          </a:p>
          <a:p>
            <a:endParaRPr lang="ru-RU" dirty="0">
              <a:effectLst/>
              <a:latin typeface="Helvetica Neue" panose="02000503000000020004" pitchFamily="2" charset="0"/>
            </a:endParaRPr>
          </a:p>
          <a:p>
            <a:r>
              <a:rPr lang="ru-RU" dirty="0">
                <a:effectLst/>
                <a:latin typeface="Helvetica Neue" panose="02000503000000020004" pitchFamily="2" charset="0"/>
              </a:rPr>
              <a:t>А. Ахматова</a:t>
            </a:r>
          </a:p>
        </p:txBody>
      </p:sp>
    </p:spTree>
    <p:extLst>
      <p:ext uri="{BB962C8B-B14F-4D97-AF65-F5344CB8AC3E}">
        <p14:creationId xmlns:p14="http://schemas.microsoft.com/office/powerpoint/2010/main" val="2190256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0E8C9A-F149-F42A-2A06-F6579BA4FBEF}"/>
              </a:ext>
            </a:extLst>
          </p:cNvPr>
          <p:cNvSpPr txBox="1"/>
          <p:nvPr/>
        </p:nvSpPr>
        <p:spPr>
          <a:xfrm>
            <a:off x="667010" y="751344"/>
            <a:ext cx="10857979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 err="1">
                <a:effectLst/>
                <a:latin typeface="Helvetica Neue" panose="02000503000000020004" pitchFamily="2" charset="0"/>
              </a:rPr>
              <a:t>Tvary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komparativu</a:t>
            </a:r>
            <a:r>
              <a:rPr lang="fr-FR" dirty="0">
                <a:effectLst/>
                <a:latin typeface="Helvetica Neue" panose="02000503000000020004" pitchFamily="2" charset="0"/>
              </a:rPr>
              <a:t> s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morfémy</a:t>
            </a:r>
            <a:r>
              <a:rPr lang="fr-FR" dirty="0">
                <a:effectLst/>
                <a:latin typeface="Helvetica Neue" panose="02000503000000020004" pitchFamily="2" charset="0"/>
              </a:rPr>
              <a:t> -</a:t>
            </a:r>
            <a:r>
              <a:rPr lang="ru-RU" dirty="0">
                <a:effectLst/>
                <a:latin typeface="Helvetica Neue" panose="02000503000000020004" pitchFamily="2" charset="0"/>
              </a:rPr>
              <a:t>ее </a:t>
            </a:r>
            <a:r>
              <a:rPr lang="fr-FR" dirty="0">
                <a:effectLst/>
                <a:latin typeface="Helvetica Neue" panose="02000503000000020004" pitchFamily="2" charset="0"/>
              </a:rPr>
              <a:t>a -</a:t>
            </a:r>
            <a:r>
              <a:rPr lang="ru-RU" dirty="0">
                <a:effectLst/>
                <a:latin typeface="Helvetica Neue" panose="02000503000000020004" pitchFamily="2" charset="0"/>
              </a:rPr>
              <a:t>ей </a:t>
            </a:r>
            <a:r>
              <a:rPr lang="fr-FR" dirty="0">
                <a:effectLst/>
                <a:latin typeface="Helvetica Neue" panose="02000503000000020004" pitchFamily="2" charset="0"/>
              </a:rPr>
              <a:t>se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volně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tvoří</a:t>
            </a:r>
            <a:r>
              <a:rPr lang="fr-FR" dirty="0">
                <a:effectLst/>
                <a:latin typeface="Helvetica Neue" panose="02000503000000020004" pitchFamily="2" charset="0"/>
              </a:rPr>
              <a:t> u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kvalitativních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přídavných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jmen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různé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struktury</a:t>
            </a:r>
            <a:r>
              <a:rPr lang="fr-FR" dirty="0">
                <a:effectLst/>
                <a:latin typeface="Helvetica Neue" panose="02000503000000020004" pitchFamily="2" charset="0"/>
              </a:rPr>
              <a:t>:</a:t>
            </a:r>
          </a:p>
          <a:p>
            <a:r>
              <a:rPr lang="cs-CZ" dirty="0">
                <a:latin typeface="Helvetica Neue" panose="02000503000000020004" pitchFamily="2" charset="0"/>
              </a:rPr>
              <a:t>- </a:t>
            </a:r>
            <a:r>
              <a:rPr lang="fr-FR" b="1" dirty="0">
                <a:effectLst/>
                <a:latin typeface="Helvetica Neue" panose="02000503000000020004" pitchFamily="2" charset="0"/>
              </a:rPr>
              <a:t>u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adjektiv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bez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sufixu</a:t>
            </a:r>
            <a:r>
              <a:rPr lang="ru-RU" b="1" dirty="0">
                <a:latin typeface="Helvetica Neue" panose="02000503000000020004" pitchFamily="2" charset="0"/>
              </a:rPr>
              <a:t>:</a:t>
            </a:r>
            <a:endParaRPr lang="fr-FR" dirty="0">
              <a:effectLst/>
              <a:latin typeface="Helvetica Neue" panose="02000503000000020004" pitchFamily="2" charset="0"/>
            </a:endParaRPr>
          </a:p>
          <a:p>
            <a:r>
              <a:rPr lang="ru-RU" i="1" dirty="0">
                <a:latin typeface="Helvetica Neue" panose="02000503000000020004" pitchFamily="2" charset="0"/>
              </a:rPr>
              <a:t>б</a:t>
            </a:r>
            <a:r>
              <a:rPr lang="ru-RU" i="1" dirty="0">
                <a:effectLst/>
                <a:latin typeface="Helvetica Neue" panose="02000503000000020004" pitchFamily="2" charset="0"/>
              </a:rPr>
              <a:t>елый — белее, острый — острее</a:t>
            </a:r>
            <a:r>
              <a:rPr lang="cs-CZ" i="1" dirty="0">
                <a:effectLst/>
                <a:latin typeface="Helvetica Neue" panose="02000503000000020004" pitchFamily="2" charset="0"/>
              </a:rPr>
              <a:t>.</a:t>
            </a:r>
            <a:endParaRPr lang="ru-RU" i="1" dirty="0">
              <a:effectLst/>
              <a:latin typeface="Helvetica Neue" panose="02000503000000020004" pitchFamily="2" charset="0"/>
            </a:endParaRPr>
          </a:p>
          <a:p>
            <a:r>
              <a:rPr lang="fr-FR" dirty="0">
                <a:effectLst/>
                <a:latin typeface="Helvetica Neue" panose="02000503000000020004" pitchFamily="2" charset="0"/>
              </a:rPr>
              <a:t>- </a:t>
            </a:r>
            <a:r>
              <a:rPr lang="fr-FR" b="1" dirty="0">
                <a:effectLst/>
                <a:latin typeface="Helvetica Neue" panose="02000503000000020004" pitchFamily="2" charset="0"/>
              </a:rPr>
              <a:t>u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sufixálních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adjektiv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a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adverbií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v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adjektivním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významu</a:t>
            </a:r>
            <a:r>
              <a:rPr lang="fr-FR" dirty="0">
                <a:effectLst/>
                <a:latin typeface="Helvetica Neue" panose="02000503000000020004" pitchFamily="2" charset="0"/>
              </a:rPr>
              <a:t>: </a:t>
            </a:r>
          </a:p>
          <a:p>
            <a:r>
              <a:rPr lang="ru-RU" i="1" dirty="0">
                <a:effectLst/>
                <a:latin typeface="Helvetica Neue" panose="02000503000000020004" pitchFamily="2" charset="0"/>
              </a:rPr>
              <a:t>величественнее, интеллектуальнее, грациознее, милостивее, хлопотливее, величавее, вертлявее, отрывистее, оживленнее, запутаннее.</a:t>
            </a:r>
          </a:p>
          <a:p>
            <a:r>
              <a:rPr lang="cs-CZ" dirty="0">
                <a:latin typeface="Helvetica Neue" panose="02000503000000020004" pitchFamily="2" charset="0"/>
              </a:rPr>
              <a:t>-</a:t>
            </a:r>
            <a:r>
              <a:rPr lang="cs-CZ" b="1" dirty="0">
                <a:latin typeface="Helvetica Neue" panose="02000503000000020004" pitchFamily="2" charset="0"/>
              </a:rPr>
              <a:t> </a:t>
            </a:r>
            <a:r>
              <a:rPr lang="fr-FR" b="1" dirty="0">
                <a:effectLst/>
                <a:latin typeface="Helvetica Neue" panose="02000503000000020004" pitchFamily="2" charset="0"/>
              </a:rPr>
              <a:t>u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adjektiv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s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předponou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ru-RU" b="1" dirty="0">
                <a:effectLst/>
                <a:latin typeface="Helvetica Neue" panose="02000503000000020004" pitchFamily="2" charset="0"/>
              </a:rPr>
              <a:t>не</a:t>
            </a:r>
            <a:r>
              <a:rPr lang="fr-FR" b="1" dirty="0">
                <a:effectLst/>
                <a:latin typeface="Helvetica Neue" panose="02000503000000020004" pitchFamily="2" charset="0"/>
              </a:rPr>
              <a:t>- a u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složených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adjektiv</a:t>
            </a:r>
            <a:r>
              <a:rPr lang="ru-RU" b="1" dirty="0">
                <a:effectLst/>
                <a:latin typeface="Helvetica Neue" panose="02000503000000020004" pitchFamily="2" charset="0"/>
              </a:rPr>
              <a:t>: </a:t>
            </a:r>
            <a:endParaRPr lang="fr-FR" dirty="0">
              <a:effectLst/>
              <a:latin typeface="Helvetica Neue" panose="02000503000000020004" pitchFamily="2" charset="0"/>
            </a:endParaRPr>
          </a:p>
          <a:p>
            <a:r>
              <a:rPr lang="ru-RU" i="1" dirty="0">
                <a:effectLst/>
                <a:latin typeface="Helvetica Neue" panose="02000503000000020004" pitchFamily="2" charset="0"/>
              </a:rPr>
              <a:t>неустойчивее, </a:t>
            </a:r>
            <a:r>
              <a:rPr lang="ru-RU" i="1" dirty="0" err="1">
                <a:effectLst/>
                <a:latin typeface="Helvetica Neue" panose="02000503000000020004" pitchFamily="2" charset="0"/>
              </a:rPr>
              <a:t>малолюднее</a:t>
            </a:r>
            <a:r>
              <a:rPr lang="ru-RU" i="1" dirty="0">
                <a:latin typeface="Helvetica Neue" panose="02000503000000020004" pitchFamily="2" charset="0"/>
              </a:rPr>
              <a:t>.</a:t>
            </a:r>
            <a:br>
              <a:rPr lang="ru-RU" dirty="0">
                <a:effectLst/>
                <a:latin typeface="Helvetica Neue" panose="02000503000000020004" pitchFamily="2" charset="0"/>
              </a:rPr>
            </a:br>
            <a:r>
              <a:rPr lang="cs-CZ" dirty="0">
                <a:effectLst/>
                <a:latin typeface="Helvetica Neue" panose="02000503000000020004" pitchFamily="2" charset="0"/>
              </a:rPr>
              <a:t>- </a:t>
            </a:r>
            <a:r>
              <a:rPr lang="fr-FR" b="1" dirty="0">
                <a:effectLst/>
                <a:latin typeface="Helvetica Neue" panose="02000503000000020004" pitchFamily="2" charset="0"/>
              </a:rPr>
              <a:t>u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relativních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adjektiv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v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kvalitativním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významu</a:t>
            </a:r>
            <a:r>
              <a:rPr lang="fr-FR" b="1" dirty="0">
                <a:effectLst/>
                <a:latin typeface="Helvetica Neue" panose="02000503000000020004" pitchFamily="2" charset="0"/>
              </a:rPr>
              <a:t>:</a:t>
            </a:r>
            <a:endParaRPr lang="fr-FR" dirty="0">
              <a:effectLst/>
              <a:latin typeface="Helvetica Neue" panose="02000503000000020004" pitchFamily="2" charset="0"/>
            </a:endParaRPr>
          </a:p>
          <a:p>
            <a:r>
              <a:rPr lang="ru-RU" i="1" dirty="0">
                <a:latin typeface="Helvetica Neue" panose="02000503000000020004" pitchFamily="2" charset="0"/>
              </a:rPr>
              <a:t>душевнее, музыкальнее, театральнее.</a:t>
            </a:r>
            <a:br>
              <a:rPr lang="fr-FR" dirty="0">
                <a:effectLst/>
                <a:latin typeface="Helvetica Neue" panose="02000503000000020004" pitchFamily="2" charset="0"/>
              </a:rPr>
            </a:br>
            <a:endParaRPr lang="ru-RU" dirty="0">
              <a:effectLst/>
              <a:latin typeface="Helvetica Neue" panose="02000503000000020004" pitchFamily="2" charset="0"/>
            </a:endParaRPr>
          </a:p>
          <a:p>
            <a:endParaRPr lang="fr-FR" dirty="0">
              <a:effectLst/>
              <a:latin typeface="Helvetica Neue" panose="02000503000000020004" pitchFamily="2" charset="0"/>
            </a:endParaRPr>
          </a:p>
          <a:p>
            <a:r>
              <a:rPr lang="fr-FR" dirty="0">
                <a:effectLst/>
                <a:latin typeface="Helvetica Neue" panose="02000503000000020004" pitchFamily="2" charset="0"/>
              </a:rPr>
              <a:t>V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uměleckém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stylu</a:t>
            </a:r>
            <a:r>
              <a:rPr lang="fr-FR" dirty="0">
                <a:effectLst/>
                <a:latin typeface="Helvetica Neue" panose="02000503000000020004" pitchFamily="2" charset="0"/>
              </a:rPr>
              <a:t> se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mohou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tvořit</a:t>
            </a:r>
            <a:r>
              <a:rPr lang="fr-FR" dirty="0">
                <a:effectLst/>
                <a:latin typeface="Helvetica Neue" panose="02000503000000020004" pitchFamily="2" charset="0"/>
              </a:rPr>
              <a:t> i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tzv</a:t>
            </a:r>
            <a:r>
              <a:rPr lang="fr-FR" dirty="0">
                <a:effectLst/>
                <a:latin typeface="Helvetica Neue" panose="02000503000000020004" pitchFamily="2" charset="0"/>
              </a:rPr>
              <a:t>.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okazionální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formy</a:t>
            </a:r>
            <a:r>
              <a:rPr lang="fr-FR" dirty="0">
                <a:effectLst/>
                <a:latin typeface="Helvetica Neue" panose="02000503000000020004" pitchFamily="2" charset="0"/>
              </a:rPr>
              <a:t> (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individuální</a:t>
            </a:r>
            <a:r>
              <a:rPr lang="fr-FR" dirty="0">
                <a:effectLst/>
                <a:latin typeface="Helvetica Neue" panose="02000503000000020004" pitchFamily="2" charset="0"/>
              </a:rPr>
              <a:t>,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stylisticky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příznakové</a:t>
            </a:r>
            <a:r>
              <a:rPr lang="fr-FR" dirty="0">
                <a:effectLst/>
                <a:latin typeface="Helvetica Neue" panose="02000503000000020004" pitchFamily="2" charset="0"/>
              </a:rPr>
              <a:t>).</a:t>
            </a:r>
            <a:br>
              <a:rPr lang="fr-FR" dirty="0">
                <a:effectLst/>
                <a:latin typeface="Helvetica Neue" panose="02000503000000020004" pitchFamily="2" charset="0"/>
              </a:rPr>
            </a:br>
            <a:endParaRPr lang="fr-FR" dirty="0">
              <a:effectLst/>
              <a:latin typeface="Helvetica Neue" panose="02000503000000020004" pitchFamily="2" charset="0"/>
            </a:endParaRPr>
          </a:p>
          <a:p>
            <a:r>
              <a:rPr lang="ru-RU" dirty="0">
                <a:effectLst/>
                <a:latin typeface="Helvetica Neue" panose="02000503000000020004" pitchFamily="2" charset="0"/>
              </a:rPr>
              <a:t>Тем слаще вспомнить вас,</a:t>
            </a:r>
          </a:p>
          <a:p>
            <a:r>
              <a:rPr lang="ru-RU" i="1" dirty="0" err="1">
                <a:effectLst/>
                <a:latin typeface="Helvetica Neue" panose="02000503000000020004" pitchFamily="2" charset="0"/>
              </a:rPr>
              <a:t>Рубинней</a:t>
            </a:r>
            <a:r>
              <a:rPr lang="ru-RU" dirty="0">
                <a:effectLst/>
                <a:latin typeface="Helvetica Neue" panose="02000503000000020004" pitchFamily="2" charset="0"/>
              </a:rPr>
              <a:t>, </a:t>
            </a:r>
            <a:r>
              <a:rPr lang="ru-RU" i="1" dirty="0">
                <a:effectLst/>
                <a:latin typeface="Helvetica Neue" panose="02000503000000020004" pitchFamily="2" charset="0"/>
              </a:rPr>
              <a:t>изумрудней</a:t>
            </a:r>
            <a:r>
              <a:rPr lang="ru-RU" dirty="0">
                <a:effectLst/>
                <a:latin typeface="Helvetica Neue" panose="02000503000000020004" pitchFamily="2" charset="0"/>
              </a:rPr>
              <a:t>,</a:t>
            </a:r>
          </a:p>
          <a:p>
            <a:r>
              <a:rPr lang="ru-RU" i="1" dirty="0" err="1">
                <a:effectLst/>
                <a:latin typeface="Helvetica Neue" panose="02000503000000020004" pitchFamily="2" charset="0"/>
              </a:rPr>
              <a:t>Алмазней</a:t>
            </a:r>
            <a:r>
              <a:rPr lang="ru-RU" dirty="0">
                <a:effectLst/>
                <a:latin typeface="Helvetica Neue" panose="02000503000000020004" pitchFamily="2" charset="0"/>
              </a:rPr>
              <a:t>, чем алмаз!</a:t>
            </a:r>
          </a:p>
          <a:p>
            <a:endParaRPr lang="ru-RU" dirty="0">
              <a:effectLst/>
              <a:latin typeface="Helvetica Neue" panose="02000503000000020004" pitchFamily="2" charset="0"/>
            </a:endParaRPr>
          </a:p>
          <a:p>
            <a:r>
              <a:rPr lang="ru-RU" dirty="0">
                <a:effectLst/>
                <a:latin typeface="Helvetica Neue" panose="02000503000000020004" pitchFamily="2" charset="0"/>
              </a:rPr>
              <a:t>В. Брюсов</a:t>
            </a:r>
          </a:p>
        </p:txBody>
      </p:sp>
    </p:spTree>
    <p:extLst>
      <p:ext uri="{BB962C8B-B14F-4D97-AF65-F5344CB8AC3E}">
        <p14:creationId xmlns:p14="http://schemas.microsoft.com/office/powerpoint/2010/main" val="1573032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9409A8-E22C-1ACA-E308-91F17E7AF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739" y="1726767"/>
            <a:ext cx="10500522" cy="340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044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3D47522-431E-A4A7-97D7-8BC4B7BE0438}"/>
              </a:ext>
            </a:extLst>
          </p:cNvPr>
          <p:cNvSpPr txBox="1"/>
          <p:nvPr/>
        </p:nvSpPr>
        <p:spPr>
          <a:xfrm>
            <a:off x="595085" y="1188498"/>
            <a:ext cx="110018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effectLst/>
                <a:latin typeface="Helvetica Neue" panose="02000503000000020004" pitchFamily="2" charset="0"/>
              </a:rPr>
              <a:t>б) </a:t>
            </a:r>
            <a:r>
              <a:rPr lang="cs-CZ" b="1" dirty="0">
                <a:effectLst/>
                <a:highlight>
                  <a:srgbClr val="FFFF00"/>
                </a:highlight>
                <a:latin typeface="Helvetica Neue" panose="02000503000000020004" pitchFamily="2" charset="0"/>
              </a:rPr>
              <a:t>S</a:t>
            </a:r>
            <a:r>
              <a:rPr lang="fr-FR" b="1" dirty="0" err="1">
                <a:effectLst/>
                <a:highlight>
                  <a:srgbClr val="FFFF00"/>
                </a:highlight>
                <a:latin typeface="Helvetica Neue" panose="02000503000000020004" pitchFamily="2" charset="0"/>
              </a:rPr>
              <a:t>ufix</a:t>
            </a:r>
            <a:r>
              <a:rPr lang="fr-FR" b="1" dirty="0">
                <a:effectLst/>
                <a:highlight>
                  <a:srgbClr val="FFFF00"/>
                </a:highlight>
                <a:latin typeface="Helvetica Neue" panose="02000503000000020004" pitchFamily="2" charset="0"/>
              </a:rPr>
              <a:t> -e </a:t>
            </a:r>
            <a:endParaRPr lang="fr-FR" dirty="0">
              <a:effectLst/>
              <a:latin typeface="Helvetica Neue" panose="02000503000000020004" pitchFamily="2" charset="0"/>
            </a:endParaRPr>
          </a:p>
          <a:p>
            <a:r>
              <a:rPr lang="fr-FR" dirty="0" err="1">
                <a:effectLst/>
                <a:latin typeface="Helvetica Neue" panose="02000503000000020004" pitchFamily="2" charset="0"/>
              </a:rPr>
              <a:t>Pomocí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morfému</a:t>
            </a:r>
            <a:r>
              <a:rPr lang="fr-FR" dirty="0">
                <a:effectLst/>
                <a:latin typeface="Helvetica Neue" panose="02000503000000020004" pitchFamily="2" charset="0"/>
              </a:rPr>
              <a:t> -e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tvoří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komparativní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tvary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malá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skupina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adjektiv</a:t>
            </a:r>
            <a:r>
              <a:rPr lang="fr-FR" dirty="0">
                <a:effectLst/>
                <a:latin typeface="Helvetica Neue" panose="02000503000000020004" pitchFamily="2" charset="0"/>
              </a:rPr>
              <a:t> s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kmeny</a:t>
            </a:r>
            <a:r>
              <a:rPr lang="fr-FR" dirty="0">
                <a:effectLst/>
                <a:latin typeface="Helvetica Neue" panose="02000503000000020004" pitchFamily="2" charset="0"/>
              </a:rPr>
              <a:t>,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které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končí</a:t>
            </a:r>
            <a:r>
              <a:rPr lang="fr-FR" dirty="0">
                <a:effectLst/>
                <a:latin typeface="Helvetica Neue" panose="02000503000000020004" pitchFamily="2" charset="0"/>
              </a:rPr>
              <a:t> na </a:t>
            </a:r>
            <a:r>
              <a:rPr lang="fr-FR" b="1" dirty="0">
                <a:effectLst/>
                <a:latin typeface="Helvetica Neue" panose="02000503000000020004" pitchFamily="2" charset="0"/>
              </a:rPr>
              <a:t>|</a:t>
            </a:r>
            <a:r>
              <a:rPr lang="ru-RU" b="1" dirty="0">
                <a:effectLst/>
                <a:latin typeface="Helvetica Neue" panose="02000503000000020004" pitchFamily="2" charset="0"/>
              </a:rPr>
              <a:t>к|, |г|, |х|, |т|, |д|, |с3т|, |с2к|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7667B67-FA40-5768-8885-805AB986A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514600"/>
            <a:ext cx="7772400" cy="272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906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3D47522-431E-A4A7-97D7-8BC4B7BE0438}"/>
              </a:ext>
            </a:extLst>
          </p:cNvPr>
          <p:cNvSpPr txBox="1"/>
          <p:nvPr/>
        </p:nvSpPr>
        <p:spPr>
          <a:xfrm>
            <a:off x="595085" y="1443841"/>
            <a:ext cx="1100183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effectLst/>
                <a:latin typeface="Helvetica Neue" panose="02000503000000020004" pitchFamily="2" charset="0"/>
              </a:rPr>
              <a:t>OMEZENÍ TVOŘENÍ KOMPARATIVU</a:t>
            </a:r>
            <a:br>
              <a:rPr lang="fr-FR" dirty="0">
                <a:effectLst/>
                <a:latin typeface="Helvetica Neue" panose="02000503000000020004" pitchFamily="2" charset="0"/>
              </a:rPr>
            </a:br>
            <a:endParaRPr lang="fr-FR" dirty="0">
              <a:effectLst/>
              <a:latin typeface="Helvetica Neue" panose="02000503000000020004" pitchFamily="2" charset="0"/>
            </a:endParaRPr>
          </a:p>
          <a:p>
            <a:r>
              <a:rPr lang="fr-FR" b="1" dirty="0">
                <a:effectLst/>
                <a:latin typeface="Helvetica Neue" panose="02000503000000020004" pitchFamily="2" charset="0"/>
              </a:rPr>
              <a:t>a) </a:t>
            </a:r>
            <a:r>
              <a:rPr lang="fr-FR" b="1" dirty="0" err="1">
                <a:effectLst/>
                <a:highlight>
                  <a:srgbClr val="00FF00"/>
                </a:highlight>
                <a:latin typeface="Helvetica Neue" panose="02000503000000020004" pitchFamily="2" charset="0"/>
              </a:rPr>
              <a:t>Sémantická</a:t>
            </a:r>
            <a:r>
              <a:rPr lang="fr-FR" b="1" dirty="0">
                <a:effectLst/>
                <a:highlight>
                  <a:srgbClr val="00FF00"/>
                </a:highlight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highlight>
                  <a:srgbClr val="00FF00"/>
                </a:highlight>
                <a:latin typeface="Helvetica Neue" panose="02000503000000020004" pitchFamily="2" charset="0"/>
              </a:rPr>
              <a:t>omezení</a:t>
            </a:r>
            <a:endParaRPr lang="fr-FR" b="1" dirty="0">
              <a:effectLst/>
              <a:highlight>
                <a:srgbClr val="00FF00"/>
              </a:highlight>
              <a:latin typeface="Helvetica Neue" panose="02000503000000020004" pitchFamily="2" charset="0"/>
            </a:endParaRPr>
          </a:p>
          <a:p>
            <a:pPr marL="342900" indent="-342900">
              <a:buAutoNum type="alphaLcParenR"/>
            </a:pPr>
            <a:endParaRPr lang="fr-FR" dirty="0">
              <a:effectLst/>
              <a:highlight>
                <a:srgbClr val="00FF00"/>
              </a:highlight>
              <a:latin typeface="Helvetica Neue" panose="02000503000000020004" pitchFamily="2" charset="0"/>
            </a:endParaRPr>
          </a:p>
          <a:p>
            <a:r>
              <a:rPr lang="fr-FR" dirty="0" err="1">
                <a:effectLst/>
                <a:latin typeface="Helvetica Neue" panose="02000503000000020004" pitchFamily="2" charset="0"/>
              </a:rPr>
              <a:t>Komparativ</a:t>
            </a:r>
            <a:r>
              <a:rPr lang="fr-FR" dirty="0">
                <a:effectLst/>
                <a:latin typeface="Helvetica Neue" panose="02000503000000020004" pitchFamily="2" charset="0"/>
              </a:rPr>
              <a:t> se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netvoří</a:t>
            </a:r>
            <a:r>
              <a:rPr lang="fr-FR" dirty="0">
                <a:effectLst/>
                <a:latin typeface="Helvetica Neue" panose="02000503000000020004" pitchFamily="2" charset="0"/>
              </a:rPr>
              <a:t> u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adjektiv</a:t>
            </a:r>
            <a:r>
              <a:rPr lang="fr-FR" dirty="0">
                <a:effectLst/>
                <a:latin typeface="Helvetica Neue" panose="02000503000000020004" pitchFamily="2" charset="0"/>
              </a:rPr>
              <a:t>,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která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označují</a:t>
            </a:r>
            <a:r>
              <a:rPr lang="ru-RU" dirty="0">
                <a:effectLst/>
                <a:latin typeface="Helvetica Neue" panose="02000503000000020004" pitchFamily="2" charset="0"/>
              </a:rPr>
              <a:t>: </a:t>
            </a:r>
            <a:endParaRPr lang="cs-CZ" dirty="0">
              <a:effectLst/>
              <a:latin typeface="Helvetica Neue" panose="02000503000000020004" pitchFamily="2" charset="0"/>
            </a:endParaRPr>
          </a:p>
          <a:p>
            <a:r>
              <a:rPr lang="cs-CZ" dirty="0">
                <a:latin typeface="Helvetica Neue" panose="02000503000000020004" pitchFamily="2" charset="0"/>
              </a:rPr>
              <a:t>-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absolutní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nebo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nestupňovatelné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vlastnosti</a:t>
            </a:r>
            <a:r>
              <a:rPr lang="fr-FR" dirty="0">
                <a:effectLst/>
                <a:latin typeface="Helvetica Neue" panose="02000503000000020004" pitchFamily="2" charset="0"/>
              </a:rPr>
              <a:t>:</a:t>
            </a:r>
          </a:p>
          <a:p>
            <a:r>
              <a:rPr lang="ru-RU" i="1" dirty="0">
                <a:effectLst/>
                <a:latin typeface="Helvetica Neue" panose="02000503000000020004" pitchFamily="2" charset="0"/>
              </a:rPr>
              <a:t>мертвый, слепой, босой, женатый, холостой</a:t>
            </a:r>
            <a:endParaRPr lang="fr-FR" dirty="0">
              <a:effectLst/>
              <a:latin typeface="Helvetica Neue" panose="02000503000000020004" pitchFamily="2" charset="0"/>
            </a:endParaRPr>
          </a:p>
          <a:p>
            <a:r>
              <a:rPr lang="fr-FR" dirty="0">
                <a:effectLst/>
                <a:latin typeface="Helvetica Neue" panose="02000503000000020004" pitchFamily="2" charset="0"/>
              </a:rPr>
              <a:t>-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barev</a:t>
            </a:r>
            <a:r>
              <a:rPr lang="fr-FR" dirty="0">
                <a:effectLst/>
                <a:latin typeface="Helvetica Neue" panose="02000503000000020004" pitchFamily="2" charset="0"/>
              </a:rPr>
              <a:t>: </a:t>
            </a:r>
          </a:p>
          <a:p>
            <a:r>
              <a:rPr lang="ru-RU" i="1" dirty="0">
                <a:effectLst/>
                <a:latin typeface="Helvetica Neue" panose="02000503000000020004" pitchFamily="2" charset="0"/>
              </a:rPr>
              <a:t>фиолетовый, кремовый, голубой, бордовый, лиловый</a:t>
            </a:r>
            <a:r>
              <a:rPr lang="cs-CZ" i="1" dirty="0">
                <a:effectLst/>
                <a:latin typeface="Helvetica Neue" panose="02000503000000020004" pitchFamily="2" charset="0"/>
              </a:rPr>
              <a:t>.</a:t>
            </a:r>
            <a:endParaRPr lang="ru-RU" dirty="0">
              <a:effectLst/>
              <a:latin typeface="Helvetica Neue" panose="02000503000000020004" pitchFamily="2" charset="0"/>
            </a:endParaRPr>
          </a:p>
          <a:p>
            <a:r>
              <a:rPr lang="cs-CZ" dirty="0">
                <a:latin typeface="Helvetica Neue" panose="02000503000000020004" pitchFamily="2" charset="0"/>
              </a:rPr>
              <a:t>-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zbarvení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zvířat</a:t>
            </a:r>
            <a:r>
              <a:rPr lang="fr-FR" dirty="0">
                <a:effectLst/>
                <a:latin typeface="Helvetica Neue" panose="02000503000000020004" pitchFamily="2" charset="0"/>
              </a:rPr>
              <a:t>: </a:t>
            </a:r>
          </a:p>
          <a:p>
            <a:r>
              <a:rPr lang="ru-RU" i="1" dirty="0">
                <a:effectLst/>
                <a:latin typeface="Helvetica Neue" panose="02000503000000020004" pitchFamily="2" charset="0"/>
              </a:rPr>
              <a:t>гнедой, вороной</a:t>
            </a:r>
            <a:r>
              <a:rPr lang="cs-CZ" i="1" dirty="0">
                <a:effectLst/>
                <a:latin typeface="Helvetica Neue" panose="02000503000000020004" pitchFamily="2" charset="0"/>
              </a:rPr>
              <a:t>.</a:t>
            </a:r>
            <a:endParaRPr lang="ru-RU" dirty="0">
              <a:effectLst/>
              <a:latin typeface="Helvetica Neue" panose="02000503000000020004" pitchFamily="2" charset="0"/>
            </a:endParaRPr>
          </a:p>
          <a:p>
            <a:br>
              <a:rPr lang="ru-RU" dirty="0">
                <a:effectLst/>
                <a:latin typeface="Helvetica Neue" panose="02000503000000020004" pitchFamily="2" charset="0"/>
              </a:rPr>
            </a:br>
            <a:endParaRPr lang="ru-RU" dirty="0">
              <a:effectLst/>
              <a:latin typeface="Helvetica Neue" panose="02000503000000020004" pitchFamily="2" charset="0"/>
            </a:endParaRPr>
          </a:p>
          <a:p>
            <a:r>
              <a:rPr lang="fr-FR" dirty="0">
                <a:effectLst/>
                <a:latin typeface="Helvetica Neue" panose="02000503000000020004" pitchFamily="2" charset="0"/>
              </a:rPr>
              <a:t>V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těchto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případech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jsou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komparativy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velmi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vzácné</a:t>
            </a:r>
            <a:r>
              <a:rPr lang="fr-FR" dirty="0">
                <a:effectLst/>
                <a:latin typeface="Helvetica Neue" panose="02000503000000020004" pitchFamily="2" charset="0"/>
              </a:rPr>
              <a:t> a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stylově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omezené</a:t>
            </a:r>
            <a:r>
              <a:rPr lang="fr-FR" dirty="0">
                <a:effectLst/>
                <a:latin typeface="Helvetica Neue" panose="0200050300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6495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3D47522-431E-A4A7-97D7-8BC4B7BE0438}"/>
              </a:ext>
            </a:extLst>
          </p:cNvPr>
          <p:cNvSpPr txBox="1"/>
          <p:nvPr/>
        </p:nvSpPr>
        <p:spPr>
          <a:xfrm>
            <a:off x="595085" y="1582340"/>
            <a:ext cx="1100183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effectLst/>
                <a:latin typeface="Helvetica Neue" panose="02000503000000020004" pitchFamily="2" charset="0"/>
              </a:rPr>
              <a:t>b) </a:t>
            </a:r>
            <a:r>
              <a:rPr lang="fr-FR" b="1" dirty="0" err="1">
                <a:effectLst/>
                <a:highlight>
                  <a:srgbClr val="00FF00"/>
                </a:highlight>
                <a:latin typeface="Helvetica Neue" panose="02000503000000020004" pitchFamily="2" charset="0"/>
              </a:rPr>
              <a:t>Strukturální</a:t>
            </a:r>
            <a:r>
              <a:rPr lang="fr-FR" b="1" dirty="0">
                <a:effectLst/>
                <a:highlight>
                  <a:srgbClr val="00FF00"/>
                </a:highlight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highlight>
                  <a:srgbClr val="00FF00"/>
                </a:highlight>
                <a:latin typeface="Helvetica Neue" panose="02000503000000020004" pitchFamily="2" charset="0"/>
              </a:rPr>
              <a:t>omezení</a:t>
            </a:r>
            <a:endParaRPr lang="fr-FR" b="1" dirty="0">
              <a:effectLst/>
              <a:highlight>
                <a:srgbClr val="00FF00"/>
              </a:highlight>
              <a:latin typeface="Helvetica Neue" panose="02000503000000020004" pitchFamily="2" charset="0"/>
            </a:endParaRPr>
          </a:p>
          <a:p>
            <a:endParaRPr lang="fr-FR" dirty="0">
              <a:effectLst/>
              <a:highlight>
                <a:srgbClr val="00FF00"/>
              </a:highlight>
              <a:latin typeface="Helvetica Neue" panose="02000503000000020004" pitchFamily="2" charset="0"/>
            </a:endParaRPr>
          </a:p>
          <a:p>
            <a:r>
              <a:rPr lang="fr-FR" dirty="0" err="1">
                <a:effectLst/>
                <a:latin typeface="Helvetica Neue" panose="02000503000000020004" pitchFamily="2" charset="0"/>
              </a:rPr>
              <a:t>Komparativ</a:t>
            </a:r>
            <a:r>
              <a:rPr lang="fr-FR" dirty="0">
                <a:effectLst/>
                <a:latin typeface="Helvetica Neue" panose="02000503000000020004" pitchFamily="2" charset="0"/>
              </a:rPr>
              <a:t> se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netvoří</a:t>
            </a:r>
            <a:r>
              <a:rPr lang="fr-FR" dirty="0">
                <a:effectLst/>
                <a:latin typeface="Helvetica Neue" panose="02000503000000020004" pitchFamily="2" charset="0"/>
              </a:rPr>
              <a:t>.:</a:t>
            </a:r>
          </a:p>
          <a:p>
            <a:r>
              <a:rPr lang="fr-FR" dirty="0">
                <a:latin typeface="Helvetica Neue" panose="02000503000000020004" pitchFamily="2" charset="0"/>
              </a:rPr>
              <a:t>-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>
                <a:effectLst/>
                <a:latin typeface="Helvetica Neue" panose="02000503000000020004" pitchFamily="2" charset="0"/>
              </a:rPr>
              <a:t>u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adjektiv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se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sufixy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-</a:t>
            </a:r>
            <a:r>
              <a:rPr lang="ru-RU" b="1" dirty="0" err="1">
                <a:effectLst/>
                <a:latin typeface="Helvetica Neue" panose="02000503000000020004" pitchFamily="2" charset="0"/>
              </a:rPr>
              <a:t>ск</a:t>
            </a:r>
            <a:r>
              <a:rPr lang="ru-RU" b="1" dirty="0">
                <a:effectLst/>
                <a:latin typeface="Helvetica Neue" panose="02000503000000020004" pitchFamily="2" charset="0"/>
              </a:rPr>
              <a:t>- а -</a:t>
            </a:r>
            <a:r>
              <a:rPr lang="ru-RU" b="1" dirty="0" err="1">
                <a:effectLst/>
                <a:latin typeface="Helvetica Neue" panose="02000503000000020004" pitchFamily="2" charset="0"/>
              </a:rPr>
              <a:t>оньк</a:t>
            </a:r>
            <a:r>
              <a:rPr lang="ru-RU" b="1" dirty="0">
                <a:effectLst/>
                <a:latin typeface="Helvetica Neue" panose="02000503000000020004" pitchFamily="2" charset="0"/>
              </a:rPr>
              <a:t>-</a:t>
            </a:r>
            <a:r>
              <a:rPr lang="ru-RU" b="1" dirty="0">
                <a:latin typeface="Helvetica Neue" panose="02000503000000020004" pitchFamily="2" charset="0"/>
              </a:rPr>
              <a:t>: </a:t>
            </a:r>
          </a:p>
          <a:p>
            <a:r>
              <a:rPr lang="ru-RU" i="1" dirty="0">
                <a:effectLst/>
                <a:latin typeface="Helvetica Neue" panose="02000503000000020004" pitchFamily="2" charset="0"/>
              </a:rPr>
              <a:t>братский, сухонький</a:t>
            </a:r>
            <a:r>
              <a:rPr lang="ru-RU" i="1" dirty="0">
                <a:latin typeface="Helvetica Neue" panose="02000503000000020004" pitchFamily="2" charset="0"/>
              </a:rPr>
              <a:t>.</a:t>
            </a:r>
            <a:endParaRPr lang="ru-RU" dirty="0">
              <a:effectLst/>
              <a:latin typeface="Helvetica Neue" panose="02000503000000020004" pitchFamily="2" charset="0"/>
            </a:endParaRPr>
          </a:p>
          <a:p>
            <a:r>
              <a:rPr lang="fr-FR" dirty="0">
                <a:effectLst/>
                <a:latin typeface="Helvetica Neue" panose="02000503000000020004" pitchFamily="2" charset="0"/>
              </a:rPr>
              <a:t>- </a:t>
            </a:r>
            <a:r>
              <a:rPr lang="fr-FR" b="1" dirty="0">
                <a:effectLst/>
                <a:latin typeface="Helvetica Neue" panose="02000503000000020004" pitchFamily="2" charset="0"/>
              </a:rPr>
              <a:t>u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adjektiv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s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kmenem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na  -</a:t>
            </a:r>
            <a:r>
              <a:rPr lang="ru-RU" b="1" dirty="0" err="1">
                <a:effectLst/>
                <a:latin typeface="Helvetica Neue" panose="02000503000000020004" pitchFamily="2" charset="0"/>
              </a:rPr>
              <a:t>ов</a:t>
            </a:r>
            <a:r>
              <a:rPr lang="ru-RU" b="1" dirty="0">
                <a:effectLst/>
                <a:latin typeface="Helvetica Neue" panose="02000503000000020004" pitchFamily="2" charset="0"/>
              </a:rPr>
              <a:t>- </a:t>
            </a:r>
            <a:r>
              <a:rPr lang="fr-FR" b="1" dirty="0">
                <a:effectLst/>
                <a:latin typeface="Helvetica Neue" panose="02000503000000020004" pitchFamily="2" charset="0"/>
              </a:rPr>
              <a:t>a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koncovkou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ru-RU" b="1" dirty="0">
                <a:latin typeface="Helvetica Neue" panose="02000503000000020004" pitchFamily="2" charset="0"/>
              </a:rPr>
              <a:t>-</a:t>
            </a:r>
            <a:r>
              <a:rPr lang="ru-RU" b="1" dirty="0">
                <a:effectLst/>
                <a:latin typeface="Helvetica Neue" panose="02000503000000020004" pitchFamily="2" charset="0"/>
              </a:rPr>
              <a:t>ой</a:t>
            </a:r>
            <a:r>
              <a:rPr lang="ru-RU" dirty="0">
                <a:effectLst/>
                <a:latin typeface="Helvetica Neue" panose="02000503000000020004" pitchFamily="2" charset="0"/>
              </a:rPr>
              <a:t>:</a:t>
            </a:r>
          </a:p>
          <a:p>
            <a:r>
              <a:rPr lang="ru-RU" i="1" dirty="0">
                <a:effectLst/>
                <a:latin typeface="Helvetica Neue" panose="02000503000000020004" pitchFamily="2" charset="0"/>
              </a:rPr>
              <a:t>боевой, деловой, рядовой</a:t>
            </a:r>
            <a:r>
              <a:rPr lang="ru-RU" i="1" dirty="0">
                <a:latin typeface="Helvetica Neue" panose="02000503000000020004" pitchFamily="2" charset="0"/>
              </a:rPr>
              <a:t>.</a:t>
            </a:r>
            <a:endParaRPr lang="ru-RU" dirty="0">
              <a:effectLst/>
              <a:latin typeface="Helvetica Neue" panose="02000503000000020004" pitchFamily="2" charset="0"/>
            </a:endParaRPr>
          </a:p>
          <a:p>
            <a:r>
              <a:rPr lang="cs-CZ" dirty="0">
                <a:latin typeface="Helvetica Neue" panose="02000503000000020004" pitchFamily="2" charset="0"/>
              </a:rPr>
              <a:t>-</a:t>
            </a:r>
            <a:r>
              <a:rPr lang="ru-RU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>
                <a:effectLst/>
                <a:latin typeface="Helvetica Neue" panose="02000503000000020004" pitchFamily="2" charset="0"/>
              </a:rPr>
              <a:t>u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složených</a:t>
            </a:r>
            <a:r>
              <a:rPr lang="fr-FR" b="1" dirty="0">
                <a:effectLst/>
                <a:latin typeface="Helvetica Neue" panose="02000503000000020004" pitchFamily="2" charset="0"/>
              </a:rPr>
              <a:t> 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adjektiv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na -</a:t>
            </a:r>
            <a:r>
              <a:rPr lang="ru-RU" b="1" dirty="0">
                <a:effectLst/>
                <a:latin typeface="Helvetica Neue" panose="02000503000000020004" pitchFamily="2" charset="0"/>
              </a:rPr>
              <a:t>кий, -</a:t>
            </a:r>
            <a:r>
              <a:rPr lang="ru-RU" b="1" dirty="0" err="1">
                <a:effectLst/>
                <a:latin typeface="Helvetica Neue" panose="02000503000000020004" pitchFamily="2" charset="0"/>
              </a:rPr>
              <a:t>гий</a:t>
            </a:r>
            <a:r>
              <a:rPr lang="ru-RU" b="1" dirty="0">
                <a:effectLst/>
                <a:latin typeface="Helvetica Neue" panose="02000503000000020004" pitchFamily="2" charset="0"/>
              </a:rPr>
              <a:t>, -</a:t>
            </a:r>
            <a:r>
              <a:rPr lang="ru-RU" b="1" dirty="0" err="1">
                <a:effectLst/>
                <a:latin typeface="Helvetica Neue" panose="02000503000000020004" pitchFamily="2" charset="0"/>
              </a:rPr>
              <a:t>хий</a:t>
            </a:r>
            <a:r>
              <a:rPr lang="ru-RU" dirty="0">
                <a:effectLst/>
                <a:latin typeface="Helvetica Neue" panose="02000503000000020004" pitchFamily="2" charset="0"/>
              </a:rPr>
              <a:t>: </a:t>
            </a:r>
          </a:p>
          <a:p>
            <a:r>
              <a:rPr lang="ru-RU" i="1" dirty="0">
                <a:effectLst/>
                <a:latin typeface="Helvetica Neue" panose="02000503000000020004" pitchFamily="2" charset="0"/>
              </a:rPr>
              <a:t>длиннорукий, тугоухий.</a:t>
            </a:r>
          </a:p>
          <a:p>
            <a:r>
              <a:rPr lang="fr-FR" dirty="0">
                <a:effectLst/>
                <a:latin typeface="Helvetica Neue" panose="02000503000000020004" pitchFamily="2" charset="0"/>
              </a:rPr>
              <a:t>- </a:t>
            </a:r>
            <a:r>
              <a:rPr lang="fr-FR" b="1" dirty="0">
                <a:effectLst/>
                <a:latin typeface="Helvetica Neue" panose="02000503000000020004" pitchFamily="2" charset="0"/>
              </a:rPr>
              <a:t>u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většiny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adjektiv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s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prefixem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ru-RU" b="1" dirty="0" err="1">
                <a:effectLst/>
                <a:latin typeface="Helvetica Neue" panose="02000503000000020004" pitchFamily="2" charset="0"/>
              </a:rPr>
              <a:t>не-</a:t>
            </a:r>
            <a:r>
              <a:rPr lang="ru-RU" b="1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>
                <a:effectLst/>
                <a:latin typeface="Helvetica Neue" panose="02000503000000020004" pitchFamily="2" charset="0"/>
              </a:rPr>
              <a:t>a s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pohyblivým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přízvukem</a:t>
            </a:r>
            <a:r>
              <a:rPr lang="ru-RU" dirty="0">
                <a:effectLst/>
                <a:latin typeface="Helvetica Neue" panose="02000503000000020004" pitchFamily="2" charset="0"/>
              </a:rPr>
              <a:t>:</a:t>
            </a:r>
          </a:p>
          <a:p>
            <a:r>
              <a:rPr lang="ru-RU" i="1" dirty="0">
                <a:effectLst/>
                <a:latin typeface="Helvetica Neue" panose="02000503000000020004" pitchFamily="2" charset="0"/>
              </a:rPr>
              <a:t>непрост</a:t>
            </a:r>
            <a:r>
              <a:rPr lang="ru-RU" b="1" i="1" u="sng" dirty="0">
                <a:effectLst/>
                <a:latin typeface="Helvetica Neue" panose="02000503000000020004" pitchFamily="2" charset="0"/>
              </a:rPr>
              <a:t>о</a:t>
            </a:r>
            <a:r>
              <a:rPr lang="ru-RU" i="1" dirty="0">
                <a:effectLst/>
                <a:latin typeface="Helvetica Neue" panose="02000503000000020004" pitchFamily="2" charset="0"/>
              </a:rPr>
              <a:t>й — непрост</a:t>
            </a:r>
            <a:r>
              <a:rPr lang="ru-RU" b="1" i="1" u="sng" dirty="0">
                <a:effectLst/>
                <a:latin typeface="Helvetica Neue" panose="02000503000000020004" pitchFamily="2" charset="0"/>
              </a:rPr>
              <a:t>а</a:t>
            </a:r>
            <a:r>
              <a:rPr lang="ru-RU" i="1" dirty="0">
                <a:effectLst/>
                <a:latin typeface="Helvetica Neue" panose="02000503000000020004" pitchFamily="2" charset="0"/>
              </a:rPr>
              <a:t> — непр</a:t>
            </a:r>
            <a:r>
              <a:rPr lang="ru-RU" b="1" i="1" u="sng" dirty="0">
                <a:effectLst/>
                <a:latin typeface="Helvetica Neue" panose="02000503000000020004" pitchFamily="2" charset="0"/>
              </a:rPr>
              <a:t>о</a:t>
            </a:r>
            <a:r>
              <a:rPr lang="ru-RU" i="1" dirty="0">
                <a:effectLst/>
                <a:latin typeface="Helvetica Neue" panose="02000503000000020004" pitchFamily="2" charset="0"/>
              </a:rPr>
              <a:t>сто</a:t>
            </a:r>
          </a:p>
          <a:p>
            <a:r>
              <a:rPr lang="fr-FR" dirty="0">
                <a:latin typeface="Helvetica Neue" panose="02000503000000020004" pitchFamily="2" charset="0"/>
              </a:rPr>
              <a:t>- </a:t>
            </a:r>
            <a:r>
              <a:rPr lang="fr-FR" b="1" dirty="0">
                <a:latin typeface="Helvetica Neue" panose="02000503000000020004" pitchFamily="2" charset="0"/>
              </a:rPr>
              <a:t>u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 err="1">
                <a:latin typeface="Helvetica Neue" panose="02000503000000020004" pitchFamily="2" charset="0"/>
              </a:rPr>
              <a:t>p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řivlastňovacích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a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řadových</a:t>
            </a:r>
            <a:r>
              <a:rPr lang="fr-FR" b="1" dirty="0">
                <a:effectLst/>
                <a:latin typeface="Helvetica Neue" panose="02000503000000020004" pitchFamily="2" charset="0"/>
              </a:rPr>
              <a:t> </a:t>
            </a:r>
            <a:r>
              <a:rPr lang="fr-FR" b="1" dirty="0" err="1">
                <a:effectLst/>
                <a:latin typeface="Helvetica Neue" panose="02000503000000020004" pitchFamily="2" charset="0"/>
              </a:rPr>
              <a:t>adjektiv</a:t>
            </a:r>
            <a:r>
              <a:rPr lang="fr-FR" dirty="0">
                <a:effectLst/>
                <a:latin typeface="Helvetica Neue" panose="02000503000000020004" pitchFamily="2" charset="0"/>
              </a:rPr>
              <a:t> (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jen</a:t>
            </a:r>
            <a:r>
              <a:rPr lang="fr-FR" dirty="0">
                <a:effectLst/>
                <a:latin typeface="Helvetica Neue" panose="02000503000000020004" pitchFamily="2" charset="0"/>
              </a:rPr>
              <a:t> v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obrazném</a:t>
            </a:r>
            <a:r>
              <a:rPr lang="fr-FR" dirty="0">
                <a:effectLst/>
                <a:latin typeface="Helvetica Neue" panose="02000503000000020004" pitchFamily="2" charset="0"/>
              </a:rPr>
              <a:t> </a:t>
            </a:r>
            <a:r>
              <a:rPr lang="fr-FR" dirty="0" err="1">
                <a:effectLst/>
                <a:latin typeface="Helvetica Neue" panose="02000503000000020004" pitchFamily="2" charset="0"/>
              </a:rPr>
              <a:t>významu</a:t>
            </a:r>
            <a:r>
              <a:rPr lang="ru-RU" dirty="0">
                <a:latin typeface="Helvetica Neue" panose="02000503000000020004" pitchFamily="2" charset="0"/>
              </a:rPr>
              <a:t>):</a:t>
            </a:r>
          </a:p>
          <a:p>
            <a:r>
              <a:rPr lang="ru-RU" dirty="0">
                <a:effectLst/>
                <a:latin typeface="Helvetica Neue" panose="02000503000000020004" pitchFamily="2" charset="0"/>
              </a:rPr>
              <a:t>Все глуше, дремучей, </a:t>
            </a:r>
            <a:r>
              <a:rPr lang="ru-RU" i="1" dirty="0" err="1">
                <a:effectLst/>
                <a:latin typeface="Helvetica Neue" panose="02000503000000020004" pitchFamily="2" charset="0"/>
              </a:rPr>
              <a:t>разбойничей</a:t>
            </a:r>
            <a:r>
              <a:rPr lang="ru-RU" dirty="0">
                <a:effectLst/>
                <a:latin typeface="Helvetica Neue" panose="02000503000000020004" pitchFamily="2" charset="0"/>
              </a:rPr>
              <a:t> делался лес (Паустовский).</a:t>
            </a:r>
          </a:p>
        </p:txBody>
      </p:sp>
    </p:spTree>
    <p:extLst>
      <p:ext uri="{BB962C8B-B14F-4D97-AF65-F5344CB8AC3E}">
        <p14:creationId xmlns:p14="http://schemas.microsoft.com/office/powerpoint/2010/main" val="14742600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729</Words>
  <Application>Microsoft Macintosh PowerPoint</Application>
  <PresentationFormat>Широкоэкранный</PresentationFormat>
  <Paragraphs>102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Helvetica Neue</vt:lpstr>
      <vt:lpstr>Тема Office</vt:lpstr>
      <vt:lpstr>Stupňování adjektiv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Stupňování adjektiv</dc:title>
  <dc:creator>Microsoft Office User</dc:creator>
  <cp:lastModifiedBy>Microsoft Office User</cp:lastModifiedBy>
  <cp:revision>3</cp:revision>
  <dcterms:created xsi:type="dcterms:W3CDTF">2026-03-18T21:51:47Z</dcterms:created>
  <dcterms:modified xsi:type="dcterms:W3CDTF">2026-03-22T13:02:13Z</dcterms:modified>
</cp:coreProperties>
</file>