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69" r:id="rId4"/>
    <p:sldId id="258" r:id="rId5"/>
    <p:sldId id="266" r:id="rId6"/>
    <p:sldId id="262" r:id="rId7"/>
    <p:sldId id="267" r:id="rId8"/>
    <p:sldId id="259" r:id="rId9"/>
    <p:sldId id="263" r:id="rId10"/>
    <p:sldId id="260" r:id="rId11"/>
    <p:sldId id="264" r:id="rId12"/>
    <p:sldId id="265" r:id="rId13"/>
    <p:sldId id="270" r:id="rId14"/>
    <p:sldId id="268" r:id="rId15"/>
    <p:sldId id="271" r:id="rId16"/>
    <p:sldId id="26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7BE0248-56BE-0543-8C0B-8BFAC92E6371}" type="datetimeFigureOut">
              <a:rPr lang="ru-CZ" smtClean="0"/>
              <a:t>14.03.2026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D4C9C72-6F6D-9843-8578-6C7F5408D1F0}" type="slidenum">
              <a:rPr lang="ru-CZ" smtClean="0"/>
              <a:t>‹#›</a:t>
            </a:fld>
            <a:endParaRPr lang="ru-CZ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</p:grpSp>
    </p:spTree>
    <p:extLst>
      <p:ext uri="{BB962C8B-B14F-4D97-AF65-F5344CB8AC3E}">
        <p14:creationId xmlns:p14="http://schemas.microsoft.com/office/powerpoint/2010/main" val="135915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0248-56BE-0543-8C0B-8BFAC92E6371}" type="datetimeFigureOut">
              <a:rPr lang="ru-CZ" smtClean="0"/>
              <a:t>14.03.2026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9C72-6F6D-9843-8578-6C7F5408D1F0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4055693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0248-56BE-0543-8C0B-8BFAC92E6371}" type="datetimeFigureOut">
              <a:rPr lang="ru-CZ" smtClean="0"/>
              <a:t>14.03.2026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9C72-6F6D-9843-8578-6C7F5408D1F0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88712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0248-56BE-0543-8C0B-8BFAC92E6371}" type="datetimeFigureOut">
              <a:rPr lang="ru-CZ" smtClean="0"/>
              <a:t>14.03.2026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9C72-6F6D-9843-8578-6C7F5408D1F0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034501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7BE0248-56BE-0543-8C0B-8BFAC92E6371}" type="datetimeFigureOut">
              <a:rPr lang="ru-CZ" smtClean="0"/>
              <a:t>14.03.2026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D4C9C72-6F6D-9843-8578-6C7F5408D1F0}" type="slidenum">
              <a:rPr lang="ru-CZ" smtClean="0"/>
              <a:t>‹#›</a:t>
            </a:fld>
            <a:endParaRPr lang="ru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14237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0248-56BE-0543-8C0B-8BFAC92E6371}" type="datetimeFigureOut">
              <a:rPr lang="ru-CZ" smtClean="0"/>
              <a:t>14.03.2026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9C72-6F6D-9843-8578-6C7F5408D1F0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600933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0248-56BE-0543-8C0B-8BFAC92E6371}" type="datetimeFigureOut">
              <a:rPr lang="ru-CZ" smtClean="0"/>
              <a:t>14.03.2026</a:t>
            </a:fld>
            <a:endParaRPr lang="ru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9C72-6F6D-9843-8578-6C7F5408D1F0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400158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0248-56BE-0543-8C0B-8BFAC92E6371}" type="datetimeFigureOut">
              <a:rPr lang="ru-CZ" smtClean="0"/>
              <a:t>14.03.2026</a:t>
            </a:fld>
            <a:endParaRPr lang="ru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9C72-6F6D-9843-8578-6C7F5408D1F0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451640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0248-56BE-0543-8C0B-8BFAC92E6371}" type="datetimeFigureOut">
              <a:rPr lang="ru-CZ" smtClean="0"/>
              <a:t>14.03.2026</a:t>
            </a:fld>
            <a:endParaRPr lang="ru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C9C72-6F6D-9843-8578-6C7F5408D1F0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84601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7BE0248-56BE-0543-8C0B-8BFAC92E6371}" type="datetimeFigureOut">
              <a:rPr lang="ru-CZ" smtClean="0"/>
              <a:t>14.03.2026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D4C9C72-6F6D-9843-8578-6C7F5408D1F0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9692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7BE0248-56BE-0543-8C0B-8BFAC92E6371}" type="datetimeFigureOut">
              <a:rPr lang="ru-CZ" smtClean="0"/>
              <a:t>14.03.2026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D4C9C72-6F6D-9843-8578-6C7F5408D1F0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03695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7BE0248-56BE-0543-8C0B-8BFAC92E6371}" type="datetimeFigureOut">
              <a:rPr lang="ru-CZ" smtClean="0"/>
              <a:t>14.03.2026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D4C9C72-6F6D-9843-8578-6C7F5408D1F0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525937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031646-F4EE-B893-DE43-C67F0677A9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5833" y="2551735"/>
            <a:ext cx="9480331" cy="2098226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торостепенные члены предложения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5E599A7-A7FA-C61C-3968-835DF3B2DF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0161" y="4849658"/>
            <a:ext cx="6831673" cy="1086237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5</a:t>
            </a:r>
          </a:p>
        </p:txBody>
      </p:sp>
    </p:spTree>
    <p:extLst>
      <p:ext uri="{BB962C8B-B14F-4D97-AF65-F5344CB8AC3E}">
        <p14:creationId xmlns:p14="http://schemas.microsoft.com/office/powerpoint/2010/main" val="1892300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0F6AC-6685-13E5-8A69-46BD774E1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6C839B-7459-BD8D-D4BD-DC6AC58BB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8407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Обстоятельство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(příslovečné určení)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3FAC80-ADC8-2C54-C46E-DBD3652C9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4207"/>
            <a:ext cx="9601200" cy="4133193"/>
          </a:xfrm>
        </p:spPr>
        <p:txBody>
          <a:bodyPr>
            <a:normAutofit/>
          </a:bodyPr>
          <a:lstStyle/>
          <a:p>
            <a:r>
              <a:rPr lang="ru-RU" b="1" u="sng" dirty="0">
                <a:latin typeface="Times New Roman"/>
                <a:cs typeface="Times New Roman"/>
              </a:rPr>
              <a:t>Обстоятельство</a:t>
            </a:r>
            <a:r>
              <a:rPr lang="ru-RU" dirty="0">
                <a:latin typeface="Times New Roman"/>
                <a:cs typeface="Times New Roman"/>
              </a:rPr>
              <a:t> – это второстепенный член предложения, который относится к слову со значением действия или признака и обозначает качественные и количественные характеристики этого действия или признака (способ осуществления действия, степень интенсивности действия или проявления признака), а также различные внешние обстоятельства осуществления действия (время, причину, условие и т.д.).</a:t>
            </a:r>
          </a:p>
          <a:p>
            <a:r>
              <a:rPr lang="ru-RU" dirty="0">
                <a:latin typeface="Times New Roman"/>
                <a:cs typeface="Times New Roman"/>
              </a:rPr>
              <a:t>Выделяются две основные группы обстоятельств:</a:t>
            </a:r>
            <a:endParaRPr lang="ru-CZ" dirty="0">
              <a:latin typeface="Times New Roman"/>
              <a:cs typeface="Times New Roman"/>
            </a:endParaRPr>
          </a:p>
          <a:p>
            <a:pPr lvl="1"/>
            <a:r>
              <a:rPr lang="ru-CZ" b="1" i="0" u="sng" dirty="0">
                <a:latin typeface="Times New Roman"/>
                <a:cs typeface="Times New Roman"/>
              </a:rPr>
              <a:t>Обстоятельство образа действия</a:t>
            </a:r>
          </a:p>
          <a:p>
            <a:pPr lvl="2"/>
            <a:r>
              <a:rPr lang="ru-RU" sz="2000" dirty="0">
                <a:latin typeface="Times New Roman"/>
                <a:cs typeface="Times New Roman"/>
              </a:rPr>
              <a:t>С</a:t>
            </a:r>
            <a:r>
              <a:rPr lang="ru-CZ" sz="2000" dirty="0">
                <a:latin typeface="Times New Roman"/>
                <a:cs typeface="Times New Roman"/>
              </a:rPr>
              <a:t>о значением степени проявления признака</a:t>
            </a:r>
            <a:r>
              <a:rPr lang="ru-CZ" i="0" dirty="0">
                <a:latin typeface="Times New Roman"/>
                <a:cs typeface="Times New Roman"/>
              </a:rPr>
              <a:t>;</a:t>
            </a:r>
          </a:p>
          <a:p>
            <a:pPr lvl="2"/>
            <a:r>
              <a:rPr lang="ru-CZ" sz="2000" dirty="0">
                <a:latin typeface="Times New Roman"/>
                <a:cs typeface="Times New Roman"/>
              </a:rPr>
              <a:t>Со значением способа совершения действия;</a:t>
            </a:r>
          </a:p>
          <a:p>
            <a:pPr lvl="1"/>
            <a:r>
              <a:rPr lang="ru-CZ" b="1" i="0" u="sng" dirty="0">
                <a:latin typeface="Times New Roman"/>
                <a:cs typeface="Times New Roman"/>
              </a:rPr>
              <a:t>Обстоятельство места, времени, причины, меры, условия, цели</a:t>
            </a:r>
            <a:r>
              <a:rPr lang="ru-CZ" i="0" dirty="0">
                <a:latin typeface="Times New Roman"/>
                <a:cs typeface="Times New Roman"/>
              </a:rPr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4977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96FC6-1B44-A2F6-CC72-A76D89E64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2DE7ED-1EE5-E70F-84D4-7A437BF99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8407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Обстоятельство: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0E9185-4BE1-DD6E-D290-B8E1E62C4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555531"/>
            <a:ext cx="9927021" cy="461667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целом обстоятельства выражаются подобным образом как в ЧЯ, так и в РЯ.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Отличия: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Наречию в ЧЯ соответствует предложно-падежное сочетание в РЯ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(наоборот бывает намного реже) (</a:t>
            </a:r>
            <a:r>
              <a:rPr lang="cs-CZ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Loni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jsem projel starou cestou kolem Plitvických jezer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sobotu dopoledne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byla ve službě opět ochotná paní Pia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Oinonen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pPr mar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же самое значение выражается разными предлогами: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жить в Сибири, на улице Садовая,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третьем этаже, под Москвой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Словакии, в Крыму;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tvrdohlavý od dětství, drsný na pohled, za cara, za šumění deště, z podnětu, na pozvání, být ve službě, v továrně, o rok dříve, pro lékaře, při večeři, až k nádraží, ze slušnosti, na důkaz, jednou za tři dny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Предлог тот же, но отличается падеж: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играть на скрипке, гулять по улицам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 poslední chvíli, ve dnech války, po večerech, hledat po kapsách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одном из языков употребляется предложно-падежная форма, в другом – форма без предлога: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plakat radostí 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плакать от радости, дождливым вечером –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 deštivého večera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minulou středu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 прошлую среду;</a:t>
            </a:r>
            <a:endParaRPr lang="cs-CZ" sz="2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 В ЧЯ употребляется предлог, в РЯ – «послелог»: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 dvěma roky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года назад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 třech letech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года спустя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AutoNum type="arabicPeriod"/>
            </a:pP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AutoNum type="arabicPeriod"/>
            </a:pP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97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5E672-A599-49D5-F6BF-E72E228F9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7232FE-D31E-BED3-7CBC-58F2781AD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8407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doplněk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596E01-5DB7-E4F5-EB41-F27116321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4207"/>
            <a:ext cx="9601200" cy="413319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выделяется многими русскими лингвистами в отдельную категорию второстепенных членов предложения;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также имеет следующие названия: второе сказуемое, предикативный детерминант, предикативный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присказуемое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Отличительная черта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двойная синтаксическая связь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предикативная и атрибутивная;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быть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необособленный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Водителя нашли около машины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расхаживал по комнате,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погруженный в свои мысли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672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BAAB0-3630-801C-0042-20C61B83F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26042F-C581-241B-4F4B-C4DEDD629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8407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doplněk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BCE29B-A375-71DB-FD5A-839C2E95B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4207"/>
            <a:ext cx="9979572" cy="427771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Дуплексив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 РЯ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может быть выражен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Прилагательным или причастием в им. или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тв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п. (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Он вернулся вечером злой. Он вернулся злым и недовольным. Я нашел его сидящим на полу. Обеспокоенный, он поднял голову.)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Существительным со словом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Хармс известен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детский писатель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Другими формами: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Третьим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комнату вошел Илья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Связь с предикатом и с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подлежащим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 ходили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переполненными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Chlapec se vrátil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unaven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Связь с предикатом и с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косвенным субъектом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было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скучно. </a:t>
            </a:r>
            <a:r>
              <a:rPr lang="pl-PL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Večer</a:t>
            </a:r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mi </a:t>
            </a:r>
            <a:r>
              <a:rPr lang="pl-PL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samotné</a:t>
            </a:r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smutno.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Связь с предикатом и с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дополнением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застали его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одетым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Nechali ji tam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samotnou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Связь с предикатом и с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отцу я обратился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к первому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l-PL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Usmívaly</a:t>
            </a:r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pl-PL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pl-PL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něj</a:t>
            </a:r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jako na </a:t>
            </a:r>
            <a:r>
              <a:rPr lang="pl-PL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starého</a:t>
            </a:r>
            <a:r>
              <a:rPr lang="pl-PL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známého</a:t>
            </a:r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618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593AA-72DD-9662-930B-F720C70B8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CBAE29-3F1D-0758-7D82-E645DBD1A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8407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7E54FD-EB71-E12E-73FB-089EC6C89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4207"/>
            <a:ext cx="9601200" cy="443799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чаще выступают в роли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 и ИП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п. В ЧЯ им соответствуют конструкции с им. или вин. п. или со словом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расстались друзьями –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Rozešli jsme se jako přátelé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в отличие от ЧЯ только в редких случаях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выражается краткой формой ИП или причастия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сидел неподвижен и поглядывал на меня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Обычно чешской краткой форме в РЯ соответствует им. или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п. полной формы.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Vrátil se nemocen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вернулся больной (больным));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может быть инфинитив. Чешскому инфинитиву после глагола чувственного восприятия соответствует в РЯ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выраженный причастием, или придаточная часть сложного предложения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Neviděl jsem ji plakat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не видел её плачущей / Я не видел, чтобы она плакала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433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081A9-29FA-7E61-A94C-D983FE489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50FDE3-4CAD-B033-4447-5CAFD0904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8407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DEB91D-3EF9-5CDE-4BE3-3931F9CF2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4207"/>
            <a:ext cx="9601200" cy="4437993"/>
          </a:xfrm>
        </p:spPr>
        <p:txBody>
          <a:bodyPr>
            <a:norm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языка в другом языке иногда соответствует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 vám pomohu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с удовольствием вам помогу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Чешским конструкциям типа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úlohu mám napsanou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соответствуют другие конструкции в РЯ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у меня уже сделано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может быть выражен деепричастием. Такие конструкции относят к обстоятельствам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Stáli, zírajíce na to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других случаях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обоих языках оформляется одинаково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Celý se třese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весь дрожит;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Samotnému je mi tu smutno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одному здесь грустно;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Sám jsem to viděl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Я сам это видел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320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0009B-C373-43F5-8E29-2D21CA2DD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117E9-93F1-F458-0D7D-F3666E823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8407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Детерминанты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3437B5-FA84-3627-4FEB-397B12C8B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4207"/>
            <a:ext cx="9601200" cy="4133193"/>
          </a:xfrm>
        </p:spPr>
        <p:txBody>
          <a:bodyPr/>
          <a:lstStyle/>
          <a:p>
            <a:r>
              <a:rPr lang="ru-RU" b="1" u="sng" dirty="0">
                <a:latin typeface="Times New Roman"/>
                <a:cs typeface="Times New Roman"/>
              </a:rPr>
              <a:t>Детерминанты</a:t>
            </a:r>
            <a:r>
              <a:rPr lang="ru-RU" dirty="0">
                <a:latin typeface="Times New Roman"/>
                <a:cs typeface="Times New Roman"/>
              </a:rPr>
              <a:t> – словоформы и словосочетания, которые распространяют предложение в целом и относятся к его грамматической основе;</a:t>
            </a:r>
          </a:p>
          <a:p>
            <a:r>
              <a:rPr lang="ru-RU" dirty="0">
                <a:latin typeface="Times New Roman"/>
                <a:cs typeface="Times New Roman"/>
              </a:rPr>
              <a:t>Выделяют несколько типов детерминантов:</a:t>
            </a:r>
            <a:endParaRPr lang="ru-CZ" dirty="0">
              <a:latin typeface="Times New Roman"/>
              <a:cs typeface="Times New Roman"/>
            </a:endParaRPr>
          </a:p>
          <a:p>
            <a:pPr marL="987552" lvl="1" indent="-457200">
              <a:buFont typeface="+mj-lt"/>
              <a:buAutoNum type="arabicParenR"/>
            </a:pPr>
            <a:r>
              <a:rPr lang="ru-CZ" b="1" i="0" u="sng" dirty="0">
                <a:latin typeface="Times New Roman"/>
                <a:cs typeface="Times New Roman"/>
              </a:rPr>
              <a:t>Субъектные</a:t>
            </a:r>
            <a:r>
              <a:rPr lang="ru-CZ" i="0" dirty="0">
                <a:latin typeface="Times New Roman"/>
                <a:cs typeface="Times New Roman"/>
              </a:rPr>
              <a:t> (</a:t>
            </a:r>
            <a:r>
              <a:rPr lang="ru-CZ" u="sng" dirty="0">
                <a:latin typeface="Times New Roman"/>
                <a:cs typeface="Times New Roman"/>
              </a:rPr>
              <a:t>мне</a:t>
            </a:r>
            <a:r>
              <a:rPr lang="ru-CZ" dirty="0">
                <a:latin typeface="Times New Roman"/>
                <a:cs typeface="Times New Roman"/>
              </a:rPr>
              <a:t> холодно</a:t>
            </a:r>
            <a:r>
              <a:rPr lang="ru-CZ" i="0" dirty="0">
                <a:latin typeface="Times New Roman"/>
                <a:cs typeface="Times New Roman"/>
              </a:rPr>
              <a:t>)</a:t>
            </a:r>
          </a:p>
          <a:p>
            <a:pPr marL="987552" lvl="1" indent="-457200">
              <a:buFont typeface="+mj-lt"/>
              <a:buAutoNum type="arabicParenR"/>
            </a:pPr>
            <a:r>
              <a:rPr lang="ru-CZ" b="1" i="0" u="sng" dirty="0">
                <a:latin typeface="Times New Roman"/>
                <a:cs typeface="Times New Roman"/>
              </a:rPr>
              <a:t>Субъектно-обстоятельственные</a:t>
            </a:r>
            <a:r>
              <a:rPr lang="ru-CZ" b="1" i="0" dirty="0">
                <a:latin typeface="Times New Roman"/>
                <a:cs typeface="Times New Roman"/>
              </a:rPr>
              <a:t> </a:t>
            </a:r>
            <a:r>
              <a:rPr lang="ru-CZ" i="0" dirty="0">
                <a:latin typeface="Times New Roman"/>
                <a:cs typeface="Times New Roman"/>
              </a:rPr>
              <a:t>(</a:t>
            </a:r>
            <a:r>
              <a:rPr lang="ru-CZ" u="sng" dirty="0">
                <a:latin typeface="Times New Roman"/>
                <a:cs typeface="Times New Roman"/>
              </a:rPr>
              <a:t>при осмотре</a:t>
            </a:r>
            <a:r>
              <a:rPr lang="ru-CZ" dirty="0">
                <a:latin typeface="Times New Roman"/>
                <a:cs typeface="Times New Roman"/>
              </a:rPr>
              <a:t> выявлены нарушения</a:t>
            </a:r>
            <a:r>
              <a:rPr lang="ru-CZ" i="0" dirty="0">
                <a:latin typeface="Times New Roman"/>
                <a:cs typeface="Times New Roman"/>
              </a:rPr>
              <a:t>)</a:t>
            </a:r>
            <a:endParaRPr lang="ru-CZ" b="1" i="0" u="sng" dirty="0">
              <a:latin typeface="Times New Roman"/>
              <a:cs typeface="Times New Roman"/>
            </a:endParaRPr>
          </a:p>
          <a:p>
            <a:pPr marL="987552" lvl="1" indent="-457200">
              <a:buFont typeface="+mj-lt"/>
              <a:buAutoNum type="arabicParenR"/>
            </a:pPr>
            <a:r>
              <a:rPr lang="ru-CZ" b="1" i="0" u="sng" dirty="0">
                <a:latin typeface="Times New Roman"/>
                <a:cs typeface="Times New Roman"/>
              </a:rPr>
              <a:t>Объектные</a:t>
            </a:r>
            <a:r>
              <a:rPr lang="ru-CZ" b="1" i="0" dirty="0">
                <a:latin typeface="Times New Roman"/>
                <a:cs typeface="Times New Roman"/>
              </a:rPr>
              <a:t> </a:t>
            </a:r>
            <a:r>
              <a:rPr lang="ru-CZ" i="0" dirty="0">
                <a:latin typeface="Times New Roman"/>
                <a:cs typeface="Times New Roman"/>
              </a:rPr>
              <a:t>(</a:t>
            </a:r>
            <a:r>
              <a:rPr lang="ru-CZ" u="sng" dirty="0">
                <a:latin typeface="Times New Roman"/>
                <a:cs typeface="Times New Roman"/>
              </a:rPr>
              <a:t>с детьми</a:t>
            </a:r>
            <a:r>
              <a:rPr lang="ru-CZ" dirty="0">
                <a:latin typeface="Times New Roman"/>
                <a:cs typeface="Times New Roman"/>
              </a:rPr>
              <a:t> много забот</a:t>
            </a:r>
            <a:r>
              <a:rPr lang="ru-CZ" i="0" dirty="0">
                <a:latin typeface="Times New Roman"/>
                <a:cs typeface="Times New Roman"/>
              </a:rPr>
              <a:t>)</a:t>
            </a:r>
            <a:endParaRPr lang="ru-CZ" b="1" i="0" u="sng" dirty="0">
              <a:latin typeface="Times New Roman"/>
              <a:cs typeface="Times New Roman"/>
            </a:endParaRPr>
          </a:p>
          <a:p>
            <a:pPr marL="987552" lvl="1" indent="-457200">
              <a:buFont typeface="+mj-lt"/>
              <a:buAutoNum type="arabicParenR"/>
            </a:pPr>
            <a:r>
              <a:rPr lang="ru-CZ" b="1" i="0" u="sng" dirty="0">
                <a:latin typeface="Times New Roman"/>
                <a:cs typeface="Times New Roman"/>
              </a:rPr>
              <a:t>Объектно-обстоятельственные</a:t>
            </a:r>
            <a:r>
              <a:rPr lang="ru-CZ" b="1" i="0" dirty="0">
                <a:latin typeface="Times New Roman"/>
                <a:cs typeface="Times New Roman"/>
              </a:rPr>
              <a:t> </a:t>
            </a:r>
            <a:r>
              <a:rPr lang="ru-CZ" i="0" dirty="0">
                <a:latin typeface="Times New Roman"/>
                <a:cs typeface="Times New Roman"/>
              </a:rPr>
              <a:t>(</a:t>
            </a:r>
            <a:r>
              <a:rPr lang="ru-CZ" u="sng" dirty="0">
                <a:latin typeface="Times New Roman"/>
                <a:cs typeface="Times New Roman"/>
              </a:rPr>
              <a:t>в деканате</a:t>
            </a:r>
            <a:r>
              <a:rPr lang="ru-CZ" dirty="0">
                <a:latin typeface="Times New Roman"/>
                <a:cs typeface="Times New Roman"/>
              </a:rPr>
              <a:t> сделали ремонт</a:t>
            </a:r>
            <a:r>
              <a:rPr lang="ru-CZ" i="0" dirty="0">
                <a:latin typeface="Times New Roman"/>
                <a:cs typeface="Times New Roman"/>
              </a:rPr>
              <a:t>)</a:t>
            </a:r>
            <a:endParaRPr lang="ru-CZ" b="1" i="0" u="sng" dirty="0">
              <a:latin typeface="Times New Roman"/>
              <a:cs typeface="Times New Roman"/>
            </a:endParaRPr>
          </a:p>
          <a:p>
            <a:pPr marL="987552" lvl="1" indent="-457200">
              <a:buFont typeface="+mj-lt"/>
              <a:buAutoNum type="arabicParenR"/>
            </a:pPr>
            <a:r>
              <a:rPr lang="ru-CZ" b="1" i="0" u="sng" dirty="0">
                <a:latin typeface="Times New Roman"/>
                <a:cs typeface="Times New Roman"/>
              </a:rPr>
              <a:t>Обстоятельственные</a:t>
            </a:r>
            <a:r>
              <a:rPr lang="ru-CZ" b="1" i="0" dirty="0">
                <a:latin typeface="Times New Roman"/>
                <a:cs typeface="Times New Roman"/>
              </a:rPr>
              <a:t> </a:t>
            </a:r>
            <a:r>
              <a:rPr lang="ru-CZ" i="0" dirty="0">
                <a:latin typeface="Times New Roman"/>
                <a:cs typeface="Times New Roman"/>
              </a:rPr>
              <a:t>(</a:t>
            </a:r>
            <a:r>
              <a:rPr lang="ru-CZ" u="sng" dirty="0">
                <a:latin typeface="Times New Roman"/>
                <a:cs typeface="Times New Roman"/>
              </a:rPr>
              <a:t>за окном</a:t>
            </a:r>
            <a:r>
              <a:rPr lang="ru-CZ" dirty="0">
                <a:latin typeface="Times New Roman"/>
                <a:cs typeface="Times New Roman"/>
              </a:rPr>
              <a:t> стемнело</a:t>
            </a:r>
            <a:r>
              <a:rPr lang="ru-CZ" i="0" dirty="0">
                <a:latin typeface="Times New Roman"/>
                <a:cs typeface="Times New Roman"/>
              </a:rPr>
              <a:t>)</a:t>
            </a:r>
          </a:p>
          <a:p>
            <a:pPr marL="530352" lvl="1" indent="0">
              <a:buNone/>
            </a:pPr>
            <a:endParaRPr lang="ru-CZ" b="1" i="0" u="sng" dirty="0">
              <a:latin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3165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9F4426-28FA-4F55-9700-C1DCD7889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8407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387116-1436-9D0C-DB67-2A9FD5A9E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4207"/>
            <a:ext cx="9601200" cy="4133193"/>
          </a:xfrm>
        </p:spPr>
        <p:txBody>
          <a:bodyPr/>
          <a:lstStyle/>
          <a:p>
            <a:r>
              <a:rPr lang="ru-RU" b="1" u="sng" dirty="0">
                <a:latin typeface="Times New Roman"/>
                <a:cs typeface="Times New Roman"/>
              </a:rPr>
              <a:t>Второстепенные члены предложения</a:t>
            </a:r>
            <a:r>
              <a:rPr lang="ru-RU" dirty="0">
                <a:latin typeface="Times New Roman"/>
                <a:cs typeface="Times New Roman"/>
              </a:rPr>
              <a:t> – грамматически зависят от главных членов предложения</a:t>
            </a:r>
            <a:r>
              <a:rPr lang="ru-CZ" dirty="0">
                <a:latin typeface="Times New Roman"/>
                <a:cs typeface="Times New Roman"/>
              </a:rPr>
              <a:t>;</a:t>
            </a:r>
          </a:p>
          <a:p>
            <a:r>
              <a:rPr lang="ru-CZ" dirty="0">
                <a:latin typeface="Times New Roman"/>
                <a:cs typeface="Times New Roman"/>
              </a:rPr>
              <a:t>Могут быть </a:t>
            </a:r>
            <a:r>
              <a:rPr lang="ru-CZ" b="1" u="sng" dirty="0">
                <a:latin typeface="Times New Roman"/>
                <a:cs typeface="Times New Roman"/>
              </a:rPr>
              <a:t>присловными</a:t>
            </a:r>
            <a:r>
              <a:rPr lang="ru-CZ" dirty="0">
                <a:latin typeface="Times New Roman"/>
                <a:cs typeface="Times New Roman"/>
              </a:rPr>
              <a:t> распространителями главных или других второстепенных членов предложения или </a:t>
            </a:r>
            <a:r>
              <a:rPr lang="ru-CZ" b="1" u="sng" dirty="0">
                <a:latin typeface="Times New Roman"/>
                <a:cs typeface="Times New Roman"/>
              </a:rPr>
              <a:t>детерминантами</a:t>
            </a:r>
            <a:r>
              <a:rPr lang="ru-CZ" dirty="0">
                <a:latin typeface="Times New Roman"/>
                <a:cs typeface="Times New Roman"/>
              </a:rPr>
              <a:t> (то есть относиться ко всему предложению);</a:t>
            </a:r>
          </a:p>
          <a:p>
            <a:r>
              <a:rPr lang="ru-CZ" dirty="0">
                <a:latin typeface="Times New Roman"/>
                <a:cs typeface="Times New Roman"/>
              </a:rPr>
              <a:t>В традиционной русской грамматике принято разграничивать три типа второстепенных членов: </a:t>
            </a:r>
            <a:r>
              <a:rPr lang="ru-CZ" b="1" u="sng" dirty="0">
                <a:latin typeface="Times New Roman"/>
                <a:cs typeface="Times New Roman"/>
              </a:rPr>
              <a:t>определение, дополнение и обстоятельство</a:t>
            </a:r>
            <a:r>
              <a:rPr lang="ru-CZ" dirty="0">
                <a:latin typeface="Times New Roman"/>
                <a:cs typeface="Times New Roman"/>
              </a:rPr>
              <a:t>;</a:t>
            </a:r>
          </a:p>
          <a:p>
            <a:pPr lvl="1"/>
            <a:r>
              <a:rPr lang="ru-CZ" b="1" i="0" u="sng" dirty="0">
                <a:latin typeface="Times New Roman"/>
                <a:cs typeface="Times New Roman"/>
              </a:rPr>
              <a:t>Определение</a:t>
            </a:r>
            <a:r>
              <a:rPr lang="ru-CZ" i="0" dirty="0">
                <a:latin typeface="Times New Roman"/>
                <a:cs typeface="Times New Roman"/>
              </a:rPr>
              <a:t> выражает общее значение признака;</a:t>
            </a:r>
          </a:p>
          <a:p>
            <a:pPr lvl="1"/>
            <a:r>
              <a:rPr lang="ru-CZ" b="1" i="0" u="sng" dirty="0">
                <a:latin typeface="Times New Roman"/>
                <a:cs typeface="Times New Roman"/>
              </a:rPr>
              <a:t>Дополнение</a:t>
            </a:r>
            <a:r>
              <a:rPr lang="ru-CZ" i="0" dirty="0">
                <a:latin typeface="Times New Roman"/>
                <a:cs typeface="Times New Roman"/>
              </a:rPr>
              <a:t> </a:t>
            </a:r>
            <a:r>
              <a:rPr lang="ru-RU" i="0" dirty="0">
                <a:latin typeface="Times New Roman"/>
                <a:cs typeface="Times New Roman"/>
              </a:rPr>
              <a:t>выражает отношения между действием или признаком и его объектом</a:t>
            </a:r>
            <a:r>
              <a:rPr lang="ru-CZ" i="0" dirty="0">
                <a:latin typeface="Times New Roman"/>
                <a:cs typeface="Times New Roman"/>
              </a:rPr>
              <a:t>;</a:t>
            </a:r>
          </a:p>
          <a:p>
            <a:pPr lvl="1"/>
            <a:r>
              <a:rPr lang="ru-CZ" b="1" i="0" u="sng" dirty="0">
                <a:latin typeface="Times New Roman"/>
                <a:cs typeface="Times New Roman"/>
              </a:rPr>
              <a:t>Обстоятельство</a:t>
            </a:r>
            <a:r>
              <a:rPr lang="ru-CZ" i="0" dirty="0">
                <a:latin typeface="Times New Roman"/>
                <a:cs typeface="Times New Roman"/>
              </a:rPr>
              <a:t> характеризует действие или признак в различных аспектах.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1536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880CA-8FD2-9D64-C9C9-F6FDB8DD8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39530-08FB-ED79-5FF2-D70CAA08D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8407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B76E60-9F2B-0D92-A3AC-FD62FF181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4207"/>
            <a:ext cx="9601200" cy="4133193"/>
          </a:xfrm>
        </p:spPr>
        <p:txBody>
          <a:bodyPr>
            <a:normAutofit lnSpcReduction="10000"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чешской грамматике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второстепенного члена определяется почти автоматически по тому, к какому слову он относится, то есть главную роль играет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иерархия частей речи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ИС – определение/приложение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глаголу или ИП – дополнение или обстоятельство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наречию – обстоятельство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ИС и глаголу – </a:t>
            </a:r>
            <a:r>
              <a:rPr lang="ru-RU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дуплексив</a:t>
            </a:r>
            <a:endParaRPr lang="cs-CZ" i="0" dirty="0"/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русской грамматике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важно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синтаксическое значение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есть задаваемый вопрос и логические отношения между элементами.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рубка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РЯ дополнение, в ЧЯ несогласованное определение;</a:t>
            </a:r>
          </a:p>
          <a:p>
            <a:pPr marL="0" indent="0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Рубить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тором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писать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 РЯ дополнение, в ЧЯ обстоятельство</a:t>
            </a:r>
          </a:p>
        </p:txBody>
      </p:sp>
    </p:spTree>
    <p:extLst>
      <p:ext uri="{BB962C8B-B14F-4D97-AF65-F5344CB8AC3E}">
        <p14:creationId xmlns:p14="http://schemas.microsoft.com/office/powerpoint/2010/main" val="3356390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16A67-70F6-E85C-B932-DC559B0EF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EED6D4-8A65-24C5-8F63-04FEAE224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901262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(přívlastek)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D37EFE-4FFE-065E-DAAE-9CE6C8B03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87063"/>
            <a:ext cx="9601200" cy="4133193"/>
          </a:xfrm>
        </p:spPr>
        <p:txBody>
          <a:bodyPr>
            <a:noAutofit/>
          </a:bodyPr>
          <a:lstStyle/>
          <a:p>
            <a:r>
              <a:rPr lang="ru-RU" b="1" u="sng" dirty="0">
                <a:latin typeface="Times New Roman"/>
                <a:cs typeface="Times New Roman"/>
              </a:rPr>
              <a:t>Определение</a:t>
            </a:r>
            <a:r>
              <a:rPr lang="ru-RU" dirty="0">
                <a:latin typeface="Times New Roman"/>
                <a:cs typeface="Times New Roman"/>
              </a:rPr>
              <a:t> – это второстепенный член предложения, который относится к слову с предметным значением (обычно существительному) и обозначает признак;</a:t>
            </a:r>
          </a:p>
          <a:p>
            <a:r>
              <a:rPr lang="ru-RU" dirty="0">
                <a:latin typeface="Times New Roman"/>
                <a:cs typeface="Times New Roman"/>
              </a:rPr>
              <a:t>Делятся на согласованные и несогласованные:</a:t>
            </a:r>
            <a:endParaRPr lang="ru-CZ" dirty="0">
              <a:latin typeface="Times New Roman"/>
              <a:cs typeface="Times New Roman"/>
            </a:endParaRPr>
          </a:p>
          <a:p>
            <a:pPr lvl="1"/>
            <a:r>
              <a:rPr lang="ru-CZ" b="1" i="0" u="sng" dirty="0">
                <a:latin typeface="Times New Roman"/>
                <a:cs typeface="Times New Roman"/>
              </a:rPr>
              <a:t>Согласованное определение</a:t>
            </a:r>
            <a:r>
              <a:rPr lang="ru-CZ" i="0" dirty="0">
                <a:latin typeface="Times New Roman"/>
                <a:cs typeface="Times New Roman"/>
              </a:rPr>
              <a:t> характеризуется синтаксической связью «согласование» (</a:t>
            </a:r>
            <a:r>
              <a:rPr lang="ru-CZ" u="sng" dirty="0">
                <a:latin typeface="Times New Roman"/>
                <a:cs typeface="Times New Roman"/>
              </a:rPr>
              <a:t>старый</a:t>
            </a:r>
            <a:r>
              <a:rPr lang="ru-CZ" dirty="0">
                <a:latin typeface="Times New Roman"/>
                <a:cs typeface="Times New Roman"/>
              </a:rPr>
              <a:t> стол, </a:t>
            </a:r>
            <a:r>
              <a:rPr lang="ru-CZ" u="sng" dirty="0">
                <a:latin typeface="Times New Roman"/>
                <a:cs typeface="Times New Roman"/>
              </a:rPr>
              <a:t>медленный</a:t>
            </a:r>
            <a:r>
              <a:rPr lang="ru-CZ" dirty="0">
                <a:latin typeface="Times New Roman"/>
                <a:cs typeface="Times New Roman"/>
              </a:rPr>
              <a:t> танец</a:t>
            </a:r>
            <a:r>
              <a:rPr lang="ru-CZ" i="0" dirty="0">
                <a:latin typeface="Times New Roman"/>
                <a:cs typeface="Times New Roman"/>
              </a:rPr>
              <a:t>);</a:t>
            </a:r>
          </a:p>
          <a:p>
            <a:pPr lvl="2">
              <a:buFont typeface="Wingdings" pitchFamily="2" charset="2"/>
              <a:buChar char="Ø"/>
            </a:pPr>
            <a:r>
              <a:rPr lang="ru-RU" sz="2000" dirty="0">
                <a:latin typeface="Times New Roman"/>
                <a:cs typeface="Times New Roman"/>
              </a:rPr>
              <a:t>выражается ИП в полной форме, местоименными прилагательными, порядковыми числительными, полными формами причастий;</a:t>
            </a:r>
            <a:endParaRPr lang="ru-CZ" sz="2000" dirty="0">
              <a:latin typeface="Times New Roman"/>
              <a:cs typeface="Times New Roman"/>
            </a:endParaRPr>
          </a:p>
          <a:p>
            <a:pPr lvl="1"/>
            <a:r>
              <a:rPr lang="ru-CZ" b="1" i="0" u="sng" dirty="0">
                <a:latin typeface="Times New Roman"/>
                <a:cs typeface="Times New Roman"/>
              </a:rPr>
              <a:t>Несогласованное определение</a:t>
            </a:r>
            <a:r>
              <a:rPr lang="ru-CZ" i="0" dirty="0">
                <a:latin typeface="Times New Roman"/>
                <a:cs typeface="Times New Roman"/>
              </a:rPr>
              <a:t> характеризуется синтаксической связью «примыкание» (</a:t>
            </a:r>
            <a:r>
              <a:rPr lang="ru-CZ" dirty="0">
                <a:latin typeface="Times New Roman"/>
                <a:cs typeface="Times New Roman"/>
              </a:rPr>
              <a:t>лицо </a:t>
            </a:r>
            <a:r>
              <a:rPr lang="ru-CZ" u="sng" dirty="0">
                <a:latin typeface="Times New Roman"/>
                <a:cs typeface="Times New Roman"/>
              </a:rPr>
              <a:t>брата</a:t>
            </a:r>
            <a:r>
              <a:rPr lang="ru-CZ" dirty="0">
                <a:latin typeface="Times New Roman"/>
                <a:cs typeface="Times New Roman"/>
              </a:rPr>
              <a:t>, здание </a:t>
            </a:r>
            <a:r>
              <a:rPr lang="ru-CZ" u="sng" dirty="0">
                <a:latin typeface="Times New Roman"/>
                <a:cs typeface="Times New Roman"/>
              </a:rPr>
              <a:t>университета</a:t>
            </a:r>
            <a:r>
              <a:rPr lang="ru-CZ" i="0" dirty="0">
                <a:latin typeface="Times New Roman"/>
                <a:cs typeface="Times New Roman"/>
              </a:rPr>
              <a:t>);</a:t>
            </a:r>
          </a:p>
          <a:p>
            <a:pPr lvl="2">
              <a:buFont typeface="Wingdings" pitchFamily="2" charset="2"/>
              <a:buChar char="Ø"/>
            </a:pPr>
            <a:r>
              <a:rPr lang="ru-RU" sz="2000" dirty="0">
                <a:latin typeface="Times New Roman"/>
                <a:cs typeface="Times New Roman"/>
              </a:rPr>
              <a:t>выражается ИС без предлогов (в род. и </a:t>
            </a:r>
            <a:r>
              <a:rPr lang="ru-RU" sz="2000" dirty="0" err="1">
                <a:latin typeface="Times New Roman"/>
                <a:cs typeface="Times New Roman"/>
              </a:rPr>
              <a:t>тв</a:t>
            </a:r>
            <a:r>
              <a:rPr lang="ru-RU" sz="2000" dirty="0">
                <a:latin typeface="Times New Roman"/>
                <a:cs typeface="Times New Roman"/>
              </a:rPr>
              <a:t>. п.) и с предлогами (во всех косвенных падежах), притяжательным местоимением (</a:t>
            </a:r>
            <a:r>
              <a:rPr lang="ru-RU" sz="2000" i="1" u="sng" dirty="0">
                <a:latin typeface="Times New Roman"/>
                <a:cs typeface="Times New Roman"/>
              </a:rPr>
              <a:t>его</a:t>
            </a:r>
            <a:r>
              <a:rPr lang="ru-RU" sz="2000" i="1" dirty="0">
                <a:latin typeface="Times New Roman"/>
                <a:cs typeface="Times New Roman"/>
              </a:rPr>
              <a:t> костюм</a:t>
            </a:r>
            <a:r>
              <a:rPr lang="ru-RU" sz="2000" dirty="0">
                <a:latin typeface="Times New Roman"/>
                <a:cs typeface="Times New Roman"/>
              </a:rPr>
              <a:t>), сравнительной степенью прилагательного (</a:t>
            </a:r>
            <a:r>
              <a:rPr lang="ru-RU" sz="2000" i="1" dirty="0">
                <a:latin typeface="Times New Roman"/>
                <a:cs typeface="Times New Roman"/>
              </a:rPr>
              <a:t>чай </a:t>
            </a:r>
            <a:r>
              <a:rPr lang="ru-RU" sz="2000" i="1" u="sng" dirty="0">
                <a:latin typeface="Times New Roman"/>
                <a:cs typeface="Times New Roman"/>
              </a:rPr>
              <a:t>погорячее</a:t>
            </a:r>
            <a:r>
              <a:rPr lang="ru-RU" sz="2000" dirty="0">
                <a:latin typeface="Times New Roman"/>
                <a:cs typeface="Times New Roman"/>
              </a:rPr>
              <a:t>), наречием (</a:t>
            </a:r>
            <a:r>
              <a:rPr lang="ru-RU" sz="2000" i="1" dirty="0">
                <a:latin typeface="Times New Roman"/>
                <a:cs typeface="Times New Roman"/>
              </a:rPr>
              <a:t>поворот </a:t>
            </a:r>
            <a:r>
              <a:rPr lang="ru-RU" sz="2000" i="1" u="sng" dirty="0">
                <a:latin typeface="Times New Roman"/>
                <a:cs typeface="Times New Roman"/>
              </a:rPr>
              <a:t>налево</a:t>
            </a:r>
            <a:r>
              <a:rPr lang="ru-RU" sz="2000" dirty="0">
                <a:latin typeface="Times New Roman"/>
                <a:cs typeface="Times New Roman"/>
              </a:rPr>
              <a:t>), инфинитивом (</a:t>
            </a:r>
            <a:r>
              <a:rPr lang="ru-RU" sz="2000" i="1" dirty="0">
                <a:latin typeface="Times New Roman"/>
                <a:cs typeface="Times New Roman"/>
              </a:rPr>
              <a:t>желание </a:t>
            </a:r>
            <a:r>
              <a:rPr lang="ru-RU" sz="2000" i="1" u="sng" dirty="0">
                <a:latin typeface="Times New Roman"/>
                <a:cs typeface="Times New Roman"/>
              </a:rPr>
              <a:t>остаться</a:t>
            </a:r>
            <a:r>
              <a:rPr lang="ru-RU" sz="2000" dirty="0">
                <a:latin typeface="Times New Roman"/>
                <a:cs typeface="Times New Roman"/>
              </a:rPr>
              <a:t>).</a:t>
            </a:r>
            <a:endParaRPr lang="ru-CZ" sz="2000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9141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A43B5-DF25-E593-01E9-CE2914C93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B7BF26-BC62-ADB1-1978-954D9D068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901262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E2DAA2-D420-A926-3046-61A73B47B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87063"/>
            <a:ext cx="9601200" cy="413319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 переводе несогласованных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определений на ЧЯ нередко возникают проблемы, потому что им часто соответствуют в ЧЯ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3252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несогласованные определения в другой падежной форме </a:t>
            </a:r>
          </a:p>
          <a:p>
            <a:pPr marL="873252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согласованные определения. </a:t>
            </a:r>
          </a:p>
          <a:p>
            <a:pPr marL="873252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0352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уход за больным, ботинки на шнурках, средство от кашля, подделка под мрамор, мешок из-под муки, платье в горошек, дом в два этажа, соседка по общежитию, ссора из-за пустяка</a:t>
            </a:r>
            <a:endParaRPr lang="cs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3252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endParaRPr lang="cs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150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B452E-2542-1C66-19DB-6229D12F5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0CFAA7-F4D6-A458-6AE5-3DBBC5E21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901262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1a.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(přístavek)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F7A3AA-221A-FAF3-9BEE-5070DE222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02980"/>
            <a:ext cx="9601200" cy="413319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b="1" u="sng" dirty="0">
                <a:latin typeface="Times New Roman"/>
                <a:cs typeface="Times New Roman"/>
              </a:rPr>
              <a:t>Приложение</a:t>
            </a:r>
            <a:r>
              <a:rPr lang="ru-RU" dirty="0">
                <a:latin typeface="Times New Roman"/>
                <a:cs typeface="Times New Roman"/>
              </a:rPr>
              <a:t> – это определение, выраженное ИС и согласованное с определяемым словом в падеже и числе.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ru-RU" b="1" u="sng" dirty="0">
                <a:latin typeface="Times New Roman"/>
                <a:cs typeface="Times New Roman"/>
              </a:rPr>
              <a:t>В качестве приложения выступают</a:t>
            </a:r>
            <a:r>
              <a:rPr lang="ru-RU" dirty="0">
                <a:latin typeface="Times New Roman"/>
                <a:cs typeface="Times New Roman"/>
              </a:rPr>
              <a:t>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i="0" dirty="0">
                <a:latin typeface="Times New Roman"/>
                <a:cs typeface="Times New Roman"/>
              </a:rPr>
              <a:t>Собственные имена, уточняющие имена нарицательные. </a:t>
            </a:r>
            <a:r>
              <a:rPr lang="ru-RU" dirty="0">
                <a:latin typeface="Times New Roman"/>
                <a:cs typeface="Times New Roman"/>
              </a:rPr>
              <a:t>(Деревня Пень. </a:t>
            </a:r>
            <a:r>
              <a:rPr lang="cs-CZ" dirty="0">
                <a:latin typeface="Times New Roman"/>
                <a:cs typeface="Times New Roman"/>
              </a:rPr>
              <a:t>Řeka Vltava.</a:t>
            </a:r>
            <a:r>
              <a:rPr lang="ru-RU" dirty="0">
                <a:latin typeface="Times New Roman"/>
                <a:cs typeface="Times New Roman"/>
              </a:rPr>
              <a:t>)</a:t>
            </a:r>
            <a:endParaRPr lang="cs-CZ" dirty="0">
              <a:latin typeface="Times New Roman"/>
              <a:cs typeface="Times New Roman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i="0" dirty="0">
                <a:latin typeface="Times New Roman"/>
                <a:cs typeface="Times New Roman"/>
              </a:rPr>
              <a:t>Нарицательные имена, уточняющие родовое понятие. (</a:t>
            </a:r>
            <a:r>
              <a:rPr lang="ru-RU" dirty="0">
                <a:latin typeface="Times New Roman"/>
                <a:cs typeface="Times New Roman"/>
              </a:rPr>
              <a:t>Рыба акула. </a:t>
            </a:r>
            <a:r>
              <a:rPr lang="cs-CZ" dirty="0">
                <a:latin typeface="Times New Roman"/>
                <a:cs typeface="Times New Roman"/>
              </a:rPr>
              <a:t>Plyn vodík.</a:t>
            </a:r>
            <a:r>
              <a:rPr lang="ru-RU" dirty="0">
                <a:latin typeface="Times New Roman"/>
                <a:cs typeface="Times New Roman"/>
              </a:rPr>
              <a:t>)</a:t>
            </a:r>
            <a:endParaRPr lang="cs-CZ" dirty="0">
              <a:latin typeface="Times New Roman"/>
              <a:cs typeface="Times New Roman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i="0" dirty="0">
                <a:latin typeface="Times New Roman"/>
                <a:cs typeface="Times New Roman"/>
              </a:rPr>
              <a:t>Нарицательные имена, дающие качественную характеристику предмета</a:t>
            </a:r>
            <a:r>
              <a:rPr lang="ru-RU" dirty="0">
                <a:latin typeface="Times New Roman"/>
                <a:cs typeface="Times New Roman"/>
              </a:rPr>
              <a:t>. (город-порт, выпускник-отличник)</a:t>
            </a:r>
            <a:endParaRPr lang="ru-CZ" dirty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/>
                <a:cs typeface="Times New Roman"/>
              </a:rPr>
              <a:t>Обособленные приложения часто присоединяются к определяемому слову с помощью уточняющих выражений: </a:t>
            </a:r>
            <a:r>
              <a:rPr lang="ru-RU" i="1" dirty="0">
                <a:latin typeface="Times New Roman"/>
                <a:cs typeface="Times New Roman"/>
              </a:rPr>
              <a:t>то есть, как то, например, именно, особенно, в частности</a:t>
            </a:r>
            <a:r>
              <a:rPr lang="cs-CZ" i="1" dirty="0">
                <a:latin typeface="Times New Roman"/>
                <a:cs typeface="Times New Roman"/>
              </a:rPr>
              <a:t>; totiž, a to, to jest</a:t>
            </a:r>
            <a:r>
              <a:rPr lang="ru-RU" i="1" dirty="0">
                <a:latin typeface="Times New Roman"/>
                <a:cs typeface="Times New Roman"/>
              </a:rPr>
              <a:t>… (Все наши родственники, а именно: дядя, шурин, зять, - жили у нас. </a:t>
            </a:r>
            <a:r>
              <a:rPr lang="cs-CZ" i="1" dirty="0">
                <a:latin typeface="Times New Roman"/>
                <a:cs typeface="Times New Roman"/>
              </a:rPr>
              <a:t>Jirásek píše s oblibou o nejslavnější době naší minulosti, totiž o době husitské</a:t>
            </a:r>
            <a:r>
              <a:rPr lang="ru-RU" dirty="0">
                <a:latin typeface="Times New Roman"/>
                <a:cs typeface="Times New Roman"/>
              </a:rPr>
              <a:t>)</a:t>
            </a:r>
            <a:r>
              <a:rPr lang="cs-CZ" dirty="0">
                <a:latin typeface="Times New Roman"/>
                <a:cs typeface="Times New Roman"/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0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0DC26-CC40-BE8D-3C24-8CA047814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E7CDF-EFA0-38D9-BF39-E356F9CF5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901262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563A1D-98B4-C5AC-4DFC-4EF93F736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87063"/>
            <a:ext cx="9601200" cy="4133193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/>
                <a:cs typeface="Times New Roman"/>
              </a:rPr>
              <a:t>Нарицательные имена, дающие качественную характеристику предмета. (</a:t>
            </a:r>
            <a:r>
              <a:rPr lang="ru-RU" i="1" dirty="0">
                <a:latin typeface="Times New Roman"/>
                <a:cs typeface="Times New Roman"/>
              </a:rPr>
              <a:t>Город-порт, выпускник-отличник</a:t>
            </a:r>
            <a:r>
              <a:rPr lang="ru-RU" dirty="0">
                <a:latin typeface="Times New Roman"/>
                <a:cs typeface="Times New Roman"/>
              </a:rPr>
              <a:t>). Этому типу русского приложения в ЧЯ чаще всего соответствует </a:t>
            </a:r>
            <a:r>
              <a:rPr lang="ru-RU" b="1" u="sng" dirty="0">
                <a:latin typeface="Times New Roman"/>
                <a:cs typeface="Times New Roman"/>
              </a:rPr>
              <a:t>согласованное определение</a:t>
            </a:r>
            <a:r>
              <a:rPr lang="ru-RU" dirty="0">
                <a:latin typeface="Times New Roman"/>
                <a:cs typeface="Times New Roman"/>
              </a:rPr>
              <a:t>!</a:t>
            </a:r>
            <a:endParaRPr lang="cs-CZ" dirty="0">
              <a:latin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3049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D13FD-3AF6-1312-93EC-630FBACC0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957BE2-4E1F-76AF-8E27-B342BD65F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8407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Дополнение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předmět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AED0DB-C26D-8469-E40E-44C05AA86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4207"/>
            <a:ext cx="9601200" cy="4133193"/>
          </a:xfrm>
        </p:spPr>
        <p:txBody>
          <a:bodyPr/>
          <a:lstStyle/>
          <a:p>
            <a:r>
              <a:rPr lang="ru-RU" b="1" u="sng" dirty="0">
                <a:latin typeface="Times New Roman"/>
                <a:cs typeface="Times New Roman"/>
              </a:rPr>
              <a:t>Дополнение</a:t>
            </a:r>
            <a:r>
              <a:rPr lang="ru-RU" dirty="0">
                <a:latin typeface="Times New Roman"/>
                <a:cs typeface="Times New Roman"/>
              </a:rPr>
              <a:t> – это второстепенный член предложения, называющий лицо, предмет или явление, на который распространяется действие или по отношению к которому проявляется признак;</a:t>
            </a:r>
          </a:p>
          <a:p>
            <a:r>
              <a:rPr lang="ru-RU" dirty="0">
                <a:latin typeface="Times New Roman"/>
                <a:cs typeface="Times New Roman"/>
              </a:rPr>
              <a:t>Делятся на прямое и косвенное:</a:t>
            </a:r>
            <a:endParaRPr lang="ru-CZ" dirty="0">
              <a:latin typeface="Times New Roman"/>
              <a:cs typeface="Times New Roman"/>
            </a:endParaRPr>
          </a:p>
          <a:p>
            <a:pPr lvl="1"/>
            <a:r>
              <a:rPr lang="ru-CZ" b="1" i="0" u="sng" dirty="0">
                <a:latin typeface="Times New Roman"/>
                <a:cs typeface="Times New Roman"/>
              </a:rPr>
              <a:t>Прямое дополнение</a:t>
            </a:r>
            <a:r>
              <a:rPr lang="ru-CZ" i="0" dirty="0">
                <a:latin typeface="Times New Roman"/>
                <a:cs typeface="Times New Roman"/>
              </a:rPr>
              <a:t> обычно выражается формой вин. </a:t>
            </a:r>
            <a:r>
              <a:rPr lang="ru-RU" i="0" dirty="0">
                <a:latin typeface="Times New Roman"/>
                <a:cs typeface="Times New Roman"/>
              </a:rPr>
              <a:t>п. без предлога (</a:t>
            </a:r>
            <a:r>
              <a:rPr lang="ru-RU" dirty="0">
                <a:latin typeface="Times New Roman"/>
                <a:cs typeface="Times New Roman"/>
              </a:rPr>
              <a:t>читал </a:t>
            </a:r>
            <a:r>
              <a:rPr lang="ru-RU" u="sng" dirty="0">
                <a:latin typeface="Times New Roman"/>
                <a:cs typeface="Times New Roman"/>
              </a:rPr>
              <a:t>письмо</a:t>
            </a:r>
            <a:r>
              <a:rPr lang="ru-RU" i="0" dirty="0">
                <a:latin typeface="Times New Roman"/>
                <a:cs typeface="Times New Roman"/>
              </a:rPr>
              <a:t>) или род. п., если действие направлено на часть предмета (</a:t>
            </a:r>
            <a:r>
              <a:rPr lang="ru-RU" dirty="0">
                <a:latin typeface="Times New Roman"/>
                <a:cs typeface="Times New Roman"/>
              </a:rPr>
              <a:t>принесли </a:t>
            </a:r>
            <a:r>
              <a:rPr lang="ru-RU" u="sng" dirty="0">
                <a:latin typeface="Times New Roman"/>
                <a:cs typeface="Times New Roman"/>
              </a:rPr>
              <a:t>хлеба</a:t>
            </a:r>
            <a:r>
              <a:rPr lang="ru-RU" i="0" dirty="0">
                <a:latin typeface="Times New Roman"/>
                <a:cs typeface="Times New Roman"/>
              </a:rPr>
              <a:t>) или речь идет об отрицании (</a:t>
            </a:r>
            <a:r>
              <a:rPr lang="ru-RU" dirty="0">
                <a:latin typeface="Times New Roman"/>
                <a:cs typeface="Times New Roman"/>
              </a:rPr>
              <a:t>не узнала </a:t>
            </a:r>
            <a:r>
              <a:rPr lang="ru-RU" u="sng" dirty="0">
                <a:latin typeface="Times New Roman"/>
                <a:cs typeface="Times New Roman"/>
              </a:rPr>
              <a:t>отца</a:t>
            </a:r>
            <a:r>
              <a:rPr lang="ru-RU" i="0" dirty="0">
                <a:latin typeface="Times New Roman"/>
                <a:cs typeface="Times New Roman"/>
              </a:rPr>
              <a:t>)</a:t>
            </a:r>
            <a:r>
              <a:rPr lang="ru-CZ" i="0" dirty="0">
                <a:latin typeface="Times New Roman"/>
                <a:cs typeface="Times New Roman"/>
              </a:rPr>
              <a:t>;</a:t>
            </a:r>
          </a:p>
          <a:p>
            <a:pPr lvl="1"/>
            <a:r>
              <a:rPr lang="ru-CZ" b="1" i="0" u="sng" dirty="0">
                <a:latin typeface="Times New Roman"/>
                <a:cs typeface="Times New Roman"/>
              </a:rPr>
              <a:t>Косвенное дополнение</a:t>
            </a:r>
            <a:r>
              <a:rPr lang="ru-CZ" i="0" dirty="0">
                <a:latin typeface="Times New Roman"/>
                <a:cs typeface="Times New Roman"/>
              </a:rPr>
              <a:t> выражается </a:t>
            </a:r>
            <a:r>
              <a:rPr lang="ru-RU" i="0" dirty="0">
                <a:latin typeface="Times New Roman"/>
                <a:cs typeface="Times New Roman"/>
              </a:rPr>
              <a:t>формой вин. п. с предлогами и других косвенных падежей с предлогами и без предлогов (</a:t>
            </a:r>
            <a:r>
              <a:rPr lang="ru-RU" dirty="0">
                <a:latin typeface="Times New Roman"/>
                <a:cs typeface="Times New Roman"/>
              </a:rPr>
              <a:t>письмо </a:t>
            </a:r>
            <a:r>
              <a:rPr lang="ru-RU" u="sng" dirty="0">
                <a:latin typeface="Times New Roman"/>
                <a:cs typeface="Times New Roman"/>
              </a:rPr>
              <a:t>брату</a:t>
            </a:r>
            <a:r>
              <a:rPr lang="ru-RU" dirty="0">
                <a:latin typeface="Times New Roman"/>
                <a:cs typeface="Times New Roman"/>
              </a:rPr>
              <a:t>, цель </a:t>
            </a:r>
            <a:r>
              <a:rPr lang="ru-RU" u="sng" dirty="0">
                <a:latin typeface="Times New Roman"/>
                <a:cs typeface="Times New Roman"/>
              </a:rPr>
              <a:t>операции</a:t>
            </a:r>
            <a:r>
              <a:rPr lang="ru-RU" i="0" dirty="0">
                <a:latin typeface="Times New Roman"/>
                <a:cs typeface="Times New Roman"/>
              </a:rPr>
              <a:t>);</a:t>
            </a:r>
            <a:r>
              <a:rPr lang="ru-CZ" i="0" dirty="0">
                <a:latin typeface="Times New Roman"/>
                <a:cs typeface="Times New Roman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1655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2D2BB-3B08-F15D-6936-A6F69DBED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0086DF-4229-5F53-3175-ABC40A470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8407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Дополнение: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B1B19-A696-800F-B377-E0260F9EB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4207"/>
            <a:ext cx="9601200" cy="413319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/>
                <a:cs typeface="Times New Roman"/>
              </a:rPr>
              <a:t>Прямому дополнению в одном языке может соответствовать косвенное в другом (</a:t>
            </a:r>
            <a:r>
              <a:rPr lang="cs-CZ" i="1" dirty="0">
                <a:latin typeface="Times New Roman"/>
                <a:cs typeface="Times New Roman"/>
              </a:rPr>
              <a:t>potřebovat peníze</a:t>
            </a:r>
            <a:r>
              <a:rPr lang="ru-RU" i="1" dirty="0">
                <a:latin typeface="Times New Roman"/>
                <a:cs typeface="Times New Roman"/>
              </a:rPr>
              <a:t> – нуждаться в деньгах</a:t>
            </a:r>
            <a:r>
              <a:rPr lang="cs-CZ" i="1" dirty="0">
                <a:latin typeface="Times New Roman"/>
                <a:cs typeface="Times New Roman"/>
              </a:rPr>
              <a:t>, obětovat život, děkovat kolegovi, blahopřát tatínkovi</a:t>
            </a:r>
            <a:r>
              <a:rPr lang="ru-RU" i="1" dirty="0">
                <a:latin typeface="Times New Roman"/>
                <a:cs typeface="Times New Roman"/>
              </a:rPr>
              <a:t>, </a:t>
            </a:r>
            <a:r>
              <a:rPr lang="cs-CZ" i="1" dirty="0">
                <a:latin typeface="Times New Roman"/>
                <a:cs typeface="Times New Roman"/>
              </a:rPr>
              <a:t>zeptat se tatínka, počkat na kamarády, odmítnout pozvání, řídit auto</a:t>
            </a:r>
            <a:r>
              <a:rPr lang="ru-RU" i="1" dirty="0">
                <a:latin typeface="Times New Roman"/>
                <a:cs typeface="Times New Roman"/>
              </a:rPr>
              <a:t>);</a:t>
            </a:r>
            <a:endParaRPr lang="cs-CZ" i="1" dirty="0">
              <a:latin typeface="Times New Roman"/>
              <a:cs typeface="Times New Roman"/>
            </a:endParaRPr>
          </a:p>
          <a:p>
            <a:r>
              <a:rPr lang="ru-RU" dirty="0">
                <a:latin typeface="Times New Roman"/>
                <a:cs typeface="Times New Roman"/>
              </a:rPr>
              <a:t>Но намного чаще встречаются случаи, когда косвенное дополнение отличается падежом (</a:t>
            </a:r>
            <a:r>
              <a:rPr lang="cs-CZ" i="1" dirty="0">
                <a:latin typeface="Times New Roman"/>
                <a:cs typeface="Times New Roman"/>
              </a:rPr>
              <a:t>pochybovat o správnosti – </a:t>
            </a:r>
            <a:r>
              <a:rPr lang="ru-RU" i="1" dirty="0">
                <a:latin typeface="Times New Roman"/>
                <a:cs typeface="Times New Roman"/>
              </a:rPr>
              <a:t>сомневаться в верности, </a:t>
            </a:r>
            <a:r>
              <a:rPr lang="cs-CZ" i="1" dirty="0">
                <a:latin typeface="Times New Roman"/>
                <a:cs typeface="Times New Roman"/>
              </a:rPr>
              <a:t>věnovat se politice – </a:t>
            </a:r>
            <a:r>
              <a:rPr lang="ru-RU" i="1" dirty="0">
                <a:latin typeface="Times New Roman"/>
                <a:cs typeface="Times New Roman"/>
              </a:rPr>
              <a:t>заниматься политикой</a:t>
            </a:r>
            <a:r>
              <a:rPr lang="cs-CZ" i="1" dirty="0">
                <a:latin typeface="Times New Roman"/>
                <a:cs typeface="Times New Roman"/>
              </a:rPr>
              <a:t>, vyhýbat se kritice, cítit s kamarádem, velet armádě, zeptat se na zdraví</a:t>
            </a:r>
            <a:r>
              <a:rPr lang="ru-RU" i="1" dirty="0">
                <a:latin typeface="Times New Roman"/>
                <a:cs typeface="Times New Roman"/>
              </a:rPr>
              <a:t>)</a:t>
            </a:r>
            <a:endParaRPr lang="cs-CZ" i="1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i="1" dirty="0">
              <a:latin typeface="Times New Roman"/>
              <a:cs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027981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3449</TotalTime>
  <Words>1615</Words>
  <Application>Microsoft Macintosh PowerPoint</Application>
  <PresentationFormat>Широкоэкранный</PresentationFormat>
  <Paragraphs>101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Franklin Gothic Book</vt:lpstr>
      <vt:lpstr>Symbol</vt:lpstr>
      <vt:lpstr>Times New Roman</vt:lpstr>
      <vt:lpstr>Wingdings</vt:lpstr>
      <vt:lpstr>Уголки</vt:lpstr>
      <vt:lpstr>Второстепенные члены предложения</vt:lpstr>
      <vt:lpstr>Основные понятия</vt:lpstr>
      <vt:lpstr>Основные понятия</vt:lpstr>
      <vt:lpstr>1. Определение (přívlastek)</vt:lpstr>
      <vt:lpstr>Определение: ЧЯ vs РЯ</vt:lpstr>
      <vt:lpstr>1a. Приложение (přístavek)</vt:lpstr>
      <vt:lpstr>Приложение: ЧЯ vs РЯ</vt:lpstr>
      <vt:lpstr>2. Дополнение (předmět)</vt:lpstr>
      <vt:lpstr>Дополнение: ЧЯ vs РЯ</vt:lpstr>
      <vt:lpstr>3. Обстоятельство (příslovečné určení)</vt:lpstr>
      <vt:lpstr>Обстоятельство: ЧЯ vs РЯ</vt:lpstr>
      <vt:lpstr>4. Дуплексив (doplněk)</vt:lpstr>
      <vt:lpstr>4. Дуплексив (doplněk)</vt:lpstr>
      <vt:lpstr>Дуплексив: ЧЯ vs РЯ</vt:lpstr>
      <vt:lpstr>Дуплексив: ЧЯ vs РЯ</vt:lpstr>
      <vt:lpstr>Детерминанты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MM</dc:creator>
  <cp:lastModifiedBy>MM</cp:lastModifiedBy>
  <cp:revision>10</cp:revision>
  <dcterms:created xsi:type="dcterms:W3CDTF">2026-03-14T21:28:41Z</dcterms:created>
  <dcterms:modified xsi:type="dcterms:W3CDTF">2026-03-17T06:57:57Z</dcterms:modified>
</cp:coreProperties>
</file>