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</p:sldMasterIdLst>
  <p:notesMasterIdLst>
    <p:notesMasterId r:id="rId30"/>
  </p:notesMasterIdLst>
  <p:sldIdLst>
    <p:sldId id="272" r:id="rId7"/>
    <p:sldId id="258" r:id="rId8"/>
    <p:sldId id="256" r:id="rId9"/>
    <p:sldId id="273" r:id="rId10"/>
    <p:sldId id="279" r:id="rId11"/>
    <p:sldId id="259" r:id="rId12"/>
    <p:sldId id="276" r:id="rId13"/>
    <p:sldId id="261" r:id="rId14"/>
    <p:sldId id="286" r:id="rId15"/>
    <p:sldId id="280" r:id="rId16"/>
    <p:sldId id="281" r:id="rId17"/>
    <p:sldId id="285" r:id="rId18"/>
    <p:sldId id="282" r:id="rId19"/>
    <p:sldId id="283" r:id="rId20"/>
    <p:sldId id="284" r:id="rId21"/>
    <p:sldId id="287" r:id="rId22"/>
    <p:sldId id="288" r:id="rId23"/>
    <p:sldId id="262" r:id="rId24"/>
    <p:sldId id="263" r:id="rId25"/>
    <p:sldId id="264" r:id="rId26"/>
    <p:sldId id="265" r:id="rId27"/>
    <p:sldId id="274" r:id="rId28"/>
    <p:sldId id="275" r:id="rId29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9"/>
  </p:normalViewPr>
  <p:slideViewPr>
    <p:cSldViewPr>
      <p:cViewPr varScale="1">
        <p:scale>
          <a:sx n="79" d="100"/>
          <a:sy n="79" d="100"/>
        </p:scale>
        <p:origin x="1498" y="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49BB17DC-F49E-4968-A25E-E010B6A86032}" type="datetimeFigureOut">
              <a:rPr lang="cs-CZ"/>
              <a:pPr>
                <a:defRPr/>
              </a:pPr>
              <a:t>11.03.2026</a:t>
            </a:fld>
            <a:endParaRPr lang="cs-CZ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B6DAA667-7492-41D0-B56B-80BBB92DDDD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80272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Pokračujeme</a:t>
            </a:r>
            <a:r>
              <a:rPr lang="cs-CZ" baseline="0" dirty="0"/>
              <a:t> – z knihy vybíráme ještě kapitoly o typech metafor.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AA667-7492-41D0-B56B-80BBB92DDDD4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0477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Dvě nejrozšířenější metafory</a:t>
            </a:r>
            <a:r>
              <a:rPr lang="cs-CZ" baseline="0" dirty="0"/>
              <a:t> nemoci … dále budu širší kontext (přeskočíme, možná přehodíme k Aničce – nebo handout). Tady se jen mžeme podívat, jak je ten metaforický pojem strukturován komplexně a systematicky, </a:t>
            </a:r>
            <a:r>
              <a:rPr lang="cs-CZ" baseline="0" dirty="0" err="1"/>
              <a:t>odobně</a:t>
            </a:r>
            <a:r>
              <a:rPr lang="cs-CZ" baseline="0" dirty="0"/>
              <a:t> jako daná metafora o hněvu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721466-303F-4EC2-8331-5684303FD385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6767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Podobně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721466-303F-4EC2-8331-5684303FD385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5761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Příklady</a:t>
            </a:r>
            <a:r>
              <a:rPr lang="cs-CZ" baseline="0" dirty="0"/>
              <a:t> konceptualizace smutku – ty už nepocházejí z </a:t>
            </a:r>
            <a:r>
              <a:rPr lang="cs-CZ" baseline="0" dirty="0" err="1"/>
              <a:t>Lakoffa</a:t>
            </a:r>
            <a:r>
              <a:rPr lang="cs-CZ" baseline="0" dirty="0"/>
              <a:t> a Johnsona a mají ukázat, jak fungují metafory v poezii, zde u Jana Skácela.  Čtěme je pozorně. Všímejme si podtržených partií.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=UKinyD9rhRY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AA667-7492-41D0-B56B-80BBB92DDDD4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91170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</a:t>
            </a:r>
            <a:r>
              <a:rPr lang="cs-CZ" baseline="0" dirty="0"/>
              <a:t> smutku se zde mluví v plurálu – v rámci metafory ontologické – smutky jsou „počitatelné“,  vypočítávají se postupně tři. I závěrečná úzkost má podobu čehosi hmotného (kliky u dveří). </a:t>
            </a:r>
            <a:r>
              <a:rPr lang="cs-CZ" baseline="0" dirty="0" err="1"/>
              <a:t>Zbyek</a:t>
            </a:r>
            <a:r>
              <a:rPr lang="cs-CZ" baseline="0" dirty="0"/>
              <a:t> ponechám Vaší interpretaci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</a:t>
            </a:r>
            <a:r>
              <a:rPr lang="cs-CZ" dirty="0" err="1"/>
              <a:t>dnUjPgGTigs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AA667-7492-41D0-B56B-80BBB92DDDD4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82894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Zde má smutek podobu látkové substance, která nás může zavalit – ale zde z ní lze „vystavět … dům“.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=0BNgbyGzYsc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=0BNgbyGzYsc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AA667-7492-41D0-B56B-80BBB92DDDD4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75630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Past je etymologicky příbuzná se slovem „padnout“ (vzpomeňme si na dávné chytání mamutů). Jáma – specifická nádoba. (Srov. spadnout</a:t>
            </a:r>
            <a:r>
              <a:rPr lang="cs-CZ" baseline="0" dirty="0"/>
              <a:t> do něčeho, upadnout do smutku, deprese…)</a:t>
            </a:r>
          </a:p>
          <a:p>
            <a:endParaRPr lang="cs-CZ" baseline="0" dirty="0"/>
          </a:p>
          <a:p>
            <a:r>
              <a:rPr lang="cs-CZ" baseline="0" dirty="0"/>
              <a:t>https://</a:t>
            </a:r>
            <a:r>
              <a:rPr lang="cs-CZ" baseline="0" dirty="0" err="1"/>
              <a:t>www.youtube.com</a:t>
            </a:r>
            <a:r>
              <a:rPr lang="cs-CZ" baseline="0" dirty="0"/>
              <a:t>/</a:t>
            </a:r>
            <a:r>
              <a:rPr lang="cs-CZ" baseline="0" dirty="0" err="1"/>
              <a:t>watch?v</a:t>
            </a:r>
            <a:r>
              <a:rPr lang="cs-CZ" baseline="0" dirty="0"/>
              <a:t>=Viu40VxkRFw</a:t>
            </a:r>
          </a:p>
          <a:p>
            <a:endParaRPr lang="cs-CZ" baseline="0" dirty="0"/>
          </a:p>
          <a:p>
            <a:endParaRPr lang="cs-CZ" baseline="0" dirty="0"/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=Viu40VxkRFw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AA667-7492-41D0-B56B-80BBB92DDDD4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61169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Zde má smutek podobu ženské postavy se specifickým jménem – </a:t>
            </a:r>
            <a:r>
              <a:rPr lang="cs-CZ" dirty="0" err="1"/>
              <a:t>Smuténka</a:t>
            </a:r>
            <a:r>
              <a:rPr lang="cs-CZ" dirty="0"/>
              <a:t>. Její</a:t>
            </a:r>
            <a:r>
              <a:rPr lang="cs-CZ" baseline="0" dirty="0"/>
              <a:t> způsob existence, podoby, pohybu, činnosti … říká mnohé o povaze tohoto individuálního smutku.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=8STRsdiG7Us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AA667-7492-41D0-B56B-80BBB92DDDD4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42989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Smutek v</a:t>
            </a:r>
            <a:r>
              <a:rPr lang="cs-CZ" baseline="0" dirty="0"/>
              <a:t> podobě bytosti </a:t>
            </a:r>
            <a:r>
              <a:rPr lang="cs-CZ" baseline="0" dirty="0" err="1"/>
              <a:t>S</a:t>
            </a:r>
            <a:r>
              <a:rPr lang="cs-CZ" dirty="0" err="1"/>
              <a:t>muténky</a:t>
            </a:r>
            <a:r>
              <a:rPr lang="cs-CZ" baseline="0" dirty="0"/>
              <a:t> je spojen s podzimem a jeho náladou i s obecně lidským, starým „příběhem“… Prozatím na viděnou!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studio.youtube.com</a:t>
            </a:r>
            <a:r>
              <a:rPr lang="cs-CZ" dirty="0"/>
              <a:t>/video/BrbrQKS0PN8/</a:t>
            </a:r>
            <a:r>
              <a:rPr lang="cs-CZ"/>
              <a:t>edit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AA667-7492-41D0-B56B-80BBB92DDDD4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471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Ty se zde</a:t>
            </a:r>
            <a:r>
              <a:rPr lang="cs-CZ" baseline="0" dirty="0"/>
              <a:t> rozlišují tři – ontologická, orientační a strukturní. Co to znamená?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=zsWBYJm9BdA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AA667-7492-41D0-B56B-80BBB92DDDD4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6798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Ontologie je způsob bytí nějaké věci. Zde jde o to, že abstrakta konceptualizujeme</a:t>
            </a:r>
            <a:r>
              <a:rPr lang="cs-CZ" baseline="0" dirty="0"/>
              <a:t> jako konkréta. Máme od dětství běžnou zkušenost s materiálními věcmi  - víme, že je můžeme např. uchopit do ruky (třeba kámen), některé mají povahu látek (voda, písek),  že se některé můžou rozbít, že některými můžeme naplnit jiné (které mají  povahu nádob) – třeba kyblík pískem apod.  Tato zkušenost se nám přenáší do abstraktního uvažování. Mezi ontologické metafory patří i personifikace – např. u konceptualizace emocí (strach či smutek nás může přepadnout, můžeme nad nimi zvítězit či s nimi prohrát apod.) Příklady jsou na </a:t>
            </a:r>
            <a:r>
              <a:rPr lang="cs-CZ" baseline="0" dirty="0" err="1"/>
              <a:t>slidu</a:t>
            </a:r>
            <a:r>
              <a:rPr lang="cs-CZ" baseline="0" dirty="0"/>
              <a:t> – a další v literatuře, např. ve stati Lenky </a:t>
            </a:r>
            <a:r>
              <a:rPr lang="cs-CZ" baseline="0" dirty="0" err="1"/>
              <a:t>Bednařikové</a:t>
            </a:r>
            <a:r>
              <a:rPr lang="cs-CZ" baseline="0" dirty="0"/>
              <a:t> o hněvu. (A mnohem více v knize - je na </a:t>
            </a:r>
            <a:r>
              <a:rPr lang="cs-CZ" baseline="0" dirty="0" err="1"/>
              <a:t>Moodlu</a:t>
            </a:r>
            <a:r>
              <a:rPr lang="cs-CZ" baseline="0" dirty="0"/>
              <a:t>.)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=1NCBkM-RN0c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AA667-7492-41D0-B56B-80BBB92DDDD4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7760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Ontologická metafora – opět – se nemusí projevovat jen v jazyce, zde je objekt jednoho současného</a:t>
            </a:r>
            <a:r>
              <a:rPr lang="cs-CZ" baseline="0" dirty="0"/>
              <a:t> výtvarníka. Jak byste ho interpretovali? (Hřebíky – slova? Interpretace mohu být různé. I v jazyce, </a:t>
            </a:r>
            <a:r>
              <a:rPr lang="cs-CZ" baseline="0" dirty="0" err="1"/>
              <a:t>např</a:t>
            </a:r>
            <a:r>
              <a:rPr lang="cs-CZ" baseline="0" dirty="0"/>
              <a:t>, v češtině, se slova konceptualizují jako materiální objekty, slovy se dá zraňovat, mohou být ostrá, tvrdá apod.)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=--</a:t>
            </a:r>
            <a:r>
              <a:rPr lang="cs-CZ" dirty="0" err="1"/>
              <a:t>VvapsNaEg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AA667-7492-41D0-B56B-80BBB92DDDD4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9564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Metafora funguje i</a:t>
            </a:r>
            <a:r>
              <a:rPr lang="cs-CZ" baseline="0" dirty="0"/>
              <a:t> v rámci gest. Zde: </a:t>
            </a:r>
            <a:r>
              <a:rPr lang="cs-CZ" dirty="0"/>
              <a:t>Každý bod jednání / princip / vypočítávaná abstraktní skutečnost (např.) je reprezentován jedním prstem. Srov. i aktualizaci v gestickém</a:t>
            </a:r>
            <a:r>
              <a:rPr lang="cs-CZ" baseline="0" dirty="0"/>
              <a:t> projevu političky (záměna ukazováčku za prostředníček – neslušné gesto).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=-H0jVYPt64A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AA667-7492-41D0-B56B-80BBB92DDDD4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947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Metafora orientační se týká opět tělesnosti – opozic, které nás ukotvují do prostoru a souvisí</a:t>
            </a:r>
            <a:r>
              <a:rPr lang="cs-CZ" baseline="0" dirty="0"/>
              <a:t> s naší orientací v něm</a:t>
            </a:r>
            <a:r>
              <a:rPr lang="cs-CZ" dirty="0"/>
              <a:t>. Příklad: nahoře – dole: to dobré je obvykle umisťováno nahoru, to špatné dolů, viz příklady (platí i ve znakových jazycích).  Doporučuji –</a:t>
            </a:r>
            <a:r>
              <a:rPr lang="cs-CZ" baseline="0" dirty="0"/>
              <a:t> podívejte se do knihy na s. 26 a dál (nebo do </a:t>
            </a:r>
            <a:r>
              <a:rPr lang="cs-CZ" baseline="0" dirty="0" err="1"/>
              <a:t>méh</a:t>
            </a:r>
            <a:r>
              <a:rPr lang="cs-CZ" baseline="0" dirty="0"/>
              <a:t> výkladu k přednášce) - nemá smysl to sem opisovat. Příkladů je mnoho, pojmové oblasti možná překvapivé (kvantita X </a:t>
            </a:r>
            <a:r>
              <a:rPr lang="cs-CZ" baseline="0" dirty="0" err="1"/>
              <a:t>nekvantita</a:t>
            </a:r>
            <a:r>
              <a:rPr lang="cs-CZ" baseline="0" dirty="0"/>
              <a:t>, život X smrt, bdění X spánek…).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=mh1jxVnAhWI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AA667-7492-41D0-B56B-80BBB92DDDD4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89584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Opět příklad vizuálně ztvárněné orientační metafory odvíjející se od opozice „nahoře – dole“ </a:t>
            </a:r>
            <a:r>
              <a:rPr lang="cs-CZ" baseline="0" dirty="0"/>
              <a:t> - v různých oblastech.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=Bpre32RTMfk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AA667-7492-41D0-B56B-80BBB92DDDD4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6214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Příkladem strukturní metafor – snad si vzpomeneme – je ta HNĚV JE ZAHŘÍVANA KAPALINA V NÁDOBĚ (pojmové metafory píšeme takto verzálkami). Vzpomeňme na řadu korespondencí</a:t>
            </a:r>
            <a:r>
              <a:rPr lang="cs-CZ" baseline="0" dirty="0"/>
              <a:t> mezi oblastmi. O dalších metaforách bude řeč.</a:t>
            </a:r>
          </a:p>
          <a:p>
            <a:endParaRPr lang="cs-CZ" baseline="0" dirty="0"/>
          </a:p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=L4nHS07HD5g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AA667-7492-41D0-B56B-80BBB92DDDD4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6442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Hlavní téma – zdraví / nemoc je oblastí cílovou (jak se konceptualizují?) – 2. část přednášky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721466-303F-4EC2-8331-5684303FD385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6520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F03B3-C419-4050-971F-B096A6D3F9B1}" type="datetimeFigureOut">
              <a:rPr lang="cs-CZ"/>
              <a:pPr>
                <a:defRPr/>
              </a:pPr>
              <a:t>11.03.2026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209878-E51F-412B-A93B-279196A3927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B877E-C8C0-4909-A7B7-96BC368C904A}" type="datetimeFigureOut">
              <a:rPr lang="cs-CZ"/>
              <a:pPr>
                <a:defRPr/>
              </a:pPr>
              <a:t>11.03.2026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C3FED-0FCD-4AED-B550-684BC34B66B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EAAD9-E4DD-40E1-89CA-D94014141B7C}" type="datetimeFigureOut">
              <a:rPr lang="cs-CZ"/>
              <a:pPr>
                <a:defRPr/>
              </a:pPr>
              <a:t>11.03.2026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C19A0-4B42-447E-AFAE-0E2D1CC2E83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4425" spc="-75" baseline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165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7174396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704743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4425" b="0" spc="-75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65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706149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683886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473294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9890867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322783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377440"/>
          </a:xfrm>
        </p:spPr>
        <p:txBody>
          <a:bodyPr anchor="b">
            <a:normAutofit/>
          </a:bodyPr>
          <a:lstStyle>
            <a:lvl1pPr>
              <a:defRPr sz="2400" b="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494176"/>
            <a:ext cx="212598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35170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14F80-3530-401B-888A-ADBABD2C2E81}" type="datetimeFigureOut">
              <a:rPr lang="cs-CZ"/>
              <a:pPr>
                <a:defRPr/>
              </a:pPr>
              <a:t>11.03.2026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586ED-CBD4-414C-BB88-548E235D26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37744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493008"/>
            <a:ext cx="212598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73468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556813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0862230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4425" spc="-75" baseline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165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7511525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7233231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4425" b="0" spc="-75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65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4385329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41455437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0639250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808182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058037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AF6E0-8B06-48AA-A915-CC30578F6CAD}" type="datetimeFigureOut">
              <a:rPr lang="cs-CZ"/>
              <a:pPr>
                <a:defRPr/>
              </a:pPr>
              <a:t>11.03.2026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9A85A-7C5F-41F1-8481-247E6EB8F44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377440"/>
          </a:xfrm>
        </p:spPr>
        <p:txBody>
          <a:bodyPr anchor="b">
            <a:normAutofit/>
          </a:bodyPr>
          <a:lstStyle>
            <a:lvl1pPr>
              <a:defRPr sz="2400" b="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494176"/>
            <a:ext cx="212598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9099647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37744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493008"/>
            <a:ext cx="212598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4039556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7468298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4556091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4425" spc="-75" baseline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165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5312455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41268883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4425" b="0" spc="-75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65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830540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530629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6251244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011725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4400D-7159-42C9-B9F5-DD7D2B69045A}" type="datetimeFigureOut">
              <a:rPr lang="cs-CZ"/>
              <a:pPr>
                <a:defRPr/>
              </a:pPr>
              <a:t>11.03.2026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5AE7C-7A5E-4139-AA50-73E8F3F0A0E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685613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377440"/>
          </a:xfrm>
        </p:spPr>
        <p:txBody>
          <a:bodyPr anchor="b">
            <a:normAutofit/>
          </a:bodyPr>
          <a:lstStyle>
            <a:lvl1pPr>
              <a:defRPr sz="2400" b="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494176"/>
            <a:ext cx="212598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0968891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37744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493008"/>
            <a:ext cx="212598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7790610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2696863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2093968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4425" spc="-75" baseline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165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46389908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5383554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4425" b="0" spc="-75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65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7394474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6819119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199463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92FB0-E7DB-433A-9773-AB0F2BF78513}" type="datetimeFigureOut">
              <a:rPr lang="cs-CZ"/>
              <a:pPr>
                <a:defRPr/>
              </a:pPr>
              <a:t>11.03.2026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928DE-32A2-4AC9-B26D-52E3A30E0CC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54204878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1003758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377440"/>
          </a:xfrm>
        </p:spPr>
        <p:txBody>
          <a:bodyPr anchor="b">
            <a:normAutofit/>
          </a:bodyPr>
          <a:lstStyle>
            <a:lvl1pPr>
              <a:defRPr sz="2400" b="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494176"/>
            <a:ext cx="212598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4793861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37744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493008"/>
            <a:ext cx="212598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072468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3094102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7412958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4425" spc="-75" baseline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165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84887740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97769477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4425" b="0" spc="-75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165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7307418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4112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D8AA3-848B-4B6E-9BC2-E79D62F60C66}" type="datetimeFigureOut">
              <a:rPr lang="cs-CZ"/>
              <a:pPr>
                <a:defRPr/>
              </a:pPr>
              <a:t>11.03.2026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7EA03-6D9D-44E0-8E8A-6D52B0B9A3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5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5277275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5844276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541359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377440"/>
          </a:xfrm>
        </p:spPr>
        <p:txBody>
          <a:bodyPr anchor="b">
            <a:normAutofit/>
          </a:bodyPr>
          <a:lstStyle>
            <a:lvl1pPr>
              <a:defRPr sz="2400" b="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494176"/>
            <a:ext cx="212598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331662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377440"/>
          </a:xfrm>
        </p:spPr>
        <p:txBody>
          <a:bodyPr anchor="b">
            <a:normAutofit/>
          </a:bodyPr>
          <a:lstStyle>
            <a:lvl1pPr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493008"/>
            <a:ext cx="212598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050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29990427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30166959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989341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BF1A64-298E-4AC1-9C5F-AF09C595E52A}" type="datetimeFigureOut">
              <a:rPr lang="cs-CZ"/>
              <a:pPr>
                <a:defRPr/>
              </a:pPr>
              <a:t>11.03.2026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37F4E-41FD-44ED-9871-7D03B58DBA8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4EF74B-5469-4D66-B4AF-930ADA7FA26D}" type="datetimeFigureOut">
              <a:rPr lang="cs-CZ"/>
              <a:pPr>
                <a:defRPr/>
              </a:pPr>
              <a:t>11.03.2026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EDE18-0265-4B01-ABC2-A940259DEFD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A6013-9720-4228-A06E-174679876762}" type="datetimeFigureOut">
              <a:rPr lang="cs-CZ"/>
              <a:pPr>
                <a:defRPr/>
              </a:pPr>
              <a:t>11.03.2026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BBC62-FB2A-4FB7-AD88-801FF4A0716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650D419-B512-434D-B872-32AE3FAE78FA}" type="datetimeFigureOut">
              <a:rPr lang="cs-CZ"/>
              <a:pPr>
                <a:defRPr/>
              </a:pPr>
              <a:t>11.03.2026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A058617-AB48-4DBC-B651-C2FBFF0FABD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accent1"/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983492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spc="-45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72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001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30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accent1"/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0089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spc="-45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72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001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30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accent1"/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426373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spc="-45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72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001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30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accent1"/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226091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spc="-45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72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001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30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5586B75A-687E-405C-8A0B-8D00578BA2C3}" type="datetimeFigureOut">
              <a:rPr lang="en-US" smtClean="0">
                <a:solidFill>
                  <a:srgbClr val="000000">
                    <a:lumMod val="50000"/>
                    <a:lumOff val="50000"/>
                  </a:srgbClr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3/11/2026</a:t>
            </a:fld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000000">
                  <a:lumMod val="50000"/>
                  <a:lumOff val="50000"/>
                </a:srgbClr>
              </a:solidFill>
              <a:latin typeface="Corbel" panose="020B0503020204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accent1"/>
                </a:solidFill>
              </a:defRPr>
            </a:lvl1pPr>
          </a:lstStyle>
          <a:p>
            <a:pPr defTabSz="342900" fontAlgn="auto">
              <a:spcBef>
                <a:spcPts val="0"/>
              </a:spcBef>
              <a:spcAft>
                <a:spcPts val="0"/>
              </a:spcAft>
              <a:defRPr/>
            </a:pPr>
            <a:fld id="{4FAB73BC-B049-4115-A692-8D63A059BFB8}" type="slidenum">
              <a:rPr lang="en-US" smtClean="0">
                <a:solidFill>
                  <a:srgbClr val="40BAD2"/>
                </a:solidFill>
                <a:latin typeface="Corbel" panose="020B0503020204020204"/>
              </a:rPr>
              <a:pPr defTabSz="3429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dirty="0">
              <a:solidFill>
                <a:srgbClr val="40BAD2"/>
              </a:solidFill>
              <a:latin typeface="Corbel" panose="020B05030202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997757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spc="-45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0000"/>
        </a:lnSpc>
        <a:spcBef>
          <a:spcPts val="900"/>
        </a:spcBef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72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001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3050" indent="-13716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188"/>
        </a:spcBef>
        <a:spcAft>
          <a:spcPts val="188"/>
        </a:spcAft>
        <a:buClr>
          <a:schemeClr val="accent1"/>
        </a:buClr>
        <a:buFont typeface="Wingdings 2" pitchFamily="18" charset="2"/>
        <a:buChar char="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4000" b="1" dirty="0">
                <a:latin typeface="+mn-lt"/>
              </a:rPr>
              <a:t>Konceptuální metafora </a:t>
            </a:r>
            <a:r>
              <a:rPr lang="cs-CZ" sz="4000" b="1" dirty="0" smtClean="0">
                <a:latin typeface="+mn-lt"/>
              </a:rPr>
              <a:t>II</a:t>
            </a:r>
            <a:br>
              <a:rPr lang="cs-CZ" sz="4000" b="1" dirty="0" smtClean="0">
                <a:latin typeface="+mn-lt"/>
              </a:rPr>
            </a:br>
            <a:r>
              <a:rPr lang="cs-CZ" sz="4000" b="1" dirty="0" smtClean="0">
                <a:latin typeface="+mn-lt"/>
              </a:rPr>
              <a:t>Typy metafor a příklady</a:t>
            </a:r>
            <a:endParaRPr lang="cs-CZ" sz="4000" b="1" dirty="0">
              <a:latin typeface="+mn-lt"/>
            </a:endParaRPr>
          </a:p>
        </p:txBody>
      </p:sp>
      <p:pic>
        <p:nvPicPr>
          <p:cNvPr id="14338" name="Obrázek 3"/>
          <p:cNvPicPr>
            <a:picLocks noGrp="1" noChangeAspect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3131840" y="1916832"/>
            <a:ext cx="2638425" cy="4103688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9689" y="1700128"/>
            <a:ext cx="2318895" cy="3450887"/>
          </a:xfrm>
        </p:spPr>
        <p:txBody>
          <a:bodyPr/>
          <a:lstStyle/>
          <a:p>
            <a:r>
              <a:rPr lang="cs-CZ" dirty="0"/>
              <a:t>Metafory zdraví a nemoci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699792" y="1412776"/>
            <a:ext cx="5976664" cy="4536504"/>
          </a:xfrm>
        </p:spPr>
        <p:txBody>
          <a:bodyPr/>
          <a:lstStyle/>
          <a:p>
            <a:pPr algn="l"/>
            <a:r>
              <a:rPr lang="cs-CZ" sz="2400" dirty="0"/>
              <a:t>ZDRAVÍ / NEMOC </a:t>
            </a:r>
            <a:r>
              <a:rPr lang="cs-CZ" sz="2400" b="1" dirty="0"/>
              <a:t>jako oblast cílová   </a:t>
            </a:r>
          </a:p>
          <a:p>
            <a:pPr marL="0" indent="0">
              <a:buNone/>
            </a:pPr>
            <a:r>
              <a:rPr lang="cs-CZ" i="1" dirty="0">
                <a:solidFill>
                  <a:srgbClr val="333333"/>
                </a:solidFill>
                <a:latin typeface="KarbonSemiBold"/>
              </a:rPr>
              <a:t>v boji s nemocí podlehl; paní je bojovnice; autoimunitní onemocnění jsou zákeřná, útočí totiž zevnitř </a:t>
            </a:r>
            <a:r>
              <a:rPr lang="cs-CZ" sz="2000" dirty="0">
                <a:solidFill>
                  <a:srgbClr val="FF0000"/>
                </a:solidFill>
                <a:latin typeface="KarbonSemiBold"/>
              </a:rPr>
              <a:t>(mluvíme o zdraví / nemoci v rámci pojmu války, cesty apod.)</a:t>
            </a:r>
          </a:p>
          <a:p>
            <a:r>
              <a:rPr lang="cs-CZ" sz="2400" dirty="0"/>
              <a:t>ZDRAVÍ / NEMOC </a:t>
            </a:r>
            <a:r>
              <a:rPr lang="cs-CZ" sz="2400" b="1" dirty="0"/>
              <a:t>jako oblast zdrojová </a:t>
            </a:r>
          </a:p>
          <a:p>
            <a:pPr marL="0" indent="0">
              <a:buNone/>
            </a:pPr>
            <a:r>
              <a:rPr lang="cs-CZ" i="1" dirty="0">
                <a:solidFill>
                  <a:srgbClr val="333333"/>
                </a:solidFill>
                <a:latin typeface="KarbonSemiBold"/>
              </a:rPr>
              <a:t>česká politika je chronicky nemocná v důsledku korupce; graf odkrývá patologický stav  ekonomiky; máme lék na inflaci… </a:t>
            </a:r>
            <a:r>
              <a:rPr lang="cs-CZ" dirty="0">
                <a:solidFill>
                  <a:srgbClr val="333333"/>
                </a:solidFill>
                <a:latin typeface="KarbonSemiBold"/>
              </a:rPr>
              <a:t>(</a:t>
            </a:r>
            <a:r>
              <a:rPr lang="cs-CZ" sz="2000" dirty="0">
                <a:solidFill>
                  <a:srgbClr val="FF0000"/>
                </a:solidFill>
                <a:latin typeface="KarbonSemiBold"/>
              </a:rPr>
              <a:t>mluvíme o politice aj. v rámci pojmu zdraví / nemoci</a:t>
            </a:r>
            <a:r>
              <a:rPr lang="cs-CZ" dirty="0">
                <a:solidFill>
                  <a:srgbClr val="333333"/>
                </a:solidFill>
                <a:latin typeface="KarbonSemiBold"/>
              </a:rPr>
              <a:t>)</a:t>
            </a:r>
          </a:p>
        </p:txBody>
      </p:sp>
      <p:sp>
        <p:nvSpPr>
          <p:cNvPr id="4" name="Ovál 3"/>
          <p:cNvSpPr/>
          <p:nvPr/>
        </p:nvSpPr>
        <p:spPr>
          <a:xfrm>
            <a:off x="3203848" y="980728"/>
            <a:ext cx="1251284" cy="117909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cs-CZ" sz="1350">
              <a:solidFill>
                <a:srgbClr val="FFFFFF"/>
              </a:solidFill>
              <a:latin typeface="Corbel" panose="020B0503020204020204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1052736"/>
            <a:ext cx="1261982" cy="11888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5085184"/>
            <a:ext cx="1261982" cy="11888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5157192"/>
            <a:ext cx="1261982" cy="1188823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1412776"/>
            <a:ext cx="1516326" cy="36152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032" y="5517232"/>
            <a:ext cx="1513463" cy="36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48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9688" y="1123838"/>
            <a:ext cx="2294079" cy="4601183"/>
          </a:xfrm>
        </p:spPr>
        <p:txBody>
          <a:bodyPr/>
          <a:lstStyle/>
          <a:p>
            <a:r>
              <a:rPr lang="cs-CZ" dirty="0"/>
              <a:t>Zdraví a nemoc jako zdrojová oblast metafor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ČESKO JE NEMOCNÝ ORGANISMUS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769" y="1397000"/>
            <a:ext cx="4223132" cy="1752600"/>
          </a:xfr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0275" y="3386138"/>
            <a:ext cx="4171950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256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332656"/>
            <a:ext cx="2050110" cy="3097944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87824" y="908720"/>
            <a:ext cx="5702497" cy="522918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cs-CZ" sz="1800" dirty="0" smtClean="0">
              <a:solidFill>
                <a:schemeClr val="tx1"/>
              </a:solidFill>
              <a:latin typeface="Arial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 smtClean="0">
                <a:solidFill>
                  <a:schemeClr val="tx1"/>
                </a:solidFill>
                <a:latin typeface="Arial" charset="0"/>
              </a:rPr>
              <a:t>Metaphor</a:t>
            </a:r>
            <a:r>
              <a:rPr lang="en-US" sz="1800" dirty="0">
                <a:solidFill>
                  <a:schemeClr val="tx1"/>
                </a:solidFill>
                <a:latin typeface="Arial" charset="0"/>
              </a:rPr>
              <a:t>, Cancer and the End of Life</a:t>
            </a:r>
            <a:r>
              <a:rPr lang="cs-CZ" sz="1800" dirty="0">
                <a:solidFill>
                  <a:schemeClr val="tx1"/>
                </a:solidFill>
                <a:latin typeface="Arial" charset="0"/>
              </a:rPr>
              <a:t>.</a:t>
            </a:r>
            <a:r>
              <a:rPr lang="en-US" sz="1800" dirty="0">
                <a:solidFill>
                  <a:schemeClr val="tx1"/>
                </a:solidFill>
                <a:latin typeface="Arial" charset="0"/>
              </a:rPr>
              <a:t> A Corpus-Based Study</a:t>
            </a:r>
            <a:endParaRPr lang="cs-CZ" sz="1800" dirty="0">
              <a:solidFill>
                <a:schemeClr val="tx1"/>
              </a:solidFill>
              <a:latin typeface="Arial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en-US" sz="1800" dirty="0">
              <a:solidFill>
                <a:schemeClr val="tx1"/>
              </a:solidFill>
              <a:latin typeface="Arial" charset="0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sz="1800" dirty="0">
                <a:solidFill>
                  <a:schemeClr val="tx1"/>
                </a:solidFill>
                <a:latin typeface="Arial" charset="0"/>
              </a:rPr>
              <a:t>By Elena </a:t>
            </a:r>
            <a:r>
              <a:rPr lang="en-US" sz="1800" dirty="0" err="1">
                <a:solidFill>
                  <a:schemeClr val="tx1"/>
                </a:solidFill>
                <a:latin typeface="Arial" charset="0"/>
              </a:rPr>
              <a:t>Semino</a:t>
            </a:r>
            <a:r>
              <a:rPr lang="en-US" sz="1800" dirty="0">
                <a:solidFill>
                  <a:schemeClr val="tx1"/>
                </a:solidFill>
                <a:latin typeface="Arial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Arial" charset="0"/>
              </a:rPr>
              <a:t>Zsófia</a:t>
            </a:r>
            <a:r>
              <a:rPr lang="en-US" sz="18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" charset="0"/>
              </a:rPr>
              <a:t>Demjén</a:t>
            </a:r>
            <a:r>
              <a:rPr lang="en-US" sz="1800" dirty="0">
                <a:solidFill>
                  <a:schemeClr val="tx1"/>
                </a:solidFill>
                <a:latin typeface="Arial" charset="0"/>
              </a:rPr>
              <a:t>, Andrew </a:t>
            </a:r>
            <a:r>
              <a:rPr lang="en-US" sz="1800" dirty="0" err="1">
                <a:solidFill>
                  <a:schemeClr val="tx1"/>
                </a:solidFill>
                <a:latin typeface="Arial" charset="0"/>
              </a:rPr>
              <a:t>Hardie</a:t>
            </a:r>
            <a:r>
              <a:rPr lang="en-US" sz="1800" dirty="0">
                <a:solidFill>
                  <a:schemeClr val="tx1"/>
                </a:solidFill>
                <a:latin typeface="Arial" charset="0"/>
              </a:rPr>
              <a:t>, Sheila Payne, Paul </a:t>
            </a:r>
            <a:r>
              <a:rPr lang="en-US" sz="1800" dirty="0" err="1">
                <a:solidFill>
                  <a:schemeClr val="tx1"/>
                </a:solidFill>
                <a:latin typeface="Arial" charset="0"/>
              </a:rPr>
              <a:t>Rayson</a:t>
            </a:r>
            <a:r>
              <a:rPr lang="en-US" sz="1800" dirty="0">
                <a:solidFill>
                  <a:schemeClr val="tx1"/>
                </a:solidFill>
                <a:latin typeface="Arial" charset="0"/>
              </a:rPr>
              <a:t> Copyright 2018 </a:t>
            </a:r>
            <a:endParaRPr lang="cs-CZ" sz="18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157" y="332656"/>
            <a:ext cx="2112235" cy="3168352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987824" y="4869160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Researching Language and Health A</a:t>
            </a:r>
            <a:r>
              <a:rPr lang="cs-CZ" dirty="0"/>
              <a:t> </a:t>
            </a:r>
            <a:r>
              <a:rPr lang="en-US" dirty="0"/>
              <a:t>Student Guide</a:t>
            </a:r>
          </a:p>
          <a:p>
            <a:endParaRPr lang="cs-CZ" dirty="0"/>
          </a:p>
          <a:p>
            <a:r>
              <a:rPr lang="en-US" dirty="0"/>
              <a:t>By </a:t>
            </a:r>
            <a:r>
              <a:rPr lang="en-US" dirty="0" err="1"/>
              <a:t>Zsófia</a:t>
            </a:r>
            <a:r>
              <a:rPr lang="en-US" dirty="0"/>
              <a:t> </a:t>
            </a:r>
            <a:r>
              <a:rPr lang="en-US" dirty="0" err="1"/>
              <a:t>Demjén</a:t>
            </a:r>
            <a:r>
              <a:rPr lang="en-US" dirty="0"/>
              <a:t>, Sarah Atkins, Elena </a:t>
            </a:r>
            <a:r>
              <a:rPr lang="en-US" dirty="0" err="1"/>
              <a:t>Semino</a:t>
            </a:r>
            <a:r>
              <a:rPr lang="en-US" dirty="0"/>
              <a:t> Copyright 2024 </a:t>
            </a:r>
            <a:endParaRPr lang="cs-CZ" dirty="0"/>
          </a:p>
        </p:txBody>
      </p:sp>
      <p:sp>
        <p:nvSpPr>
          <p:cNvPr id="8" name="Nadpis 1"/>
          <p:cNvSpPr>
            <a:spLocks noGrp="1"/>
          </p:cNvSpPr>
          <p:nvPr>
            <p:ph type="title"/>
          </p:nvPr>
        </p:nvSpPr>
        <p:spPr>
          <a:xfrm>
            <a:off x="179513" y="980728"/>
            <a:ext cx="2232248" cy="2448273"/>
          </a:xfrm>
        </p:spPr>
        <p:txBody>
          <a:bodyPr>
            <a:normAutofit/>
          </a:bodyPr>
          <a:lstStyle/>
          <a:p>
            <a:r>
              <a:rPr lang="cs-CZ" dirty="0"/>
              <a:t>N</a:t>
            </a:r>
            <a:r>
              <a:rPr lang="cs-CZ" dirty="0" smtClean="0"/>
              <a:t>emoc </a:t>
            </a:r>
            <a:r>
              <a:rPr lang="cs-CZ" dirty="0"/>
              <a:t>jako zdrojová oblast metafor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Elena </a:t>
            </a:r>
            <a:r>
              <a:rPr lang="cs-CZ" dirty="0" err="1"/>
              <a:t>Semino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3501008"/>
            <a:ext cx="19050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3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89689" y="1700128"/>
            <a:ext cx="2300848" cy="3450887"/>
          </a:xfrm>
        </p:spPr>
        <p:txBody>
          <a:bodyPr/>
          <a:lstStyle/>
          <a:p>
            <a:r>
              <a:rPr lang="cs-CZ" dirty="0"/>
              <a:t>Metafora </a:t>
            </a:r>
            <a:br>
              <a:rPr lang="cs-CZ" dirty="0"/>
            </a:br>
            <a:r>
              <a:rPr lang="cs-CZ" dirty="0"/>
              <a:t>NEMOC JE VÁLKA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(Co implikuje?)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1"/>
          </p:nvPr>
        </p:nvSpPr>
        <p:spPr>
          <a:xfrm>
            <a:off x="2627784" y="1052736"/>
            <a:ext cx="3600400" cy="525658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2500" b="1" dirty="0"/>
              <a:t>Struktura pojmové oblasti VÁLKA</a:t>
            </a:r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r>
              <a:rPr lang="cs-CZ" sz="2600" b="1" dirty="0"/>
              <a:t>bojovník / voják                                      </a:t>
            </a:r>
            <a:r>
              <a:rPr lang="cs-CZ" sz="2600" b="1" dirty="0" smtClean="0"/>
              <a:t>  </a:t>
            </a:r>
            <a:r>
              <a:rPr lang="cs-CZ" sz="26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sz="2600" b="1" dirty="0"/>
          </a:p>
          <a:p>
            <a:pPr>
              <a:buFontTx/>
              <a:buChar char="-"/>
            </a:pPr>
            <a:r>
              <a:rPr lang="cs-CZ" sz="2600" dirty="0"/>
              <a:t>velitel                                                                </a:t>
            </a:r>
            <a:r>
              <a:rPr lang="cs-CZ" sz="26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2600" dirty="0"/>
              <a:t>                        </a:t>
            </a:r>
          </a:p>
          <a:p>
            <a:pPr>
              <a:buFontTx/>
              <a:buChar char="-"/>
            </a:pPr>
            <a:r>
              <a:rPr lang="cs-CZ" sz="2600" b="1" dirty="0"/>
              <a:t>nepřítel / agresor / protivník                    </a:t>
            </a:r>
            <a:r>
              <a:rPr lang="cs-CZ" sz="26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2600" dirty="0"/>
              <a:t> </a:t>
            </a:r>
          </a:p>
          <a:p>
            <a:pPr>
              <a:buFontTx/>
              <a:buChar char="-"/>
            </a:pPr>
            <a:r>
              <a:rPr lang="cs-CZ" sz="2600" dirty="0"/>
              <a:t>napadená země, válečné pole                </a:t>
            </a:r>
            <a:r>
              <a:rPr lang="cs-CZ" sz="26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2600" dirty="0"/>
              <a:t> </a:t>
            </a:r>
          </a:p>
          <a:p>
            <a:pPr>
              <a:buFontTx/>
              <a:buChar char="-"/>
            </a:pPr>
            <a:r>
              <a:rPr lang="cs-CZ" sz="2600" dirty="0"/>
              <a:t>obranný systém země                                </a:t>
            </a:r>
            <a:r>
              <a:rPr lang="cs-CZ" sz="26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2600" dirty="0"/>
              <a:t> </a:t>
            </a:r>
          </a:p>
          <a:p>
            <a:pPr>
              <a:buFontTx/>
              <a:buChar char="-"/>
            </a:pPr>
            <a:r>
              <a:rPr lang="cs-CZ" sz="2600" dirty="0"/>
              <a:t>zbraně                                                               </a:t>
            </a:r>
            <a:r>
              <a:rPr lang="cs-CZ" sz="26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2600" dirty="0"/>
              <a:t> </a:t>
            </a:r>
          </a:p>
          <a:p>
            <a:pPr>
              <a:buFontTx/>
              <a:buChar char="-"/>
            </a:pPr>
            <a:r>
              <a:rPr lang="cs-CZ" sz="2600" dirty="0"/>
              <a:t>strategie, taktika, způsob boje               </a:t>
            </a:r>
            <a:r>
              <a:rPr lang="cs-CZ" sz="26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2600" dirty="0"/>
              <a:t> </a:t>
            </a:r>
          </a:p>
          <a:p>
            <a:pPr>
              <a:buFontTx/>
              <a:buChar char="-"/>
            </a:pPr>
            <a:r>
              <a:rPr lang="cs-CZ" sz="2600" dirty="0"/>
              <a:t>spojenci                                                             </a:t>
            </a:r>
            <a:r>
              <a:rPr lang="cs-CZ" sz="26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2600" dirty="0"/>
              <a:t> </a:t>
            </a:r>
          </a:p>
          <a:p>
            <a:pPr>
              <a:buFontTx/>
              <a:buChar char="-"/>
            </a:pPr>
            <a:r>
              <a:rPr lang="cs-CZ" sz="2600" dirty="0"/>
              <a:t>útoky, válečné akce protivníka                 </a:t>
            </a:r>
            <a:r>
              <a:rPr lang="cs-CZ" sz="26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2600" dirty="0"/>
              <a:t> </a:t>
            </a:r>
          </a:p>
          <a:p>
            <a:pPr>
              <a:buFontTx/>
              <a:buChar char="-"/>
            </a:pPr>
            <a:r>
              <a:rPr lang="cs-CZ" sz="2600" b="1" dirty="0"/>
              <a:t>vítězství</a:t>
            </a:r>
            <a:r>
              <a:rPr lang="cs-CZ" sz="26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     →</a:t>
            </a:r>
            <a:r>
              <a:rPr lang="cs-CZ" sz="2600" dirty="0"/>
              <a:t> </a:t>
            </a:r>
          </a:p>
          <a:p>
            <a:pPr>
              <a:buFontTx/>
              <a:buChar char="-"/>
            </a:pPr>
            <a:r>
              <a:rPr lang="cs-CZ" sz="2600" b="1" dirty="0"/>
              <a:t>porážka, prohra                                              </a:t>
            </a:r>
            <a:r>
              <a:rPr lang="cs-CZ" sz="26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2600" dirty="0"/>
              <a:t> </a:t>
            </a:r>
          </a:p>
          <a:p>
            <a:pPr>
              <a:buFontTx/>
              <a:buChar char="-"/>
            </a:pPr>
            <a:r>
              <a:rPr lang="cs-CZ" sz="2600" b="1" dirty="0"/>
              <a:t>vzdání se                                                            </a:t>
            </a:r>
            <a:r>
              <a:rPr lang="cs-CZ" sz="26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2600" dirty="0"/>
              <a:t> </a:t>
            </a:r>
          </a:p>
          <a:p>
            <a:pPr>
              <a:buFontTx/>
              <a:buChar char="-"/>
            </a:pPr>
            <a:r>
              <a:rPr lang="cs-CZ" sz="2600" dirty="0"/>
              <a:t>násilí, agrese                                                    </a:t>
            </a:r>
            <a:r>
              <a:rPr lang="cs-CZ" sz="26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2600" dirty="0"/>
              <a:t> </a:t>
            </a:r>
          </a:p>
          <a:p>
            <a:pPr>
              <a:buFontTx/>
              <a:buChar char="-"/>
            </a:pPr>
            <a:r>
              <a:rPr lang="cs-CZ" sz="2600" b="1" dirty="0"/>
              <a:t>připravenost k boji                                        </a:t>
            </a:r>
            <a:r>
              <a:rPr lang="cs-CZ" sz="2600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r>
              <a:rPr lang="cs-CZ" sz="2600" dirty="0"/>
              <a:t> 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5724128" y="1196752"/>
            <a:ext cx="3024335" cy="489654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2500" b="1" dirty="0"/>
              <a:t>Struktura pojmové oblasti NEMOC</a:t>
            </a:r>
          </a:p>
          <a:p>
            <a:pPr marL="0" indent="0">
              <a:buNone/>
            </a:pPr>
            <a:endParaRPr lang="cs-CZ" sz="2500" b="1" dirty="0"/>
          </a:p>
          <a:p>
            <a:pPr>
              <a:buFontTx/>
              <a:buChar char="-"/>
            </a:pPr>
            <a:r>
              <a:rPr lang="cs-CZ" sz="2500" b="1" dirty="0"/>
              <a:t>pacient, nemocný člověk</a:t>
            </a:r>
          </a:p>
          <a:p>
            <a:pPr>
              <a:buFontTx/>
              <a:buChar char="-"/>
            </a:pPr>
            <a:r>
              <a:rPr lang="cs-CZ" sz="2500" dirty="0"/>
              <a:t>lékař</a:t>
            </a:r>
          </a:p>
          <a:p>
            <a:pPr>
              <a:buFontTx/>
              <a:buChar char="-"/>
            </a:pPr>
            <a:r>
              <a:rPr lang="cs-CZ" sz="2500" b="1" dirty="0"/>
              <a:t>nemoc (viry, rakovinné buňky…)</a:t>
            </a:r>
          </a:p>
          <a:p>
            <a:pPr>
              <a:buFontTx/>
              <a:buChar char="-"/>
            </a:pPr>
            <a:r>
              <a:rPr lang="cs-CZ" sz="2500" dirty="0"/>
              <a:t>tělo (organismus) nemocného</a:t>
            </a:r>
          </a:p>
          <a:p>
            <a:pPr>
              <a:buFontTx/>
              <a:buChar char="-"/>
            </a:pPr>
            <a:r>
              <a:rPr lang="cs-CZ" sz="2500" dirty="0"/>
              <a:t>imunitní systém pacienta</a:t>
            </a:r>
          </a:p>
          <a:p>
            <a:pPr>
              <a:buFontTx/>
              <a:buChar char="-"/>
            </a:pPr>
            <a:r>
              <a:rPr lang="cs-CZ" sz="2500" dirty="0"/>
              <a:t>medicína: léky, operace, terapie</a:t>
            </a:r>
          </a:p>
          <a:p>
            <a:pPr>
              <a:buFontTx/>
              <a:buChar char="-"/>
            </a:pPr>
            <a:r>
              <a:rPr lang="cs-CZ" sz="2500" dirty="0"/>
              <a:t>plán léčby, medicínské procedury</a:t>
            </a:r>
          </a:p>
          <a:p>
            <a:pPr>
              <a:buFontTx/>
              <a:buChar char="-"/>
            </a:pPr>
            <a:r>
              <a:rPr lang="cs-CZ" sz="2500" dirty="0"/>
              <a:t>ošetřující personál, rodina</a:t>
            </a:r>
          </a:p>
          <a:p>
            <a:pPr>
              <a:buFontTx/>
              <a:buChar char="-"/>
            </a:pPr>
            <a:r>
              <a:rPr lang="cs-CZ" sz="2500" dirty="0"/>
              <a:t>počátek choroby, její návraty, ataky</a:t>
            </a:r>
          </a:p>
          <a:p>
            <a:pPr>
              <a:buFontTx/>
              <a:buChar char="-"/>
            </a:pPr>
            <a:r>
              <a:rPr lang="cs-CZ" sz="2500" b="1" dirty="0"/>
              <a:t>překonání choroby, uzdravení</a:t>
            </a:r>
          </a:p>
          <a:p>
            <a:pPr>
              <a:buFontTx/>
              <a:buChar char="-"/>
            </a:pPr>
            <a:r>
              <a:rPr lang="cs-CZ" sz="2500" b="1" dirty="0"/>
              <a:t>smrt</a:t>
            </a:r>
          </a:p>
          <a:p>
            <a:pPr>
              <a:buFontTx/>
              <a:buChar char="-"/>
            </a:pPr>
            <a:r>
              <a:rPr lang="cs-CZ" sz="2500" b="1" dirty="0"/>
              <a:t>přijetí choroby</a:t>
            </a:r>
          </a:p>
          <a:p>
            <a:pPr>
              <a:buFontTx/>
              <a:buChar char="-"/>
            </a:pPr>
            <a:r>
              <a:rPr lang="cs-CZ" sz="2500" dirty="0"/>
              <a:t>zničující, agresivní léčba</a:t>
            </a:r>
          </a:p>
          <a:p>
            <a:pPr>
              <a:buFontTx/>
              <a:buChar char="-"/>
            </a:pPr>
            <a:r>
              <a:rPr lang="cs-CZ" sz="2500" b="1" dirty="0"/>
              <a:t>zmobilizovaný, aktivní  pacient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7976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Metafora </a:t>
            </a:r>
            <a:br>
              <a:rPr lang="cs-CZ" dirty="0"/>
            </a:br>
            <a:r>
              <a:rPr lang="cs-CZ" dirty="0"/>
              <a:t>NEMOC JE CESTA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>(Co implikuje?)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400301" y="1444209"/>
            <a:ext cx="3168351" cy="39604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Struktura pojmové oblasti  CESTA</a:t>
            </a:r>
          </a:p>
          <a:p>
            <a:pPr marL="0" indent="0">
              <a:buNone/>
            </a:pP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cestovatel, poutník                        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trasa, trajektorie                                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cíl cesty                                                   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různá místa či události na cestě   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různé trasy zobrazené na mapě   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spolucestující                                        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dirty="0"/>
          </a:p>
          <a:p>
            <a:pPr>
              <a:buFontTx/>
              <a:buChar char="-"/>
            </a:pPr>
            <a:r>
              <a:rPr lang="cs-CZ" b="1" dirty="0"/>
              <a:t>průvodce     </a:t>
            </a:r>
            <a:r>
              <a:rPr lang="cs-CZ" dirty="0"/>
              <a:t>                                          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dirty="0"/>
          </a:p>
          <a:p>
            <a:pPr>
              <a:buFontTx/>
              <a:buChar char="-"/>
            </a:pPr>
            <a:r>
              <a:rPr lang="cs-CZ" dirty="0"/>
              <a:t>nové zkušenosti, výzvy, rozvoj, příležitosti k poznání světa            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dirty="0"/>
          </a:p>
          <a:p>
            <a:pPr>
              <a:buFontTx/>
              <a:buChar char="-"/>
            </a:pPr>
            <a:r>
              <a:rPr lang="cs-CZ" b="1" dirty="0"/>
              <a:t>volnost, svoboda na cestě          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dirty="0"/>
          </a:p>
          <a:p>
            <a:pPr>
              <a:buFontTx/>
              <a:buChar char="-"/>
            </a:pPr>
            <a:r>
              <a:rPr lang="cs-CZ" b="1" dirty="0"/>
              <a:t>různé tempo, zastávky k odpočinku</a:t>
            </a:r>
          </a:p>
          <a:p>
            <a:pPr>
              <a:buFontTx/>
              <a:buChar char="-"/>
            </a:pPr>
            <a:r>
              <a:rPr lang="cs-CZ" dirty="0"/>
              <a:t>konec cesty                                           </a:t>
            </a:r>
            <a:r>
              <a:rPr lang="cs-CZ" b="1" dirty="0">
                <a:latin typeface="Calibri" panose="020F0502020204030204" pitchFamily="34" charset="0"/>
                <a:cs typeface="Calibri" panose="020F0502020204030204" pitchFamily="34" charset="0"/>
              </a:rPr>
              <a:t>→</a:t>
            </a: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508104" y="260648"/>
            <a:ext cx="3240361" cy="583264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Struktura pojmové oblasti NEMOC</a:t>
            </a:r>
          </a:p>
          <a:p>
            <a:pPr marL="0" indent="0">
              <a:buNone/>
            </a:pPr>
            <a:endParaRPr lang="cs-CZ" b="1" dirty="0"/>
          </a:p>
          <a:p>
            <a:pPr>
              <a:buFontTx/>
              <a:buChar char="-"/>
            </a:pPr>
            <a:r>
              <a:rPr lang="cs-CZ" b="1" dirty="0"/>
              <a:t>pacient, nemocný člověk</a:t>
            </a:r>
          </a:p>
          <a:p>
            <a:pPr>
              <a:buFontTx/>
              <a:buChar char="-"/>
            </a:pPr>
            <a:r>
              <a:rPr lang="cs-CZ" dirty="0"/>
              <a:t>časový průběh nemoci a léčby</a:t>
            </a:r>
          </a:p>
          <a:p>
            <a:pPr>
              <a:buFontTx/>
              <a:buChar char="-"/>
            </a:pPr>
            <a:r>
              <a:rPr lang="cs-CZ" b="1" dirty="0"/>
              <a:t>následující rok, den; uzdravení</a:t>
            </a:r>
          </a:p>
          <a:p>
            <a:pPr>
              <a:buFontTx/>
              <a:buChar char="-"/>
            </a:pPr>
            <a:r>
              <a:rPr lang="cs-CZ" dirty="0"/>
              <a:t>různé momenty nemoci; zlepšení, zhoršení, návraty nemoci; pobyty v nemocnici; konzultace s lékařem…</a:t>
            </a:r>
          </a:p>
          <a:p>
            <a:pPr>
              <a:buFontTx/>
              <a:buChar char="-"/>
            </a:pPr>
            <a:r>
              <a:rPr lang="cs-CZ" dirty="0"/>
              <a:t>různé možnosti léčby, péče o nemocného</a:t>
            </a:r>
          </a:p>
          <a:p>
            <a:pPr>
              <a:buFontTx/>
              <a:buChar char="-"/>
            </a:pPr>
            <a:r>
              <a:rPr lang="cs-CZ" dirty="0"/>
              <a:t>blízcí, ošetřující personál</a:t>
            </a:r>
          </a:p>
          <a:p>
            <a:pPr>
              <a:buFontTx/>
              <a:buChar char="-"/>
            </a:pPr>
            <a:r>
              <a:rPr lang="cs-CZ" b="1" dirty="0"/>
              <a:t>ošetřující lékař</a:t>
            </a:r>
          </a:p>
          <a:p>
            <a:pPr>
              <a:buFontTx/>
              <a:buChar char="-"/>
            </a:pPr>
            <a:r>
              <a:rPr lang="cs-CZ" dirty="0"/>
              <a:t>přehodnocování života v nemoci, vnitřní život, důraz na život tady a teď </a:t>
            </a:r>
          </a:p>
          <a:p>
            <a:pPr>
              <a:buFontTx/>
              <a:buChar char="-"/>
            </a:pPr>
            <a:r>
              <a:rPr lang="cs-CZ" b="1" dirty="0"/>
              <a:t>rozhodování o sobě v procesu léčby</a:t>
            </a:r>
          </a:p>
          <a:p>
            <a:pPr>
              <a:buFontTx/>
              <a:buChar char="-"/>
            </a:pPr>
            <a:r>
              <a:rPr lang="cs-CZ" b="1" dirty="0"/>
              <a:t>právo na únavu a odpočinek</a:t>
            </a:r>
          </a:p>
          <a:p>
            <a:pPr>
              <a:buFontTx/>
              <a:buChar char="-"/>
            </a:pPr>
            <a:r>
              <a:rPr lang="cs-CZ" dirty="0"/>
              <a:t>smrt</a:t>
            </a:r>
          </a:p>
          <a:p>
            <a:pPr>
              <a:buFontTx/>
              <a:buChar char="-"/>
            </a:pPr>
            <a:endParaRPr lang="cs-CZ" dirty="0"/>
          </a:p>
          <a:p>
            <a:pPr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2595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340768"/>
            <a:ext cx="2627783" cy="4320480"/>
          </a:xfrm>
        </p:spPr>
        <p:txBody>
          <a:bodyPr>
            <a:normAutofit/>
          </a:bodyPr>
          <a:lstStyle/>
          <a:p>
            <a:r>
              <a:rPr lang="cs-CZ" dirty="0"/>
              <a:t>Komunikační a informační metafora: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cs-CZ" dirty="0" smtClean="0"/>
              <a:t>nemoc </a:t>
            </a:r>
            <a:r>
              <a:rPr lang="cs-CZ" dirty="0"/>
              <a:t>informuje, </a:t>
            </a:r>
            <a:r>
              <a:rPr lang="cs-CZ" dirty="0" smtClean="0"/>
              <a:t>„mluví“</a:t>
            </a:r>
            <a:br>
              <a:rPr lang="cs-CZ" dirty="0" smtClean="0"/>
            </a:br>
            <a:r>
              <a:rPr lang="cs-CZ" dirty="0" smtClean="0"/>
              <a:t> </a:t>
            </a:r>
            <a:r>
              <a:rPr lang="cs-CZ" dirty="0"/>
              <a:t/>
            </a:r>
            <a:br>
              <a:rPr lang="cs-CZ" dirty="0"/>
            </a:br>
            <a:r>
              <a:rPr lang="cs-CZ" dirty="0">
                <a:latin typeface="Calibri" panose="020F0502020204030204" pitchFamily="34" charset="0"/>
                <a:cs typeface="Calibri" panose="020F0502020204030204" pitchFamily="34" charset="0"/>
              </a:rPr>
              <a:t>●  </a:t>
            </a:r>
            <a:r>
              <a:rPr lang="cs-CZ" dirty="0" smtClean="0"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cs-CZ" dirty="0" smtClean="0"/>
              <a:t>tělo </a:t>
            </a:r>
            <a:r>
              <a:rPr lang="cs-CZ" dirty="0"/>
              <a:t>mluví prostřednictvím nemoci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80312" y="3933056"/>
            <a:ext cx="1216562" cy="1639973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5085184"/>
            <a:ext cx="1246829" cy="1639973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>
            <a:off x="2627784" y="332656"/>
            <a:ext cx="6147793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Corbel" panose="020B0503020204020204"/>
              </a:rPr>
              <a:t>Nemoc je informace, že člověk dělá v životě nějakou chybu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Corbel" panose="020B0503020204020204"/>
              </a:rPr>
              <a:t>Nemoc je nevyžádaná zpráva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Corbel" panose="020B0503020204020204"/>
              </a:rPr>
              <a:t>Nemoc je varovný signál 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Corbel" panose="020B0503020204020204"/>
              </a:rPr>
              <a:t>Nemoc je volání o pomoc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Corbel" panose="020B0503020204020204"/>
              </a:rPr>
              <a:t>Nemoc je volání po změně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Corbel" panose="020B0503020204020204"/>
              </a:rPr>
              <a:t>Nemoc je výzva k zastavení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cs-CZ" sz="1600" dirty="0">
              <a:solidFill>
                <a:srgbClr val="000000"/>
              </a:solidFill>
              <a:latin typeface="Corbel" panose="020B0503020204020204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Corbel" panose="020B0503020204020204"/>
              </a:rPr>
              <a:t>Každá nemoc je svým způsobem varování: „Zastav se, zamysli se, tímto způsobem už dál žít (ne)můžeš.“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Corbel" panose="020B0503020204020204"/>
              </a:rPr>
              <a:t>Co nám sděluje nemoc?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Corbel" panose="020B0503020204020204"/>
              </a:rPr>
              <a:t>Jak naslouchat signálům těla a napojit se na svou pravou podstatu?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Corbel" panose="020B0503020204020204"/>
              </a:rPr>
              <a:t>Nemoc je velký učitel. Umíte jí naslouchat?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Corbel" panose="020B0503020204020204"/>
              </a:rPr>
              <a:t>Věřte v moudrost vašeho těla, a když mu budete naslouchat, tak dojdete k uzdravení.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cs-CZ" sz="1600" dirty="0">
              <a:solidFill>
                <a:srgbClr val="000000"/>
              </a:solidFill>
              <a:latin typeface="Corbel" panose="020B0503020204020204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cs-CZ" sz="1600" dirty="0">
              <a:solidFill>
                <a:srgbClr val="000000"/>
              </a:solidFill>
              <a:latin typeface="Corbel" panose="020B0503020204020204"/>
            </a:endParaRP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Corbel" panose="020B0503020204020204"/>
              </a:rPr>
              <a:t>TĚLO JE BYTOST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Corbel" panose="020B0503020204020204"/>
              </a:rPr>
              <a:t>TĚLO JE KOMUNIKAČNÍ PARTNER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cs-CZ" sz="1600" dirty="0">
                <a:solidFill>
                  <a:srgbClr val="000000"/>
                </a:solidFill>
                <a:latin typeface="Corbel" panose="020B0503020204020204"/>
              </a:rPr>
              <a:t>NEMOC JE INFORMACE / ZPRÁVA / SIGNÁL…</a:t>
            </a:r>
          </a:p>
        </p:txBody>
      </p:sp>
    </p:spTree>
    <p:extLst>
      <p:ext uri="{BB962C8B-B14F-4D97-AF65-F5344CB8AC3E}">
        <p14:creationId xmlns:p14="http://schemas.microsoft.com/office/powerpoint/2010/main" val="150445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/>
              <a:t>Konceptualizace politiky – z knihy připravované v nakladatelství Karolinum </a:t>
            </a:r>
            <a:endParaRPr lang="cs-CZ" sz="36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8670" y="1556792"/>
            <a:ext cx="2993170" cy="4525963"/>
          </a:xfrm>
          <a:prstGeom prst="rect">
            <a:avLst/>
          </a:prstGeo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2117723" y="1376133"/>
            <a:ext cx="6918775" cy="94346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8474" y="2437102"/>
            <a:ext cx="6328024" cy="108762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1054" y="3642231"/>
            <a:ext cx="6635444" cy="1658861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670" y="5391608"/>
            <a:ext cx="8553244" cy="1205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707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335267"/>
            <a:ext cx="8229600" cy="1143000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4194" y="274638"/>
            <a:ext cx="8057958" cy="639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8465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/>
              <a:t/>
            </a:r>
            <a:br>
              <a:rPr lang="cs-CZ" dirty="0"/>
            </a:br>
            <a:r>
              <a:rPr lang="cs-CZ" b="1" dirty="0"/>
              <a:t>Konceptualizace smutku v básních Jana Skácela </a:t>
            </a:r>
            <a:br>
              <a:rPr lang="cs-CZ" b="1" dirty="0"/>
            </a:br>
            <a:endParaRPr lang="cs-CZ" b="1" dirty="0"/>
          </a:p>
        </p:txBody>
      </p:sp>
      <p:sp>
        <p:nvSpPr>
          <p:cNvPr id="21506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925144"/>
          </a:xfrm>
        </p:spPr>
        <p:txBody>
          <a:bodyPr/>
          <a:lstStyle/>
          <a:p>
            <a:pPr eaLnBrk="1" hangingPunct="1">
              <a:buFontTx/>
              <a:buChar char="-"/>
            </a:pPr>
            <a:r>
              <a:rPr lang="cs-CZ" dirty="0" smtClean="0"/>
              <a:t>specifika uměleckého textu:</a:t>
            </a:r>
          </a:p>
          <a:p>
            <a:pPr marL="0" indent="0" eaLnBrk="1" hangingPunct="1">
              <a:buNone/>
            </a:pPr>
            <a:r>
              <a:rPr lang="cs-CZ" dirty="0" smtClean="0"/>
              <a:t>konvenční metafory se používají nekonvenčně</a:t>
            </a:r>
            <a:endParaRPr lang="cs-CZ" dirty="0"/>
          </a:p>
          <a:p>
            <a:pPr marL="0" indent="0" eaLnBrk="1" hangingPunct="1">
              <a:buFont typeface="Arial" charset="0"/>
              <a:buNone/>
            </a:pPr>
            <a:endParaRPr lang="cs-CZ" dirty="0"/>
          </a:p>
          <a:p>
            <a:pPr marL="0" indent="0" eaLnBrk="1" hangingPunct="1">
              <a:buFont typeface="Arial" charset="0"/>
              <a:buNone/>
            </a:pPr>
            <a:r>
              <a:rPr lang="cs-CZ" b="1" dirty="0"/>
              <a:t>Ontologické metafory</a:t>
            </a:r>
            <a:r>
              <a:rPr lang="cs-CZ" b="1" dirty="0" smtClean="0"/>
              <a:t>:</a:t>
            </a:r>
            <a:endParaRPr lang="cs-CZ" b="1" dirty="0"/>
          </a:p>
          <a:p>
            <a:pPr marL="0" indent="0" eaLnBrk="1" hangingPunct="1">
              <a:buFont typeface="Arial" charset="0"/>
              <a:buNone/>
            </a:pPr>
            <a:r>
              <a:rPr lang="cs-CZ" dirty="0"/>
              <a:t>a/ SMUTEK JE VĚC (počitatelná)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dirty="0"/>
              <a:t>b</a:t>
            </a:r>
            <a:r>
              <a:rPr lang="cs-CZ" dirty="0" smtClean="0"/>
              <a:t>/ SMUTEK </a:t>
            </a:r>
            <a:r>
              <a:rPr lang="cs-CZ" dirty="0"/>
              <a:t>JE LÁTKA, SUBSTANCE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dirty="0"/>
              <a:t>c/ SMUTEK JE NÁPLŇ NÁDOBY</a:t>
            </a:r>
          </a:p>
          <a:p>
            <a:pPr marL="0" indent="0" eaLnBrk="1" hangingPunct="1">
              <a:buFont typeface="Arial" charset="0"/>
              <a:buNone/>
            </a:pPr>
            <a:r>
              <a:rPr lang="cs-CZ" dirty="0"/>
              <a:t>d/ SMUTEK JE BYTOST (personifikace)</a:t>
            </a:r>
          </a:p>
        </p:txBody>
      </p:sp>
      <p:pic>
        <p:nvPicPr>
          <p:cNvPr id="21507" name="Obrázek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8184" y="2780928"/>
            <a:ext cx="2566652" cy="192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1"/>
          <p:cNvSpPr>
            <a:spLocks noGrp="1"/>
          </p:cNvSpPr>
          <p:nvPr>
            <p:ph type="title"/>
          </p:nvPr>
        </p:nvSpPr>
        <p:spPr>
          <a:xfrm>
            <a:off x="468313" y="274638"/>
            <a:ext cx="8280400" cy="561975"/>
          </a:xfrm>
        </p:spPr>
        <p:txBody>
          <a:bodyPr/>
          <a:lstStyle/>
          <a:p>
            <a:pPr eaLnBrk="1" hangingPunct="1"/>
            <a:r>
              <a:rPr lang="cs-CZ" b="1" i="1"/>
              <a:t/>
            </a:r>
            <a:br>
              <a:rPr lang="cs-CZ" b="1" i="1"/>
            </a:br>
            <a:r>
              <a:rPr lang="cs-CZ" b="1" i="1"/>
              <a:t>Smutky</a:t>
            </a:r>
            <a:r>
              <a:rPr lang="cs-CZ" b="1"/>
              <a:t/>
            </a:r>
            <a:br>
              <a:rPr lang="cs-CZ" b="1"/>
            </a:br>
            <a:endParaRPr lang="cs-CZ"/>
          </a:p>
        </p:txBody>
      </p:sp>
      <p:sp>
        <p:nvSpPr>
          <p:cNvPr id="16386" name="Zástupný symbol pro obsah 2"/>
          <p:cNvSpPr>
            <a:spLocks noGrp="1"/>
          </p:cNvSpPr>
          <p:nvPr>
            <p:ph idx="1"/>
          </p:nvPr>
        </p:nvSpPr>
        <p:spPr>
          <a:xfrm>
            <a:off x="395288" y="1125538"/>
            <a:ext cx="8302625" cy="4813300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i="1" u="sng" dirty="0"/>
              <a:t>Tři velké smutky</a:t>
            </a:r>
            <a:r>
              <a:rPr lang="cs-CZ" i="1" dirty="0"/>
              <a:t> jsou na tomto světě</a:t>
            </a:r>
            <a:endParaRPr lang="cs-CZ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i="1" dirty="0"/>
              <a:t>Tři smutky veliké a nikdo neví</a:t>
            </a:r>
            <a:endParaRPr lang="cs-CZ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i="1" dirty="0"/>
              <a:t>Jak se těm velkým smutkům vyhnout</a:t>
            </a:r>
            <a:endParaRPr lang="cs-CZ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i="1" dirty="0"/>
              <a:t> </a:t>
            </a:r>
            <a:endParaRPr lang="cs-CZ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i="1" dirty="0"/>
              <a:t>Ten první smutek     Nevím kde zemřu</a:t>
            </a:r>
            <a:endParaRPr lang="cs-CZ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i="1" dirty="0"/>
              <a:t>Ten druhý smutek      Nevím kdy to bude</a:t>
            </a:r>
            <a:endParaRPr lang="cs-CZ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i="1" dirty="0"/>
              <a:t>A poslední     Nevím kde se na onom světě octnu</a:t>
            </a:r>
            <a:endParaRPr lang="cs-CZ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i="1" dirty="0"/>
              <a:t> </a:t>
            </a:r>
            <a:endParaRPr lang="cs-CZ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i="1" dirty="0"/>
              <a:t>Tak jsem to slyšel v písni    Nechme tak</a:t>
            </a:r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i="1" dirty="0"/>
              <a:t>Nechme jak zpívá píseň     Dokažme</a:t>
            </a:r>
            <a:endParaRPr lang="cs-CZ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i="1" u="sng" dirty="0"/>
              <a:t>Vzít za úzkost jak za kliku</a:t>
            </a:r>
            <a:r>
              <a:rPr lang="cs-CZ" i="1" dirty="0"/>
              <a:t> a vejít  </a:t>
            </a:r>
            <a:endParaRPr lang="cs-CZ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sz="2800" i="1" dirty="0"/>
              <a:t>                                                                  </a:t>
            </a:r>
            <a:endParaRPr lang="cs-CZ" sz="2800" dirty="0"/>
          </a:p>
          <a:p>
            <a:pPr marL="0" indent="0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cs-CZ" dirty="0"/>
              <a:t> </a:t>
            </a:r>
          </a:p>
          <a:p>
            <a:pPr eaLnBrk="1" hangingPunct="1"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Nadpis 1"/>
          <p:cNvSpPr>
            <a:spLocks noGrp="1"/>
          </p:cNvSpPr>
          <p:nvPr>
            <p:ph type="title"/>
          </p:nvPr>
        </p:nvSpPr>
        <p:spPr>
          <a:xfrm>
            <a:off x="395288" y="274638"/>
            <a:ext cx="8291512" cy="1425575"/>
          </a:xfrm>
        </p:spPr>
        <p:txBody>
          <a:bodyPr/>
          <a:lstStyle/>
          <a:p>
            <a:pPr eaLnBrk="1" hangingPunct="1"/>
            <a:r>
              <a:rPr lang="cs-CZ" sz="4000" b="1" dirty="0">
                <a:latin typeface="Arial" charset="0"/>
              </a:rPr>
              <a:t/>
            </a:r>
            <a:br>
              <a:rPr lang="cs-CZ" sz="4000" b="1" dirty="0">
                <a:latin typeface="Arial" charset="0"/>
              </a:rPr>
            </a:br>
            <a:r>
              <a:rPr lang="cs-CZ" b="1" dirty="0">
                <a:latin typeface="Arial" charset="0"/>
              </a:rPr>
              <a:t/>
            </a:r>
            <a:br>
              <a:rPr lang="cs-CZ" b="1" dirty="0">
                <a:latin typeface="Arial" charset="0"/>
              </a:rPr>
            </a:br>
            <a:r>
              <a:rPr lang="cs-CZ" b="1" dirty="0"/>
              <a:t>Typy metafor</a:t>
            </a:r>
            <a:br>
              <a:rPr lang="cs-CZ" b="1" dirty="0"/>
            </a:br>
            <a:r>
              <a:rPr lang="cs-CZ" sz="4000" b="1" dirty="0">
                <a:latin typeface="Arial" charset="0"/>
              </a:rPr>
              <a:t>podle G. </a:t>
            </a:r>
            <a:r>
              <a:rPr lang="cs-CZ" sz="4000" b="1" dirty="0" err="1">
                <a:latin typeface="Arial" charset="0"/>
              </a:rPr>
              <a:t>Lakoffa</a:t>
            </a:r>
            <a:r>
              <a:rPr lang="cs-CZ" sz="4000" b="1" dirty="0">
                <a:latin typeface="Arial" charset="0"/>
              </a:rPr>
              <a:t> a M. Johnsona (1980, překlad </a:t>
            </a:r>
            <a:r>
              <a:rPr lang="cs-CZ" sz="4000" b="1" dirty="0" smtClean="0">
                <a:latin typeface="Arial" charset="0"/>
              </a:rPr>
              <a:t>poprvé 2002</a:t>
            </a:r>
            <a:r>
              <a:rPr lang="cs-CZ" sz="4000" b="1" dirty="0">
                <a:latin typeface="Arial" charset="0"/>
              </a:rPr>
              <a:t>)</a:t>
            </a:r>
            <a:br>
              <a:rPr lang="cs-CZ" sz="4000" b="1" dirty="0">
                <a:latin typeface="Arial" charset="0"/>
              </a:rPr>
            </a:br>
            <a:endParaRPr lang="cs-CZ" sz="4000" b="1" dirty="0">
              <a:latin typeface="Arial" charset="0"/>
            </a:endParaRPr>
          </a:p>
        </p:txBody>
      </p:sp>
      <p:sp>
        <p:nvSpPr>
          <p:cNvPr id="15362" name="Zástupný symbol pro obsah 4"/>
          <p:cNvSpPr>
            <a:spLocks noGrp="1"/>
          </p:cNvSpPr>
          <p:nvPr>
            <p:ph idx="1"/>
          </p:nvPr>
        </p:nvSpPr>
        <p:spPr>
          <a:xfrm>
            <a:off x="2627313" y="3068638"/>
            <a:ext cx="6300787" cy="3573462"/>
          </a:xfrm>
        </p:spPr>
        <p:txBody>
          <a:bodyPr/>
          <a:lstStyle/>
          <a:p>
            <a:pPr eaLnBrk="1" hangingPunct="1"/>
            <a:r>
              <a:rPr lang="cs-CZ" sz="3600" b="1"/>
              <a:t>1/ ONTOLOGICKÁ</a:t>
            </a:r>
          </a:p>
          <a:p>
            <a:pPr eaLnBrk="1" hangingPunct="1"/>
            <a:r>
              <a:rPr lang="cs-CZ" sz="3600" b="1"/>
              <a:t>2/ ORIENTAČNÍ</a:t>
            </a:r>
          </a:p>
          <a:p>
            <a:pPr eaLnBrk="1" hangingPunct="1"/>
            <a:r>
              <a:rPr lang="cs-CZ" sz="3600" b="1"/>
              <a:t>3/ STRUKTURNÍ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/>
              <a:t>     (Je tolik smutku…)</a:t>
            </a:r>
          </a:p>
        </p:txBody>
      </p:sp>
      <p:sp>
        <p:nvSpPr>
          <p:cNvPr id="17410" name="Zástupný symbol pro obsah 2"/>
          <p:cNvSpPr>
            <a:spLocks noGrp="1"/>
          </p:cNvSpPr>
          <p:nvPr>
            <p:ph idx="1"/>
          </p:nvPr>
        </p:nvSpPr>
        <p:spPr>
          <a:xfrm>
            <a:off x="1979613" y="549275"/>
            <a:ext cx="5781675" cy="4237038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endParaRPr lang="cs-CZ" i="1" u="sng" dirty="0"/>
          </a:p>
          <a:p>
            <a:pPr marL="0" indent="0" eaLnBrk="1" hangingPunct="1">
              <a:buFont typeface="Arial" charset="0"/>
              <a:buNone/>
              <a:defRPr/>
            </a:pPr>
            <a:endParaRPr lang="cs-CZ" i="1" u="sng" dirty="0"/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cs-CZ" sz="2800" i="1" u="sng" dirty="0"/>
              <a:t>je tolik smutku lze ho zdvíhat</a:t>
            </a:r>
            <a:endParaRPr lang="cs-CZ" sz="2800" b="1" dirty="0"/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cs-CZ" sz="2800" i="1" u="sng" dirty="0"/>
              <a:t>na břehu moře vystavět</a:t>
            </a:r>
            <a:endParaRPr lang="cs-CZ" sz="2800" dirty="0"/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cs-CZ" sz="2800" i="1" u="sng" dirty="0"/>
              <a:t>si z něho dům </a:t>
            </a:r>
            <a:r>
              <a:rPr lang="cs-CZ" sz="2800" i="1" dirty="0"/>
              <a:t>a neotvírat</a:t>
            </a:r>
            <a:endParaRPr lang="cs-CZ" sz="2800" dirty="0"/>
          </a:p>
          <a:p>
            <a:pPr marL="0" indent="0" algn="ctr" eaLnBrk="1" hangingPunct="1">
              <a:buFont typeface="Arial" charset="0"/>
              <a:buNone/>
              <a:defRPr/>
            </a:pPr>
            <a:r>
              <a:rPr lang="cs-CZ" sz="2800" i="1" dirty="0"/>
              <a:t>kambalám dveře tři sta let  </a:t>
            </a:r>
            <a:endParaRPr lang="cs-CZ" sz="2800" dirty="0"/>
          </a:p>
          <a:p>
            <a:pPr algn="ctr" eaLnBrk="1" hangingPunct="1">
              <a:defRPr/>
            </a:pPr>
            <a:endParaRPr lang="cs-CZ" sz="2800" dirty="0"/>
          </a:p>
        </p:txBody>
      </p:sp>
      <p:pic>
        <p:nvPicPr>
          <p:cNvPr id="23555" name="Obrázek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1840" y="3789040"/>
            <a:ext cx="339230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/>
              <a:t>(Smutek je past a padám do ní já)</a:t>
            </a:r>
          </a:p>
        </p:txBody>
      </p:sp>
      <p:sp>
        <p:nvSpPr>
          <p:cNvPr id="24578" name="Zástupný symbol pro obsah 2"/>
          <p:cNvSpPr>
            <a:spLocks noGrp="1"/>
          </p:cNvSpPr>
          <p:nvPr>
            <p:ph idx="1"/>
          </p:nvPr>
        </p:nvSpPr>
        <p:spPr>
          <a:xfrm>
            <a:off x="1403350" y="1268413"/>
            <a:ext cx="6707188" cy="4570412"/>
          </a:xfrm>
        </p:spPr>
        <p:txBody>
          <a:bodyPr/>
          <a:lstStyle/>
          <a:p>
            <a:pPr marL="0" indent="0" algn="ctr" eaLnBrk="1" hangingPunct="1">
              <a:buFont typeface="Arial" charset="0"/>
              <a:buNone/>
            </a:pPr>
            <a:r>
              <a:rPr lang="cs-CZ" sz="2800" i="1"/>
              <a:t>v příkopech u cest bez dechu spí trávy</a:t>
            </a:r>
            <a:endParaRPr lang="cs-CZ" sz="2800"/>
          </a:p>
          <a:p>
            <a:pPr marL="0" indent="0" algn="ctr" eaLnBrk="1" hangingPunct="1">
              <a:buFont typeface="Arial" charset="0"/>
              <a:buNone/>
            </a:pPr>
            <a:r>
              <a:rPr lang="cs-CZ" sz="2800" i="1"/>
              <a:t>pták tíkl ze sna     něco se mu zdá</a:t>
            </a:r>
            <a:endParaRPr lang="cs-CZ" sz="2800"/>
          </a:p>
          <a:p>
            <a:pPr marL="0" indent="0" algn="ctr" eaLnBrk="1" hangingPunct="1">
              <a:buFont typeface="Arial" charset="0"/>
              <a:buNone/>
            </a:pPr>
            <a:r>
              <a:rPr lang="cs-CZ" sz="2800" i="1"/>
              <a:t>nad střechou kůlny luna mraky dáví</a:t>
            </a:r>
            <a:endParaRPr lang="cs-CZ" sz="2800"/>
          </a:p>
          <a:p>
            <a:pPr marL="0" indent="0" algn="ctr" eaLnBrk="1" hangingPunct="1">
              <a:buFont typeface="Arial" charset="0"/>
              <a:buNone/>
            </a:pPr>
            <a:r>
              <a:rPr lang="cs-CZ" sz="2800" i="1" u="sng"/>
              <a:t>smutek je past a padám do ní já</a:t>
            </a:r>
          </a:p>
          <a:p>
            <a:pPr marL="0" indent="0" algn="ctr" eaLnBrk="1" hangingPunct="1">
              <a:buFont typeface="Arial" charset="0"/>
              <a:buNone/>
            </a:pPr>
            <a:endParaRPr lang="cs-CZ" i="1" u="sng"/>
          </a:p>
          <a:p>
            <a:pPr marL="0" indent="0" eaLnBrk="1" hangingPunct="1">
              <a:buFont typeface="Arial" charset="0"/>
              <a:buNone/>
            </a:pPr>
            <a:endParaRPr lang="cs-CZ"/>
          </a:p>
          <a:p>
            <a:pPr marL="0" indent="0" eaLnBrk="1" hangingPunct="1">
              <a:buFont typeface="Arial" charset="0"/>
              <a:buNone/>
            </a:pPr>
            <a:endParaRPr lang="cs-CZ"/>
          </a:p>
        </p:txBody>
      </p:sp>
      <p:pic>
        <p:nvPicPr>
          <p:cNvPr id="24579" name="Obrázek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5816" y="3573016"/>
            <a:ext cx="3672408" cy="2755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Nadpis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998538"/>
          </a:xfrm>
        </p:spPr>
        <p:txBody>
          <a:bodyPr/>
          <a:lstStyle/>
          <a:p>
            <a:pPr eaLnBrk="1" hangingPunct="1"/>
            <a:r>
              <a:rPr lang="cs-CZ" b="1" i="1"/>
              <a:t>Smuténka</a:t>
            </a:r>
            <a:r>
              <a:rPr lang="cs-CZ" b="1"/>
              <a:t/>
            </a:r>
            <a:br>
              <a:rPr lang="cs-CZ" b="1"/>
            </a:br>
            <a:endParaRPr lang="cs-CZ"/>
          </a:p>
        </p:txBody>
      </p:sp>
      <p:sp>
        <p:nvSpPr>
          <p:cNvPr id="25603" name="Obdélník 6"/>
          <p:cNvSpPr>
            <a:spLocks noChangeArrowheads="1"/>
          </p:cNvSpPr>
          <p:nvPr/>
        </p:nvSpPr>
        <p:spPr bwMode="auto">
          <a:xfrm>
            <a:off x="2273300" y="1093788"/>
            <a:ext cx="4572000" cy="569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sz="2800" i="1" dirty="0"/>
              <a:t>To až se v září stmívá,</a:t>
            </a:r>
            <a:endParaRPr lang="cs-CZ" sz="2800" dirty="0"/>
          </a:p>
          <a:p>
            <a:r>
              <a:rPr lang="cs-CZ" sz="2800" i="1" dirty="0"/>
              <a:t>už bez sametu, drsně, naholo,</a:t>
            </a:r>
            <a:endParaRPr lang="cs-CZ" sz="2800" dirty="0"/>
          </a:p>
          <a:p>
            <a:r>
              <a:rPr lang="cs-CZ" sz="2800" i="1" dirty="0"/>
              <a:t>po poli chodí </a:t>
            </a:r>
            <a:r>
              <a:rPr lang="cs-CZ" sz="2800" i="1" dirty="0" err="1"/>
              <a:t>smuténka</a:t>
            </a:r>
            <a:endParaRPr lang="cs-CZ" sz="2800" dirty="0"/>
          </a:p>
          <a:p>
            <a:r>
              <a:rPr lang="cs-CZ" sz="2800" i="1" dirty="0"/>
              <a:t>a zpívá,</a:t>
            </a:r>
            <a:endParaRPr lang="cs-CZ" sz="2800" dirty="0"/>
          </a:p>
          <a:p>
            <a:r>
              <a:rPr lang="cs-CZ" sz="2800" i="1" dirty="0"/>
              <a:t> </a:t>
            </a:r>
            <a:endParaRPr lang="cs-CZ" sz="2800" dirty="0"/>
          </a:p>
          <a:p>
            <a:r>
              <a:rPr lang="cs-CZ" sz="2800" i="1" dirty="0" err="1"/>
              <a:t>smuténka</a:t>
            </a:r>
            <a:r>
              <a:rPr lang="cs-CZ" sz="2800" i="1" dirty="0"/>
              <a:t> chodí kolem hrud</a:t>
            </a:r>
            <a:endParaRPr lang="cs-CZ" sz="2800" dirty="0"/>
          </a:p>
          <a:p>
            <a:r>
              <a:rPr lang="cs-CZ" sz="2800" i="1" dirty="0"/>
              <a:t>šedých jak skřivani a zpívá</a:t>
            </a:r>
            <a:endParaRPr lang="cs-CZ" sz="2800" dirty="0"/>
          </a:p>
          <a:p>
            <a:r>
              <a:rPr lang="cs-CZ" sz="2800" i="1" dirty="0"/>
              <a:t>(je příběh starší nežli já,</a:t>
            </a:r>
            <a:endParaRPr lang="cs-CZ" sz="2800" dirty="0"/>
          </a:p>
          <a:p>
            <a:r>
              <a:rPr lang="cs-CZ" sz="2800" i="1" dirty="0"/>
              <a:t>než moje smrt,</a:t>
            </a:r>
            <a:endParaRPr lang="cs-CZ" sz="2800" dirty="0"/>
          </a:p>
          <a:p>
            <a:r>
              <a:rPr lang="cs-CZ" sz="2800" i="1" dirty="0"/>
              <a:t>než smutek ze mne, odpusť),</a:t>
            </a:r>
            <a:endParaRPr lang="cs-CZ" sz="2800" dirty="0"/>
          </a:p>
          <a:p>
            <a:r>
              <a:rPr lang="cs-CZ" sz="2800" i="1" dirty="0"/>
              <a:t> </a:t>
            </a:r>
            <a:endParaRPr lang="cs-CZ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2800" i="1"/>
              <a:t/>
            </a:r>
            <a:br>
              <a:rPr lang="cs-CZ" sz="2800" i="1"/>
            </a:br>
            <a:r>
              <a:rPr lang="cs-CZ" sz="2800" i="1"/>
              <a:t>zpívá si na poli smuténka</a:t>
            </a:r>
            <a:r>
              <a:rPr lang="cs-CZ" sz="2800"/>
              <a:t/>
            </a:r>
            <a:br>
              <a:rPr lang="cs-CZ" sz="2800"/>
            </a:br>
            <a:r>
              <a:rPr lang="cs-CZ" sz="2800" i="1"/>
              <a:t>a chodí</a:t>
            </a:r>
            <a:r>
              <a:rPr lang="cs-CZ" sz="2800"/>
              <a:t/>
            </a:r>
            <a:br>
              <a:rPr lang="cs-CZ" sz="2800"/>
            </a:br>
            <a:r>
              <a:rPr lang="cs-CZ" sz="2800" i="1"/>
              <a:t>po konopných cestách podzimu</a:t>
            </a:r>
            <a:r>
              <a:rPr lang="cs-CZ" sz="2800"/>
              <a:t>.</a:t>
            </a:r>
            <a:br>
              <a:rPr lang="cs-CZ" sz="2800"/>
            </a:br>
            <a:endParaRPr lang="cs-CZ" sz="280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84438" y="1773238"/>
            <a:ext cx="8229600" cy="4525962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  <a:defRPr/>
            </a:pPr>
            <a:r>
              <a:rPr lang="cs-CZ" dirty="0"/>
              <a:t> </a:t>
            </a:r>
          </a:p>
          <a:p>
            <a:pPr eaLnBrk="1" hangingPunct="1">
              <a:defRPr/>
            </a:pPr>
            <a:endParaRPr lang="cs-CZ" dirty="0"/>
          </a:p>
        </p:txBody>
      </p:sp>
      <p:pic>
        <p:nvPicPr>
          <p:cNvPr id="26627" name="Obrázek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7963" y="5229225"/>
            <a:ext cx="4000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Obrázek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2500" y="1700213"/>
            <a:ext cx="2511425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/>
              <a:t>1/ Metafora ontologická</a:t>
            </a:r>
          </a:p>
        </p:txBody>
      </p:sp>
      <p:sp>
        <p:nvSpPr>
          <p:cNvPr id="16386" name="Zástupný symbol pro obsah 5"/>
          <p:cNvSpPr>
            <a:spLocks noGrp="1"/>
          </p:cNvSpPr>
          <p:nvPr>
            <p:ph idx="1"/>
          </p:nvPr>
        </p:nvSpPr>
        <p:spPr>
          <a:xfrm>
            <a:off x="457200" y="1417638"/>
            <a:ext cx="8435280" cy="4603651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Arial" charset="0"/>
              <a:buNone/>
            </a:pPr>
            <a:r>
              <a:rPr lang="cs-CZ" sz="2400" b="1" dirty="0">
                <a:latin typeface="Arial" charset="0"/>
              </a:rPr>
              <a:t>abstraktum → konkrétum</a:t>
            </a:r>
          </a:p>
          <a:p>
            <a:pPr marL="0" indent="0" eaLnBrk="1" hangingPunct="1">
              <a:lnSpc>
                <a:spcPct val="120000"/>
              </a:lnSpc>
              <a:buFont typeface="Arial" charset="0"/>
              <a:buNone/>
            </a:pPr>
            <a:r>
              <a:rPr lang="cs-CZ" sz="2000" dirty="0">
                <a:latin typeface="Arial" charset="0"/>
              </a:rPr>
              <a:t>Zkušenost s materiálními předměty, látkami, osobami (a jejich způsobem existence)  je projektována do chápání abstraktních skutečností.</a:t>
            </a:r>
          </a:p>
          <a:p>
            <a:pPr marL="0" indent="0" eaLnBrk="1" hangingPunct="1">
              <a:lnSpc>
                <a:spcPct val="120000"/>
              </a:lnSpc>
              <a:buFont typeface="Arial" charset="0"/>
              <a:buNone/>
            </a:pPr>
            <a:r>
              <a:rPr lang="cs-CZ" sz="2000" i="1" dirty="0">
                <a:latin typeface="Arial" charset="0"/>
              </a:rPr>
              <a:t>- ŠTĚSTÍ JE PŘEDMĚT (mít/ hledat/ najít štěstí</a:t>
            </a:r>
            <a:r>
              <a:rPr lang="cs-CZ" sz="2000" dirty="0">
                <a:latin typeface="Arial" charset="0"/>
              </a:rPr>
              <a:t>, pod. i </a:t>
            </a:r>
            <a:r>
              <a:rPr lang="cs-CZ" sz="2000" i="1" dirty="0">
                <a:latin typeface="Arial" charset="0"/>
              </a:rPr>
              <a:t> slávu, lásku, pravou moudrost, smysl</a:t>
            </a:r>
            <a:r>
              <a:rPr lang="cs-CZ" sz="2000" dirty="0">
                <a:latin typeface="Arial" charset="0"/>
              </a:rPr>
              <a:t>…)</a:t>
            </a:r>
            <a:r>
              <a:rPr lang="cs-CZ" sz="2000" i="1" dirty="0">
                <a:latin typeface="Arial" charset="0"/>
              </a:rPr>
              <a:t> </a:t>
            </a:r>
          </a:p>
          <a:p>
            <a:pPr marL="0" indent="0" eaLnBrk="1" hangingPunct="1">
              <a:lnSpc>
                <a:spcPct val="120000"/>
              </a:lnSpc>
              <a:buFont typeface="Arial" charset="0"/>
              <a:buNone/>
            </a:pPr>
            <a:r>
              <a:rPr lang="cs-CZ" sz="2000" i="1" dirty="0">
                <a:latin typeface="Arial" charset="0"/>
              </a:rPr>
              <a:t>- PSYCHIKA JE (KŘEHKÝ) PŘEDMĚT (křehká psychika)</a:t>
            </a:r>
            <a:endParaRPr lang="cs-CZ" sz="2000" dirty="0">
              <a:latin typeface="Arial" charset="0"/>
            </a:endParaRPr>
          </a:p>
          <a:p>
            <a:pPr marL="0" indent="0" eaLnBrk="1" hangingPunct="1">
              <a:lnSpc>
                <a:spcPct val="120000"/>
              </a:lnSpc>
              <a:buFontTx/>
              <a:buChar char="-"/>
            </a:pPr>
            <a:r>
              <a:rPr lang="cs-CZ" sz="2000" i="1" dirty="0">
                <a:latin typeface="Arial" charset="0"/>
              </a:rPr>
              <a:t> SLOVO JE PŘEDMĚT (vzduchem létaly nadávky a urážlivá slova, pečlivě vybíral slova, to jsou ostrá slova)</a:t>
            </a:r>
          </a:p>
          <a:p>
            <a:pPr marL="0" indent="0" eaLnBrk="1" hangingPunct="1">
              <a:lnSpc>
                <a:spcPct val="120000"/>
              </a:lnSpc>
              <a:buFontTx/>
              <a:buChar char="-"/>
            </a:pPr>
            <a:r>
              <a:rPr lang="cs-CZ" sz="2000" i="1" dirty="0">
                <a:latin typeface="Arial" charset="0"/>
              </a:rPr>
              <a:t> LÁSKA JE LÁTKA, MATERIE (zahrnul ji láskou)</a:t>
            </a:r>
          </a:p>
          <a:p>
            <a:pPr marL="0" indent="0" eaLnBrk="1" hangingPunct="1">
              <a:lnSpc>
                <a:spcPct val="120000"/>
              </a:lnSpc>
              <a:buFont typeface="Arial" charset="0"/>
              <a:buNone/>
            </a:pPr>
            <a:r>
              <a:rPr lang="cs-CZ" sz="2000" b="1" dirty="0">
                <a:latin typeface="Arial" charset="0"/>
              </a:rPr>
              <a:t>Metafory nádob a náplní</a:t>
            </a:r>
            <a:r>
              <a:rPr lang="cs-CZ" sz="2000" dirty="0">
                <a:latin typeface="Arial" charset="0"/>
              </a:rPr>
              <a:t> SLOVA JSOU NÁDOBY (</a:t>
            </a:r>
            <a:r>
              <a:rPr lang="cs-CZ" sz="2000" i="1" dirty="0">
                <a:latin typeface="Arial" charset="0"/>
              </a:rPr>
              <a:t>slova plná smutku</a:t>
            </a:r>
            <a:r>
              <a:rPr lang="cs-CZ" sz="2000" dirty="0">
                <a:latin typeface="Arial" charset="0"/>
              </a:rPr>
              <a:t>, </a:t>
            </a:r>
            <a:r>
              <a:rPr lang="cs-CZ" sz="2000" i="1" dirty="0">
                <a:latin typeface="Arial" charset="0"/>
              </a:rPr>
              <a:t>prázdná slova</a:t>
            </a:r>
            <a:r>
              <a:rPr lang="cs-CZ" sz="2000" dirty="0">
                <a:latin typeface="Arial" charset="0"/>
              </a:rPr>
              <a:t>) </a:t>
            </a:r>
          </a:p>
          <a:p>
            <a:pPr marL="0" indent="0" eaLnBrk="1" hangingPunct="1">
              <a:lnSpc>
                <a:spcPct val="120000"/>
              </a:lnSpc>
              <a:buFont typeface="Arial" charset="0"/>
              <a:buNone/>
            </a:pPr>
            <a:r>
              <a:rPr lang="cs-CZ" sz="2000" b="1" dirty="0">
                <a:latin typeface="Arial" charset="0"/>
              </a:rPr>
              <a:t>Personifikace: </a:t>
            </a:r>
            <a:r>
              <a:rPr lang="cs-CZ" sz="2000" dirty="0">
                <a:latin typeface="Arial" charset="0"/>
              </a:rPr>
              <a:t>STRACH JE BYTOST</a:t>
            </a:r>
            <a:r>
              <a:rPr lang="cs-CZ" sz="2000" b="1" dirty="0">
                <a:latin typeface="Arial" charset="0"/>
              </a:rPr>
              <a:t> </a:t>
            </a:r>
            <a:r>
              <a:rPr lang="cs-CZ" sz="2000" dirty="0">
                <a:latin typeface="Arial" charset="0"/>
              </a:rPr>
              <a:t>(</a:t>
            </a:r>
            <a:r>
              <a:rPr lang="cs-CZ" sz="2000" i="1" dirty="0">
                <a:latin typeface="Arial" charset="0"/>
              </a:rPr>
              <a:t>přepadl ho strach)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endParaRPr lang="cs-CZ" sz="2000" i="1" dirty="0">
              <a:latin typeface="Arial" charset="0"/>
            </a:endParaRPr>
          </a:p>
          <a:p>
            <a:pPr marL="0" indent="0" eaLnBrk="1" hangingPunct="1">
              <a:lnSpc>
                <a:spcPct val="120000"/>
              </a:lnSpc>
            </a:pPr>
            <a:endParaRPr lang="cs-CZ" sz="2000" dirty="0">
              <a:latin typeface="Arial" charset="0"/>
            </a:endParaRPr>
          </a:p>
        </p:txBody>
      </p:sp>
      <p:sp>
        <p:nvSpPr>
          <p:cNvPr id="16387" name="Obdélník 3"/>
          <p:cNvSpPr>
            <a:spLocks noChangeArrowheads="1"/>
          </p:cNvSpPr>
          <p:nvPr/>
        </p:nvSpPr>
        <p:spPr bwMode="auto">
          <a:xfrm>
            <a:off x="2286000" y="58738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cs-CZ" i="1">
              <a:latin typeface="Calibri" pitchFamily="34" charset="0"/>
            </a:endParaRPr>
          </a:p>
          <a:p>
            <a:endParaRPr lang="cs-CZ" b="1">
              <a:latin typeface="Calibri" pitchFamily="34" charset="0"/>
            </a:endParaRPr>
          </a:p>
          <a:p>
            <a:endParaRPr lang="cs-CZ" i="1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>
                <a:latin typeface="Arial" charset="0"/>
              </a:rPr>
              <a:t>Metafora ontologická</a:t>
            </a:r>
            <a:r>
              <a:rPr lang="cs-CZ" sz="2400">
                <a:latin typeface="Arial" charset="0"/>
              </a:rPr>
              <a:t> </a:t>
            </a:r>
          </a:p>
        </p:txBody>
      </p:sp>
      <p:pic>
        <p:nvPicPr>
          <p:cNvPr id="17410" name="Picture 4" descr="SLOVA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835696" y="1556792"/>
            <a:ext cx="5400675" cy="4051300"/>
          </a:xfrm>
        </p:spPr>
      </p:pic>
      <p:sp>
        <p:nvSpPr>
          <p:cNvPr id="17411" name="Rectangle 25"/>
          <p:cNvSpPr>
            <a:spLocks noChangeArrowheads="1"/>
          </p:cNvSpPr>
          <p:nvPr/>
        </p:nvSpPr>
        <p:spPr bwMode="auto">
          <a:xfrm>
            <a:off x="2962275" y="6019800"/>
            <a:ext cx="3233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cs-CZ" sz="2400" b="1"/>
              <a:t>Karel Adamus: Slova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 gestech: za prvé, za druhé…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499992" y="3789040"/>
            <a:ext cx="4171950" cy="279082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1412776"/>
            <a:ext cx="4273760" cy="28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67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b="1"/>
              <a:t>2/ Metafora orientační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cs-CZ" sz="3000" dirty="0"/>
              <a:t>základem jsou opozice vycházející z prostorové orientace těla: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cs-CZ" sz="3000" dirty="0"/>
              <a:t>nahoře – dole, vpředu – vzadu, 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cs-CZ" sz="3000" dirty="0"/>
              <a:t>vpravo – vlevo: </a:t>
            </a:r>
            <a:endParaRPr lang="cs-CZ" sz="3000" i="1" dirty="0"/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cs-CZ" sz="3000" dirty="0"/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cs-CZ" sz="3000" dirty="0"/>
              <a:t>Příklad: NAHOŘE (+) – DOLE (-)</a:t>
            </a:r>
          </a:p>
          <a:p>
            <a:pPr eaLnBrk="1" hangingPunct="1">
              <a:lnSpc>
                <a:spcPct val="90000"/>
              </a:lnSpc>
              <a:buFont typeface="Arial" charset="0"/>
              <a:buNone/>
              <a:defRPr/>
            </a:pPr>
            <a:endParaRPr lang="cs-CZ" sz="3000" i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cs-CZ" sz="3000" dirty="0"/>
              <a:t>ŠTĚSTÍ JE NAHOŘE, SMUTEK JE DOLE; VĚDOMÍ JE NAHOŘE, NEVĚDOMÍ JE DOLE; VÍC JE NAHOŘE, MÉNĚ JE DOLE (</a:t>
            </a:r>
            <a:r>
              <a:rPr lang="cs-CZ" sz="3000" i="1" dirty="0"/>
              <a:t>být na vrcholu štěstí, být vzhůru, horních deset tisíc, zvýšení počtu, teplota stoupá, pokles hodnoty</a:t>
            </a:r>
            <a:r>
              <a:rPr lang="cs-CZ" sz="3000" dirty="0"/>
              <a:t>)</a:t>
            </a:r>
            <a:r>
              <a:rPr lang="cs-CZ" sz="3000" i="1" dirty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cs-CZ" sz="3000" b="1" dirty="0"/>
              <a:t> </a:t>
            </a:r>
          </a:p>
          <a:p>
            <a:pPr marL="0" indent="0" eaLnBrk="1" hangingPunct="1">
              <a:lnSpc>
                <a:spcPct val="90000"/>
              </a:lnSpc>
              <a:buFont typeface="Arial" charset="0"/>
              <a:buNone/>
              <a:defRPr/>
            </a:pPr>
            <a:r>
              <a:rPr lang="cs-CZ" sz="3000" dirty="0"/>
              <a:t>(viz </a:t>
            </a:r>
            <a:r>
              <a:rPr lang="cs-CZ" sz="3000" dirty="0" err="1"/>
              <a:t>Lakoff</a:t>
            </a:r>
            <a:r>
              <a:rPr lang="cs-CZ" sz="3000" dirty="0"/>
              <a:t> – Johnson, 2002, s. 26 n.)</a:t>
            </a:r>
          </a:p>
          <a:p>
            <a:pPr eaLnBrk="1" hangingPunct="1">
              <a:lnSpc>
                <a:spcPct val="90000"/>
              </a:lnSpc>
              <a:defRPr/>
            </a:pPr>
            <a:endParaRPr lang="cs-CZ" sz="3000" dirty="0"/>
          </a:p>
        </p:txBody>
      </p:sp>
      <p:pic>
        <p:nvPicPr>
          <p:cNvPr id="18435" name="Obrázek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9563" y="1989138"/>
            <a:ext cx="20161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/>
              <a:t>Vrchol, směřování nahoru</a:t>
            </a:r>
          </a:p>
        </p:txBody>
      </p:sp>
      <p:pic>
        <p:nvPicPr>
          <p:cNvPr id="19458" name="Obrázek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4225" y="4203700"/>
            <a:ext cx="396875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Zástupný symbol pro obsah 9"/>
          <p:cNvPicPr>
            <a:picLocks noGrp="1" noChangeAspect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>
          <a:xfrm>
            <a:off x="6516688" y="1563688"/>
            <a:ext cx="1876425" cy="2428875"/>
          </a:xfrm>
        </p:spPr>
      </p:pic>
      <p:pic>
        <p:nvPicPr>
          <p:cNvPr id="19460" name="Obrázek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8" y="1700213"/>
            <a:ext cx="246697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Obrázek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16238" y="1341438"/>
            <a:ext cx="33909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Obrázek 12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67400" y="4292600"/>
            <a:ext cx="215265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eaLnBrk="1" hangingPunct="1"/>
            <a:r>
              <a:rPr lang="cs-CZ" b="1" dirty="0"/>
              <a:t>3/ Metafora strukturní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47260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2800" dirty="0"/>
              <a:t>má (složitější) strukturu</a:t>
            </a:r>
          </a:p>
          <a:p>
            <a:pPr eaLnBrk="1" hangingPunct="1">
              <a:defRPr/>
            </a:pPr>
            <a:r>
              <a:rPr lang="cs-CZ" sz="2800" dirty="0"/>
              <a:t>ta je dána </a:t>
            </a:r>
            <a:r>
              <a:rPr lang="cs-CZ" sz="2800" b="1" dirty="0"/>
              <a:t>řadou korespondencí</a:t>
            </a:r>
            <a:r>
              <a:rPr lang="cs-CZ" sz="2800" dirty="0"/>
              <a:t> mezi </a:t>
            </a:r>
            <a:r>
              <a:rPr lang="cs-CZ" sz="2800" dirty="0" smtClean="0"/>
              <a:t>strukturou oblasti zdrojové </a:t>
            </a:r>
            <a:r>
              <a:rPr lang="cs-CZ" sz="2800" dirty="0"/>
              <a:t>a </a:t>
            </a:r>
            <a:r>
              <a:rPr lang="cs-CZ" sz="2800" dirty="0" smtClean="0"/>
              <a:t>oblasti cílové </a:t>
            </a:r>
            <a:r>
              <a:rPr lang="cs-CZ" sz="2800" dirty="0"/>
              <a:t>(viz výklad metafory hněvu minule)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cs-CZ" sz="2800" dirty="0"/>
          </a:p>
          <a:p>
            <a:pPr eaLnBrk="1" hangingPunct="1">
              <a:buFont typeface="Arial" charset="0"/>
              <a:buNone/>
              <a:defRPr/>
            </a:pPr>
            <a:r>
              <a:rPr lang="cs-CZ" sz="2800" dirty="0"/>
              <a:t>Příklady metafor strukturních: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cs-CZ" sz="2800" dirty="0"/>
              <a:t>HNĚV JE  ZAHŘÍVANÁ KAPALINA V NÁDOBĚ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cs-CZ" sz="2800" dirty="0"/>
              <a:t>HNĚV JE </a:t>
            </a:r>
            <a:r>
              <a:rPr lang="cs-CZ" sz="2800" dirty="0" smtClean="0"/>
              <a:t>OHEŇ…</a:t>
            </a:r>
          </a:p>
          <a:p>
            <a:pPr eaLnBrk="1" hangingPunct="1">
              <a:buFont typeface="Arial" charset="0"/>
              <a:buNone/>
              <a:defRPr/>
            </a:pPr>
            <a:endParaRPr lang="cs-CZ" sz="2800" dirty="0"/>
          </a:p>
          <a:p>
            <a:pPr eaLnBrk="1" hangingPunct="1">
              <a:buFont typeface="Arial" charset="0"/>
              <a:buNone/>
              <a:defRPr/>
            </a:pPr>
            <a:r>
              <a:rPr lang="cs-CZ" sz="2800" dirty="0"/>
              <a:t>ŽIVOT JE CESTA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cs-CZ" sz="2800" dirty="0"/>
              <a:t>ČAS JSOU </a:t>
            </a:r>
            <a:r>
              <a:rPr lang="cs-CZ" sz="2800" dirty="0" smtClean="0"/>
              <a:t>PENÍZE </a:t>
            </a:r>
            <a:endParaRPr lang="cs-CZ" sz="2800" dirty="0"/>
          </a:p>
          <a:p>
            <a:pPr eaLnBrk="1" hangingPunct="1">
              <a:buFont typeface="Arial" charset="0"/>
              <a:buNone/>
              <a:defRPr/>
            </a:pPr>
            <a:endParaRPr lang="cs-CZ" sz="2800" i="1" dirty="0"/>
          </a:p>
          <a:p>
            <a:pPr eaLnBrk="1" hangingPunct="1">
              <a:buFont typeface="Arial" charset="0"/>
              <a:buNone/>
              <a:defRPr/>
            </a:pPr>
            <a:r>
              <a:rPr lang="cs-CZ" sz="2800" dirty="0"/>
              <a:t> </a:t>
            </a:r>
          </a:p>
          <a:p>
            <a:pPr eaLnBrk="1" hangingPunct="1">
              <a:defRPr/>
            </a:pPr>
            <a:endParaRPr lang="cs-CZ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922114"/>
          </a:xfrm>
        </p:spPr>
        <p:txBody>
          <a:bodyPr/>
          <a:lstStyle/>
          <a:p>
            <a:r>
              <a:rPr lang="cs-CZ" dirty="0" smtClean="0"/>
              <a:t>Příklady metaforických konceptualizací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72816"/>
            <a:ext cx="8640960" cy="4752528"/>
          </a:xfrm>
        </p:spPr>
        <p:txBody>
          <a:bodyPr/>
          <a:lstStyle/>
          <a:p>
            <a:r>
              <a:rPr lang="cs-CZ" dirty="0" smtClean="0"/>
              <a:t>metafory spojené s politikou:</a:t>
            </a:r>
          </a:p>
          <a:p>
            <a:pPr marL="0" indent="0">
              <a:buNone/>
            </a:pPr>
            <a:r>
              <a:rPr lang="cs-CZ" dirty="0" smtClean="0"/>
              <a:t>POLITIKA JE… X, Y, Z…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 smtClean="0"/>
              <a:t>metafory spojené s nemocí:</a:t>
            </a:r>
          </a:p>
          <a:p>
            <a:pPr marL="0" indent="0">
              <a:buNone/>
            </a:pPr>
            <a:r>
              <a:rPr lang="cs-CZ" dirty="0" smtClean="0"/>
              <a:t>NEMOC JE … X, Y, Z…</a:t>
            </a:r>
          </a:p>
          <a:p>
            <a:pPr marL="0" indent="0">
              <a:buNone/>
            </a:pPr>
            <a:endParaRPr lang="cs-CZ" dirty="0" smtClean="0"/>
          </a:p>
          <a:p>
            <a:r>
              <a:rPr lang="cs-CZ" dirty="0"/>
              <a:t>m</a:t>
            </a:r>
            <a:r>
              <a:rPr lang="cs-CZ" dirty="0" smtClean="0"/>
              <a:t>etafory spojené s učením:</a:t>
            </a:r>
          </a:p>
          <a:p>
            <a:pPr marL="0" indent="0">
              <a:buNone/>
            </a:pPr>
            <a:r>
              <a:rPr lang="cs-CZ" dirty="0" smtClean="0"/>
              <a:t>UČENÍ JE … X, Y, Z 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580994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Rámeček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3.xml><?xml version="1.0" encoding="utf-8"?>
<a:theme xmlns:a="http://schemas.openxmlformats.org/drawingml/2006/main" name="3_Rámeček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4.xml><?xml version="1.0" encoding="utf-8"?>
<a:theme xmlns:a="http://schemas.openxmlformats.org/drawingml/2006/main" name="4_Rámeček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5.xml><?xml version="1.0" encoding="utf-8"?>
<a:theme xmlns:a="http://schemas.openxmlformats.org/drawingml/2006/main" name="5_Rámeček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6.xml><?xml version="1.0" encoding="utf-8"?>
<a:theme xmlns:a="http://schemas.openxmlformats.org/drawingml/2006/main" name="6_Rámeček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</TotalTime>
  <Words>1940</Words>
  <Application>Microsoft Office PowerPoint</Application>
  <PresentationFormat>Předvádění na obrazovce (4:3)</PresentationFormat>
  <Paragraphs>269</Paragraphs>
  <Slides>23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23</vt:i4>
      </vt:variant>
    </vt:vector>
  </HeadingPairs>
  <TitlesOfParts>
    <vt:vector size="34" baseType="lpstr">
      <vt:lpstr>Arial</vt:lpstr>
      <vt:lpstr>Calibri</vt:lpstr>
      <vt:lpstr>Corbel</vt:lpstr>
      <vt:lpstr>KarbonSemiBold</vt:lpstr>
      <vt:lpstr>Wingdings 2</vt:lpstr>
      <vt:lpstr>Motiv systému Office</vt:lpstr>
      <vt:lpstr>2_Rámeček</vt:lpstr>
      <vt:lpstr>3_Rámeček</vt:lpstr>
      <vt:lpstr>4_Rámeček</vt:lpstr>
      <vt:lpstr>5_Rámeček</vt:lpstr>
      <vt:lpstr>6_Rámeček</vt:lpstr>
      <vt:lpstr>Konceptuální metafora II Typy metafor a příklady</vt:lpstr>
      <vt:lpstr>  Typy metafor podle G. Lakoffa a M. Johnsona (1980, překlad poprvé 2002) </vt:lpstr>
      <vt:lpstr>1/ Metafora ontologická</vt:lpstr>
      <vt:lpstr>Metafora ontologická </vt:lpstr>
      <vt:lpstr>V gestech: za prvé, za druhé…</vt:lpstr>
      <vt:lpstr>2/ Metafora orientační</vt:lpstr>
      <vt:lpstr>Vrchol, směřování nahoru</vt:lpstr>
      <vt:lpstr>3/ Metafora strukturní</vt:lpstr>
      <vt:lpstr>Příklady metaforických konceptualizací</vt:lpstr>
      <vt:lpstr>Metafory zdraví a nemoci</vt:lpstr>
      <vt:lpstr>Zdraví a nemoc jako zdrojová oblast metafor  ČESKO JE NEMOCNÝ ORGANISMUS</vt:lpstr>
      <vt:lpstr>Nemoc jako zdrojová oblast metafor   Elena Semino</vt:lpstr>
      <vt:lpstr>Metafora  NEMOC JE VÁLKA  (Co implikuje?)</vt:lpstr>
      <vt:lpstr>Metafora  NEMOC JE CESTA  (Co implikuje?)</vt:lpstr>
      <vt:lpstr>Komunikační a informační metafora:  ●  … nemoc informuje, „mluví“   ●  … tělo mluví prostřednictvím nemoci</vt:lpstr>
      <vt:lpstr>Konceptualizace politiky – z knihy připravované v nakladatelství Karolinum </vt:lpstr>
      <vt:lpstr>Prezentace aplikace PowerPoint</vt:lpstr>
      <vt:lpstr> Konceptualizace smutku v básních Jana Skácela  </vt:lpstr>
      <vt:lpstr> Smutky </vt:lpstr>
      <vt:lpstr>     (Je tolik smutku…)</vt:lpstr>
      <vt:lpstr>(Smutek je past a padám do ní já)</vt:lpstr>
      <vt:lpstr>Smuténka </vt:lpstr>
      <vt:lpstr> zpívá si na poli smuténka a chodí po konopných cestách podzimu.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Typy metafor</dc:title>
  <dc:creator>Irena</dc:creator>
  <cp:lastModifiedBy>FFUK</cp:lastModifiedBy>
  <cp:revision>40</cp:revision>
  <dcterms:created xsi:type="dcterms:W3CDTF">2013-03-07T02:05:46Z</dcterms:created>
  <dcterms:modified xsi:type="dcterms:W3CDTF">2026-03-10T23:24:37Z</dcterms:modified>
</cp:coreProperties>
</file>