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61" r:id="rId6"/>
    <p:sldId id="260" r:id="rId7"/>
    <p:sldId id="264"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8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dirty="0"/>
              <a:t>Click to edit Master title style</a:t>
            </a:r>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14049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dirty="0"/>
              <a:t>Click to edit Master title style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54994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dirty="0"/>
              <a:t>Click to edit Master title style</a:t>
            </a:r>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01522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dirty="0"/>
              <a:t>Click to edit Master title style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53956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dirty="0"/>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508574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dirty="0"/>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32983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14996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74210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dirty="0"/>
              <a:t>Click to edit Master title style</a:t>
            </a:r>
          </a:p>
        </p:txBody>
      </p:sp>
      <p:sp>
        <p:nvSpPr>
          <p:cNvPr id="3" name="Content Placeholder 2"/>
          <p:cNvSpPr>
            <a:spLocks noGrp="1"/>
          </p:cNvSpPr>
          <p:nvPr>
            <p:ph idx="1"/>
          </p:nvPr>
        </p:nvSpPr>
        <p:spPr>
          <a:xfrm>
            <a:off x="2589212" y="2133600"/>
            <a:ext cx="8915400" cy="37776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65235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96863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85560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Click to edit Master title style</a:t>
            </a:r>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21165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67526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47119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dirty="0"/>
              <a:t>Click to edit Master title style</a:t>
            </a:r>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07477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65691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2/14/26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5383021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4853988" y="320041"/>
            <a:ext cx="6707084" cy="3892668"/>
          </a:xfrm>
        </p:spPr>
        <p:txBody>
          <a:bodyPr>
            <a:normAutofit/>
          </a:bodyPr>
          <a:lstStyle/>
          <a:p>
            <a:pPr algn="l"/>
            <a:r>
              <a:rPr lang="cs-CZ" sz="6600">
                <a:latin typeface="Calibri"/>
                <a:ea typeface="Calibri"/>
                <a:cs typeface="Calibri"/>
              </a:rPr>
              <a:t>Slovník afixů užívaných v češtině</a:t>
            </a:r>
            <a:endParaRPr lang="cs-CZ" sz="6600"/>
          </a:p>
        </p:txBody>
      </p:sp>
      <p:sp>
        <p:nvSpPr>
          <p:cNvPr id="3" name="Podnadpis 2"/>
          <p:cNvSpPr>
            <a:spLocks noGrp="1"/>
          </p:cNvSpPr>
          <p:nvPr>
            <p:ph type="subTitle" idx="1"/>
          </p:nvPr>
        </p:nvSpPr>
        <p:spPr>
          <a:xfrm flipH="1">
            <a:off x="14170654" y="4725106"/>
            <a:ext cx="369838" cy="901433"/>
          </a:xfrm>
        </p:spPr>
        <p:txBody>
          <a:bodyPr vert="horz" lIns="91440" tIns="45720" rIns="91440" bIns="45720" rtlCol="0" anchor="t">
            <a:normAutofit/>
          </a:bodyPr>
          <a:lstStyle/>
          <a:p>
            <a:pPr algn="l"/>
            <a:endParaRPr lang="cs-CZ" sz="2000" b="1" dirty="0">
              <a:latin typeface="Times New Roman"/>
              <a:cs typeface="Times New Roman"/>
            </a:endParaRPr>
          </a:p>
        </p:txBody>
      </p:sp>
      <p:pic>
        <p:nvPicPr>
          <p:cNvPr id="4" name="Obrázek 3" descr="Slovník afixů užívaných v češtině - Karolinum">
            <a:extLst>
              <a:ext uri="{FF2B5EF4-FFF2-40B4-BE49-F238E27FC236}">
                <a16:creationId xmlns:a16="http://schemas.microsoft.com/office/drawing/2014/main" id="{8DFF1F7D-779E-281C-D3E6-CF8EB9FC5B5B}"/>
              </a:ext>
            </a:extLst>
          </p:cNvPr>
          <p:cNvPicPr>
            <a:picLocks noChangeAspect="1"/>
          </p:cNvPicPr>
          <p:nvPr/>
        </p:nvPicPr>
        <p:blipFill>
          <a:blip r:embed="rId2"/>
          <a:stretch>
            <a:fillRect/>
          </a:stretch>
        </p:blipFill>
        <p:spPr>
          <a:xfrm>
            <a:off x="320040" y="371090"/>
            <a:ext cx="4087368" cy="5797685"/>
          </a:xfrm>
          <a:prstGeom prst="rect">
            <a:avLst/>
          </a:prstGeom>
        </p:spPr>
      </p:pic>
    </p:spTree>
    <p:extLst>
      <p:ext uri="{BB962C8B-B14F-4D97-AF65-F5344CB8AC3E}">
        <p14:creationId xmlns:p14="http://schemas.microsoft.com/office/powerpoint/2010/main" val="3799523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DAB3CB-7DE8-F2D0-40B9-886EB25AB6D4}"/>
              </a:ext>
            </a:extLst>
          </p:cNvPr>
          <p:cNvSpPr>
            <a:spLocks noGrp="1"/>
          </p:cNvSpPr>
          <p:nvPr>
            <p:ph type="title"/>
          </p:nvPr>
        </p:nvSpPr>
        <p:spPr>
          <a:xfrm>
            <a:off x="838200" y="563453"/>
            <a:ext cx="10515600" cy="1148111"/>
          </a:xfrm>
        </p:spPr>
        <p:txBody>
          <a:bodyPr/>
          <a:lstStyle/>
          <a:p>
            <a:pPr algn="ctr">
              <a:spcBef>
                <a:spcPts val="1000"/>
              </a:spcBef>
            </a:pPr>
            <a:r>
              <a:rPr lang="cs-CZ" sz="3200" b="1" dirty="0">
                <a:latin typeface="Times New Roman"/>
                <a:cs typeface="Times New Roman"/>
              </a:rPr>
              <a:t>Základní údaje</a:t>
            </a:r>
            <a:endParaRPr lang="cs-CZ" sz="3200">
              <a:latin typeface="Times New Roman"/>
              <a:cs typeface="Times New Roman"/>
            </a:endParaRPr>
          </a:p>
          <a:p>
            <a:endParaRPr lang="cs-CZ" sz="2400" dirty="0">
              <a:latin typeface="Times New Roman"/>
              <a:cs typeface="Times New Roman"/>
            </a:endParaRPr>
          </a:p>
        </p:txBody>
      </p:sp>
      <p:sp>
        <p:nvSpPr>
          <p:cNvPr id="3" name="Zástupný obsah 2">
            <a:extLst>
              <a:ext uri="{FF2B5EF4-FFF2-40B4-BE49-F238E27FC236}">
                <a16:creationId xmlns:a16="http://schemas.microsoft.com/office/drawing/2014/main" id="{C9064384-4F0A-DAF0-963B-F4E8C529282E}"/>
              </a:ext>
            </a:extLst>
          </p:cNvPr>
          <p:cNvSpPr>
            <a:spLocks noGrp="1"/>
          </p:cNvSpPr>
          <p:nvPr>
            <p:ph idx="1"/>
          </p:nvPr>
        </p:nvSpPr>
        <p:spPr>
          <a:xfrm>
            <a:off x="838200" y="1543789"/>
            <a:ext cx="10515600" cy="4935886"/>
          </a:xfrm>
        </p:spPr>
        <p:txBody>
          <a:bodyPr vert="horz" lIns="91440" tIns="45720" rIns="91440" bIns="45720" rtlCol="0" anchor="t">
            <a:normAutofit/>
          </a:bodyPr>
          <a:lstStyle/>
          <a:p>
            <a:pPr marL="0" indent="0">
              <a:buNone/>
            </a:pPr>
            <a:endParaRPr lang="cs-CZ" dirty="0"/>
          </a:p>
          <a:p>
            <a:r>
              <a:rPr lang="cs-CZ" dirty="0">
                <a:latin typeface="Times New Roman"/>
                <a:ea typeface="+mn-lt"/>
                <a:cs typeface="+mn-lt"/>
              </a:rPr>
              <a:t>Autoři: Josef Šimandl (</a:t>
            </a:r>
            <a:r>
              <a:rPr lang="cs-CZ" err="1">
                <a:latin typeface="Times New Roman"/>
                <a:ea typeface="+mn-lt"/>
                <a:cs typeface="+mn-lt"/>
              </a:rPr>
              <a:t>ed</a:t>
            </a:r>
            <a:r>
              <a:rPr lang="cs-CZ" dirty="0">
                <a:latin typeface="Times New Roman"/>
                <a:ea typeface="+mn-lt"/>
                <a:cs typeface="+mn-lt"/>
              </a:rPr>
              <a:t>.), tým ÚJČ</a:t>
            </a:r>
          </a:p>
          <a:p>
            <a:r>
              <a:rPr lang="cs-CZ" dirty="0">
                <a:latin typeface="Times New Roman"/>
                <a:ea typeface="+mn-lt"/>
                <a:cs typeface="+mn-lt"/>
              </a:rPr>
              <a:t>Rok vydání: 2017</a:t>
            </a:r>
          </a:p>
          <a:p>
            <a:r>
              <a:rPr lang="cs-CZ" dirty="0">
                <a:latin typeface="Times New Roman"/>
                <a:ea typeface="+mn-lt"/>
                <a:cs typeface="+mn-lt"/>
              </a:rPr>
              <a:t>Typ slovníku: specializovaný lingvistický slovník</a:t>
            </a:r>
            <a:endParaRPr lang="cs-CZ" dirty="0">
              <a:latin typeface="Times New Roman"/>
              <a:cs typeface="Times New Roman"/>
            </a:endParaRPr>
          </a:p>
          <a:p>
            <a:r>
              <a:rPr lang="cs-CZ" dirty="0">
                <a:latin typeface="Times New Roman"/>
                <a:ea typeface="+mn-lt"/>
                <a:cs typeface="+mn-lt"/>
              </a:rPr>
              <a:t> Zaměření: slovotvorba současné spisovné češtiny</a:t>
            </a:r>
            <a:endParaRPr lang="cs-CZ" dirty="0">
              <a:latin typeface="Times New Roman"/>
              <a:cs typeface="Times New Roman"/>
            </a:endParaRPr>
          </a:p>
          <a:p>
            <a:r>
              <a:rPr lang="cs-CZ" dirty="0">
                <a:latin typeface="Times New Roman"/>
                <a:ea typeface="+mn-lt"/>
                <a:cs typeface="+mn-lt"/>
              </a:rPr>
              <a:t> Cílová skupina: studenti bohemistiky, lingvisté, odborná veřejnost</a:t>
            </a:r>
          </a:p>
          <a:p>
            <a:r>
              <a:rPr lang="cs-CZ" dirty="0">
                <a:latin typeface="Times New Roman"/>
                <a:cs typeface="Times New Roman"/>
              </a:rPr>
              <a:t>• Počet hesel: 1078 hesel (355 standardních, 723 informativních)</a:t>
            </a:r>
            <a:endParaRPr lang="cs-CZ" dirty="0">
              <a:solidFill>
                <a:srgbClr val="000000"/>
              </a:solidFill>
              <a:latin typeface="Times New Roman"/>
              <a:cs typeface="Times New Roman"/>
            </a:endParaRPr>
          </a:p>
          <a:p>
            <a:endParaRPr lang="cs-CZ" dirty="0">
              <a:latin typeface="Times New Roman"/>
              <a:cs typeface="Times New Roman"/>
            </a:endParaRPr>
          </a:p>
        </p:txBody>
      </p:sp>
    </p:spTree>
    <p:extLst>
      <p:ext uri="{BB962C8B-B14F-4D97-AF65-F5344CB8AC3E}">
        <p14:creationId xmlns:p14="http://schemas.microsoft.com/office/powerpoint/2010/main" val="160284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795E26-A676-0575-3B04-AA064C467D1C}"/>
              </a:ext>
            </a:extLst>
          </p:cNvPr>
          <p:cNvSpPr>
            <a:spLocks noGrp="1"/>
          </p:cNvSpPr>
          <p:nvPr>
            <p:ph type="title"/>
          </p:nvPr>
        </p:nvSpPr>
        <p:spPr>
          <a:xfrm>
            <a:off x="2592925" y="624110"/>
            <a:ext cx="7648646" cy="1280890"/>
          </a:xfrm>
        </p:spPr>
        <p:txBody>
          <a:bodyPr>
            <a:normAutofit/>
          </a:bodyPr>
          <a:lstStyle/>
          <a:p>
            <a:pPr algn="ctr">
              <a:spcBef>
                <a:spcPts val="1000"/>
              </a:spcBef>
            </a:pPr>
            <a:r>
              <a:rPr lang="cs-CZ" sz="3200" b="1" dirty="0">
                <a:latin typeface="Times New Roman"/>
                <a:cs typeface="Times New Roman"/>
              </a:rPr>
              <a:t>Cíl slovníku </a:t>
            </a:r>
            <a:endParaRPr lang="cs-CZ" sz="3200"/>
          </a:p>
        </p:txBody>
      </p:sp>
      <p:sp>
        <p:nvSpPr>
          <p:cNvPr id="3" name="Zástupný obsah 2">
            <a:extLst>
              <a:ext uri="{FF2B5EF4-FFF2-40B4-BE49-F238E27FC236}">
                <a16:creationId xmlns:a16="http://schemas.microsoft.com/office/drawing/2014/main" id="{AC142771-1655-0143-4ED8-0813A440C2F5}"/>
              </a:ext>
            </a:extLst>
          </p:cNvPr>
          <p:cNvSpPr>
            <a:spLocks noGrp="1"/>
          </p:cNvSpPr>
          <p:nvPr>
            <p:ph idx="1"/>
          </p:nvPr>
        </p:nvSpPr>
        <p:spPr>
          <a:xfrm>
            <a:off x="838200" y="1335024"/>
            <a:ext cx="10515600" cy="4841939"/>
          </a:xfrm>
        </p:spPr>
        <p:txBody>
          <a:bodyPr vert="horz" lIns="91440" tIns="45720" rIns="91440" bIns="45720" rtlCol="0" anchor="t">
            <a:noAutofit/>
          </a:bodyPr>
          <a:lstStyle/>
          <a:p>
            <a:pPr marL="0" indent="0">
              <a:buNone/>
            </a:pPr>
            <a:endParaRPr lang="cs-CZ"/>
          </a:p>
          <a:p>
            <a:pPr>
              <a:buFont typeface="Wingdings" panose="020B0604020202020204" pitchFamily="34" charset="0"/>
              <a:buChar char="Ø"/>
            </a:pPr>
            <a:r>
              <a:rPr lang="cs-CZ" sz="2400" dirty="0">
                <a:latin typeface="Times New Roman"/>
                <a:ea typeface="+mn-lt"/>
                <a:cs typeface="+mn-lt"/>
              </a:rPr>
              <a:t>Cílem Slovníku afixů užívaných v češtině je systematicky popsat afixy, které se používají v české slovotvorbě, tedy zejména prefixy a sufixy. Slovník vysvětluje jejich význam, původ, slovotvornou funkci a způsob užívání v současné češtině.</a:t>
            </a:r>
            <a:endParaRPr lang="cs-CZ" sz="2400" dirty="0">
              <a:latin typeface="Times New Roman"/>
              <a:cs typeface="Times New Roman"/>
            </a:endParaRPr>
          </a:p>
          <a:p>
            <a:pPr>
              <a:buFont typeface="Wingdings" panose="020B0604020202020204" pitchFamily="34" charset="0"/>
              <a:buChar char="Ø"/>
            </a:pPr>
            <a:endParaRPr lang="cs-CZ" sz="2400" dirty="0">
              <a:latin typeface="Times New Roman"/>
              <a:ea typeface="+mn-lt"/>
              <a:cs typeface="+mn-lt"/>
            </a:endParaRPr>
          </a:p>
          <a:p>
            <a:pPr>
              <a:buFont typeface="Wingdings" panose="020B0604020202020204" pitchFamily="34" charset="0"/>
              <a:buChar char="Ø"/>
            </a:pPr>
            <a:r>
              <a:rPr lang="cs-CZ" sz="2400" dirty="0">
                <a:latin typeface="Times New Roman"/>
                <a:ea typeface="+mn-lt"/>
                <a:cs typeface="+mn-lt"/>
              </a:rPr>
              <a:t>Dalším cílem je ukázat, jak afixy ovlivňují význam slov a jak se podílejí na tvoření nových slov. Slovník tak pomáhá lépe porozumět struktuře české slovní zásoby a principům slovotvorby.</a:t>
            </a:r>
            <a:endParaRPr lang="cs-CZ" sz="2400" dirty="0">
              <a:latin typeface="Times New Roman"/>
              <a:cs typeface="Times New Roman"/>
            </a:endParaRPr>
          </a:p>
          <a:p>
            <a:pPr>
              <a:buFont typeface="Wingdings" panose="020B0604020202020204" pitchFamily="34" charset="0"/>
              <a:buChar char="Ø"/>
            </a:pPr>
            <a:endParaRPr lang="cs-CZ" sz="2400" dirty="0">
              <a:latin typeface="Times New Roman"/>
              <a:cs typeface="Times New Roman"/>
            </a:endParaRPr>
          </a:p>
          <a:p>
            <a:pPr>
              <a:buFont typeface="Wingdings" panose="020B0604020202020204" pitchFamily="34" charset="0"/>
              <a:buChar char="Ø"/>
            </a:pPr>
            <a:r>
              <a:rPr lang="cs-CZ" sz="2400" dirty="0">
                <a:latin typeface="Times New Roman"/>
                <a:ea typeface="+mn-lt"/>
                <a:cs typeface="+mn-lt"/>
              </a:rPr>
              <a:t>Publikace je určena především lingvistům, studentům bohemistiky a všem, kdo se odborně zabývají českým jazykem. Slouží jako odborný zdroj pro studium morfologie a slovotvorby.</a:t>
            </a:r>
            <a:endParaRPr lang="cs-CZ" sz="2400" dirty="0">
              <a:latin typeface="Times New Roman"/>
              <a:cs typeface="Times New Roman"/>
            </a:endParaRPr>
          </a:p>
        </p:txBody>
      </p:sp>
    </p:spTree>
    <p:extLst>
      <p:ext uri="{BB962C8B-B14F-4D97-AF65-F5344CB8AC3E}">
        <p14:creationId xmlns:p14="http://schemas.microsoft.com/office/powerpoint/2010/main" val="3666742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A1AC43-3260-7713-2A2E-D6B86A84EF54}"/>
              </a:ext>
            </a:extLst>
          </p:cNvPr>
          <p:cNvSpPr>
            <a:spLocks noGrp="1"/>
          </p:cNvSpPr>
          <p:nvPr>
            <p:ph type="title"/>
          </p:nvPr>
        </p:nvSpPr>
        <p:spPr>
          <a:xfrm>
            <a:off x="2592925" y="624110"/>
            <a:ext cx="7930482" cy="1280890"/>
          </a:xfrm>
        </p:spPr>
        <p:txBody>
          <a:bodyPr/>
          <a:lstStyle/>
          <a:p>
            <a:pPr algn="ctr"/>
            <a:r>
              <a:rPr lang="cs-CZ" sz="3200" b="1" dirty="0">
                <a:latin typeface="Times New Roman"/>
                <a:cs typeface="Times New Roman"/>
              </a:rPr>
              <a:t>Struktura hesel</a:t>
            </a:r>
            <a:endParaRPr lang="cs-CZ" dirty="0"/>
          </a:p>
          <a:p>
            <a:endParaRPr lang="cs-CZ" dirty="0"/>
          </a:p>
        </p:txBody>
      </p:sp>
      <p:sp>
        <p:nvSpPr>
          <p:cNvPr id="3" name="Zástupný obsah 2">
            <a:extLst>
              <a:ext uri="{FF2B5EF4-FFF2-40B4-BE49-F238E27FC236}">
                <a16:creationId xmlns:a16="http://schemas.microsoft.com/office/drawing/2014/main" id="{9188D014-60E7-2F7D-37CC-8233E453B11C}"/>
              </a:ext>
            </a:extLst>
          </p:cNvPr>
          <p:cNvSpPr>
            <a:spLocks noGrp="1"/>
          </p:cNvSpPr>
          <p:nvPr>
            <p:ph idx="1"/>
          </p:nvPr>
        </p:nvSpPr>
        <p:spPr>
          <a:xfrm>
            <a:off x="1169596" y="1716066"/>
            <a:ext cx="10335016" cy="4195156"/>
          </a:xfrm>
        </p:spPr>
        <p:txBody>
          <a:bodyPr vert="horz" lIns="91440" tIns="45720" rIns="91440" bIns="45720" rtlCol="0" anchor="t">
            <a:noAutofit/>
          </a:bodyPr>
          <a:lstStyle/>
          <a:p>
            <a:pPr>
              <a:buFont typeface="Wingdings" panose="020B0604020202020204" pitchFamily="34" charset="0"/>
              <a:buChar char="Ø"/>
            </a:pPr>
            <a:r>
              <a:rPr lang="cs-CZ" sz="2400" dirty="0">
                <a:latin typeface="Times New Roman"/>
                <a:ea typeface="+mn-lt"/>
                <a:cs typeface="+mn-lt"/>
              </a:rPr>
              <a:t>Hesla ve Slovníku afixů užívaných v češtině jsou zpracována systematicky a mají ustálenou strukturu. Každé heslo začíná záhlavím, tedy samotným afixem uvedeným v základní podobě (např. ne-, pře-, -</a:t>
            </a:r>
            <a:r>
              <a:rPr lang="cs-CZ" sz="2400" err="1">
                <a:latin typeface="Times New Roman"/>
                <a:ea typeface="+mn-lt"/>
                <a:cs typeface="+mn-lt"/>
              </a:rPr>
              <a:t>ost</a:t>
            </a:r>
            <a:r>
              <a:rPr lang="cs-CZ" sz="2400" dirty="0">
                <a:latin typeface="Times New Roman"/>
                <a:ea typeface="+mn-lt"/>
                <a:cs typeface="+mn-lt"/>
              </a:rPr>
              <a:t>). Uvádí se také typ afixu, tedy zda jde o prefix, sufix nebo jiný slovotvorný prostředek.</a:t>
            </a:r>
            <a:endParaRPr lang="cs-CZ" sz="2400" dirty="0">
              <a:latin typeface="Times New Roman"/>
              <a:cs typeface="Times New Roman"/>
            </a:endParaRPr>
          </a:p>
          <a:p>
            <a:pPr>
              <a:buFont typeface="Wingdings" panose="020B0604020202020204" pitchFamily="34" charset="0"/>
              <a:buChar char="Ø"/>
            </a:pPr>
            <a:endParaRPr lang="cs-CZ" sz="2400" dirty="0">
              <a:latin typeface="Times New Roman"/>
              <a:cs typeface="Times New Roman"/>
            </a:endParaRPr>
          </a:p>
          <a:p>
            <a:pPr>
              <a:buFont typeface="Wingdings" panose="020B0604020202020204" pitchFamily="34" charset="0"/>
              <a:buChar char="Ø"/>
            </a:pPr>
            <a:r>
              <a:rPr lang="cs-CZ" sz="2400" dirty="0">
                <a:latin typeface="Times New Roman"/>
                <a:ea typeface="+mn-lt"/>
                <a:cs typeface="+mn-lt"/>
              </a:rPr>
              <a:t>Dále následuje gramatická a slovotvorná charakteristika. Ta popisuje funkci afixu ve slovotvorbě, například zda vytváří podstatná jména, přídavná jména nebo slovesa. Součástí hesla je také výklad významu afixu, tedy jaký význam do slova přináší (např. zápor, zesílení, opakování děje apod.).</a:t>
            </a:r>
            <a:endParaRPr lang="cs-CZ" sz="2400" dirty="0">
              <a:latin typeface="Times New Roman"/>
              <a:cs typeface="Times New Roman"/>
            </a:endParaRPr>
          </a:p>
        </p:txBody>
      </p:sp>
    </p:spTree>
    <p:extLst>
      <p:ext uri="{BB962C8B-B14F-4D97-AF65-F5344CB8AC3E}">
        <p14:creationId xmlns:p14="http://schemas.microsoft.com/office/powerpoint/2010/main" val="4238482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EA8527-7145-6895-B4C3-5859198AD6E4}"/>
              </a:ext>
            </a:extLst>
          </p:cNvPr>
          <p:cNvSpPr>
            <a:spLocks noGrp="1"/>
          </p:cNvSpPr>
          <p:nvPr>
            <p:ph type="title"/>
          </p:nvPr>
        </p:nvSpPr>
        <p:spPr>
          <a:xfrm>
            <a:off x="838200" y="375563"/>
            <a:ext cx="10515600" cy="824523"/>
          </a:xfrm>
        </p:spPr>
        <p:txBody>
          <a:bodyPr/>
          <a:lstStyle/>
          <a:p>
            <a:pPr algn="ctr"/>
            <a:r>
              <a:rPr lang="cs-CZ" sz="3200" b="1" dirty="0">
                <a:latin typeface="Times New Roman"/>
                <a:cs typeface="Times New Roman"/>
              </a:rPr>
              <a:t>Heslo </a:t>
            </a:r>
            <a:r>
              <a:rPr lang="cs-CZ" sz="3200" b="1" i="1" dirty="0">
                <a:highlight>
                  <a:srgbClr val="ECF0F2"/>
                </a:highlight>
                <a:latin typeface="Times New Roman"/>
                <a:cs typeface="Times New Roman"/>
              </a:rPr>
              <a:t>před-/přede-</a:t>
            </a:r>
            <a:r>
              <a:rPr lang="cs-CZ" sz="3200" b="1" dirty="0">
                <a:highlight>
                  <a:srgbClr val="ECF0F2"/>
                </a:highlight>
                <a:latin typeface="Times New Roman"/>
                <a:cs typeface="Times New Roman"/>
              </a:rPr>
              <a:t>.</a:t>
            </a:r>
            <a:endParaRPr lang="cs-CZ" sz="3200" b="1" dirty="0">
              <a:latin typeface="Times New Roman"/>
              <a:cs typeface="Times New Roman"/>
            </a:endParaRPr>
          </a:p>
          <a:p>
            <a:pPr algn="ctr"/>
            <a:endParaRPr lang="cs-CZ" sz="3200" b="1" dirty="0">
              <a:latin typeface="Times New Roman"/>
              <a:cs typeface="Times New Roman"/>
            </a:endParaRPr>
          </a:p>
        </p:txBody>
      </p:sp>
      <p:sp>
        <p:nvSpPr>
          <p:cNvPr id="3" name="Zástupný obsah 2">
            <a:extLst>
              <a:ext uri="{FF2B5EF4-FFF2-40B4-BE49-F238E27FC236}">
                <a16:creationId xmlns:a16="http://schemas.microsoft.com/office/drawing/2014/main" id="{3CAB8DCE-C8F0-CCF5-D745-1B9F5E854E9C}"/>
              </a:ext>
            </a:extLst>
          </p:cNvPr>
          <p:cNvSpPr>
            <a:spLocks noGrp="1"/>
          </p:cNvSpPr>
          <p:nvPr>
            <p:ph idx="1"/>
          </p:nvPr>
        </p:nvSpPr>
        <p:spPr>
          <a:xfrm>
            <a:off x="378914" y="1199325"/>
            <a:ext cx="11100145" cy="5656131"/>
          </a:xfrm>
        </p:spPr>
        <p:txBody>
          <a:bodyPr vert="horz" lIns="91440" tIns="45720" rIns="91440" bIns="45720" rtlCol="0" anchor="t">
            <a:noAutofit/>
          </a:bodyPr>
          <a:lstStyle/>
          <a:p>
            <a:pPr>
              <a:buNone/>
            </a:pPr>
            <a:r>
              <a:rPr lang="cs-CZ" sz="1200" dirty="0">
                <a:highlight>
                  <a:srgbClr val="ECF0F2"/>
                </a:highlight>
                <a:latin typeface="Times New Roman"/>
                <a:cs typeface="Times New Roman"/>
              </a:rPr>
              <a:t>Stavba: </a:t>
            </a:r>
            <a:r>
              <a:rPr lang="cs-CZ" sz="1200" i="1" dirty="0">
                <a:highlight>
                  <a:srgbClr val="ECF0F2"/>
                </a:highlight>
                <a:latin typeface="Times New Roman"/>
                <a:cs typeface="Times New Roman"/>
              </a:rPr>
              <a:t>před-/přede-</a:t>
            </a:r>
            <a:r>
              <a:rPr lang="cs-CZ" sz="1200" dirty="0">
                <a:highlight>
                  <a:srgbClr val="ECF0F2"/>
                </a:highlight>
                <a:latin typeface="Times New Roman"/>
                <a:cs typeface="Times New Roman"/>
              </a:rPr>
              <a:t>.</a:t>
            </a:r>
            <a:endParaRPr lang="en-US" sz="1200">
              <a:latin typeface="Times New Roman"/>
              <a:cs typeface="Times New Roman"/>
            </a:endParaRPr>
          </a:p>
          <a:p>
            <a:pPr>
              <a:buNone/>
            </a:pPr>
            <a:r>
              <a:rPr lang="cs-CZ" sz="1200" dirty="0">
                <a:highlight>
                  <a:srgbClr val="ECF0F2"/>
                </a:highlight>
                <a:latin typeface="Times New Roman"/>
                <a:cs typeface="Times New Roman"/>
              </a:rPr>
              <a:t>Prefix se spojuje se substantivními, adjektivními, slovesnými a příslovečnými základy a ponechává si </a:t>
            </a:r>
            <a:r>
              <a:rPr lang="cs-CZ" sz="1200" b="1" dirty="0">
                <a:highlight>
                  <a:srgbClr val="ECF0F2"/>
                </a:highlight>
                <a:latin typeface="Times New Roman"/>
                <a:cs typeface="Times New Roman"/>
              </a:rPr>
              <a:t>(1) význam předložky </a:t>
            </a:r>
            <a:r>
              <a:rPr lang="cs-CZ" sz="1200" b="1" i="1" dirty="0">
                <a:highlight>
                  <a:srgbClr val="ECF0F2"/>
                </a:highlight>
                <a:latin typeface="Times New Roman"/>
                <a:cs typeface="Times New Roman"/>
              </a:rPr>
              <a:t>před(e)</a:t>
            </a:r>
            <a:r>
              <a:rPr lang="cs-CZ" sz="1200" dirty="0">
                <a:highlight>
                  <a:srgbClr val="ECF0F2"/>
                </a:highlight>
                <a:latin typeface="Times New Roman"/>
                <a:cs typeface="Times New Roman"/>
              </a:rPr>
              <a:t>. V závislosti na významu základu, se kterým se prefix spojuje, je tento základní význam interpretován </a:t>
            </a:r>
            <a:r>
              <a:rPr lang="cs-CZ" sz="1200" b="1" dirty="0">
                <a:highlight>
                  <a:srgbClr val="ECF0F2"/>
                </a:highlight>
                <a:latin typeface="Times New Roman"/>
                <a:cs typeface="Times New Roman"/>
              </a:rPr>
              <a:t>místně</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pokoj</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předpokoj</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okenní</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předokenní</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číst</a:t>
            </a:r>
            <a:r>
              <a:rPr lang="cs-CZ" sz="1200" dirty="0">
                <a:highlight>
                  <a:srgbClr val="ECF0F2"/>
                </a:highlight>
                <a:latin typeface="Times New Roman"/>
                <a:cs typeface="Times New Roman"/>
              </a:rPr>
              <a:t> přes archaické </a:t>
            </a:r>
            <a:r>
              <a:rPr lang="cs-CZ" sz="1200" i="1" dirty="0">
                <a:highlight>
                  <a:srgbClr val="ECF0F2"/>
                </a:highlight>
                <a:latin typeface="Times New Roman"/>
                <a:cs typeface="Times New Roman"/>
              </a:rPr>
              <a:t>předčíst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předčítat</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hodit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předhodit</a:t>
            </a:r>
            <a:r>
              <a:rPr lang="cs-CZ" sz="1200" dirty="0">
                <a:highlight>
                  <a:srgbClr val="ECF0F2"/>
                </a:highlight>
                <a:latin typeface="Times New Roman"/>
                <a:cs typeface="Times New Roman"/>
              </a:rPr>
              <a:t>), nebo </a:t>
            </a:r>
            <a:r>
              <a:rPr lang="cs-CZ" sz="1200" b="1" dirty="0">
                <a:highlight>
                  <a:srgbClr val="ECF0F2"/>
                </a:highlight>
                <a:latin typeface="Times New Roman"/>
                <a:cs typeface="Times New Roman"/>
              </a:rPr>
              <a:t>časově</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skokan</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předskokan</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barokní</a:t>
            </a:r>
            <a:r>
              <a:rPr lang="cs-CZ" sz="1200" dirty="0">
                <a:highlight>
                  <a:srgbClr val="ECF0F2"/>
                </a:highlight>
                <a:latin typeface="Times New Roman"/>
                <a:cs typeface="Times New Roman"/>
              </a:rPr>
              <a:t> → </a:t>
            </a:r>
            <a:r>
              <a:rPr lang="cs-CZ" sz="1200" i="1" err="1">
                <a:highlight>
                  <a:srgbClr val="ECF0F2"/>
                </a:highlight>
                <a:latin typeface="Times New Roman"/>
                <a:cs typeface="Times New Roman"/>
              </a:rPr>
              <a:t>předbarokní</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čistit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předčistit</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platit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předplatit</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loni</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předloni</a:t>
            </a:r>
            <a:r>
              <a:rPr lang="cs-CZ" sz="1200" dirty="0">
                <a:highlight>
                  <a:srgbClr val="ECF0F2"/>
                </a:highlight>
                <a:latin typeface="Times New Roman"/>
                <a:cs typeface="Times New Roman"/>
              </a:rPr>
              <a:t>). Především místní interpretace významu může být u sloves dále interpretována buď </a:t>
            </a:r>
            <a:r>
              <a:rPr lang="cs-CZ" sz="1200" b="1" dirty="0">
                <a:highlight>
                  <a:srgbClr val="ECF0F2"/>
                </a:highlight>
                <a:latin typeface="Times New Roman"/>
                <a:cs typeface="Times New Roman"/>
              </a:rPr>
              <a:t>staticky</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číst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předčíst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předčítat</a:t>
            </a:r>
            <a:r>
              <a:rPr lang="cs-CZ" sz="1200" dirty="0">
                <a:highlight>
                  <a:srgbClr val="ECF0F2"/>
                </a:highlight>
                <a:latin typeface="Times New Roman"/>
                <a:cs typeface="Times New Roman"/>
              </a:rPr>
              <a:t>), nebo </a:t>
            </a:r>
            <a:r>
              <a:rPr lang="cs-CZ" sz="1200" b="1" dirty="0">
                <a:highlight>
                  <a:srgbClr val="ECF0F2"/>
                </a:highlight>
                <a:latin typeface="Times New Roman"/>
                <a:cs typeface="Times New Roman"/>
              </a:rPr>
              <a:t>dynamicky</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vést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předvést</a:t>
            </a:r>
            <a:r>
              <a:rPr lang="cs-CZ" sz="1200" dirty="0">
                <a:highlight>
                  <a:srgbClr val="ECF0F2"/>
                </a:highlight>
                <a:latin typeface="Times New Roman"/>
                <a:cs typeface="Times New Roman"/>
              </a:rPr>
              <a:t>). Konkrétní význam předložky </a:t>
            </a:r>
            <a:r>
              <a:rPr lang="cs-CZ" sz="1200" i="1" dirty="0">
                <a:highlight>
                  <a:srgbClr val="ECF0F2"/>
                </a:highlight>
                <a:latin typeface="Times New Roman"/>
                <a:cs typeface="Times New Roman"/>
              </a:rPr>
              <a:t>před(e)</a:t>
            </a:r>
            <a:r>
              <a:rPr lang="cs-CZ" sz="1200" dirty="0">
                <a:highlight>
                  <a:srgbClr val="ECF0F2"/>
                </a:highlight>
                <a:latin typeface="Times New Roman"/>
                <a:cs typeface="Times New Roman"/>
              </a:rPr>
              <a:t> může být u prefixu </a:t>
            </a:r>
            <a:r>
              <a:rPr lang="cs-CZ" sz="1200" i="1" dirty="0">
                <a:highlight>
                  <a:srgbClr val="ECF0F2"/>
                </a:highlight>
                <a:latin typeface="Times New Roman"/>
                <a:cs typeface="Times New Roman"/>
              </a:rPr>
              <a:t>před(e)-</a:t>
            </a:r>
            <a:r>
              <a:rPr lang="cs-CZ" sz="1200" dirty="0">
                <a:highlight>
                  <a:srgbClr val="ECF0F2"/>
                </a:highlight>
                <a:latin typeface="Times New Roman"/>
                <a:cs typeface="Times New Roman"/>
              </a:rPr>
              <a:t> více či méně stírán (</a:t>
            </a:r>
            <a:r>
              <a:rPr lang="cs-CZ" sz="1200" i="1" dirty="0">
                <a:highlight>
                  <a:srgbClr val="ECF0F2"/>
                </a:highlight>
                <a:latin typeface="Times New Roman"/>
                <a:cs typeface="Times New Roman"/>
              </a:rPr>
              <a:t>nést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přednést – přednášet</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stavět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představit – představovat</a:t>
            </a:r>
            <a:r>
              <a:rPr lang="cs-CZ" sz="1200" dirty="0">
                <a:highlight>
                  <a:srgbClr val="ECF0F2"/>
                </a:highlight>
                <a:latin typeface="Times New Roman"/>
                <a:cs typeface="Times New Roman"/>
              </a:rPr>
              <a:t>), popř. v něm mohou začít převažovat původně konotační významy jako např. </a:t>
            </a:r>
            <a:r>
              <a:rPr lang="cs-CZ" sz="1200" b="1" dirty="0">
                <a:highlight>
                  <a:srgbClr val="ECF0F2"/>
                </a:highlight>
                <a:latin typeface="Times New Roman"/>
                <a:cs typeface="Times New Roman"/>
              </a:rPr>
              <a:t>vzor</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předobraz</a:t>
            </a:r>
            <a:r>
              <a:rPr lang="cs-CZ" sz="1200" dirty="0">
                <a:highlight>
                  <a:srgbClr val="ECF0F2"/>
                </a:highlight>
                <a:latin typeface="Times New Roman"/>
                <a:cs typeface="Times New Roman"/>
              </a:rPr>
              <a:t>) nebo </a:t>
            </a:r>
            <a:r>
              <a:rPr lang="cs-CZ" sz="1200" b="1" dirty="0">
                <a:highlight>
                  <a:srgbClr val="ECF0F2"/>
                </a:highlight>
                <a:latin typeface="Times New Roman"/>
                <a:cs typeface="Times New Roman"/>
              </a:rPr>
              <a:t>předběžně/provizorně</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předčistit</a:t>
            </a:r>
            <a:r>
              <a:rPr lang="cs-CZ" sz="1200" dirty="0">
                <a:highlight>
                  <a:srgbClr val="ECF0F2"/>
                </a:highlight>
                <a:latin typeface="Times New Roman"/>
                <a:cs typeface="Times New Roman"/>
              </a:rPr>
              <a:t>). V některých případech není (bez kontextu) možné jednoznačně určit, jedná-li se o interpretaci místní, nebo časovou: </a:t>
            </a:r>
            <a:r>
              <a:rPr lang="cs-CZ" sz="1200" i="1" dirty="0">
                <a:highlight>
                  <a:srgbClr val="ECF0F2"/>
                </a:highlight>
                <a:latin typeface="Times New Roman"/>
                <a:cs typeface="Times New Roman"/>
              </a:rPr>
              <a:t>cvičit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předcvičit – předcvičovat</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scéna</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předscéna</a:t>
            </a:r>
            <a:r>
              <a:rPr lang="cs-CZ" sz="1200" dirty="0">
                <a:highlight>
                  <a:srgbClr val="ECF0F2"/>
                </a:highlight>
                <a:latin typeface="Times New Roman"/>
                <a:cs typeface="Times New Roman"/>
              </a:rPr>
              <a:t>. Protože se u různých významových variací nejedná o rozdíly ve významu prefixu, nýbrž především ve významech základových slov, nejsou zde tyto rozdíly zohledňovány. V mnoha případech se nejedná o čistou prefixaci, nýbrž o </a:t>
            </a:r>
            <a:r>
              <a:rPr lang="cs-CZ" sz="1200" err="1">
                <a:highlight>
                  <a:srgbClr val="ECF0F2"/>
                </a:highlight>
                <a:latin typeface="Times New Roman"/>
                <a:cs typeface="Times New Roman"/>
              </a:rPr>
              <a:t>cirkumfixaci</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město</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předměstí</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sadit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předsádka</a:t>
            </a:r>
            <a:r>
              <a:rPr lang="cs-CZ" sz="1200" dirty="0">
                <a:highlight>
                  <a:srgbClr val="ECF0F2"/>
                </a:highlight>
                <a:latin typeface="Times New Roman"/>
                <a:cs typeface="Times New Roman"/>
              </a:rPr>
              <a:t>). V dalších případech je sporné, jedná-li se o čistou prefixaci (</a:t>
            </a:r>
            <a:r>
              <a:rPr lang="cs-CZ" sz="1200" i="1" dirty="0">
                <a:highlight>
                  <a:srgbClr val="ECF0F2"/>
                </a:highlight>
                <a:latin typeface="Times New Roman"/>
                <a:cs typeface="Times New Roman"/>
              </a:rPr>
              <a:t>zahrádka</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předzahrádka</a:t>
            </a:r>
            <a:r>
              <a:rPr lang="cs-CZ" sz="1200" dirty="0">
                <a:highlight>
                  <a:srgbClr val="ECF0F2"/>
                </a:highlight>
                <a:latin typeface="Times New Roman"/>
                <a:cs typeface="Times New Roman"/>
              </a:rPr>
              <a:t>), nebo o </a:t>
            </a:r>
            <a:r>
              <a:rPr lang="cs-CZ" sz="1200" err="1">
                <a:highlight>
                  <a:srgbClr val="ECF0F2"/>
                </a:highlight>
                <a:latin typeface="Times New Roman"/>
                <a:cs typeface="Times New Roman"/>
              </a:rPr>
              <a:t>cirkumfixaci</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zahrada</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předzahrádka</a:t>
            </a:r>
            <a:r>
              <a:rPr lang="cs-CZ" sz="1200" dirty="0">
                <a:highlight>
                  <a:srgbClr val="ECF0F2"/>
                </a:highlight>
                <a:latin typeface="Times New Roman"/>
                <a:cs typeface="Times New Roman"/>
              </a:rPr>
              <a:t>). Protože se v případě adjektivních základů často jedná o vyjádření vztahu k substantivu, od něhož bylo odvozeno základové adjektivum (</a:t>
            </a:r>
            <a:r>
              <a:rPr lang="cs-CZ" sz="1200" i="1" dirty="0">
                <a:highlight>
                  <a:srgbClr val="ECF0F2"/>
                </a:highlight>
                <a:latin typeface="Times New Roman"/>
                <a:cs typeface="Times New Roman"/>
              </a:rPr>
              <a:t>předsezónní</a:t>
            </a:r>
            <a:r>
              <a:rPr lang="cs-CZ" sz="1200" dirty="0">
                <a:highlight>
                  <a:srgbClr val="ECF0F2"/>
                </a:highlight>
                <a:latin typeface="Times New Roman"/>
                <a:cs typeface="Times New Roman"/>
              </a:rPr>
              <a:t> ‚nacházející se před sezónou‘), je sporné, zda bychom měli taková adjektiva skutečně interpretovat jako odvozená od adjektiv (</a:t>
            </a:r>
            <a:r>
              <a:rPr lang="cs-CZ" sz="1200" i="1" dirty="0">
                <a:highlight>
                  <a:srgbClr val="ECF0F2"/>
                </a:highlight>
                <a:latin typeface="Times New Roman"/>
                <a:cs typeface="Times New Roman"/>
              </a:rPr>
              <a:t>sezónní</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předsezónní</a:t>
            </a:r>
            <a:r>
              <a:rPr lang="cs-CZ" sz="1200" dirty="0">
                <a:highlight>
                  <a:srgbClr val="ECF0F2"/>
                </a:highlight>
                <a:latin typeface="Times New Roman"/>
                <a:cs typeface="Times New Roman"/>
              </a:rPr>
              <a:t>), zda by nebylo vhodnější i tyto deriváty interpretovat jako utvořené </a:t>
            </a:r>
            <a:r>
              <a:rPr lang="cs-CZ" sz="1200" err="1">
                <a:highlight>
                  <a:srgbClr val="ECF0F2"/>
                </a:highlight>
                <a:latin typeface="Times New Roman"/>
                <a:cs typeface="Times New Roman"/>
              </a:rPr>
              <a:t>cirkumfixací</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před-sezón-ní </a:t>
            </a:r>
            <a:r>
              <a:rPr lang="cs-CZ" sz="1200" dirty="0">
                <a:highlight>
                  <a:srgbClr val="ECF0F2"/>
                </a:highlight>
                <a:latin typeface="Times New Roman"/>
                <a:cs typeface="Times New Roman"/>
              </a:rPr>
              <a:t>ap.).</a:t>
            </a:r>
            <a:endParaRPr lang="cs-CZ" sz="1200" dirty="0">
              <a:latin typeface="Times New Roman"/>
              <a:cs typeface="Times New Roman"/>
            </a:endParaRPr>
          </a:p>
          <a:p>
            <a:pPr>
              <a:buNone/>
            </a:pPr>
            <a:r>
              <a:rPr lang="cs-CZ" sz="1200" dirty="0">
                <a:highlight>
                  <a:srgbClr val="ECF0F2"/>
                </a:highlight>
                <a:latin typeface="Times New Roman"/>
                <a:cs typeface="Times New Roman"/>
              </a:rPr>
              <a:t>Při </a:t>
            </a:r>
            <a:r>
              <a:rPr lang="cs-CZ" sz="1200" b="1" dirty="0">
                <a:highlight>
                  <a:srgbClr val="ECF0F2"/>
                </a:highlight>
                <a:latin typeface="Times New Roman"/>
                <a:cs typeface="Times New Roman"/>
              </a:rPr>
              <a:t>(2) </a:t>
            </a:r>
            <a:r>
              <a:rPr lang="cs-CZ" sz="1200" b="1" err="1">
                <a:highlight>
                  <a:srgbClr val="ECF0F2"/>
                </a:highlight>
                <a:latin typeface="Times New Roman"/>
                <a:cs typeface="Times New Roman"/>
              </a:rPr>
              <a:t>kalkování</a:t>
            </a:r>
            <a:r>
              <a:rPr lang="cs-CZ" sz="1200" dirty="0">
                <a:highlight>
                  <a:srgbClr val="ECF0F2"/>
                </a:highlight>
                <a:latin typeface="Times New Roman"/>
                <a:cs typeface="Times New Roman"/>
              </a:rPr>
              <a:t> byl pomocí prefixu </a:t>
            </a:r>
            <a:r>
              <a:rPr lang="cs-CZ" sz="1200" i="1" dirty="0">
                <a:highlight>
                  <a:srgbClr val="ECF0F2"/>
                </a:highlight>
                <a:latin typeface="Times New Roman"/>
                <a:cs typeface="Times New Roman"/>
              </a:rPr>
              <a:t>před(e)-</a:t>
            </a:r>
            <a:r>
              <a:rPr lang="cs-CZ" sz="1200" dirty="0">
                <a:highlight>
                  <a:srgbClr val="ECF0F2"/>
                </a:highlight>
                <a:latin typeface="Times New Roman"/>
                <a:cs typeface="Times New Roman"/>
              </a:rPr>
              <a:t> přeložen latinský prefix </a:t>
            </a:r>
            <a:r>
              <a:rPr lang="cs-CZ" sz="1200" i="1" dirty="0">
                <a:highlight>
                  <a:srgbClr val="ECF0F2"/>
                </a:highlight>
                <a:latin typeface="Times New Roman"/>
                <a:cs typeface="Times New Roman"/>
              </a:rPr>
              <a:t>ob-</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objekt</a:t>
            </a:r>
            <a:r>
              <a:rPr lang="cs-CZ" sz="1200" dirty="0">
                <a:highlight>
                  <a:srgbClr val="ECF0F2"/>
                </a:highlight>
                <a:latin typeface="Times New Roman"/>
                <a:cs typeface="Times New Roman"/>
              </a:rPr>
              <a:t> → </a:t>
            </a:r>
            <a:r>
              <a:rPr lang="cs-CZ" sz="1200" i="1" dirty="0">
                <a:highlight>
                  <a:srgbClr val="ECF0F2"/>
                </a:highlight>
                <a:latin typeface="Times New Roman"/>
                <a:cs typeface="Times New Roman"/>
              </a:rPr>
              <a:t>předmět</a:t>
            </a:r>
            <a:r>
              <a:rPr lang="cs-CZ" sz="1200" dirty="0">
                <a:highlight>
                  <a:srgbClr val="ECF0F2"/>
                </a:highlight>
                <a:latin typeface="Times New Roman"/>
                <a:cs typeface="Times New Roman"/>
              </a:rPr>
              <a:t>.</a:t>
            </a:r>
            <a:endParaRPr lang="cs-CZ" sz="1200" dirty="0">
              <a:latin typeface="Times New Roman"/>
              <a:cs typeface="Times New Roman"/>
            </a:endParaRPr>
          </a:p>
          <a:p>
            <a:pPr>
              <a:buNone/>
            </a:pPr>
            <a:r>
              <a:rPr lang="cs-CZ" sz="1200" dirty="0">
                <a:highlight>
                  <a:srgbClr val="ECF0F2"/>
                </a:highlight>
                <a:latin typeface="Times New Roman"/>
                <a:ea typeface="Calibri"/>
                <a:cs typeface="Calibri"/>
              </a:rPr>
              <a:t>Dotaz [lemma=“před.+“] dává 1.785 lemmat, 9 s frekvencí nad 10.000, 41 s frekvencí nad 1.000, 124 s frekvencí nad 100, 238 s frekvencí nad 10, 467 s frekvencí mezi 10 a 2, 906 s frekvencí 1.</a:t>
            </a:r>
            <a:endParaRPr lang="cs-CZ" sz="1200" dirty="0">
              <a:latin typeface="Times New Roman"/>
              <a:cs typeface="Times New Roman"/>
            </a:endParaRPr>
          </a:p>
          <a:p>
            <a:pPr>
              <a:buNone/>
            </a:pPr>
            <a:r>
              <a:rPr lang="cs-CZ" sz="1200" dirty="0">
                <a:highlight>
                  <a:srgbClr val="ECF0F2"/>
                </a:highlight>
                <a:latin typeface="Times New Roman"/>
                <a:ea typeface="Calibri"/>
                <a:cs typeface="Calibri"/>
              </a:rPr>
              <a:t>Ve vzorku s 258 lemmaty bylo 67,8 % neplatných lemmat, odhadní počet platných lemmat v korpusu je 574.</a:t>
            </a:r>
            <a:endParaRPr lang="cs-CZ" sz="1200" dirty="0">
              <a:latin typeface="Times New Roman"/>
              <a:cs typeface="Times New Roman"/>
            </a:endParaRPr>
          </a:p>
          <a:p>
            <a:pPr>
              <a:buNone/>
            </a:pPr>
            <a:r>
              <a:rPr lang="cs-CZ" sz="1200" b="1" dirty="0">
                <a:highlight>
                  <a:srgbClr val="ECF0F2"/>
                </a:highlight>
                <a:latin typeface="Times New Roman"/>
                <a:ea typeface="Calibri"/>
                <a:cs typeface="Calibri"/>
              </a:rPr>
              <a:t>20 lemmat s nejvyšším počtem dokladů:</a:t>
            </a:r>
            <a:r>
              <a:rPr lang="cs-CZ" sz="1200" dirty="0">
                <a:highlight>
                  <a:srgbClr val="ECF0F2"/>
                </a:highlight>
                <a:latin typeface="Times New Roman"/>
                <a:ea typeface="Calibri"/>
                <a:cs typeface="Calibri"/>
              </a:rPr>
              <a:t> představit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219, předmět </a:t>
            </a:r>
            <a:r>
              <a:rPr lang="cs-CZ" sz="1200" b="1" dirty="0">
                <a:highlight>
                  <a:srgbClr val="ECF0F2"/>
                </a:highlight>
                <a:latin typeface="Times New Roman"/>
                <a:ea typeface="Calibri"/>
                <a:cs typeface="Calibri"/>
              </a:rPr>
              <a:t>(↖2)</a:t>
            </a:r>
            <a:r>
              <a:rPr lang="cs-CZ" sz="1200" dirty="0">
                <a:highlight>
                  <a:srgbClr val="ECF0F2"/>
                </a:highlight>
                <a:latin typeface="Times New Roman"/>
                <a:ea typeface="Calibri"/>
                <a:cs typeface="Calibri"/>
              </a:rPr>
              <a:t> 141, předvést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50, předložit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47, předsíň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18, předejít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12, přednést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11, předehra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10, předloni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9, předepsat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9, předstihnout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8, předpovědět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7, předčit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6, předklonit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5, předkolo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5, předkrm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5, předprodej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5, předposlední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5, předtucha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5, předurčit </a:t>
            </a:r>
            <a:r>
              <a:rPr lang="cs-CZ" sz="1200" b="1" dirty="0">
                <a:highlight>
                  <a:srgbClr val="ECF0F2"/>
                </a:highlight>
                <a:latin typeface="Times New Roman"/>
                <a:ea typeface="Calibri"/>
                <a:cs typeface="Calibri"/>
              </a:rPr>
              <a:t>(↖1)</a:t>
            </a:r>
            <a:r>
              <a:rPr lang="cs-CZ" sz="1200" dirty="0">
                <a:highlight>
                  <a:srgbClr val="ECF0F2"/>
                </a:highlight>
                <a:latin typeface="Times New Roman"/>
                <a:ea typeface="Calibri"/>
                <a:cs typeface="Calibri"/>
              </a:rPr>
              <a:t> 4.</a:t>
            </a:r>
            <a:endParaRPr lang="cs-CZ" sz="1200" dirty="0">
              <a:latin typeface="Times New Roman"/>
              <a:cs typeface="Times New Roman"/>
            </a:endParaRPr>
          </a:p>
          <a:p>
            <a:pPr>
              <a:buNone/>
            </a:pPr>
            <a:r>
              <a:rPr lang="cs-CZ" sz="1200" dirty="0">
                <a:highlight>
                  <a:srgbClr val="ECF0F2"/>
                </a:highlight>
                <a:latin typeface="Times New Roman"/>
                <a:cs typeface="Times New Roman"/>
              </a:rPr>
              <a:t>Za slova odvozená prefixem </a:t>
            </a:r>
            <a:r>
              <a:rPr lang="cs-CZ" sz="1200" i="1" dirty="0">
                <a:highlight>
                  <a:srgbClr val="ECF0F2"/>
                </a:highlight>
                <a:latin typeface="Times New Roman"/>
                <a:cs typeface="Times New Roman"/>
              </a:rPr>
              <a:t>před(e)- </a:t>
            </a:r>
            <a:r>
              <a:rPr lang="cs-CZ" sz="1200" dirty="0">
                <a:highlight>
                  <a:srgbClr val="ECF0F2"/>
                </a:highlight>
                <a:latin typeface="Times New Roman"/>
                <a:cs typeface="Times New Roman"/>
              </a:rPr>
              <a:t>nepokládáme výrazy, které sice vykazují prefix </a:t>
            </a:r>
            <a:r>
              <a:rPr lang="cs-CZ" sz="1200" i="1" dirty="0">
                <a:highlight>
                  <a:srgbClr val="ECF0F2"/>
                </a:highlight>
                <a:latin typeface="Times New Roman"/>
                <a:cs typeface="Times New Roman"/>
              </a:rPr>
              <a:t>před(e)-</a:t>
            </a:r>
            <a:r>
              <a:rPr lang="cs-CZ" sz="1200" dirty="0">
                <a:highlight>
                  <a:srgbClr val="ECF0F2"/>
                </a:highlight>
                <a:latin typeface="Times New Roman"/>
                <a:cs typeface="Times New Roman"/>
              </a:rPr>
              <a:t>, ale jsou výsledkem dalšího odvození: </a:t>
            </a:r>
            <a:r>
              <a:rPr lang="cs-CZ" sz="1200" i="1" dirty="0">
                <a:highlight>
                  <a:srgbClr val="ECF0F2"/>
                </a:highlight>
                <a:latin typeface="Times New Roman"/>
                <a:cs typeface="Times New Roman"/>
              </a:rPr>
              <a:t>představitel</a:t>
            </a:r>
            <a:r>
              <a:rPr lang="cs-CZ" sz="1200" dirty="0">
                <a:highlight>
                  <a:srgbClr val="ECF0F2"/>
                </a:highlight>
                <a:latin typeface="Times New Roman"/>
                <a:cs typeface="Times New Roman"/>
              </a:rPr>
              <a:t>,</a:t>
            </a:r>
            <a:r>
              <a:rPr lang="cs-CZ" sz="1200" i="1" dirty="0">
                <a:highlight>
                  <a:srgbClr val="ECF0F2"/>
                </a:highlight>
                <a:latin typeface="Times New Roman"/>
                <a:cs typeface="Times New Roman"/>
              </a:rPr>
              <a:t> předplatný</a:t>
            </a:r>
            <a:r>
              <a:rPr lang="cs-CZ" sz="1200" dirty="0">
                <a:highlight>
                  <a:srgbClr val="ECF0F2"/>
                </a:highlight>
                <a:latin typeface="Times New Roman"/>
                <a:cs typeface="Times New Roman"/>
              </a:rPr>
              <a:t>,</a:t>
            </a:r>
            <a:r>
              <a:rPr lang="cs-CZ" sz="1200" i="1" dirty="0">
                <a:highlight>
                  <a:srgbClr val="ECF0F2"/>
                </a:highlight>
                <a:latin typeface="Times New Roman"/>
                <a:cs typeface="Times New Roman"/>
              </a:rPr>
              <a:t> předsíňka</a:t>
            </a:r>
            <a:r>
              <a:rPr lang="cs-CZ" sz="1200" dirty="0">
                <a:highlight>
                  <a:srgbClr val="ECF0F2"/>
                </a:highlight>
                <a:latin typeface="Times New Roman"/>
                <a:cs typeface="Times New Roman"/>
              </a:rPr>
              <a:t>. Zvláštní skupinu mezi nimi tvoří potom sekundární imperfektiva sloves odvozených prefixem </a:t>
            </a:r>
            <a:r>
              <a:rPr lang="cs-CZ" sz="1200" i="1" dirty="0">
                <a:highlight>
                  <a:srgbClr val="ECF0F2"/>
                </a:highlight>
                <a:latin typeface="Times New Roman"/>
                <a:cs typeface="Times New Roman"/>
              </a:rPr>
              <a:t>před(e)-</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předurčovat</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předjíždět</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před(e)</a:t>
            </a:r>
            <a:r>
              <a:rPr lang="cs-CZ" sz="1200" i="1" err="1">
                <a:highlight>
                  <a:srgbClr val="ECF0F2"/>
                </a:highlight>
                <a:latin typeface="Times New Roman"/>
                <a:cs typeface="Times New Roman"/>
              </a:rPr>
              <a:t>pisovat</a:t>
            </a:r>
            <a:r>
              <a:rPr lang="cs-CZ" sz="1200" dirty="0">
                <a:highlight>
                  <a:srgbClr val="ECF0F2"/>
                </a:highlight>
                <a:latin typeface="Times New Roman"/>
                <a:cs typeface="Times New Roman"/>
              </a:rPr>
              <a:t>.</a:t>
            </a:r>
            <a:endParaRPr lang="en-US" sz="1200">
              <a:latin typeface="Times New Roman"/>
              <a:cs typeface="Times New Roman"/>
            </a:endParaRPr>
          </a:p>
          <a:p>
            <a:pPr>
              <a:buNone/>
            </a:pPr>
            <a:r>
              <a:rPr lang="cs-CZ" sz="1200" dirty="0">
                <a:highlight>
                  <a:srgbClr val="ECF0F2"/>
                </a:highlight>
                <a:latin typeface="Times New Roman"/>
                <a:cs typeface="Times New Roman"/>
              </a:rPr>
              <a:t>Prefix </a:t>
            </a:r>
            <a:r>
              <a:rPr lang="cs-CZ" sz="1200" i="1" dirty="0">
                <a:highlight>
                  <a:srgbClr val="ECF0F2"/>
                </a:highlight>
                <a:latin typeface="Times New Roman"/>
                <a:cs typeface="Times New Roman"/>
              </a:rPr>
              <a:t>před-</a:t>
            </a:r>
            <a:r>
              <a:rPr lang="cs-CZ" sz="1200" dirty="0">
                <a:highlight>
                  <a:srgbClr val="ECF0F2"/>
                </a:highlight>
                <a:latin typeface="Times New Roman"/>
                <a:cs typeface="Times New Roman"/>
              </a:rPr>
              <a:t> vystupuje také jako součást </a:t>
            </a:r>
            <a:r>
              <a:rPr lang="cs-CZ" sz="1200" err="1">
                <a:highlight>
                  <a:srgbClr val="ECF0F2"/>
                </a:highlight>
                <a:latin typeface="Times New Roman"/>
                <a:cs typeface="Times New Roman"/>
              </a:rPr>
              <a:t>cirkumfixů</a:t>
            </a:r>
            <a:r>
              <a:rPr lang="cs-CZ" sz="1200" dirty="0">
                <a:highlight>
                  <a:srgbClr val="ECF0F2"/>
                </a:highlight>
                <a:latin typeface="Times New Roman"/>
                <a:cs typeface="Times New Roman"/>
              </a:rPr>
              <a:t>. Maximálně pěti neproblematickými lemmaty jsou v SYN2010 doloženy tyto </a:t>
            </a:r>
            <a:r>
              <a:rPr lang="cs-CZ" sz="1200" err="1">
                <a:highlight>
                  <a:srgbClr val="ECF0F2"/>
                </a:highlight>
                <a:latin typeface="Times New Roman"/>
                <a:cs typeface="Times New Roman"/>
              </a:rPr>
              <a:t>cirkumfixy</a:t>
            </a:r>
            <a:r>
              <a:rPr lang="cs-CZ" sz="1200" dirty="0">
                <a:highlight>
                  <a:srgbClr val="ECF0F2"/>
                </a:highlight>
                <a:latin typeface="Times New Roman"/>
                <a:cs typeface="Times New Roman"/>
              </a:rPr>
              <a:t>:</a:t>
            </a:r>
            <a:endParaRPr lang="en-US" sz="1200">
              <a:latin typeface="Times New Roman"/>
              <a:cs typeface="Times New Roman"/>
            </a:endParaRPr>
          </a:p>
          <a:p>
            <a:pPr>
              <a:buNone/>
            </a:pPr>
            <a:r>
              <a:rPr lang="cs-CZ" sz="1200" b="1" i="1" dirty="0">
                <a:highlight>
                  <a:srgbClr val="ECF0F2"/>
                </a:highlight>
                <a:latin typeface="Times New Roman"/>
                <a:cs typeface="Times New Roman"/>
              </a:rPr>
              <a:t>                          před- -</a:t>
            </a:r>
            <a:r>
              <a:rPr lang="cs-CZ" sz="1200" b="1" i="1" err="1">
                <a:highlight>
                  <a:srgbClr val="ECF0F2"/>
                </a:highlight>
                <a:latin typeface="Times New Roman"/>
                <a:cs typeface="Times New Roman"/>
              </a:rPr>
              <a:t>ovní</a:t>
            </a:r>
            <a:r>
              <a:rPr lang="cs-CZ" sz="1200" dirty="0">
                <a:highlight>
                  <a:srgbClr val="ECF0F2"/>
                </a:highlight>
                <a:latin typeface="Times New Roman"/>
                <a:cs typeface="Times New Roman"/>
              </a:rPr>
              <a:t>: </a:t>
            </a:r>
            <a:r>
              <a:rPr lang="cs-CZ" sz="1200" i="1" err="1">
                <a:highlight>
                  <a:srgbClr val="ECF0F2"/>
                </a:highlight>
                <a:latin typeface="Times New Roman"/>
                <a:cs typeface="Times New Roman"/>
              </a:rPr>
              <a:t>předcestovní</a:t>
            </a:r>
            <a:r>
              <a:rPr lang="cs-CZ" sz="1200" dirty="0">
                <a:highlight>
                  <a:srgbClr val="ECF0F2"/>
                </a:highlight>
                <a:latin typeface="Times New Roman"/>
                <a:cs typeface="Times New Roman"/>
              </a:rPr>
              <a:t>, </a:t>
            </a:r>
            <a:r>
              <a:rPr lang="cs-CZ" sz="1200" i="1" err="1">
                <a:highlight>
                  <a:srgbClr val="ECF0F2"/>
                </a:highlight>
                <a:latin typeface="Times New Roman"/>
                <a:cs typeface="Times New Roman"/>
              </a:rPr>
              <a:t>předmincovní</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předstartovní      </a:t>
            </a:r>
            <a:r>
              <a:rPr lang="cs-CZ" sz="1200" b="1" i="1" dirty="0">
                <a:highlight>
                  <a:srgbClr val="ECF0F2"/>
                </a:highlight>
                <a:latin typeface="Times New Roman"/>
                <a:cs typeface="Times New Roman"/>
              </a:rPr>
              <a:t>před- -ý</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předvěký, </a:t>
            </a:r>
            <a:r>
              <a:rPr lang="cs-CZ" sz="1200" i="1" err="1">
                <a:highlight>
                  <a:srgbClr val="ECF0F2"/>
                </a:highlight>
                <a:latin typeface="Times New Roman"/>
                <a:cs typeface="Times New Roman"/>
              </a:rPr>
              <a:t>přednovověký</a:t>
            </a:r>
            <a:r>
              <a:rPr lang="cs-CZ" sz="1200" i="1" dirty="0">
                <a:highlight>
                  <a:srgbClr val="ECF0F2"/>
                </a:highlight>
                <a:latin typeface="Times New Roman"/>
                <a:cs typeface="Times New Roman"/>
              </a:rPr>
              <a:t>, </a:t>
            </a:r>
            <a:r>
              <a:rPr lang="cs-CZ" sz="1200" i="1" err="1">
                <a:highlight>
                  <a:srgbClr val="ECF0F2"/>
                </a:highlight>
                <a:latin typeface="Times New Roman"/>
                <a:cs typeface="Times New Roman"/>
              </a:rPr>
              <a:t>předstředověký</a:t>
            </a:r>
            <a:r>
              <a:rPr lang="cs-CZ" sz="1200" i="1" dirty="0">
                <a:highlight>
                  <a:srgbClr val="ECF0F2"/>
                </a:highlight>
                <a:latin typeface="Times New Roman"/>
                <a:cs typeface="Times New Roman"/>
              </a:rPr>
              <a:t>   </a:t>
            </a:r>
            <a:r>
              <a:rPr lang="cs-CZ" sz="1200" b="1" i="1" dirty="0">
                <a:highlight>
                  <a:srgbClr val="ECF0F2"/>
                </a:highlight>
                <a:latin typeface="Times New Roman"/>
                <a:cs typeface="Times New Roman"/>
              </a:rPr>
              <a:t>před- -</a:t>
            </a:r>
            <a:r>
              <a:rPr lang="cs-CZ" sz="1200" b="1" i="1" err="1">
                <a:highlight>
                  <a:srgbClr val="ECF0F2"/>
                </a:highlight>
                <a:latin typeface="Times New Roman"/>
                <a:cs typeface="Times New Roman"/>
              </a:rPr>
              <a:t>ivní</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předproduktivní</a:t>
            </a:r>
            <a:r>
              <a:rPr lang="cs-CZ" sz="1200" dirty="0">
                <a:highlight>
                  <a:srgbClr val="ECF0F2"/>
                </a:highlight>
                <a:latin typeface="Times New Roman"/>
                <a:cs typeface="Times New Roman"/>
              </a:rPr>
              <a:t>, </a:t>
            </a:r>
            <a:r>
              <a:rPr lang="cs-CZ" sz="1200" i="1" err="1">
                <a:highlight>
                  <a:srgbClr val="ECF0F2"/>
                </a:highlight>
                <a:latin typeface="Times New Roman"/>
                <a:cs typeface="Times New Roman"/>
              </a:rPr>
              <a:t>předperspektivní</a:t>
            </a:r>
            <a:endParaRPr lang="cs-CZ" sz="1200">
              <a:latin typeface="Times New Roman"/>
              <a:cs typeface="Times New Roman"/>
            </a:endParaRPr>
          </a:p>
          <a:p>
            <a:pPr>
              <a:buNone/>
            </a:pPr>
            <a:r>
              <a:rPr lang="cs-CZ" sz="1200" b="1" i="1" dirty="0">
                <a:highlight>
                  <a:srgbClr val="ECF0F2"/>
                </a:highlight>
                <a:latin typeface="Times New Roman"/>
                <a:cs typeface="Times New Roman"/>
              </a:rPr>
              <a:t>                           před- -</a:t>
            </a:r>
            <a:r>
              <a:rPr lang="cs-CZ" sz="1200" b="1" i="1" err="1">
                <a:highlight>
                  <a:srgbClr val="ECF0F2"/>
                </a:highlight>
                <a:latin typeface="Times New Roman"/>
                <a:cs typeface="Times New Roman"/>
              </a:rPr>
              <a:t>ka</a:t>
            </a:r>
            <a:r>
              <a:rPr lang="cs-CZ" sz="1200" dirty="0">
                <a:highlight>
                  <a:srgbClr val="ECF0F2"/>
                </a:highlight>
                <a:latin typeface="Times New Roman"/>
                <a:cs typeface="Times New Roman"/>
              </a:rPr>
              <a:t>: </a:t>
            </a:r>
            <a:r>
              <a:rPr lang="cs-CZ" sz="1200" i="1" dirty="0">
                <a:highlight>
                  <a:srgbClr val="ECF0F2"/>
                </a:highlight>
                <a:latin typeface="Times New Roman"/>
                <a:cs typeface="Times New Roman"/>
              </a:rPr>
              <a:t>přednožka         </a:t>
            </a:r>
            <a:r>
              <a:rPr lang="cs-CZ" sz="1200" b="1" i="1" dirty="0">
                <a:highlight>
                  <a:srgbClr val="ECF0F2"/>
                </a:highlight>
                <a:latin typeface="Times New Roman"/>
                <a:cs typeface="Times New Roman"/>
              </a:rPr>
              <a:t>před- -</a:t>
            </a:r>
            <a:r>
              <a:rPr lang="cs-CZ" sz="1200" b="1" i="1" err="1">
                <a:highlight>
                  <a:srgbClr val="ECF0F2"/>
                </a:highlight>
                <a:latin typeface="Times New Roman"/>
                <a:cs typeface="Times New Roman"/>
              </a:rPr>
              <a:t>ární</a:t>
            </a:r>
            <a:r>
              <a:rPr lang="cs-CZ" sz="1200" dirty="0">
                <a:highlight>
                  <a:srgbClr val="ECF0F2"/>
                </a:highlight>
                <a:latin typeface="Times New Roman"/>
                <a:cs typeface="Times New Roman"/>
              </a:rPr>
              <a:t>: </a:t>
            </a:r>
            <a:r>
              <a:rPr lang="cs-CZ" sz="1200" i="1" err="1">
                <a:highlight>
                  <a:srgbClr val="ECF0F2"/>
                </a:highlight>
                <a:latin typeface="Times New Roman"/>
                <a:cs typeface="Times New Roman"/>
              </a:rPr>
              <a:t>předliterární</a:t>
            </a:r>
            <a:r>
              <a:rPr lang="cs-CZ" sz="1200" i="1" dirty="0">
                <a:highlight>
                  <a:srgbClr val="ECF0F2"/>
                </a:highlight>
                <a:latin typeface="Times New Roman"/>
                <a:cs typeface="Times New Roman"/>
              </a:rPr>
              <a:t>           </a:t>
            </a:r>
            <a:r>
              <a:rPr lang="cs-CZ" sz="1200" b="1" i="1" dirty="0">
                <a:highlight>
                  <a:srgbClr val="ECF0F2"/>
                </a:highlight>
                <a:latin typeface="Times New Roman"/>
                <a:cs typeface="Times New Roman"/>
              </a:rPr>
              <a:t>před- -</a:t>
            </a:r>
            <a:r>
              <a:rPr lang="cs-CZ" sz="1200" b="1" i="1" err="1">
                <a:highlight>
                  <a:srgbClr val="ECF0F2"/>
                </a:highlight>
                <a:latin typeface="Times New Roman"/>
                <a:cs typeface="Times New Roman"/>
              </a:rPr>
              <a:t>ijní</a:t>
            </a:r>
            <a:r>
              <a:rPr lang="cs-CZ" sz="1200" i="1" dirty="0">
                <a:highlight>
                  <a:srgbClr val="ECF0F2"/>
                </a:highlight>
                <a:latin typeface="Times New Roman"/>
                <a:cs typeface="Times New Roman"/>
              </a:rPr>
              <a:t>: </a:t>
            </a:r>
            <a:r>
              <a:rPr lang="cs-CZ" sz="1200" i="1" err="1">
                <a:highlight>
                  <a:srgbClr val="ECF0F2"/>
                </a:highlight>
                <a:latin typeface="Times New Roman"/>
                <a:cs typeface="Times New Roman"/>
              </a:rPr>
              <a:t>předpenzijní</a:t>
            </a:r>
            <a:r>
              <a:rPr lang="cs-CZ" sz="1200" i="1" dirty="0">
                <a:highlight>
                  <a:srgbClr val="ECF0F2"/>
                </a:highlight>
                <a:latin typeface="Times New Roman"/>
                <a:cs typeface="Times New Roman"/>
              </a:rPr>
              <a:t>       </a:t>
            </a:r>
            <a:r>
              <a:rPr lang="cs-CZ" sz="1200" b="1" i="1" dirty="0">
                <a:highlight>
                  <a:srgbClr val="ECF0F2"/>
                </a:highlight>
                <a:latin typeface="Times New Roman"/>
                <a:cs typeface="Times New Roman"/>
              </a:rPr>
              <a:t>před- -</a:t>
            </a:r>
            <a:r>
              <a:rPr lang="cs-CZ" sz="1200" b="1" i="1" err="1">
                <a:highlight>
                  <a:srgbClr val="ECF0F2"/>
                </a:highlight>
                <a:latin typeface="Times New Roman"/>
                <a:cs typeface="Times New Roman"/>
              </a:rPr>
              <a:t>ejší</a:t>
            </a:r>
            <a:r>
              <a:rPr lang="cs-CZ" sz="1200" i="1" dirty="0">
                <a:highlight>
                  <a:srgbClr val="ECF0F2"/>
                </a:highlight>
                <a:latin typeface="Times New Roman"/>
                <a:cs typeface="Times New Roman"/>
              </a:rPr>
              <a:t>: předvčerejší           </a:t>
            </a:r>
            <a:r>
              <a:rPr lang="cs-CZ" sz="1200" b="1" i="1" dirty="0">
                <a:highlight>
                  <a:srgbClr val="ECF0F2"/>
                </a:highlight>
                <a:latin typeface="Times New Roman"/>
                <a:cs typeface="Times New Roman"/>
              </a:rPr>
              <a:t>před- -ovitý</a:t>
            </a:r>
            <a:r>
              <a:rPr lang="cs-CZ" sz="1200" dirty="0">
                <a:highlight>
                  <a:srgbClr val="ECF0F2"/>
                </a:highlight>
                <a:latin typeface="Times New Roman"/>
                <a:cs typeface="Times New Roman"/>
              </a:rPr>
              <a:t>: </a:t>
            </a:r>
            <a:r>
              <a:rPr lang="cs-CZ" sz="1200" i="1" err="1">
                <a:highlight>
                  <a:srgbClr val="ECF0F2"/>
                </a:highlight>
                <a:latin typeface="Times New Roman"/>
                <a:cs typeface="Times New Roman"/>
              </a:rPr>
              <a:t>předcarciomovitý</a:t>
            </a:r>
            <a:endParaRPr lang="en-US" sz="1200">
              <a:latin typeface="Times New Roman"/>
              <a:cs typeface="Times New Roman"/>
            </a:endParaRPr>
          </a:p>
          <a:p>
            <a:pPr marL="0" indent="0">
              <a:buNone/>
            </a:pPr>
            <a:endParaRPr lang="cs-CZ" sz="1200" dirty="0">
              <a:latin typeface="Times New Roman"/>
              <a:cs typeface="Times New Roman"/>
            </a:endParaRPr>
          </a:p>
        </p:txBody>
      </p:sp>
    </p:spTree>
    <p:extLst>
      <p:ext uri="{BB962C8B-B14F-4D97-AF65-F5344CB8AC3E}">
        <p14:creationId xmlns:p14="http://schemas.microsoft.com/office/powerpoint/2010/main" val="80257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DC7B6F-0512-393A-6E9D-56D4DCCF2FDF}"/>
              </a:ext>
            </a:extLst>
          </p:cNvPr>
          <p:cNvSpPr>
            <a:spLocks noGrp="1"/>
          </p:cNvSpPr>
          <p:nvPr>
            <p:ph type="title"/>
          </p:nvPr>
        </p:nvSpPr>
        <p:spPr>
          <a:xfrm>
            <a:off x="838200" y="939234"/>
            <a:ext cx="10515600" cy="1868357"/>
          </a:xfrm>
        </p:spPr>
        <p:txBody>
          <a:bodyPr/>
          <a:lstStyle/>
          <a:p>
            <a:pPr marL="228600" indent="-228600" algn="ctr">
              <a:spcBef>
                <a:spcPts val="1000"/>
              </a:spcBef>
            </a:pPr>
            <a:r>
              <a:rPr lang="cs-CZ" sz="3200" b="1" dirty="0">
                <a:latin typeface="Times New Roman"/>
                <a:cs typeface="Times New Roman"/>
              </a:rPr>
              <a:t>Moje zkušenost se slovníkem</a:t>
            </a:r>
            <a:endParaRPr lang="cs-CZ"/>
          </a:p>
          <a:p>
            <a:pPr marL="228600" indent="-228600" algn="ctr">
              <a:spcBef>
                <a:spcPts val="1000"/>
              </a:spcBef>
            </a:pPr>
            <a:endParaRPr lang="cs-CZ" sz="3200" b="1" dirty="0">
              <a:latin typeface="Times New Roman"/>
              <a:cs typeface="Times New Roman"/>
            </a:endParaRPr>
          </a:p>
          <a:p>
            <a:endParaRPr lang="cs-CZ" dirty="0"/>
          </a:p>
        </p:txBody>
      </p:sp>
      <p:sp>
        <p:nvSpPr>
          <p:cNvPr id="3" name="Zástupný obsah 2">
            <a:extLst>
              <a:ext uri="{FF2B5EF4-FFF2-40B4-BE49-F238E27FC236}">
                <a16:creationId xmlns:a16="http://schemas.microsoft.com/office/drawing/2014/main" id="{D3E78E56-5E9F-523C-BC9A-7E2476802169}"/>
              </a:ext>
            </a:extLst>
          </p:cNvPr>
          <p:cNvSpPr>
            <a:spLocks noGrp="1"/>
          </p:cNvSpPr>
          <p:nvPr>
            <p:ph idx="1"/>
          </p:nvPr>
        </p:nvSpPr>
        <p:spPr>
          <a:xfrm>
            <a:off x="671186" y="2097022"/>
            <a:ext cx="10515600" cy="3818982"/>
          </a:xfrm>
        </p:spPr>
        <p:txBody>
          <a:bodyPr vert="horz" lIns="91440" tIns="45720" rIns="91440" bIns="45720" rtlCol="0" anchor="t">
            <a:normAutofit/>
          </a:bodyPr>
          <a:lstStyle/>
          <a:p>
            <a:pPr marL="0" indent="0">
              <a:buNone/>
            </a:pPr>
            <a:r>
              <a:rPr lang="cs-CZ" sz="2400" dirty="0">
                <a:latin typeface="Times New Roman"/>
                <a:ea typeface="+mn-lt"/>
                <a:cs typeface="+mn-lt"/>
              </a:rPr>
              <a:t>Osobní zkušenost se slovníkem afixů užívaných v češtině zatím nemám. V ukrajinštině jsem však pracovala s odbornými slovníky </a:t>
            </a:r>
            <a:r>
              <a:rPr lang="cs-CZ" sz="2400" err="1">
                <a:latin typeface="Times New Roman"/>
                <a:ea typeface="+mn-lt"/>
                <a:cs typeface="+mn-lt"/>
              </a:rPr>
              <a:t>slovotvoru</a:t>
            </a:r>
            <a:r>
              <a:rPr lang="cs-CZ" sz="2400" dirty="0">
                <a:latin typeface="Times New Roman"/>
                <a:ea typeface="+mn-lt"/>
                <a:cs typeface="+mn-lt"/>
              </a:rPr>
              <a:t>, například „Ukrajinská slovní tvorba v termínech“, který obsahuje terminologii slovotvorných jednotek včetně afixů, a s podobnými zdroji o afixech a morfémech. Díky tomu mám představu o tom, jak takové odborné slovníky fungují a jak se s nimi pracuje.</a:t>
            </a:r>
            <a:endParaRPr lang="cs-CZ" sz="2400">
              <a:latin typeface="Times New Roman"/>
              <a:cs typeface="Times New Roman"/>
            </a:endParaRPr>
          </a:p>
        </p:txBody>
      </p:sp>
    </p:spTree>
    <p:extLst>
      <p:ext uri="{BB962C8B-B14F-4D97-AF65-F5344CB8AC3E}">
        <p14:creationId xmlns:p14="http://schemas.microsoft.com/office/powerpoint/2010/main" val="2059460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9E50D1-49F5-EEF8-0EF7-84831AC200B3}"/>
              </a:ext>
            </a:extLst>
          </p:cNvPr>
          <p:cNvSpPr>
            <a:spLocks noGrp="1"/>
          </p:cNvSpPr>
          <p:nvPr>
            <p:ph type="title"/>
          </p:nvPr>
        </p:nvSpPr>
        <p:spPr>
          <a:xfrm>
            <a:off x="838200" y="2306658"/>
            <a:ext cx="10515600" cy="3079208"/>
          </a:xfrm>
        </p:spPr>
        <p:txBody>
          <a:bodyPr>
            <a:normAutofit/>
          </a:bodyPr>
          <a:lstStyle/>
          <a:p>
            <a:pPr algn="ctr"/>
            <a:r>
              <a:rPr lang="cs-CZ" sz="6000" b="1" dirty="0">
                <a:latin typeface="Times New Roman"/>
                <a:ea typeface="+mj-lt"/>
                <a:cs typeface="+mj-lt"/>
              </a:rPr>
              <a:t>Děkuji za pozornost!</a:t>
            </a:r>
            <a:endParaRPr lang="cs-CZ" sz="6000" b="1" dirty="0">
              <a:latin typeface="Times New Roman"/>
              <a:cs typeface="Times New Roman"/>
            </a:endParaRPr>
          </a:p>
        </p:txBody>
      </p:sp>
    </p:spTree>
    <p:extLst>
      <p:ext uri="{BB962C8B-B14F-4D97-AF65-F5344CB8AC3E}">
        <p14:creationId xmlns:p14="http://schemas.microsoft.com/office/powerpoint/2010/main" val="254207404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Širokoúhlá obrazovka</PresentationFormat>
  <Paragraphs>0</Paragraphs>
  <Slides>7</Slides>
  <Notes>0</Notes>
  <HiddenSlides>0</HiddenSlides>
  <MMClips>0</MMClips>
  <ScaleCrop>false</ScaleCrop>
  <HeadingPairs>
    <vt:vector size="4" baseType="variant">
      <vt:variant>
        <vt:lpstr>Motiv</vt:lpstr>
      </vt:variant>
      <vt:variant>
        <vt:i4>1</vt:i4>
      </vt:variant>
      <vt:variant>
        <vt:lpstr>Nadpisy snímků</vt:lpstr>
      </vt:variant>
      <vt:variant>
        <vt:i4>7</vt:i4>
      </vt:variant>
    </vt:vector>
  </HeadingPairs>
  <TitlesOfParts>
    <vt:vector size="8" baseType="lpstr">
      <vt:lpstr>Wisp</vt:lpstr>
      <vt:lpstr>Slovník afixů užívaných v češtině</vt:lpstr>
      <vt:lpstr>Základní údaje </vt:lpstr>
      <vt:lpstr>Cíl slovníku </vt:lpstr>
      <vt:lpstr>Struktura hesel </vt:lpstr>
      <vt:lpstr>Heslo před-/přede-. </vt:lpstr>
      <vt:lpstr>Moje zkušenost se slovníkem  </vt:lpstr>
      <vt:lpstr>Děkuji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Slovník afixů užívaných v češtině</dc:title>
  <dc:creator/>
  <cp:lastModifiedBy>Mila Pop</cp:lastModifiedBy>
  <cp:revision>43</cp:revision>
  <dcterms:created xsi:type="dcterms:W3CDTF">2026-01-28T17:43:28Z</dcterms:created>
  <dcterms:modified xsi:type="dcterms:W3CDTF">2026-02-13T23:56:53Z</dcterms:modified>
</cp:coreProperties>
</file>