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868062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39824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64029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43431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1592856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9101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801643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519090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34528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084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5507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1DE6BB2-EA83-E748-9771-DA888D934F16}" type="datetimeFigureOut">
              <a:rPr lang="ru-CZ" smtClean="0"/>
              <a:t>23.12.2025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DBC9F13-C678-7A4F-B1CC-937DB2AF40B8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703914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3418C-83B9-EB5D-77F9-4044F2EB0B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 числительное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AEE7B8-8B97-BAD2-89F5-82E5C31C87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11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547915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DAC3A-747D-F718-95F5-1463FAEB6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2793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Числительное – 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8AF625-8EC9-DCB5-ACFB-F3FADBA76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13186"/>
            <a:ext cx="9601200" cy="4154214"/>
          </a:xfrm>
        </p:spPr>
        <p:txBody>
          <a:bodyPr>
            <a:normAutofit fontScale="92500" lnSpcReduction="10000"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Числительное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часть речи, объединяющая слова, которые называют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кого-либо/чего-либо,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отвлеченное число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кого-либо/чего-либо или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предметов по счету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существует 16 непроизводных корней, которые положены в основу образования числительных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(один, полтора, два, три, четыре, пять, шесть, семь, восемь, девять, десять, сорок, сто, тысяча, миллион, миллиард);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обладать грамматическими признаками разных частей речи;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зменяются по падежам;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уществует более 10 типов склонения числительных;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имеют родовых различий (исключение –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один, два, полтора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екоторые числительные изменяются по числам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– одни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порядковые);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епополняемая группа слов.</a:t>
            </a:r>
          </a:p>
        </p:txBody>
      </p:sp>
    </p:spTree>
    <p:extLst>
      <p:ext uri="{BB962C8B-B14F-4D97-AF65-F5344CB8AC3E}">
        <p14:creationId xmlns:p14="http://schemas.microsoft.com/office/powerpoint/2010/main" val="4270051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B174E-BD8A-B0EE-944E-CC7EDD69B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4834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числительных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B19603-7043-F0B0-C2D0-23505E33C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601200" cy="4133193"/>
          </a:xfrm>
        </p:spPr>
        <p:txBody>
          <a:bodyPr>
            <a:normAutofit fontScale="92500" lnSpcReduction="10000"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семантике и функционированию в речи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(одна их возможных классификаций)</a:t>
            </a:r>
          </a:p>
          <a:p>
            <a:pPr lvl="1"/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числительные</a:t>
            </a:r>
            <a:endParaRPr lang="cs-CZ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Собственно-количественные</a:t>
            </a: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робные </a:t>
            </a:r>
          </a:p>
          <a:p>
            <a:pPr lvl="2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еопределенно-количественные </a:t>
            </a:r>
            <a:r>
              <a:rPr lang="ru-CZ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много, мало, столько, сколько, тьма, уйма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обирательные числительные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обозначают количество предметов в их совокупности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двое, трое, пятеро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орядковые числительные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называют порядковый номер предмета при счете</a:t>
            </a:r>
          </a:p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структуре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состоят из одного корня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три, сто, тысяча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имеют две основы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пятьдесят, двести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образованы сочетанием простых или сложных числительных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 десять, тысяча пятьсот семьдесят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55365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5E5D7-3CFA-5094-BB64-A44845A46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95855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числительные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712914-1147-34C2-5229-6680B52FA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1655"/>
            <a:ext cx="9601200" cy="4185745"/>
          </a:xfrm>
        </p:spPr>
        <p:txBody>
          <a:bodyPr>
            <a:normAutofit lnSpcReduction="1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Обозначают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отвлеченное число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Отвечают на вопрос «Сколько?»;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сложных числительных склоняются обе основы;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составных числительных склоняются все слова; 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постпозиции количественные числительные не склоняются (в доме двадцать два по улице…), исключение –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двадцати двух лет.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 случаи склонения: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сорок, девяносто, сто, полтора/полторы, оба/обе, тысяча</a:t>
            </a:r>
          </a:p>
          <a:p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Тысяча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склоняться как ИС (предпочительная норма)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тысячей штук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как числительное (устаревающий вариант)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тысячью штуками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20004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BE4A6-BA02-C482-5A80-69ADC6306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5F0DC-0584-4145-9448-BDB648B8E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95855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Собирательные числительные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036A7C-B9F5-C3A4-E8A3-6A5164489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1655"/>
            <a:ext cx="9601200" cy="4185745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Обозначают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 совокупности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Отвечают на вопрос «Сколько?»;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Сочетаются с ИС муж.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общего рода со значением лица, словами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лица, ребята, люди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pluralia tantum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двое суток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парными предметами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трое брюк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субстантивированными прилагательными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трое раненых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местоимением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двое, идите сюда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только простыми по структуре;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Непродуктивный разряд (их всего 9 (11, если включать в эту категорию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оба/обе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Собирательные числительные в сочетании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неодуш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ИС в косвенных падежах меняются на количественные числительные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трое ножниц – трех ножниц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044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C3040-8055-23FF-9F30-E2FB190E2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9FF4BD-5F1E-A686-F08A-591B064D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95855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Порядковые числительные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672B90-2DA4-7C6A-554B-02F3991EB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1655"/>
            <a:ext cx="9601200" cy="4185745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Обозначают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предметов при счете, место предмета в ряду его подобных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Отвечают на вопрос «Который?»;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простыми, сложными и составными по структуре;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Изменяются по родам, числам, падежам;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склонении у составных порядковых числительных изменяется только последнее слово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тридцать второму, в две тысячи пятнадцатом году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142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03B82-3838-332A-E326-BDCBA6036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CF8964-401E-8F12-1C80-51E5FD03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95855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Дробные числительные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648F12-FE70-C387-419A-BCAAA3015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1655"/>
            <a:ext cx="9601200" cy="4185745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Обозначают абстрактную дробь (в математике) или дробное количество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четвертая стакана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только составными по структуре: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оличественное + порядковое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(две восьмых)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Количественное + прилагательное целый + союз «и» + количественное + порядковое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целая и пять сотых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Изменяются по падежам;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два компонента, то склоняются оба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пяти десятых процента, к двум пятым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если четыре, то склоняются все компоненты кроме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целых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613542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7E1593-5E90-70DE-A9D1-11E10CF3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6942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Числительные: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97D322-61D4-E5A5-25A3-01BD2CB3B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4343400"/>
          </a:xfrm>
        </p:spPr>
        <p:txBody>
          <a:bodyPr/>
          <a:lstStyle/>
          <a:p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После числительных 2, 3, 4 в РЯ следует род. п. ед. ч. (</a:t>
            </a:r>
            <a:r>
              <a:rPr lang="ru-RU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два грузовика, три девочки, четыре озера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в то время как в ЧЯ им. п. мн. ч. (</a:t>
            </a:r>
            <a:r>
              <a:rPr lang="ru-RU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dva</a:t>
            </a:r>
            <a:r>
              <a:rPr lang="ru-RU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muži</a:t>
            </a:r>
            <a:r>
              <a:rPr lang="ru-RU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</a:t>
            </a:r>
            <a:r>
              <a:rPr lang="ru-RU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tři</a:t>
            </a:r>
            <a:r>
              <a:rPr lang="ru-RU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ženy</a:t>
            </a:r>
            <a:r>
              <a:rPr lang="ru-RU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</a:t>
            </a:r>
            <a:r>
              <a:rPr lang="ru-RU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čtyři</a:t>
            </a:r>
            <a:r>
              <a:rPr lang="ru-RU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i="1" kern="50" dirty="0" err="1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pole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Постпозитивное положение числительного выражает значение приблизительности.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РЯ: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десять человек Х человек десять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deset lidí X kolem 10 lidí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РЯ в ЧЯ собирательные числительные используются для обозначения разных видов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dvojí cukroví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классификация собирательных числительных более детализирована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druhové, souborové a úhrnné číslovky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отличие от ЧЯ в РЯ слово </a:t>
            </a:r>
            <a:r>
              <a:rPr lang="ru-RU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год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всегда появляется только </a:t>
            </a:r>
            <a:r>
              <a:rPr lang="ru-RU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после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числительного (</a:t>
            </a:r>
            <a:r>
              <a:rPr lang="ru-RU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тысяча девятьсот тридцатом году, первое мая две тысячи четвертого года</a:t>
            </a:r>
            <a:r>
              <a:rPr lang="ru-RU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779205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19253</TotalTime>
  <Words>727</Words>
  <Application>Microsoft Macintosh PowerPoint</Application>
  <PresentationFormat>Широкоэкранный</PresentationFormat>
  <Paragraphs>58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Franklin Gothic Book</vt:lpstr>
      <vt:lpstr>Times New Roman</vt:lpstr>
      <vt:lpstr>Wingdings</vt:lpstr>
      <vt:lpstr>Уголки</vt:lpstr>
      <vt:lpstr>Имя числительное</vt:lpstr>
      <vt:lpstr>Числительное – основные понятия</vt:lpstr>
      <vt:lpstr>Классификация числительных</vt:lpstr>
      <vt:lpstr>Количественные числительные</vt:lpstr>
      <vt:lpstr>Собирательные числительные</vt:lpstr>
      <vt:lpstr>Порядковые числительные</vt:lpstr>
      <vt:lpstr>Дробные числительные</vt:lpstr>
      <vt:lpstr>Числительные: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6</cp:revision>
  <dcterms:created xsi:type="dcterms:W3CDTF">2025-12-23T21:45:46Z</dcterms:created>
  <dcterms:modified xsi:type="dcterms:W3CDTF">2026-01-06T06:39:33Z</dcterms:modified>
</cp:coreProperties>
</file>