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91" r:id="rId3"/>
    <p:sldId id="286" r:id="rId4"/>
    <p:sldId id="287" r:id="rId5"/>
    <p:sldId id="288" r:id="rId6"/>
    <p:sldId id="289" r:id="rId7"/>
    <p:sldId id="290" r:id="rId8"/>
    <p:sldId id="284" r:id="rId9"/>
    <p:sldId id="285" r:id="rId10"/>
    <p:sldId id="257" r:id="rId11"/>
    <p:sldId id="281" r:id="rId12"/>
    <p:sldId id="292" r:id="rId13"/>
    <p:sldId id="293" r:id="rId14"/>
    <p:sldId id="262" r:id="rId15"/>
    <p:sldId id="263" r:id="rId16"/>
    <p:sldId id="264" r:id="rId17"/>
    <p:sldId id="265" r:id="rId18"/>
    <p:sldId id="268" r:id="rId19"/>
    <p:sldId id="269" r:id="rId20"/>
    <p:sldId id="283" r:id="rId21"/>
    <p:sldId id="270" r:id="rId22"/>
    <p:sldId id="271" r:id="rId23"/>
    <p:sldId id="272" r:id="rId24"/>
    <p:sldId id="282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87"/>
  </p:normalViewPr>
  <p:slideViewPr>
    <p:cSldViewPr snapToGrid="0">
      <p:cViewPr varScale="1">
        <p:scale>
          <a:sx n="160" d="100"/>
          <a:sy n="160" d="100"/>
        </p:scale>
        <p:origin x="24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48160e396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348160e396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348160e39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348160e39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27e99a0b1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27e99a0b1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2ca837226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2ca837226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348160e39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348160e39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348160e396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348160e396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348160e396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348160e396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7e99a0b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27e99a0b1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27e99a0b1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27e99a0b1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48160e39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48160e39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348160e396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348160e396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2ca8372262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2ca8372262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348160e39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348160e396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348160e39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348160e39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348160e39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348160e396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Síla obrazu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Film jako historický pramen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20869" y="142876"/>
            <a:ext cx="8520600" cy="572700"/>
          </a:xfr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dirty="0"/>
              <a:t>Jak na analýzu F?</a:t>
            </a:r>
          </a:p>
        </p:txBody>
      </p:sp>
      <p:pic>
        <p:nvPicPr>
          <p:cNvPr id="2" name="Google Shape;128;p24">
            <a:extLst>
              <a:ext uri="{FF2B5EF4-FFF2-40B4-BE49-F238E27FC236}">
                <a16:creationId xmlns:a16="http://schemas.microsoft.com/office/drawing/2014/main" id="{4ADDBEBF-C512-C5E3-E663-1EE38AC0D6A3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1879092"/>
            <a:ext cx="2105542" cy="326440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>
            <a:spLocks noGrp="1"/>
          </p:cNvSpPr>
          <p:nvPr>
            <p:ph type="body" idx="4294967295"/>
          </p:nvPr>
        </p:nvSpPr>
        <p:spPr>
          <a:xfrm>
            <a:off x="2105542" y="604300"/>
            <a:ext cx="4978304" cy="4539200"/>
          </a:xfrm>
        </p:spPr>
        <p:txBody>
          <a:bodyPr spcFirstLastPara="1" lIns="91425" tIns="91425" rIns="91425" bIns="91425" anchor="t" anchorCtr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Film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jako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H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pramen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/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filmová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věda</a:t>
            </a:r>
            <a:endParaRPr lang="en-US" sz="1000" b="0" i="0" u="none" strike="noStrike" cap="none" dirty="0">
              <a:solidFill>
                <a:schemeClr val="dk1"/>
              </a:solidFill>
              <a:effectLst/>
            </a:endParaRP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1" u="none" strike="noStrike" cap="none" dirty="0">
                <a:solidFill>
                  <a:schemeClr val="dk1"/>
                </a:solidFill>
                <a:effectLst/>
              </a:rPr>
              <a:t>﻿</a:t>
            </a:r>
            <a:r>
              <a:rPr lang="en-US" sz="1000" b="0" u="none" strike="noStrike" cap="none" dirty="0">
                <a:solidFill>
                  <a:schemeClr val="dk1"/>
                </a:solidFill>
                <a:effectLst/>
              </a:rPr>
              <a:t>James Monaco, </a:t>
            </a:r>
            <a:r>
              <a:rPr lang="en-US" sz="1000" b="0" i="1" u="none" strike="noStrike" cap="none" dirty="0">
                <a:solidFill>
                  <a:schemeClr val="dk1"/>
                </a:solidFill>
                <a:effectLst/>
              </a:rPr>
              <a:t>How to Read a Film 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(1977)</a:t>
            </a: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Film je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skvělý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H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pramen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, ale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vyžaduje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specifickou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kritiku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!</a:t>
            </a: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Metoda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teorie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 a </a:t>
            </a: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koncepty</a:t>
            </a:r>
            <a:endParaRPr lang="en-US" sz="1000" b="0" i="0" u="none" strike="noStrike" cap="none" dirty="0">
              <a:solidFill>
                <a:schemeClr val="dk1"/>
              </a:solidFill>
              <a:effectLst/>
            </a:endParaRP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Základní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teoretický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koncepční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rámec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: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poskytnout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základní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nástroje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(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koncepty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)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teoretické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rámce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(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teorie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) pro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analýzu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filmů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jejich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použití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jako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pramenů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studiu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H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Kritická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analýza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: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kriticky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zkoumat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roli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filmu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jako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H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zdroje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,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rozvíjet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kritický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pohled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na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filmy,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který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přesahuje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povrchní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zábavu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odhaluje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skryté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H a K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narativy</a:t>
            </a:r>
            <a:endParaRPr lang="en-US" sz="1000" b="0" i="0" u="none" strike="noStrike" cap="none" dirty="0">
              <a:solidFill>
                <a:schemeClr val="dk1"/>
              </a:solidFill>
              <a:effectLst/>
            </a:endParaRP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Širší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H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kontext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: 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Identita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: </a:t>
            </a:r>
          </a:p>
          <a:p>
            <a:pPr lvl="2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Národní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kontinentální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atp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.</a:t>
            </a:r>
          </a:p>
          <a:p>
            <a:pPr lvl="2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např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.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pochopení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eurocentrických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perspektiv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ve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F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zobrazení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neevropských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kultur v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kinematografii</a:t>
            </a:r>
            <a:endParaRPr lang="en-US" sz="1000" b="0" i="0" u="none" strike="noStrike" cap="none" dirty="0">
              <a:solidFill>
                <a:schemeClr val="dk1"/>
              </a:solidFill>
              <a:effectLst/>
            </a:endParaRP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Reprezentace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: </a:t>
            </a: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např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. 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taktiky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reprezentace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,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které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udržují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stereotypy,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odcizení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marginalizaci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„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druhého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“,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odhalit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, jak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tyto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zobrazení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slouží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k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zábavě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západního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publika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udržování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(post)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koloniálního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světového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řádu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(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formy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epistemického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000" b="0" i="0" u="none" strike="noStrike" cap="none" dirty="0" err="1">
                <a:solidFill>
                  <a:schemeClr val="dk1"/>
                </a:solidFill>
                <a:effectLst/>
              </a:rPr>
              <a:t>násilí</a:t>
            </a:r>
            <a:r>
              <a:rPr lang="en-US" sz="1000" b="0" i="0" u="none" strike="noStrike" cap="none" dirty="0">
                <a:solidFill>
                  <a:schemeClr val="dk1"/>
                </a:solidFill>
                <a:effectLst/>
              </a:rPr>
              <a:t>)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1000" b="0" i="0" u="none" strike="noStrike" cap="none" dirty="0" err="1">
                <a:solidFill>
                  <a:schemeClr val="dk1"/>
                </a:solidFill>
              </a:rPr>
              <a:t>Shohat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, Ella &amp; Stam, Robert</a:t>
            </a:r>
            <a:r>
              <a:rPr lang="en-US" sz="1000" dirty="0">
                <a:solidFill>
                  <a:schemeClr val="dk1"/>
                </a:solidFill>
              </a:rPr>
              <a:t>, </a:t>
            </a:r>
            <a:r>
              <a:rPr lang="en-US" sz="1000" b="0" i="1" u="none" strike="noStrike" cap="none" dirty="0">
                <a:solidFill>
                  <a:schemeClr val="dk1"/>
                </a:solidFill>
              </a:rPr>
              <a:t>Unthinking Eurocentrism </a:t>
            </a:r>
            <a:r>
              <a:rPr lang="en-US" sz="1000" b="0" i="0" u="none" strike="noStrike" cap="none" dirty="0">
                <a:solidFill>
                  <a:schemeClr val="dk1"/>
                </a:solidFill>
              </a:rPr>
              <a:t>(1994)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rgbClr val="000000"/>
              </a:buClr>
            </a:pPr>
            <a:endParaRPr lang="en-US" sz="1000" b="0" i="0" u="none" strike="noStrike" cap="none" dirty="0">
              <a:solidFill>
                <a:schemeClr val="dk1"/>
              </a:solidFill>
              <a:effectLst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959C600-047A-6D75-23AD-BA2CB913B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1981" y="0"/>
            <a:ext cx="1934904" cy="28166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56B4B7-BE77-0641-6AF7-079983257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1400" dirty="0"/>
              <a:t>﻿‘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whole</a:t>
            </a:r>
            <a:r>
              <a:rPr lang="cs-CZ" sz="1400" dirty="0"/>
              <a:t> </a:t>
            </a:r>
            <a:r>
              <a:rPr lang="cs-CZ" sz="1400" dirty="0" err="1"/>
              <a:t>dimension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everyday</a:t>
            </a:r>
            <a:r>
              <a:rPr lang="cs-CZ" sz="1400" dirty="0"/>
              <a:t> </a:t>
            </a:r>
            <a:r>
              <a:rPr lang="cs-CZ" sz="1400" dirty="0" err="1"/>
              <a:t>life</a:t>
            </a:r>
            <a:r>
              <a:rPr lang="cs-CZ" sz="1400" dirty="0"/>
              <a:t> </a:t>
            </a:r>
            <a:r>
              <a:rPr lang="cs-CZ" sz="1400" dirty="0" err="1"/>
              <a:t>with</a:t>
            </a:r>
            <a:r>
              <a:rPr lang="cs-CZ" sz="1400" dirty="0"/>
              <a:t> </a:t>
            </a:r>
            <a:r>
              <a:rPr lang="cs-CZ" sz="1400" dirty="0" err="1"/>
              <a:t>its</a:t>
            </a:r>
            <a:r>
              <a:rPr lang="cs-CZ" sz="1400" dirty="0"/>
              <a:t> </a:t>
            </a:r>
            <a:r>
              <a:rPr lang="cs-CZ" sz="1400" dirty="0" err="1"/>
              <a:t>infinitesimal</a:t>
            </a:r>
            <a:r>
              <a:rPr lang="cs-CZ" sz="1400" dirty="0"/>
              <a:t> </a:t>
            </a:r>
            <a:r>
              <a:rPr lang="cs-CZ" sz="1400" dirty="0" err="1"/>
              <a:t>movements</a:t>
            </a:r>
            <a:r>
              <a:rPr lang="cs-CZ" sz="1400" dirty="0"/>
              <a:t> and </a:t>
            </a:r>
            <a:r>
              <a:rPr lang="cs-CZ" sz="1400" dirty="0" err="1"/>
              <a:t>its</a:t>
            </a:r>
            <a:r>
              <a:rPr lang="cs-CZ" sz="1400" dirty="0"/>
              <a:t> </a:t>
            </a:r>
            <a:r>
              <a:rPr lang="cs-CZ" sz="1400" dirty="0" err="1"/>
              <a:t>multitude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transistory </a:t>
            </a:r>
            <a:r>
              <a:rPr lang="cs-CZ" sz="1400" dirty="0" err="1"/>
              <a:t>actions</a:t>
            </a:r>
            <a:r>
              <a:rPr lang="cs-CZ" sz="1400" dirty="0"/>
              <a:t> </a:t>
            </a:r>
            <a:r>
              <a:rPr lang="cs-CZ" sz="1400" dirty="0" err="1"/>
              <a:t>could</a:t>
            </a:r>
            <a:r>
              <a:rPr lang="cs-CZ" sz="1400" dirty="0"/>
              <a:t> </a:t>
            </a:r>
            <a:r>
              <a:rPr lang="cs-CZ" sz="1400" dirty="0" err="1"/>
              <a:t>be</a:t>
            </a:r>
            <a:r>
              <a:rPr lang="cs-CZ" sz="1400" dirty="0"/>
              <a:t> </a:t>
            </a:r>
            <a:r>
              <a:rPr lang="cs-CZ" sz="1400" dirty="0" err="1"/>
              <a:t>disclosed</a:t>
            </a:r>
            <a:r>
              <a:rPr lang="cs-CZ" sz="1400" dirty="0"/>
              <a:t> </a:t>
            </a:r>
            <a:r>
              <a:rPr lang="cs-CZ" sz="1400" dirty="0" err="1"/>
              <a:t>nowhere</a:t>
            </a:r>
            <a:r>
              <a:rPr lang="cs-CZ" sz="1400" dirty="0"/>
              <a:t> but on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screen</a:t>
            </a:r>
            <a:r>
              <a:rPr lang="cs-CZ" sz="1400" dirty="0"/>
              <a:t> … </a:t>
            </a:r>
            <a:r>
              <a:rPr lang="cs-CZ" sz="1400" dirty="0" err="1"/>
              <a:t>films</a:t>
            </a:r>
            <a:r>
              <a:rPr lang="cs-CZ" sz="1400" dirty="0"/>
              <a:t> </a:t>
            </a:r>
            <a:r>
              <a:rPr lang="cs-CZ" sz="1400" dirty="0" err="1"/>
              <a:t>illuminate</a:t>
            </a:r>
            <a:r>
              <a:rPr lang="cs-CZ" sz="1400" dirty="0"/>
              <a:t>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realm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bagatelles</a:t>
            </a:r>
            <a:r>
              <a:rPr lang="cs-CZ" sz="1400" dirty="0"/>
              <a:t>,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little</a:t>
            </a:r>
            <a:r>
              <a:rPr lang="cs-CZ" sz="1400" dirty="0"/>
              <a:t> </a:t>
            </a:r>
            <a:r>
              <a:rPr lang="cs-CZ" sz="1400" dirty="0" err="1"/>
              <a:t>events</a:t>
            </a:r>
            <a:r>
              <a:rPr lang="cs-CZ" sz="1400" dirty="0"/>
              <a:t>.’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C19B81-7DFF-6711-317E-1A255BBF50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﻿Siegfried </a:t>
            </a:r>
            <a:r>
              <a:rPr lang="cs-CZ" dirty="0" err="1"/>
              <a:t>Kracauer</a:t>
            </a:r>
            <a:r>
              <a:rPr lang="cs-CZ" dirty="0"/>
              <a:t> (o F a národní identitě)</a:t>
            </a:r>
          </a:p>
        </p:txBody>
      </p:sp>
    </p:spTree>
    <p:extLst>
      <p:ext uri="{BB962C8B-B14F-4D97-AF65-F5344CB8AC3E}">
        <p14:creationId xmlns:p14="http://schemas.microsoft.com/office/powerpoint/2010/main" val="3064718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C4AE0-DDF2-F2F1-D4C1-2B940487B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771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cs-CZ" dirty="0"/>
              <a:t>Na co se při analýze F zaměřit?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178051-B682-82A9-78FB-F42DB1B3C81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507574" y="2645520"/>
            <a:ext cx="2617334" cy="2497979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4E290-78F2-E16D-2353-75774B601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419" y="1591783"/>
            <a:ext cx="3105156" cy="355171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FAFCC21-29BE-6643-3B4B-323CB75C1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476" y="0"/>
            <a:ext cx="3469524" cy="2571750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1F3904E-3D35-3B9E-BFE2-55AC2C859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92" y="734592"/>
            <a:ext cx="3383327" cy="4408908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Obsah</a:t>
            </a:r>
          </a:p>
          <a:p>
            <a:r>
              <a:rPr lang="cs-CZ" dirty="0">
                <a:solidFill>
                  <a:schemeClr val="tx1"/>
                </a:solidFill>
              </a:rPr>
              <a:t>Postavy (sociální nebo kulturní typ) a vztahy mezi nimi (vztahy moci, hierarchie, konflikt)</a:t>
            </a:r>
          </a:p>
          <a:p>
            <a:r>
              <a:rPr lang="cs-CZ" dirty="0">
                <a:solidFill>
                  <a:schemeClr val="tx1"/>
                </a:solidFill>
              </a:rPr>
              <a:t>Žánr a téma</a:t>
            </a:r>
          </a:p>
          <a:p>
            <a:r>
              <a:rPr lang="cs-CZ" dirty="0">
                <a:solidFill>
                  <a:schemeClr val="tx1"/>
                </a:solidFill>
              </a:rPr>
              <a:t>Děj (chronologický, retrospektivní atp.) a zápletka</a:t>
            </a:r>
          </a:p>
          <a:p>
            <a:r>
              <a:rPr lang="cs-CZ" dirty="0">
                <a:solidFill>
                  <a:schemeClr val="tx1"/>
                </a:solidFill>
              </a:rPr>
              <a:t>Časoprostor a předměty (oděv, nástroje, symboly)</a:t>
            </a:r>
          </a:p>
          <a:p>
            <a:r>
              <a:rPr lang="cs-CZ" dirty="0">
                <a:solidFill>
                  <a:schemeClr val="tx1"/>
                </a:solidFill>
              </a:rPr>
              <a:t>F jazyk a výrazové prostředky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Kompozice a tempo, rytmus (</a:t>
            </a:r>
            <a:r>
              <a:rPr lang="cs-CZ" dirty="0" err="1">
                <a:solidFill>
                  <a:schemeClr val="tx1"/>
                </a:solidFill>
              </a:rPr>
              <a:t>stříh</a:t>
            </a:r>
            <a:r>
              <a:rPr lang="cs-CZ" dirty="0">
                <a:solidFill>
                  <a:schemeClr val="tx1"/>
                </a:solidFill>
              </a:rPr>
              <a:t>  - obraz, scéna, sekvence; světlo)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Celek a detail (měřítko záběru – </a:t>
            </a:r>
            <a:r>
              <a:rPr lang="cs-CZ" dirty="0" err="1">
                <a:solidFill>
                  <a:schemeClr val="tx1"/>
                </a:solidFill>
              </a:rPr>
              <a:t>polocekel</a:t>
            </a:r>
            <a:r>
              <a:rPr lang="cs-CZ" dirty="0">
                <a:solidFill>
                  <a:schemeClr val="tx1"/>
                </a:solidFill>
              </a:rPr>
              <a:t>, velký detail…)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Úhel pohledu (nadhled, podhled, neutrální, ptačí perspektiva, statický/dynamický dojem, </a:t>
            </a:r>
            <a:r>
              <a:rPr lang="cs-CZ" dirty="0" err="1">
                <a:solidFill>
                  <a:schemeClr val="tx1"/>
                </a:solidFill>
              </a:rPr>
              <a:t>švenk</a:t>
            </a:r>
            <a:r>
              <a:rPr lang="cs-CZ" dirty="0">
                <a:solidFill>
                  <a:schemeClr val="tx1"/>
                </a:solidFill>
              </a:rPr>
              <a:t>, nájezd atp.)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Barva (</a:t>
            </a:r>
            <a:r>
              <a:rPr lang="cs-CZ" dirty="0" err="1">
                <a:solidFill>
                  <a:schemeClr val="tx1"/>
                </a:solidFill>
              </a:rPr>
              <a:t>černobilý</a:t>
            </a:r>
            <a:r>
              <a:rPr lang="cs-CZ" dirty="0">
                <a:solidFill>
                  <a:schemeClr val="tx1"/>
                </a:solidFill>
              </a:rPr>
              <a:t> a barevný film – stáří a objektivita filmu)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Zvuk (hudba, jazyk, zvuky, ruchy)</a:t>
            </a:r>
          </a:p>
          <a:p>
            <a:r>
              <a:rPr lang="cs-CZ" dirty="0">
                <a:solidFill>
                  <a:schemeClr val="tx1"/>
                </a:solidFill>
              </a:rPr>
              <a:t>Takový popis je mechanický, vyvstávají z něj však otázky, které již vedou k analýze a interpretaci</a:t>
            </a:r>
          </a:p>
        </p:txBody>
      </p:sp>
    </p:spTree>
    <p:extLst>
      <p:ext uri="{BB962C8B-B14F-4D97-AF65-F5344CB8AC3E}">
        <p14:creationId xmlns:p14="http://schemas.microsoft.com/office/powerpoint/2010/main" val="365974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2573FC-B259-DD15-95CA-590AE0B9F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5" y="7951"/>
            <a:ext cx="3999900" cy="5143500"/>
          </a:xfrm>
        </p:spPr>
        <p:txBody>
          <a:bodyPr>
            <a:normAutofit fontScale="92500"/>
          </a:bodyPr>
          <a:lstStyle/>
          <a:p>
            <a:r>
              <a:rPr lang="cs-CZ" dirty="0">
                <a:solidFill>
                  <a:schemeClr val="tx1"/>
                </a:solidFill>
              </a:rPr>
              <a:t>&gt;&gt;F nabourává naší představu, že H a její význam jsou předem dány</a:t>
            </a:r>
          </a:p>
          <a:p>
            <a:r>
              <a:rPr lang="cs-CZ" dirty="0">
                <a:solidFill>
                  <a:schemeClr val="tx1"/>
                </a:solidFill>
              </a:rPr>
              <a:t>&gt;&gt; ukazuje, že 1 minulost je vykládána různými způsoby</a:t>
            </a:r>
          </a:p>
          <a:p>
            <a:r>
              <a:rPr lang="cs-CZ" dirty="0">
                <a:solidFill>
                  <a:schemeClr val="tx1"/>
                </a:solidFill>
              </a:rPr>
              <a:t>&gt;&gt; důležité je pochopit, z čeho odlišné výklady minulosti vycházejí, čím jsou podmíněny</a:t>
            </a:r>
          </a:p>
          <a:p>
            <a:r>
              <a:rPr lang="cs-CZ" dirty="0">
                <a:solidFill>
                  <a:schemeClr val="tx1"/>
                </a:solidFill>
              </a:rPr>
              <a:t>F zobrazuje minulost prostřednictvím emocí, dojem autenticity (nikoli přesnost H popisu, ale uvěřitelnost, ztotožnění)</a:t>
            </a:r>
          </a:p>
          <a:p>
            <a:r>
              <a:rPr lang="cs-CZ" dirty="0">
                <a:solidFill>
                  <a:schemeClr val="tx1"/>
                </a:solidFill>
              </a:rPr>
              <a:t>Produkce a recepce (sociální kontext)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Dobová perspektiva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Sociální a kulturní podmínky v době vzniku F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H kontext a hodnotový rámec</a:t>
            </a:r>
          </a:p>
          <a:p>
            <a:r>
              <a:rPr lang="cs-CZ" dirty="0" err="1">
                <a:solidFill>
                  <a:schemeClr val="tx1"/>
                </a:solidFill>
              </a:rPr>
              <a:t>Medialita</a:t>
            </a:r>
            <a:endParaRPr lang="cs-CZ" dirty="0">
              <a:solidFill>
                <a:schemeClr val="tx1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Význam F pro masovou komunikaci, hledisko publika (recenze, kritické polemiky v tisku)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Marketingové strategie a širší mediální kontext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Mediální sítě filmu a </a:t>
            </a:r>
            <a:r>
              <a:rPr lang="cs-CZ" dirty="0" err="1">
                <a:solidFill>
                  <a:schemeClr val="tx1"/>
                </a:solidFill>
              </a:rPr>
              <a:t>intermedialita</a:t>
            </a:r>
            <a:r>
              <a:rPr lang="cs-CZ" dirty="0">
                <a:solidFill>
                  <a:schemeClr val="tx1"/>
                </a:solidFill>
              </a:rPr>
              <a:t> (kino, TV, DVD, internet) – jak se liší? </a:t>
            </a:r>
          </a:p>
          <a:p>
            <a:r>
              <a:rPr lang="cs-CZ" dirty="0">
                <a:solidFill>
                  <a:schemeClr val="tx1"/>
                </a:solidFill>
              </a:rPr>
              <a:t>&gt; F jako klíč k porozumění době a dobovému publiku (touhy a představy)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87D9365-F118-CE09-C688-A0F31829ABE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5B0106-D5D3-EB5B-2224-4527661110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0028" y="0"/>
            <a:ext cx="1963972" cy="30024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2064DA1-9D2D-40CD-0A66-C43A5B435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401" y="2798859"/>
            <a:ext cx="4311600" cy="234464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5BD1AE6-84C2-12BD-70D9-0F7FACD25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4578" y="0"/>
            <a:ext cx="3355450" cy="279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31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21368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2400" dirty="0"/>
              <a:t>Close watching </a:t>
            </a:r>
            <a:endParaRPr sz="24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4400" dirty="0"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311700" y="786384"/>
            <a:ext cx="8520600" cy="4251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metoda literární/filmové analýzy – konkrétní detaily scény nebo filmu s cílem odhalit jejich hlubší význam( tj. odvozený, interpretace pasáže čtenářem)</a:t>
            </a:r>
          </a:p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nikdy by nemělo být prvním sledováním filmu:</a:t>
            </a:r>
          </a:p>
          <a:p>
            <a:pPr lvl="1"/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porozumět filmu jako celku</a:t>
            </a:r>
          </a:p>
          <a:p>
            <a:pPr lvl="1"/>
            <a:r>
              <a:rPr lang="cs-CZ" sz="1100" dirty="0">
                <a:solidFill>
                  <a:schemeClr val="tx1"/>
                </a:solidFill>
              </a:rPr>
              <a:t>z</a:t>
            </a: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aměřit se na detaily filmu nebo scény</a:t>
            </a:r>
          </a:p>
          <a:p>
            <a:pPr lvl="1"/>
            <a:r>
              <a:rPr lang="cs-CZ" sz="1100" dirty="0">
                <a:solidFill>
                  <a:schemeClr val="tx1"/>
                </a:solidFill>
              </a:rPr>
              <a:t>o</a:t>
            </a: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pakované sledování F</a:t>
            </a:r>
          </a:p>
          <a:p>
            <a:pPr lvl="1"/>
            <a:r>
              <a:rPr lang="cs-CZ" sz="1100" dirty="0">
                <a:solidFill>
                  <a:schemeClr val="tx1"/>
                </a:solidFill>
              </a:rPr>
              <a:t>zaměření na detaily</a:t>
            </a:r>
          </a:p>
          <a:p>
            <a:pPr lvl="1"/>
            <a:r>
              <a:rPr lang="cs-CZ" sz="1100" dirty="0">
                <a:solidFill>
                  <a:schemeClr val="tx1"/>
                </a:solidFill>
              </a:rPr>
              <a:t>o</a:t>
            </a: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d detaily k celku</a:t>
            </a:r>
          </a:p>
          <a:p>
            <a:pPr lvl="1"/>
            <a:r>
              <a:rPr lang="cs-CZ" sz="1100" dirty="0">
                <a:solidFill>
                  <a:schemeClr val="tx1"/>
                </a:solidFill>
              </a:rPr>
              <a:t>Propojení formy a obsahu</a:t>
            </a:r>
            <a:br>
              <a:rPr lang="cs-CZ" sz="1100" b="0" i="0" u="none" strike="noStrike" dirty="0">
                <a:solidFill>
                  <a:schemeClr val="tx1"/>
                </a:solidFill>
                <a:effectLst/>
              </a:rPr>
            </a:br>
            <a:endParaRPr lang="cs-CZ" sz="1100" b="0" i="0" u="none" strike="noStrike" dirty="0">
              <a:solidFill>
                <a:schemeClr val="tx1"/>
              </a:solidFill>
              <a:effectLst/>
            </a:endParaRPr>
          </a:p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pečlivá a soustavná interpretace krátké scény nebo filmu – důraz na jednotlivé a konkrétní prvky nad obecnými</a:t>
            </a:r>
          </a:p>
          <a:p>
            <a:pPr algn="l"/>
            <a:r>
              <a:rPr lang="cs-CZ" sz="1600" dirty="0">
                <a:solidFill>
                  <a:schemeClr val="tx1"/>
                </a:solidFill>
              </a:rPr>
              <a:t>nikoli co, ale jak</a:t>
            </a:r>
          </a:p>
          <a:p>
            <a:pPr algn="l"/>
            <a:r>
              <a:rPr lang="cs-CZ" sz="1600" dirty="0">
                <a:solidFill>
                  <a:schemeClr val="tx1"/>
                </a:solidFill>
              </a:rPr>
              <a:t>&gt;&gt;</a:t>
            </a:r>
            <a:r>
              <a:rPr lang="cs-CZ" sz="1600" dirty="0">
                <a:solidFill>
                  <a:schemeClr val="tx1"/>
                </a:solidFill>
                <a:latin typeface="Google Sans"/>
              </a:rPr>
              <a:t> hl</a:t>
            </a:r>
            <a:r>
              <a:rPr lang="cs-CZ" sz="1600" b="0" i="0" u="none" strike="noStrike" dirty="0">
                <a:solidFill>
                  <a:schemeClr val="tx1"/>
                </a:solidFill>
                <a:effectLst/>
                <a:latin typeface="Google Sans"/>
              </a:rPr>
              <a:t>ubší pochopení F, jeho skrytých významů, autorových záměrů a uměleckého účinku…</a:t>
            </a:r>
            <a:br>
              <a:rPr lang="cs-CZ" sz="1600" dirty="0">
                <a:solidFill>
                  <a:schemeClr val="tx1"/>
                </a:solidFill>
              </a:rPr>
            </a:br>
            <a:endParaRPr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/>
              <a:t>Film jako H pramen</a:t>
            </a:r>
          </a:p>
        </p:txBody>
      </p:sp>
      <p:pic>
        <p:nvPicPr>
          <p:cNvPr id="2" name="Google Shape;100;p20">
            <a:extLst>
              <a:ext uri="{FF2B5EF4-FFF2-40B4-BE49-F238E27FC236}">
                <a16:creationId xmlns:a16="http://schemas.microsoft.com/office/drawing/2014/main" id="{B053525F-EFB6-8E22-DEFB-3DEED2363CD3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1700" y="1208225"/>
            <a:ext cx="2272012" cy="326440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0"/>
          <p:cNvSpPr txBox="1">
            <a:spLocks noGrp="1"/>
          </p:cNvSpPr>
          <p:nvPr>
            <p:ph type="body" idx="4294967295"/>
          </p:nvPr>
        </p:nvSpPr>
        <p:spPr>
          <a:xfrm>
            <a:off x="2583712" y="1208225"/>
            <a:ext cx="6511680" cy="3264408"/>
          </a:xfrm>
        </p:spPr>
        <p:txBody>
          <a:bodyPr spcFirstLastPara="1" lIns="91425" tIns="91425" rIns="91425" bIns="91425" anchor="t" anchorCtr="0">
            <a:normAutofit/>
          </a:bodyPr>
          <a:lstStyle/>
          <a:p>
            <a:pPr marL="457200" lvl="0" indent="-304800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SzPts val="1200"/>
              <a:buFont typeface="Courier New" panose="02070309020205020404" pitchFamily="49" charset="0"/>
              <a:buChar char="o"/>
            </a:pPr>
            <a:r>
              <a:rPr lang="en-US" sz="1500" b="0" i="0" u="none" strike="noStrike" cap="none" dirty="0" err="1">
                <a:solidFill>
                  <a:schemeClr val="tx1"/>
                </a:solidFill>
                <a:highlight>
                  <a:schemeClr val="lt1"/>
                </a:highlight>
              </a:rPr>
              <a:t>Zemon</a:t>
            </a:r>
            <a:r>
              <a:rPr lang="en-US" sz="1500" b="0" i="0" u="none" strike="noStrike" cap="none" dirty="0">
                <a:solidFill>
                  <a:schemeClr val="tx1"/>
                </a:solidFill>
                <a:highlight>
                  <a:schemeClr val="lt1"/>
                </a:highlight>
              </a:rPr>
              <a:t> Davis, Natalie, “Film as Historical Narrative”, in: idem, </a:t>
            </a:r>
            <a:r>
              <a:rPr lang="en-US" sz="1500" b="0" i="1" strike="noStrike" cap="none" dirty="0">
                <a:solidFill>
                  <a:schemeClr val="tx1"/>
                </a:solidFill>
                <a:highlight>
                  <a:schemeClr val="lt1"/>
                </a:highlight>
              </a:rPr>
              <a:t>Slaves on Screen: Film and Historical Vision</a:t>
            </a:r>
            <a:r>
              <a:rPr lang="en-US" sz="1500" b="0" i="0" u="none" strike="noStrike" cap="none" dirty="0">
                <a:solidFill>
                  <a:schemeClr val="tx1"/>
                </a:solidFill>
                <a:highlight>
                  <a:schemeClr val="lt1"/>
                </a:highlight>
              </a:rPr>
              <a:t>, Cambridge 2000 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F –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příběhy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,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které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minulost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interpretují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,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nikoli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pouze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odrážejí</a:t>
            </a:r>
            <a:endParaRPr lang="en-US" sz="1500" b="0" i="0" u="none" strike="noStrike" cap="none" dirty="0">
              <a:solidFill>
                <a:schemeClr val="tx1"/>
              </a:solidFill>
              <a:effectLst/>
            </a:endParaRP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Hlavní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argumenty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:</a:t>
            </a: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1. Film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jako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forma H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interpretace</a:t>
            </a:r>
            <a:endParaRPr lang="en-US" sz="1500" b="0" i="0" u="none" strike="noStrike" cap="none" dirty="0">
              <a:solidFill>
                <a:schemeClr val="tx1"/>
              </a:solidFill>
              <a:effectLst/>
            </a:endParaRP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HF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nejsou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jen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zábavou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, ale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interpretací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minulosti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,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podobně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jako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historie</a:t>
            </a:r>
            <a:endParaRPr lang="en-US" sz="1500" b="0" i="0" u="none" strike="noStrike" cap="none" dirty="0">
              <a:solidFill>
                <a:schemeClr val="tx1"/>
              </a:solidFill>
              <a:effectLst/>
            </a:endParaRP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HF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si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často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dovolují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tvůrčí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svobodu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, ale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stále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se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opírají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o H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zdroje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a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prameny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,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což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je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činí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cennými</a:t>
            </a:r>
            <a:r>
              <a:rPr lang="en-US" sz="1500" b="0" i="0" u="none" strike="noStrike" cap="none" dirty="0">
                <a:solidFill>
                  <a:schemeClr val="tx1"/>
                </a:solidFill>
                <a:effectLst/>
              </a:rPr>
              <a:t> pro H </a:t>
            </a:r>
            <a:r>
              <a:rPr lang="en-US" sz="1500" b="0" i="0" u="none" strike="noStrike" cap="none" dirty="0" err="1">
                <a:solidFill>
                  <a:schemeClr val="tx1"/>
                </a:solidFill>
                <a:effectLst/>
              </a:rPr>
              <a:t>výzkum</a:t>
            </a:r>
            <a:endParaRPr lang="en-US" sz="1500" b="0" i="0" u="none" strike="noStrike" cap="none" dirty="0">
              <a:solidFill>
                <a:schemeClr val="tx1"/>
              </a:solidFill>
              <a:effectLst/>
            </a:endParaRPr>
          </a:p>
          <a:p>
            <a:pPr marL="742950" lvl="0" indent="-285750">
              <a:lnSpc>
                <a:spcPct val="105000"/>
              </a:lnSpc>
              <a:spcAft>
                <a:spcPts val="600"/>
              </a:spcAft>
              <a:buClr>
                <a:srgbClr val="000000"/>
              </a:buClr>
              <a:buFont typeface="Courier New" panose="02070309020205020404" pitchFamily="49" charset="0"/>
              <a:buChar char="o"/>
            </a:pPr>
            <a:endParaRPr lang="en-US" sz="1500" b="0" i="0" u="none" strike="noStrike" cap="none" dirty="0">
              <a:solidFill>
                <a:schemeClr val="tx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184479" y="129755"/>
            <a:ext cx="3999900" cy="47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2. Rozdíly mezi F a psanou H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HF využívá vizuální vyprávění, zvuk a herecké výkony, aby zaujal diváky způsobem, který psaná H nedokáže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Na rozdíl od akademických textů HF často zjednodušuje složité události a osobnosti, aby se vešly do narativní struktury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HF také vyžadují, aby H zohledňovali i jiné než textové zdroje, jako jsou obrazy, gesta a kulturní paměť</a:t>
            </a:r>
          </a:p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3. Rovnováha mezi fikcí a přesností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HF musí H zhušťovat a dramatizovat pro účely vyprávění, což však neznamená, že by měly opomíjet H přesnost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HF by se měly zabývat H výzkumem a vyhýbat se posilování stereotypů nebo mytologizaci minulosti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2"/>
          </p:nvPr>
        </p:nvSpPr>
        <p:spPr>
          <a:xfrm>
            <a:off x="3861158" y="129755"/>
            <a:ext cx="3999900" cy="47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l"/>
            <a:r>
              <a:rPr lang="cs" sz="1300" b="1" dirty="0">
                <a:solidFill>
                  <a:schemeClr val="tx1"/>
                </a:solidFill>
              </a:rPr>
              <a:t>4. </a:t>
            </a:r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Význam subalterních perspektiv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HF často představují zkušenosti </a:t>
            </a:r>
            <a:r>
              <a:rPr lang="cs-CZ" sz="1400" b="0" i="0" u="none" strike="noStrike" dirty="0" err="1">
                <a:solidFill>
                  <a:schemeClr val="tx1"/>
                </a:solidFill>
                <a:effectLst/>
              </a:rPr>
              <a:t>marginalizovaných</a:t>
            </a: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 skupin, jako jsou otroci, domorodé komunity a ženy...</a:t>
            </a:r>
          </a:p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5. Historici a filmaři: nezbytný dialog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Historici by měli spolupracovat s filmaři, aby zajistili, že historické filmy jsou dobře zpracované a natočené zodpovědně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Spolupráce mezi historiky a filmaři jako způsob, jak obohatit veřejné povědomí o historii</a:t>
            </a:r>
            <a:br>
              <a:rPr lang="cs-CZ" sz="1600" dirty="0">
                <a:solidFill>
                  <a:schemeClr val="tx1"/>
                </a:solidFill>
              </a:rPr>
            </a:b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Google Shape;101;p20">
            <a:extLst>
              <a:ext uri="{FF2B5EF4-FFF2-40B4-BE49-F238E27FC236}">
                <a16:creationId xmlns:a16="http://schemas.microsoft.com/office/drawing/2014/main" id="{300BB0F1-E636-2DF1-3221-21D3EFBD7D2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7837" y="2891518"/>
            <a:ext cx="1606163" cy="2251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20040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3820" dirty="0"/>
              <a:t>Koncepty</a:t>
            </a:r>
            <a:endParaRPr sz="382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4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cs" sz="2000" b="1" dirty="0"/>
              <a:t>Voyeurismus</a:t>
            </a:r>
            <a:endParaRPr sz="4000" dirty="0"/>
          </a:p>
        </p:txBody>
      </p: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311700" y="494107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tx1"/>
              </a:solidFill>
            </a:endParaRPr>
          </a:p>
          <a:p>
            <a:pPr algn="l"/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způsob pohledu, potěšení z pozorování druhých (často bez jejich vědomí)</a:t>
            </a:r>
          </a:p>
          <a:p>
            <a:pPr algn="l"/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různé projevy:</a:t>
            </a:r>
          </a:p>
          <a:p>
            <a:pPr lvl="1"/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exotizace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 neevropských těl a kultur</a:t>
            </a:r>
          </a:p>
          <a:p>
            <a:pPr lvl="1"/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pohledy…</a:t>
            </a:r>
          </a:p>
          <a:p>
            <a:pPr lvl="1"/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Laura </a:t>
            </a:r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Mulvey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Visual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Pleasure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Narrative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Cinema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(1975)</a:t>
            </a:r>
          </a:p>
          <a:p>
            <a:pPr lvl="1"/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Laura </a:t>
            </a:r>
            <a:r>
              <a:rPr lang="cs-CZ" sz="1800" b="0" i="0" u="none" strike="noStrike" dirty="0" err="1">
                <a:solidFill>
                  <a:schemeClr val="tx1"/>
                </a:solidFill>
                <a:effectLst/>
              </a:rPr>
              <a:t>Mulvey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Visual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Other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1" u="none" strike="noStrike" dirty="0" err="1">
                <a:solidFill>
                  <a:schemeClr val="tx1"/>
                </a:solidFill>
                <a:effectLst/>
              </a:rPr>
              <a:t>Pleasures</a:t>
            </a:r>
            <a:r>
              <a:rPr lang="cs-CZ" sz="18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800" b="0" i="0" u="none" strike="noStrike" dirty="0">
                <a:solidFill>
                  <a:schemeClr val="tx1"/>
                </a:solidFill>
                <a:effectLst/>
              </a:rPr>
              <a:t>(1989)</a:t>
            </a:r>
            <a:br>
              <a:rPr lang="cs-CZ" sz="1800" dirty="0">
                <a:solidFill>
                  <a:schemeClr val="tx1"/>
                </a:solidFill>
              </a:rPr>
            </a:b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700" y="0"/>
            <a:ext cx="2710774" cy="379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4575" y="1827700"/>
            <a:ext cx="2619425" cy="331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>
            <a:spLocks noGrp="1"/>
          </p:cNvSpPr>
          <p:nvPr>
            <p:ph type="title"/>
          </p:nvPr>
        </p:nvSpPr>
        <p:spPr>
          <a:xfrm>
            <a:off x="311700" y="191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cs-CZ" sz="1100" b="1" dirty="0"/>
              <a:t>GAZE - MALE, COLONIAL (IMPERIAL), TOURIST…</a:t>
            </a:r>
            <a:endParaRPr lang="cs-CZ" sz="2400" dirty="0"/>
          </a:p>
        </p:txBody>
      </p:sp>
      <p:sp>
        <p:nvSpPr>
          <p:cNvPr id="143" name="Google Shape;143;p26"/>
          <p:cNvSpPr txBox="1">
            <a:spLocks noGrp="1"/>
          </p:cNvSpPr>
          <p:nvPr>
            <p:ph type="body" idx="1"/>
          </p:nvPr>
        </p:nvSpPr>
        <p:spPr>
          <a:xfrm>
            <a:off x="311700" y="658076"/>
            <a:ext cx="3803100" cy="4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300" b="1" dirty="0">
              <a:solidFill>
                <a:schemeClr val="tx1"/>
              </a:solidFill>
            </a:endParaRPr>
          </a:p>
          <a:p>
            <a:pPr algn="l"/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akt pohledu odrážející mocenské vztahy</a:t>
            </a:r>
          </a:p>
          <a:p>
            <a:pPr algn="l"/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Male </a:t>
            </a:r>
            <a:r>
              <a:rPr lang="cs-CZ" sz="1500" b="0" i="0" u="none" strike="noStrike" dirty="0" err="1">
                <a:solidFill>
                  <a:schemeClr val="tx1"/>
                </a:solidFill>
                <a:effectLst/>
              </a:rPr>
              <a:t>gaze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:</a:t>
            </a:r>
          </a:p>
          <a:p>
            <a:pPr lvl="1"/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objektivizuje (a kontroluje) ženy</a:t>
            </a:r>
          </a:p>
          <a:p>
            <a:pPr lvl="1"/>
            <a:r>
              <a:rPr lang="cs-CZ" sz="1500" b="0" i="0" u="none" strike="noStrike" dirty="0" err="1">
                <a:solidFill>
                  <a:schemeClr val="tx1"/>
                </a:solidFill>
                <a:effectLst/>
              </a:rPr>
              <a:t>Mulvey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, Laura,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Visual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Pleasure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and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Narrative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Cinema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(1975)</a:t>
            </a:r>
          </a:p>
          <a:p>
            <a:pPr algn="l"/>
            <a:r>
              <a:rPr lang="cs-CZ" sz="1500" b="0" i="0" u="none" strike="noStrike" dirty="0" err="1">
                <a:solidFill>
                  <a:schemeClr val="tx1"/>
                </a:solidFill>
                <a:effectLst/>
              </a:rPr>
              <a:t>Colonial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0" u="none" strike="noStrike" dirty="0" err="1">
                <a:solidFill>
                  <a:schemeClr val="tx1"/>
                </a:solidFill>
                <a:effectLst/>
              </a:rPr>
              <a:t>gaze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:</a:t>
            </a:r>
          </a:p>
          <a:p>
            <a:pPr lvl="1"/>
            <a:r>
              <a:rPr lang="cs-CZ" sz="1500" b="0" i="0" u="none" strike="noStrike" dirty="0" err="1">
                <a:solidFill>
                  <a:schemeClr val="tx1"/>
                </a:solidFill>
                <a:effectLst/>
              </a:rPr>
              <a:t>exotizuje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 (a kontroluje) kolonizované subjekty</a:t>
            </a:r>
          </a:p>
          <a:p>
            <a:pPr lvl="1"/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vystavuje neevropské lidi jako pasivní subjekty evropského koloniálního úsilí</a:t>
            </a:r>
          </a:p>
          <a:p>
            <a:pPr lvl="1"/>
            <a:r>
              <a:rPr lang="cs-CZ" sz="1500" b="0" i="0" u="none" strike="noStrike" dirty="0" err="1">
                <a:solidFill>
                  <a:schemeClr val="tx1"/>
                </a:solidFill>
                <a:effectLst/>
              </a:rPr>
              <a:t>McClintock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, Anne, 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Imperial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Leather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: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Race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, Gender, and Sexuality in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Colonial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Contest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(1995)</a:t>
            </a:r>
          </a:p>
          <a:p>
            <a:pPr algn="l"/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Kaplan, E. Ann,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Looking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for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Other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: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Feminism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, Film and </a:t>
            </a:r>
            <a:r>
              <a:rPr lang="cs-CZ" sz="1500" b="0" i="1" u="none" strike="noStrike" dirty="0" err="1">
                <a:solidFill>
                  <a:schemeClr val="tx1"/>
                </a:solidFill>
                <a:effectLst/>
              </a:rPr>
              <a:t>the</a:t>
            </a:r>
            <a:r>
              <a:rPr lang="cs-CZ" sz="1500" b="0" i="1" u="none" strike="noStrike" dirty="0">
                <a:solidFill>
                  <a:schemeClr val="tx1"/>
                </a:solidFill>
                <a:effectLst/>
              </a:rPr>
              <a:t> Imperial Gaze </a:t>
            </a:r>
            <a:r>
              <a:rPr lang="cs-CZ" sz="1500" b="0" i="0" u="none" strike="noStrike" dirty="0">
                <a:solidFill>
                  <a:schemeClr val="tx1"/>
                </a:solidFill>
                <a:effectLst/>
              </a:rPr>
              <a:t>(1997)</a:t>
            </a:r>
            <a:br>
              <a:rPr lang="cs-CZ" sz="1500" dirty="0">
                <a:solidFill>
                  <a:schemeClr val="tx1"/>
                </a:solidFill>
              </a:rPr>
            </a:br>
            <a:endParaRPr sz="1500" dirty="0">
              <a:solidFill>
                <a:schemeClr val="tx1"/>
              </a:solidFill>
            </a:endParaRPr>
          </a:p>
        </p:txBody>
      </p:sp>
      <p:sp>
        <p:nvSpPr>
          <p:cNvPr id="144" name="Google Shape;144;p26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5" name="Google Shape;145;p26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9300" y="213025"/>
            <a:ext cx="2952000" cy="19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6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9300" y="2384975"/>
            <a:ext cx="226462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6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0325" y="1701476"/>
            <a:ext cx="2728150" cy="2289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55CB84-F263-125F-A703-BCE2D4256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</p:spPr>
        <p:txBody>
          <a:bodyPr wrap="square" anchor="b">
            <a:normAutofit/>
          </a:bodyPr>
          <a:lstStyle/>
          <a:p>
            <a:r>
              <a:rPr lang="cs-CZ"/>
              <a:t>AKTIVITA</a:t>
            </a:r>
            <a:endParaRPr lang="cs-CZ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F00EB00-1A4F-5E8D-18B3-30F75B393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</p:spPr>
        <p:txBody>
          <a:bodyPr/>
          <a:lstStyle/>
          <a:p>
            <a:r>
              <a:rPr lang="en-US" sz="4800" dirty="0"/>
              <a:t>?</a:t>
            </a:r>
            <a:endParaRPr lang="en-US" dirty="0"/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EEA387E3-3B7C-8FFB-73A3-0BA6B4FF843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39500" y="137160"/>
            <a:ext cx="3837000" cy="5006340"/>
          </a:xfrm>
        </p:spPr>
        <p:txBody>
          <a:bodyPr wrap="square" anchor="ctr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dirty="0"/>
              <a:t>Co je na tom filmu to, co vás baví? Proč jste si jej vybrali?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dirty="0"/>
              <a:t>Jaké téma film řeší?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0" i="0" u="none" strike="noStrike" dirty="0">
                <a:effectLst/>
              </a:rPr>
              <a:t>Kdy byl film natočen a co to o něm vypovídá?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dirty="0"/>
              <a:t>Co vám říká o době svého vzniku?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0" i="0" u="none" strike="noStrike" dirty="0">
                <a:effectLst/>
              </a:rPr>
              <a:t>Která scéna je pro vás nejdůležitější a proč?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b="0" i="0" u="none" strike="noStrike" dirty="0">
                <a:effectLst/>
              </a:rPr>
              <a:t>Jak pracuje film s </a:t>
            </a:r>
            <a:r>
              <a:rPr lang="cs-CZ" sz="1400" b="0" i="0" u="none" strike="noStrike" dirty="0" err="1">
                <a:effectLst/>
              </a:rPr>
              <a:t>vizuálnem</a:t>
            </a:r>
            <a:r>
              <a:rPr lang="cs-CZ" sz="1400" b="0" i="0" u="none" strike="noStrike" dirty="0">
                <a:effectLst/>
              </a:rPr>
              <a:t>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dirty="0"/>
              <a:t>Jak ukazuje společnost nebo určitou skupinu lidí?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dirty="0"/>
              <a:t>Je v něm nějaký stereotyp (genderový, kulturní, třídní)?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i="0" u="none" strike="noStrike" dirty="0">
                <a:effectLst/>
              </a:rPr>
              <a:t>Jak by vypadal tento film, kdyby byl vyprávěn očima jiné postavy?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1400" i="0" u="none" strike="noStrike" dirty="0">
                <a:effectLst/>
              </a:rPr>
              <a:t>Co byste změnili a proč?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endParaRPr lang="cs-CZ" sz="1400" dirty="0"/>
          </a:p>
          <a:p>
            <a:pPr>
              <a:lnSpc>
                <a:spcPct val="105000"/>
              </a:lnSpc>
              <a:spcAft>
                <a:spcPts val="600"/>
              </a:spcAft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058078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E558D8-D390-E07E-1B40-C9C208104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600" err="1"/>
              <a:t>Alterita</a:t>
            </a:r>
            <a:endParaRPr lang="cs-CZ" sz="26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7126A1-CD55-1495-2452-B524E514092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1700" y="1208225"/>
            <a:ext cx="4535722" cy="3264408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en-US" b="0" i="0" u="none" strike="noStrike" cap="none" dirty="0" err="1">
                <a:solidFill>
                  <a:schemeClr val="dk1"/>
                </a:solidFill>
              </a:rPr>
              <a:t>Zjinačování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stereotypizace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,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multiplikace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stereotypů</a:t>
            </a:r>
            <a:endParaRPr lang="en-US" b="0" i="0" u="none" strike="noStrike" cap="none" dirty="0">
              <a:solidFill>
                <a:schemeClr val="dk1"/>
              </a:solidFill>
            </a:endParaRP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en-US" b="0" i="0" u="none" strike="noStrike" cap="none" dirty="0" err="1">
                <a:solidFill>
                  <a:schemeClr val="dk1"/>
                </a:solidFill>
              </a:rPr>
              <a:t>Komunistický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 “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jiný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“ po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pádů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 USSR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jej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střídá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muslimský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 </a:t>
            </a:r>
            <a:r>
              <a:rPr lang="en-US" b="0" i="0" u="none" strike="noStrike" cap="none" dirty="0" err="1">
                <a:solidFill>
                  <a:schemeClr val="dk1"/>
                </a:solidFill>
              </a:rPr>
              <a:t>terorista</a:t>
            </a:r>
            <a:endParaRPr lang="en-US" b="0" i="0" u="none" strike="noStrike" cap="none" dirty="0">
              <a:solidFill>
                <a:schemeClr val="dk1"/>
              </a:solidFill>
            </a:endParaRP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en-US" b="0" i="0" u="none" strike="noStrike" cap="none" dirty="0">
                <a:solidFill>
                  <a:schemeClr val="dk1"/>
                </a:solidFill>
              </a:rPr>
              <a:t>﻿</a:t>
            </a:r>
            <a:r>
              <a:rPr lang="en-US" b="0" i="1" u="none" strike="noStrike" cap="none" dirty="0">
                <a:solidFill>
                  <a:schemeClr val="dk1"/>
                </a:solidFill>
              </a:rPr>
              <a:t>The Sheikh </a:t>
            </a:r>
            <a:r>
              <a:rPr lang="en-US" b="0" i="0" u="none" strike="noStrike" cap="none" dirty="0">
                <a:solidFill>
                  <a:schemeClr val="dk1"/>
                </a:solidFill>
              </a:rPr>
              <a:t>(1921) – Ahmed Ben Hassan (Rudolph Valentino)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955F3D-23E0-8A2A-A162-E5E9B1778B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02121" y="1879092"/>
            <a:ext cx="2441879" cy="3264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C789574-CDB5-01BB-DE12-13D31FD3E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0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7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s" sz="2700" b="1" dirty="0"/>
              <a:t>Subalternita</a:t>
            </a:r>
            <a:endParaRPr sz="2700" b="1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300" b="1" dirty="0"/>
          </a:p>
        </p:txBody>
      </p:sp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39700" indent="0" algn="l">
              <a:buNone/>
            </a:pPr>
            <a:endParaRPr lang="cs-CZ" sz="1400" b="0" i="0" u="none" strike="noStrike" dirty="0">
              <a:solidFill>
                <a:schemeClr val="tx1"/>
              </a:solidFill>
              <a:effectLst/>
            </a:endParaRPr>
          </a:p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stav marginalizace, tj. omezená schopnost jednat nebo nemožnost vyjádřit svůj názor v rámci dominantní mocenské struktury</a:t>
            </a:r>
          </a:p>
          <a:p>
            <a:pPr algn="l"/>
            <a:r>
              <a:rPr lang="cs" sz="1600" dirty="0">
                <a:solidFill>
                  <a:schemeClr val="tx1"/>
                </a:solidFill>
              </a:rPr>
              <a:t>Spivak, Gayatri C., </a:t>
            </a:r>
            <a:r>
              <a:rPr lang="cs" sz="1600" i="1" dirty="0">
                <a:solidFill>
                  <a:schemeClr val="tx1"/>
                </a:solidFill>
              </a:rPr>
              <a:t>Can the Subaltern Speak?</a:t>
            </a:r>
            <a:r>
              <a:rPr lang="cs" sz="1600" dirty="0">
                <a:solidFill>
                  <a:schemeClr val="tx1"/>
                </a:solidFill>
              </a:rPr>
              <a:t> (1988)</a:t>
            </a:r>
            <a:endParaRPr sz="1600" dirty="0">
              <a:solidFill>
                <a:schemeClr val="tx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600" dirty="0">
                <a:solidFill>
                  <a:schemeClr val="tx1"/>
                </a:solidFill>
              </a:rPr>
              <a:t>Mignolo, Walter, </a:t>
            </a:r>
            <a:r>
              <a:rPr lang="cs" sz="1600" i="1" dirty="0">
                <a:solidFill>
                  <a:schemeClr val="tx1"/>
                </a:solidFill>
              </a:rPr>
              <a:t>The Idea of Latin America</a:t>
            </a:r>
            <a:r>
              <a:rPr lang="cs" sz="1600" dirty="0">
                <a:solidFill>
                  <a:schemeClr val="tx1"/>
                </a:solidFill>
              </a:rPr>
              <a:t> (2005)</a:t>
            </a:r>
            <a:endParaRPr sz="16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8052" y="0"/>
            <a:ext cx="2493001" cy="3907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5600" y="1944025"/>
            <a:ext cx="2588400" cy="319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cs" sz="2400" b="1" dirty="0"/>
              <a:t>Mytologizace</a:t>
            </a:r>
            <a:endParaRPr sz="4400" dirty="0"/>
          </a:p>
        </p:txBody>
      </p:sp>
      <p:sp>
        <p:nvSpPr>
          <p:cNvPr id="161" name="Google Shape;161;p28"/>
          <p:cNvSpPr txBox="1">
            <a:spLocks noGrp="1"/>
          </p:cNvSpPr>
          <p:nvPr>
            <p:ph type="body" idx="1"/>
          </p:nvPr>
        </p:nvSpPr>
        <p:spPr>
          <a:xfrm>
            <a:off x="311700" y="539495"/>
            <a:ext cx="3967692" cy="43241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100" b="1" dirty="0">
              <a:solidFill>
                <a:schemeClr val="tx1"/>
              </a:solidFill>
            </a:endParaRP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proces přeměny H událostí na legendární, nadživotní příběhy</a:t>
            </a: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často posiluje ideologická poselství</a:t>
            </a:r>
            <a:endParaRPr dirty="0">
              <a:solidFill>
                <a:schemeClr val="tx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dirty="0">
                <a:solidFill>
                  <a:schemeClr val="tx1"/>
                </a:solidFill>
              </a:rPr>
              <a:t>Barthes, Roland. </a:t>
            </a:r>
            <a:r>
              <a:rPr lang="cs" i="1" dirty="0">
                <a:solidFill>
                  <a:schemeClr val="tx1"/>
                </a:solidFill>
              </a:rPr>
              <a:t>Mythologies</a:t>
            </a:r>
            <a:r>
              <a:rPr lang="cs" dirty="0">
                <a:solidFill>
                  <a:schemeClr val="tx1"/>
                </a:solidFill>
              </a:rPr>
              <a:t> (1957)</a:t>
            </a:r>
            <a:endParaRPr dirty="0">
              <a:solidFill>
                <a:schemeClr val="tx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dirty="0">
                <a:solidFill>
                  <a:schemeClr val="tx1"/>
                </a:solidFill>
              </a:rPr>
              <a:t>Shohat, Ella &amp; Stam, Robert. </a:t>
            </a:r>
            <a:r>
              <a:rPr lang="cs" i="1" dirty="0">
                <a:solidFill>
                  <a:schemeClr val="tx1"/>
                </a:solidFill>
              </a:rPr>
              <a:t>Unthinking Eurocentrism: Multiculturalism and the Media</a:t>
            </a:r>
            <a:r>
              <a:rPr lang="cs" dirty="0">
                <a:solidFill>
                  <a:schemeClr val="tx1"/>
                </a:solidFill>
              </a:rPr>
              <a:t> (1994)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cs" sz="2400" b="1" dirty="0">
                <a:solidFill>
                  <a:schemeClr val="tx1"/>
                </a:solidFill>
              </a:rPr>
              <a:t>Romanticiza</a:t>
            </a:r>
            <a:r>
              <a:rPr lang="cs-CZ" sz="2400" b="1" dirty="0" err="1">
                <a:solidFill>
                  <a:schemeClr val="tx1"/>
                </a:solidFill>
              </a:rPr>
              <a:t>ce</a:t>
            </a:r>
            <a:endParaRPr sz="2400" b="1" dirty="0">
              <a:solidFill>
                <a:schemeClr val="tx1"/>
              </a:solidFill>
            </a:endParaRP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idealizované nebo přehnaně sentimentální zobrazení H událostí, postav nebo kultur.</a:t>
            </a: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Příklad –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Pocahontas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 západní vypravěčské tropy milostných příběhů nebo narativy o „ušlechtilých divoších“</a:t>
            </a:r>
          </a:p>
          <a:p>
            <a:pPr algn="l"/>
            <a:r>
              <a:rPr lang="cs" dirty="0">
                <a:solidFill>
                  <a:schemeClr val="tx1"/>
                </a:solidFill>
              </a:rPr>
              <a:t>Said, Edward. </a:t>
            </a:r>
            <a:r>
              <a:rPr lang="cs" i="1" dirty="0">
                <a:solidFill>
                  <a:schemeClr val="tx1"/>
                </a:solidFill>
              </a:rPr>
              <a:t>Orientalism</a:t>
            </a:r>
            <a:r>
              <a:rPr lang="cs" dirty="0">
                <a:solidFill>
                  <a:schemeClr val="tx1"/>
                </a:solidFill>
              </a:rPr>
              <a:t> (1978)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62" name="Google Shape;162;p2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3" name="Google Shape;163;p2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8875" y="279880"/>
            <a:ext cx="4264749" cy="4583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cs" sz="2400" b="1" dirty="0"/>
              <a:t>Sensacionalismus</a:t>
            </a:r>
            <a:endParaRPr sz="4400" dirty="0"/>
          </a:p>
        </p:txBody>
      </p:sp>
      <p:sp>
        <p:nvSpPr>
          <p:cNvPr id="169" name="Google Shape;169;p29"/>
          <p:cNvSpPr txBox="1">
            <a:spLocks noGrp="1"/>
          </p:cNvSpPr>
          <p:nvPr>
            <p:ph type="body" idx="1"/>
          </p:nvPr>
        </p:nvSpPr>
        <p:spPr>
          <a:xfrm>
            <a:off x="311700" y="960120"/>
            <a:ext cx="3999900" cy="40782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300" b="1" dirty="0">
              <a:solidFill>
                <a:schemeClr val="tx1"/>
              </a:solidFill>
            </a:endParaRPr>
          </a:p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používání přehnaných nebo šokujících obrazů a vypravěčských technik k vyvolání emocionálních reakcí</a:t>
            </a:r>
          </a:p>
          <a:p>
            <a:pPr algn="l"/>
            <a:r>
              <a:rPr lang="cs-CZ" sz="1600" b="0" i="0" u="none" strike="noStrike" dirty="0">
                <a:solidFill>
                  <a:schemeClr val="tx1"/>
                </a:solidFill>
                <a:effectLst/>
              </a:rPr>
              <a:t>často zahrnuje glorifikaci násilí, dramatizaci utrpení, zkreslování historických událostí ...</a:t>
            </a:r>
          </a:p>
          <a:p>
            <a:pPr algn="l"/>
            <a:r>
              <a:rPr lang="cs" sz="1600" dirty="0">
                <a:solidFill>
                  <a:schemeClr val="tx1"/>
                </a:solidFill>
              </a:rPr>
              <a:t>Gunning, Tom. </a:t>
            </a:r>
            <a:r>
              <a:rPr lang="cs" sz="1600" i="1" dirty="0">
                <a:solidFill>
                  <a:schemeClr val="tx1"/>
                </a:solidFill>
              </a:rPr>
              <a:t>The Cinema of Attractions: Early Film, Its Spectator and the Avant-Garde</a:t>
            </a:r>
            <a:r>
              <a:rPr lang="cs" sz="1600" dirty="0">
                <a:solidFill>
                  <a:schemeClr val="tx1"/>
                </a:solidFill>
              </a:rPr>
              <a:t> (1986)</a:t>
            </a:r>
            <a:endParaRPr sz="1600" dirty="0">
              <a:solidFill>
                <a:schemeClr val="tx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600" dirty="0">
                <a:solidFill>
                  <a:schemeClr val="tx1"/>
                </a:solidFill>
              </a:rPr>
              <a:t>Gledhill, Christine, and Williams, Linda. </a:t>
            </a:r>
            <a:r>
              <a:rPr lang="cs" sz="1600" i="1" dirty="0">
                <a:solidFill>
                  <a:schemeClr val="tx1"/>
                </a:solidFill>
              </a:rPr>
              <a:t>Reinventing Film Studies</a:t>
            </a:r>
            <a:r>
              <a:rPr lang="cs" sz="1600" dirty="0">
                <a:solidFill>
                  <a:schemeClr val="tx1"/>
                </a:solidFill>
              </a:rPr>
              <a:t> (2000)</a:t>
            </a:r>
            <a:endParaRPr sz="16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170" name="Google Shape;170;p29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1" name="Google Shape;17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2275" y="0"/>
            <a:ext cx="44917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F8132-9800-2838-5397-C6C965520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0" y="115841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Materialita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C04AE6-F169-4DC9-31BA-6B69AB1D9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00" y="688540"/>
            <a:ext cx="4438404" cy="4454959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Věci jako prostředek H imaginace a nepsané aspekty minulosti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F pomáhá rekonstruovat, jak mohl svět vypadat:	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jak se chodilo v konkrétním oblečení,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jak se používaly nástroje,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jak vypadala tělesnost práce, námaha, pohyb…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</a:rPr>
              <a:t>t</a:t>
            </a: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extury, barvy, zvuky a rytmus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</a:rPr>
              <a:t>prostor a jeho uspořádání</a:t>
            </a:r>
            <a:endParaRPr lang="cs-CZ" sz="1400" b="0" i="0" u="none" strike="noStrike" dirty="0">
              <a:solidFill>
                <a:schemeClr val="tx1"/>
              </a:solidFill>
              <a:effectLst/>
            </a:endParaRP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&gt; podporuje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historickou imaginaci</a:t>
            </a:r>
          </a:p>
          <a:p>
            <a:pPr algn="l"/>
            <a:r>
              <a:rPr lang="cs-CZ" b="1" dirty="0">
                <a:solidFill>
                  <a:schemeClr val="tx1"/>
                </a:solidFill>
                <a:latin typeface="-webkit-standard"/>
              </a:rPr>
              <a:t>!!! </a:t>
            </a:r>
            <a:r>
              <a:rPr lang="cs-CZ" b="1" i="0" u="none" strike="noStrike" dirty="0" err="1">
                <a:solidFill>
                  <a:schemeClr val="tx1"/>
                </a:solidFill>
                <a:effectLst/>
                <a:latin typeface="-webkit-standard"/>
              </a:rPr>
              <a:t>Materialita</a:t>
            </a:r>
            <a:r>
              <a:rPr lang="cs-CZ" b="1" i="0" u="none" strike="noStrike" dirty="0">
                <a:solidFill>
                  <a:schemeClr val="tx1"/>
                </a:solidFill>
                <a:effectLst/>
                <a:latin typeface="-webkit-standard"/>
              </a:rPr>
              <a:t> není neutrální 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– vytváří atmosféru, ideologii, narativy, stereotypy</a:t>
            </a:r>
            <a:endParaRPr lang="cs-CZ" dirty="0">
              <a:solidFill>
                <a:schemeClr val="tx1"/>
              </a:solidFill>
            </a:endParaRP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Za předměty stojí vztahy: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kdo měl přístup k luxusním látkám,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kdo nosil jaký typ šatu,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kdo pracoval s určitými nástroji,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kdo vykonával jakou práci…</a:t>
            </a: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&gt;&gt; ukázat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sociální nerovnosti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genderové role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hierarchie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každodennost a tělesnost</a:t>
            </a:r>
          </a:p>
          <a:p>
            <a:pPr algn="l"/>
            <a:r>
              <a:rPr lang="cs-CZ" b="1" dirty="0">
                <a:solidFill>
                  <a:schemeClr val="tx1"/>
                </a:solidFill>
              </a:rPr>
              <a:t>!!!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 F je konstrukce, ne rekonstrukce: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Zobrazené předměty </a:t>
            </a:r>
            <a:r>
              <a:rPr lang="cs-CZ" sz="1400" b="0" i="1" u="none" strike="noStrike" dirty="0">
                <a:solidFill>
                  <a:schemeClr val="tx1"/>
                </a:solidFill>
                <a:effectLst/>
              </a:rPr>
              <a:t>nejsou</a:t>
            </a:r>
            <a:r>
              <a:rPr lang="cs-CZ" sz="14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 „přesnou historií“, ale </a:t>
            </a:r>
            <a:r>
              <a:rPr lang="cs-CZ" sz="1400" b="1" i="0" u="none" strike="noStrike" dirty="0">
                <a:solidFill>
                  <a:schemeClr val="tx1"/>
                </a:solidFill>
                <a:effectLst/>
              </a:rPr>
              <a:t>interpretací současnosti o minulosti</a:t>
            </a:r>
          </a:p>
          <a:p>
            <a:pPr lvl="1"/>
            <a:r>
              <a:rPr lang="cs-CZ" sz="14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odhaluje </a:t>
            </a:r>
            <a:r>
              <a:rPr lang="cs-CZ" sz="1400" b="1" i="0" u="none" strike="noStrike" dirty="0">
                <a:solidFill>
                  <a:schemeClr val="tx1"/>
                </a:solidFill>
                <a:effectLst/>
              </a:rPr>
              <a:t>současné kulturní představy o minulosti</a:t>
            </a:r>
            <a:endParaRPr lang="cs-CZ" sz="1400" dirty="0">
              <a:solidFill>
                <a:schemeClr val="tx1"/>
              </a:solidFill>
              <a:latin typeface="-webkit-standard"/>
            </a:endParaRP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Filmy jako materiální prameny své doby – </a:t>
            </a:r>
            <a:r>
              <a:rPr lang="cs-CZ" b="1" dirty="0">
                <a:solidFill>
                  <a:schemeClr val="tx1"/>
                </a:solidFill>
              </a:rPr>
              <a:t>F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sám je materiální artefakt, který vypovídá 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technologii (kamera, efekty),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ekonomii filmového průmyslu,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kulturních očekáváních publika…</a:t>
            </a:r>
          </a:p>
          <a:p>
            <a:pPr algn="l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Studium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materiality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ve filmu má tedy </a:t>
            </a:r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dvojí rovinu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co F říká o minulosti (reprezentace)</a:t>
            </a:r>
          </a:p>
          <a:p>
            <a:pPr algn="l">
              <a:buFont typeface="+mj-lt"/>
              <a:buAutoNum type="arabicPeriod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co říká o době svého vzniku (ideologie přítomnosti)</a:t>
            </a:r>
          </a:p>
          <a:p>
            <a:pPr lvl="1"/>
            <a:endParaRPr lang="cs-CZ" b="0" i="0" u="none" strike="noStrike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BF54A21-8989-2AC2-D0EC-63DC1118282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54ED51A-AC0B-369B-84AE-7D1383BFFD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9120" y="1152474"/>
            <a:ext cx="4602996" cy="317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22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230200" y="128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Historický film</a:t>
            </a:r>
            <a:endParaRPr dirty="0"/>
          </a:p>
        </p:txBody>
      </p:sp>
      <p:sp>
        <p:nvSpPr>
          <p:cNvPr id="194" name="Google Shape;194;p32"/>
          <p:cNvSpPr txBox="1">
            <a:spLocks noGrp="1"/>
          </p:cNvSpPr>
          <p:nvPr>
            <p:ph type="body" idx="1"/>
          </p:nvPr>
        </p:nvSpPr>
        <p:spPr>
          <a:xfrm>
            <a:off x="311700" y="910988"/>
            <a:ext cx="3999900" cy="41037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dirty="0">
                <a:solidFill>
                  <a:schemeClr val="tx1"/>
                </a:solidFill>
              </a:rPr>
              <a:t>Burgoyne, Robert, “The Cinematic Writing of History: An Overview”, in: idem, </a:t>
            </a:r>
            <a:r>
              <a:rPr lang="cs" sz="1200" i="1" dirty="0">
                <a:solidFill>
                  <a:schemeClr val="tx1"/>
                </a:solidFill>
              </a:rPr>
              <a:t>The Hollywood Historical Film</a:t>
            </a:r>
            <a:r>
              <a:rPr lang="cs" sz="1200" dirty="0">
                <a:solidFill>
                  <a:schemeClr val="tx1"/>
                </a:solidFill>
              </a:rPr>
              <a:t>, Oxford: Blackwell, 2008, pp. 22-48.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1100" dirty="0">
                <a:solidFill>
                  <a:schemeClr val="tx1"/>
                </a:solidFill>
              </a:rPr>
              <a:t>válečný 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-CZ" sz="1100" dirty="0">
                <a:solidFill>
                  <a:schemeClr val="tx1"/>
                </a:solidFill>
              </a:rPr>
              <a:t>společensky angažovaný</a:t>
            </a:r>
            <a:r>
              <a:rPr lang="cs" sz="1100" dirty="0">
                <a:solidFill>
                  <a:schemeClr val="tx1"/>
                </a:solidFill>
              </a:rPr>
              <a:t> (topical)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1100" dirty="0">
                <a:solidFill>
                  <a:schemeClr val="tx1"/>
                </a:solidFill>
              </a:rPr>
              <a:t>epický 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1100" dirty="0">
                <a:solidFill>
                  <a:schemeClr val="tx1"/>
                </a:solidFill>
              </a:rPr>
              <a:t>biopic (biographical picture)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1100" dirty="0">
                <a:solidFill>
                  <a:schemeClr val="tx1"/>
                </a:solidFill>
              </a:rPr>
              <a:t>metahistoric</a:t>
            </a:r>
            <a:r>
              <a:rPr lang="cs-CZ" sz="1100" dirty="0" err="1">
                <a:solidFill>
                  <a:schemeClr val="tx1"/>
                </a:solidFill>
              </a:rPr>
              <a:t>ký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1100" dirty="0">
                <a:solidFill>
                  <a:schemeClr val="tx1"/>
                </a:solidFill>
              </a:rPr>
              <a:t>kostýmní</a:t>
            </a:r>
            <a:endParaRPr sz="1100" dirty="0">
              <a:solidFill>
                <a:schemeClr val="tx1"/>
              </a:solidFill>
            </a:endParaRPr>
          </a:p>
          <a:p>
            <a:pPr marL="139700" indent="0" algn="l">
              <a:buNone/>
            </a:pPr>
            <a:endParaRPr lang="cs-CZ" sz="1400" b="0" i="0" u="none" strike="noStrike" dirty="0">
              <a:solidFill>
                <a:schemeClr val="tx1"/>
              </a:solidFill>
              <a:effectLst/>
            </a:endParaRPr>
          </a:p>
          <a:p>
            <a:pPr marL="139700" indent="0" algn="l">
              <a:buNone/>
            </a:pPr>
            <a:r>
              <a:rPr lang="cs-CZ" sz="1400" b="0" i="0" u="none" strike="noStrike" dirty="0">
                <a:solidFill>
                  <a:schemeClr val="tx1"/>
                </a:solidFill>
                <a:effectLst/>
              </a:rPr>
              <a:t>Společensky angažovaný F: zabývá se aktuálními událostmi, sociálními otázkami nebo tématy, která jsou zvláště relevantní pro současné publikum, často se zabývá politickými, kulturními nebo H momenty, které rezonují s přítomností</a:t>
            </a:r>
          </a:p>
          <a:p>
            <a:r>
              <a:rPr lang="cs" sz="1100" i="1" dirty="0">
                <a:solidFill>
                  <a:schemeClr val="tx1"/>
                </a:solidFill>
              </a:rPr>
              <a:t>Don't Look Up</a:t>
            </a:r>
            <a:r>
              <a:rPr lang="cs" sz="1100" dirty="0">
                <a:solidFill>
                  <a:schemeClr val="tx1"/>
                </a:solidFill>
              </a:rPr>
              <a:t> (2021) 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1100" i="1" dirty="0">
                <a:solidFill>
                  <a:schemeClr val="tx1"/>
                </a:solidFill>
              </a:rPr>
              <a:t>Judas and the Black Messiah</a:t>
            </a:r>
            <a:r>
              <a:rPr lang="cs" sz="1100" dirty="0">
                <a:solidFill>
                  <a:schemeClr val="tx1"/>
                </a:solidFill>
              </a:rPr>
              <a:t> (2021) </a:t>
            </a:r>
            <a:endParaRPr sz="1100" dirty="0">
              <a:solidFill>
                <a:schemeClr val="tx1"/>
              </a:solidFill>
            </a:endParaRPr>
          </a:p>
          <a:p>
            <a:pPr marL="457200" lvl="0" indent="-28273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1100" i="1" dirty="0">
                <a:solidFill>
                  <a:schemeClr val="tx1"/>
                </a:solidFill>
              </a:rPr>
              <a:t>Her</a:t>
            </a:r>
            <a:r>
              <a:rPr lang="cs" sz="1100" dirty="0">
                <a:solidFill>
                  <a:schemeClr val="tx1"/>
                </a:solidFill>
              </a:rPr>
              <a:t> (2013) </a:t>
            </a:r>
            <a:endParaRPr sz="11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95" name="Google Shape;195;p32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6" name="Google Shape;19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388" y="93088"/>
            <a:ext cx="1743075" cy="261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4125" y="1747638"/>
            <a:ext cx="262890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2400" y="2342938"/>
            <a:ext cx="1809750" cy="267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 txBox="1">
            <a:spLocks noGrp="1"/>
          </p:cNvSpPr>
          <p:nvPr>
            <p:ph type="body" idx="1"/>
          </p:nvPr>
        </p:nvSpPr>
        <p:spPr>
          <a:xfrm>
            <a:off x="29017" y="102475"/>
            <a:ext cx="4360500" cy="44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Epické F: velkolepé, rozsáhlé příběhy s hrdinskými postavami, H nebo mýtickými událostmi a tématy lidského boje, osudu nebo civilizace, kladoucí důraz na </a:t>
            </a:r>
            <a:r>
              <a:rPr lang="cs-CZ" sz="1200" b="0" i="0" u="none" strike="noStrike" dirty="0" err="1">
                <a:solidFill>
                  <a:schemeClr val="tx1"/>
                </a:solidFill>
                <a:effectLst/>
              </a:rPr>
              <a:t>spektakulárnost</a:t>
            </a:r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, dobrodružství a triumf (nebo tragédii) jednotlivců nebo společností v průběhu času</a:t>
            </a:r>
          </a:p>
          <a:p>
            <a:pPr lvl="1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Velké vyprávění – rozsáhlá prostředí, dlouhá stopáž a H nebo legendární témata</a:t>
            </a:r>
            <a:endParaRPr lang="cs-CZ" dirty="0">
              <a:solidFill>
                <a:schemeClr val="tx1"/>
              </a:solidFill>
            </a:endParaRPr>
          </a:p>
          <a:p>
            <a:pPr lvl="1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Velkolepá témata – často se zabývají válkou, hrdinstvím, budováním impérií nebo kulturními konflikty</a:t>
            </a:r>
            <a:endParaRPr lang="cs-CZ" dirty="0">
              <a:solidFill>
                <a:schemeClr val="tx1"/>
              </a:solidFill>
            </a:endParaRPr>
          </a:p>
          <a:p>
            <a:pPr lvl="1"/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Podívaná a rozsah – působivá kinematografie, propracované scénografie a masivní davové scény</a:t>
            </a:r>
          </a:p>
          <a:p>
            <a:pPr algn="l"/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Příklady:</a:t>
            </a:r>
            <a:endParaRPr lang="cs-CZ" sz="1200" dirty="0">
              <a:solidFill>
                <a:schemeClr val="tx1"/>
              </a:solidFill>
            </a:endParaRPr>
          </a:p>
          <a:p>
            <a:pPr lvl="1"/>
            <a:r>
              <a:rPr lang="cs" i="1" dirty="0">
                <a:solidFill>
                  <a:schemeClr val="tx1"/>
                </a:solidFill>
              </a:rPr>
              <a:t>Lawrence of Arabia</a:t>
            </a:r>
            <a:r>
              <a:rPr lang="cs" dirty="0">
                <a:solidFill>
                  <a:schemeClr val="tx1"/>
                </a:solidFill>
              </a:rPr>
              <a:t> (1962) </a:t>
            </a:r>
          </a:p>
          <a:p>
            <a:pPr lvl="1"/>
            <a:r>
              <a:rPr lang="cs" i="1" dirty="0">
                <a:solidFill>
                  <a:schemeClr val="tx1"/>
                </a:solidFill>
              </a:rPr>
              <a:t>Ben-Hur</a:t>
            </a:r>
            <a:r>
              <a:rPr lang="cs" dirty="0">
                <a:solidFill>
                  <a:schemeClr val="tx1"/>
                </a:solidFill>
              </a:rPr>
              <a:t> (1959) </a:t>
            </a:r>
          </a:p>
          <a:p>
            <a:pPr lvl="1"/>
            <a:r>
              <a:rPr lang="cs" i="1" dirty="0">
                <a:solidFill>
                  <a:schemeClr val="tx1"/>
                </a:solidFill>
              </a:rPr>
              <a:t>Gladiator</a:t>
            </a:r>
            <a:r>
              <a:rPr lang="cs" dirty="0">
                <a:solidFill>
                  <a:schemeClr val="tx1"/>
                </a:solidFill>
              </a:rPr>
              <a:t> (2000)</a:t>
            </a:r>
          </a:p>
          <a:p>
            <a:pPr lvl="1"/>
            <a:r>
              <a:rPr lang="cs" i="1" dirty="0">
                <a:solidFill>
                  <a:schemeClr val="tx1"/>
                </a:solidFill>
              </a:rPr>
              <a:t>The Revenant</a:t>
            </a:r>
            <a:r>
              <a:rPr lang="cs" dirty="0">
                <a:solidFill>
                  <a:schemeClr val="tx1"/>
                </a:solidFill>
              </a:rPr>
              <a:t> (2015) </a:t>
            </a:r>
          </a:p>
          <a:p>
            <a:r>
              <a:rPr lang="cs" sz="1200" dirty="0">
                <a:solidFill>
                  <a:schemeClr val="tx1"/>
                </a:solidFill>
              </a:rPr>
              <a:t>EF – historické (</a:t>
            </a:r>
            <a:r>
              <a:rPr lang="cs" sz="1200" i="1" dirty="0">
                <a:solidFill>
                  <a:schemeClr val="tx1"/>
                </a:solidFill>
              </a:rPr>
              <a:t>Braveheart</a:t>
            </a:r>
            <a:r>
              <a:rPr lang="cs" sz="1200" dirty="0">
                <a:solidFill>
                  <a:schemeClr val="tx1"/>
                </a:solidFill>
              </a:rPr>
              <a:t>), fantasy (</a:t>
            </a:r>
            <a:r>
              <a:rPr lang="cs" sz="1200" i="1" dirty="0">
                <a:solidFill>
                  <a:schemeClr val="tx1"/>
                </a:solidFill>
              </a:rPr>
              <a:t>The Lord of the Rings</a:t>
            </a:r>
            <a:r>
              <a:rPr lang="cs" sz="1200" dirty="0">
                <a:solidFill>
                  <a:schemeClr val="tx1"/>
                </a:solidFill>
              </a:rPr>
              <a:t> trilogy), science fiction (</a:t>
            </a:r>
            <a:r>
              <a:rPr lang="cs" sz="1200" i="1" dirty="0">
                <a:solidFill>
                  <a:schemeClr val="tx1"/>
                </a:solidFill>
              </a:rPr>
              <a:t>Dune</a:t>
            </a:r>
            <a:r>
              <a:rPr lang="cs" sz="1200" dirty="0">
                <a:solidFill>
                  <a:schemeClr val="tx1"/>
                </a:solidFill>
              </a:rPr>
              <a:t>)...</a:t>
            </a:r>
            <a:endParaRPr sz="12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200" dirty="0">
              <a:solidFill>
                <a:schemeClr val="tx1"/>
              </a:solidFill>
            </a:endParaRPr>
          </a:p>
        </p:txBody>
      </p:sp>
      <p:sp>
        <p:nvSpPr>
          <p:cNvPr id="205" name="Google Shape;205;p33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6" name="Google Shape;206;p3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200" y="0"/>
            <a:ext cx="1408151" cy="1877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3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2650" y="1494275"/>
            <a:ext cx="1276350" cy="191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884" y="74100"/>
            <a:ext cx="2910139" cy="1636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3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001" y="2432650"/>
            <a:ext cx="1408150" cy="198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10500" y="3267063"/>
            <a:ext cx="1333500" cy="187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lang="cs" sz="1690" dirty="0"/>
              <a:t>Biografiké F (Biopic) </a:t>
            </a:r>
            <a:endParaRPr sz="169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990"/>
              <a:buNone/>
            </a:pPr>
            <a:endParaRPr sz="2520" dirty="0"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=biografický F dramatizuje život H osobnosti a zaměřuje se na významné události, osobní boje a hlavní úspěchy </a:t>
            </a:r>
          </a:p>
          <a:p>
            <a:pPr algn="l"/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Příklady</a:t>
            </a:r>
          </a:p>
          <a:p>
            <a:pPr lvl="1"/>
            <a:r>
              <a:rPr lang="cs" dirty="0">
                <a:solidFill>
                  <a:schemeClr val="tx1"/>
                </a:solidFill>
              </a:rPr>
              <a:t>Steven Spielberg, </a:t>
            </a:r>
            <a:r>
              <a:rPr lang="cs" i="1" dirty="0">
                <a:solidFill>
                  <a:schemeClr val="tx1"/>
                </a:solidFill>
              </a:rPr>
              <a:t>Lincoln</a:t>
            </a:r>
            <a:r>
              <a:rPr lang="cs" dirty="0">
                <a:solidFill>
                  <a:schemeClr val="tx1"/>
                </a:solidFill>
              </a:rPr>
              <a:t> (2012) - </a:t>
            </a:r>
            <a:r>
              <a:rPr lang="cs-CZ" dirty="0">
                <a:solidFill>
                  <a:schemeClr val="tx1"/>
                </a:solidFill>
              </a:rPr>
              <a:t> F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 snahách prezidenta Abrahama Lincolna o zrušení otroctví</a:t>
            </a:r>
            <a:endParaRPr lang="cs-CZ" sz="1400" b="0" u="none" strike="noStrike" dirty="0">
              <a:solidFill>
                <a:schemeClr val="tx1"/>
              </a:solidFill>
              <a:effectLst/>
            </a:endParaRPr>
          </a:p>
          <a:p>
            <a:pPr lvl="1"/>
            <a:r>
              <a:rPr lang="cs" sz="1200" i="1" dirty="0">
                <a:solidFill>
                  <a:schemeClr val="tx1"/>
                </a:solidFill>
              </a:rPr>
              <a:t>Selma </a:t>
            </a:r>
            <a:r>
              <a:rPr lang="cs" sz="1200" dirty="0">
                <a:solidFill>
                  <a:schemeClr val="tx1"/>
                </a:solidFill>
              </a:rPr>
              <a:t>(2014)</a:t>
            </a:r>
            <a:r>
              <a:rPr lang="cs" sz="1200" i="1" dirty="0">
                <a:solidFill>
                  <a:schemeClr val="tx1"/>
                </a:solidFill>
              </a:rPr>
              <a:t> </a:t>
            </a:r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- zaměřeno na Martina Luthera Kinga Jr. a hnutí za občanská práva, historický boj za volební práva v USA</a:t>
            </a:r>
          </a:p>
          <a:p>
            <a:pPr lvl="1">
              <a:buClr>
                <a:schemeClr val="dk1"/>
              </a:buClr>
            </a:pPr>
            <a:r>
              <a:rPr lang="cs-CZ" i="1" dirty="0">
                <a:solidFill>
                  <a:schemeClr val="tx1"/>
                </a:solidFill>
              </a:rPr>
              <a:t>A </a:t>
            </a:r>
            <a:r>
              <a:rPr lang="cs-CZ" i="1" dirty="0" err="1">
                <a:solidFill>
                  <a:schemeClr val="tx1"/>
                </a:solidFill>
              </a:rPr>
              <a:t>Beautiful</a:t>
            </a:r>
            <a:r>
              <a:rPr lang="cs-CZ" i="1" dirty="0">
                <a:solidFill>
                  <a:schemeClr val="tx1"/>
                </a:solidFill>
              </a:rPr>
              <a:t> Mind</a:t>
            </a:r>
            <a:r>
              <a:rPr lang="cs-CZ" dirty="0">
                <a:solidFill>
                  <a:schemeClr val="tx1"/>
                </a:solidFill>
              </a:rPr>
              <a:t> (2001) -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život matematika Johna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Nashe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 jeho boj se schizofrenií </a:t>
            </a:r>
            <a:endParaRPr lang="cs-CZ" dirty="0">
              <a:solidFill>
                <a:schemeClr val="tx1"/>
              </a:solidFill>
            </a:endParaRPr>
          </a:p>
          <a:p>
            <a:pPr lvl="1">
              <a:buClr>
                <a:schemeClr val="dk1"/>
              </a:buClr>
            </a:pPr>
            <a:r>
              <a:rPr lang="cs" i="1" dirty="0">
                <a:solidFill>
                  <a:schemeClr val="tx1"/>
                </a:solidFill>
              </a:rPr>
              <a:t>The Imitation Game</a:t>
            </a:r>
            <a:r>
              <a:rPr lang="cs" dirty="0">
                <a:solidFill>
                  <a:schemeClr val="tx1"/>
                </a:solidFill>
              </a:rPr>
              <a:t> (2014)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- příběh Alana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Turinga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a prolomení kódu Enigma </a:t>
            </a: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endParaRPr dirty="0">
              <a:solidFill>
                <a:schemeClr val="tx1"/>
              </a:solidFill>
            </a:endParaRPr>
          </a:p>
        </p:txBody>
      </p:sp>
      <p:sp>
        <p:nvSpPr>
          <p:cNvPr id="217" name="Google Shape;217;p34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8" name="Google Shape;218;p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146" y="0"/>
            <a:ext cx="1871253" cy="266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3950" y="653400"/>
            <a:ext cx="2740051" cy="154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4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9172" y="1587526"/>
            <a:ext cx="1797150" cy="266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99361" y="2359475"/>
            <a:ext cx="1944639" cy="305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988" b="1" dirty="0"/>
              <a:t>Metahistorické F</a:t>
            </a:r>
            <a:endParaRPr sz="1988" b="1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" name="Google Shape;227;p3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l">
              <a:buNone/>
            </a:pP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= F zkoumá H </a:t>
            </a:r>
            <a:r>
              <a:rPr lang="cs-CZ" sz="1100" b="0" i="0" u="none" strike="noStrike" dirty="0" err="1">
                <a:solidFill>
                  <a:schemeClr val="tx1"/>
                </a:solidFill>
                <a:effectLst/>
              </a:rPr>
              <a:t>sebereflexivním</a:t>
            </a: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 způsobem, zpochybňuje povahu reprezentace H a způsoby, jakými je H konstruována a chápána</a:t>
            </a:r>
          </a:p>
          <a:p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zpochybňují tradiční narativy nebo zdůrazňují subjektivní povahu interpretace H</a:t>
            </a:r>
          </a:p>
          <a:p>
            <a:pPr algn="l"/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Příklady:</a:t>
            </a:r>
          </a:p>
          <a:p>
            <a:pPr lvl="1"/>
            <a:r>
              <a:rPr lang="cs" sz="1100" dirty="0">
                <a:solidFill>
                  <a:schemeClr val="tx1"/>
                </a:solidFill>
              </a:rPr>
              <a:t>Terrence Malick, </a:t>
            </a:r>
            <a:r>
              <a:rPr lang="cs" sz="1100" i="1" dirty="0">
                <a:solidFill>
                  <a:schemeClr val="tx1"/>
                </a:solidFill>
              </a:rPr>
              <a:t>The Thin Red Line</a:t>
            </a:r>
            <a:r>
              <a:rPr lang="cs" sz="1100" dirty="0">
                <a:solidFill>
                  <a:schemeClr val="tx1"/>
                </a:solidFill>
              </a:rPr>
              <a:t> (1998) -</a:t>
            </a: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 filozofická úvaha o druhé světové válce</a:t>
            </a:r>
          </a:p>
          <a:p>
            <a:pPr lvl="1"/>
            <a:r>
              <a:rPr lang="cs" sz="1100" dirty="0">
                <a:solidFill>
                  <a:schemeClr val="tx1"/>
                </a:solidFill>
              </a:rPr>
              <a:t>Orson Welles, </a:t>
            </a:r>
            <a:r>
              <a:rPr lang="cs" sz="1100" i="1" dirty="0">
                <a:solidFill>
                  <a:schemeClr val="tx1"/>
                </a:solidFill>
              </a:rPr>
              <a:t>F for Fake</a:t>
            </a:r>
            <a:r>
              <a:rPr lang="cs" sz="1100" dirty="0">
                <a:solidFill>
                  <a:schemeClr val="tx1"/>
                </a:solidFill>
              </a:rPr>
              <a:t> (1973) -</a:t>
            </a: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dokumentární F zkoumající podstatu umění, padělání a podvodu, který stírá hranice mezi skutečností a fikcí a zpochybňuje spolehlivost historických narativů</a:t>
            </a:r>
          </a:p>
          <a:p>
            <a:pPr lvl="1"/>
            <a:r>
              <a:rPr lang="cs" sz="1100" dirty="0">
                <a:solidFill>
                  <a:schemeClr val="tx1"/>
                </a:solidFill>
              </a:rPr>
              <a:t>Martin Scorsese, </a:t>
            </a:r>
            <a:r>
              <a:rPr lang="cs" sz="1100" i="1" dirty="0">
                <a:solidFill>
                  <a:schemeClr val="tx1"/>
                </a:solidFill>
              </a:rPr>
              <a:t>The Last Temptation of Christ </a:t>
            </a:r>
            <a:r>
              <a:rPr lang="cs" sz="1100" dirty="0">
                <a:solidFill>
                  <a:schemeClr val="tx1"/>
                </a:solidFill>
              </a:rPr>
              <a:t>(1988) </a:t>
            </a:r>
            <a:r>
              <a:rPr lang="cs-CZ" sz="1100" b="0" i="0" u="none" strike="noStrike" dirty="0">
                <a:solidFill>
                  <a:schemeClr val="tx1"/>
                </a:solidFill>
                <a:effectLst/>
              </a:rPr>
              <a:t>- fiktivní vyprávění o životě Ježíše, které zkoumá témata víry, pochybností a podstaty božství a zároveň zpochybňuje tradiční náboženské příběhy</a:t>
            </a:r>
          </a:p>
          <a:p>
            <a:pPr marL="139700" indent="0" algn="l">
              <a:buNone/>
            </a:pPr>
            <a:endParaRPr lang="cs-CZ" sz="11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228" name="Google Shape;228;p35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9" name="Google Shape;229;p3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100" y="136950"/>
            <a:ext cx="4292349" cy="165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5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100" y="1915375"/>
            <a:ext cx="1868225" cy="293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0825" y="1915375"/>
            <a:ext cx="2278627" cy="2934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6"/>
          <p:cNvSpPr txBox="1">
            <a:spLocks noGrp="1"/>
          </p:cNvSpPr>
          <p:nvPr>
            <p:ph type="title"/>
          </p:nvPr>
        </p:nvSpPr>
        <p:spPr>
          <a:xfrm>
            <a:off x="258360" y="314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rPr lang="cs-CZ" sz="1490" b="1" dirty="0"/>
              <a:t>Kostýmní F</a:t>
            </a:r>
            <a:endParaRPr sz="1490"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990"/>
              <a:buNone/>
            </a:pPr>
            <a:endParaRPr sz="3020" b="1" dirty="0"/>
          </a:p>
        </p:txBody>
      </p:sp>
      <p:sp>
        <p:nvSpPr>
          <p:cNvPr id="237" name="Google Shape;237;p36"/>
          <p:cNvSpPr txBox="1">
            <a:spLocks noGrp="1"/>
          </p:cNvSpPr>
          <p:nvPr>
            <p:ph type="body" idx="1"/>
          </p:nvPr>
        </p:nvSpPr>
        <p:spPr>
          <a:xfrm>
            <a:off x="292625" y="887125"/>
            <a:ext cx="3999900" cy="4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l">
              <a:buNone/>
            </a:pPr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= filmový žánr kladoucí důraz na H prostředí, dobové kostýmy a silné vizuální ztvárnění minulost</a:t>
            </a:r>
          </a:p>
          <a:p>
            <a:pPr marL="139700" indent="0">
              <a:buNone/>
            </a:pPr>
            <a:endParaRPr lang="cs-CZ" sz="1200" b="0" i="0" u="none" strike="noStrike" dirty="0">
              <a:solidFill>
                <a:schemeClr val="tx1"/>
              </a:solidFill>
              <a:effectLst/>
            </a:endParaRPr>
          </a:p>
          <a:p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Často se zaměřuje na H události, slavné osobnosti nebo fiktivní příběhy odehrávající se v konkrétním H období</a:t>
            </a:r>
          </a:p>
          <a:p>
            <a:pPr algn="l"/>
            <a:r>
              <a:rPr lang="cs-CZ" sz="1200" b="0" i="0" u="none" strike="noStrike" dirty="0">
                <a:solidFill>
                  <a:schemeClr val="tx1"/>
                </a:solidFill>
                <a:effectLst/>
              </a:rPr>
              <a:t>Příklady:</a:t>
            </a:r>
          </a:p>
          <a:p>
            <a:pPr lvl="1"/>
            <a:r>
              <a:rPr lang="cs" i="1" dirty="0">
                <a:solidFill>
                  <a:schemeClr val="tx1"/>
                </a:solidFill>
              </a:rPr>
              <a:t>Elizabeth</a:t>
            </a:r>
            <a:r>
              <a:rPr lang="cs" dirty="0">
                <a:solidFill>
                  <a:schemeClr val="tx1"/>
                </a:solidFill>
              </a:rPr>
              <a:t> (1998) -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počátky vlády královny Alžběty I. a politické intriky na dvoře Tudorovců</a:t>
            </a:r>
          </a:p>
          <a:p>
            <a:pPr lvl="1"/>
            <a:r>
              <a:rPr lang="cs" i="1" dirty="0">
                <a:solidFill>
                  <a:schemeClr val="tx1"/>
                </a:solidFill>
              </a:rPr>
              <a:t>Marie Antoinette </a:t>
            </a:r>
            <a:r>
              <a:rPr lang="cs" dirty="0">
                <a:solidFill>
                  <a:schemeClr val="tx1"/>
                </a:solidFill>
              </a:rPr>
              <a:t>(2006)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– život francouzské královny Marie Antoinetty před francouzskou revolucí</a:t>
            </a:r>
          </a:p>
          <a:p>
            <a:pPr lvl="1"/>
            <a:r>
              <a:rPr lang="cs" i="1" dirty="0">
                <a:solidFill>
                  <a:schemeClr val="tx1"/>
                </a:solidFill>
              </a:rPr>
              <a:t>The Last Samurai</a:t>
            </a:r>
            <a:r>
              <a:rPr lang="cs" dirty="0">
                <a:solidFill>
                  <a:schemeClr val="tx1"/>
                </a:solidFill>
              </a:rPr>
              <a:t> (2003) 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– střet mezi tradiční samurajskou kulturou a modernizací v Japonsku 19. století </a:t>
            </a:r>
          </a:p>
          <a:p>
            <a:pPr lvl="1"/>
            <a:r>
              <a:rPr lang="cs" i="1" dirty="0">
                <a:solidFill>
                  <a:schemeClr val="tx1"/>
                </a:solidFill>
              </a:rPr>
              <a:t>Amadeus</a:t>
            </a:r>
            <a:r>
              <a:rPr lang="cs" dirty="0">
                <a:solidFill>
                  <a:schemeClr val="tx1"/>
                </a:solidFill>
              </a:rPr>
              <a:t> (1984) - </a:t>
            </a:r>
            <a:r>
              <a:rPr lang="cs-CZ" dirty="0">
                <a:solidFill>
                  <a:schemeClr val="tx1"/>
                </a:solidFill>
              </a:rPr>
              <a:t>d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ramatické ztvárnění života skladatele Wolfganga Amadea Mozarta a jeho rivality s Antoniem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Salierim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</p:txBody>
      </p:sp>
      <p:sp>
        <p:nvSpPr>
          <p:cNvPr id="238" name="Google Shape;238;p36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39" name="Google Shape;239;p36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9775" y="298825"/>
            <a:ext cx="1911675" cy="283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6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032" y="902725"/>
            <a:ext cx="1798925" cy="26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6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681" y="1697824"/>
            <a:ext cx="1839402" cy="2724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79775" y="2708100"/>
            <a:ext cx="1911675" cy="235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52A4C-E89F-C232-66C6-C7C9939FA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Dějiny F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46D002-19CF-22F6-636C-DCC4CBB31C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Proč znát dějiny filmu?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Kontext vzniku F ovlivňuje jeho vypovídací hodnotu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Technologické limity určují, co bylo možné zaznamenat a jak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Každé období má vlastní estetiku, ideologii a funkci filmu</a:t>
            </a: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Počátky filmu (1890–1910)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F jako technická novinka: Edison,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Lumièrové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Krátké záběry reality („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actualities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“)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Omezené možnosti kamery &gt; statické záběry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Rekonstrukce událostí inscenovány ve studiích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&gt;&gt; autentické i hrané záznamy vypadají podobně &gt; problém pro H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BC99C27-76DF-66F9-472B-AFD3A718E832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2F69230-6900-4B0F-90F3-3A6336927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120" y="3065081"/>
            <a:ext cx="4102100" cy="19812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5CC0AF5-AA88-9318-090F-6C569017E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170" y="161731"/>
            <a:ext cx="38100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822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D10B8F-2A9E-C7C4-8F5A-C0787A658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9356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cs-CZ" dirty="0"/>
              <a:t>Bibliografie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56CBB9-3371-D09B-7D23-EC68BD2EB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61060"/>
            <a:ext cx="8520600" cy="4282439"/>
          </a:xfrm>
        </p:spPr>
        <p:txBody>
          <a:bodyPr>
            <a:noAutofit/>
          </a:bodyPr>
          <a:lstStyle/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Anthony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Aldgate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Cinema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and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British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Newsreels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and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Spanish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Civil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War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(London, 1979)﻿﻿﻿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Stephen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Bann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‘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Historical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Narrative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and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Cinematic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Image’,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&amp;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Theory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Beiheft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XXVI (1987), pp. 47–67.</a:t>
            </a:r>
          </a:p>
          <a:p>
            <a:r>
              <a:rPr lang="cs-CZ" sz="1200" dirty="0" err="1">
                <a:solidFill>
                  <a:schemeClr val="tx1"/>
                </a:solidFill>
                <a:latin typeface="+mn-lt"/>
              </a:rPr>
              <a:t>Barnouw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Eric,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Documentary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: A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Non-Fiction Film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(New York, 1974)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Natalie Z. Davis,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Slaves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on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Screen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: Film and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Historical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Vision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(Toronto, 2000)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David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Desser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Samurai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Films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Akira Kurosawa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(Ann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Arbor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1983)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John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Grenville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‘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Historian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as Film-Maker’, in Paul Smith,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ed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.,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Historian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and Film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(London, 1976), pp. 132–41.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William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Hughes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‘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Evaluation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Film as Evidence’, in Paul Smith,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ed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.,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Historian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and Film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(London, 1976)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I. C.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Jarvie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Philosophy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Film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(London, 1987)</a:t>
            </a:r>
          </a:p>
          <a:p>
            <a:r>
              <a:rPr lang="cs-CZ" sz="1200" dirty="0" err="1">
                <a:solidFill>
                  <a:schemeClr val="tx1"/>
                </a:solidFill>
                <a:latin typeface="+mn-lt"/>
              </a:rPr>
              <a:t>Kracauer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Siegfried, ‘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History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German Film’ (1942: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reprinted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in his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Briefwechsel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ed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. V.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Breidecker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Berlin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1996), pp. 15–18.</a:t>
            </a:r>
          </a:p>
          <a:p>
            <a:r>
              <a:rPr lang="cs-CZ" sz="1200" dirty="0">
                <a:solidFill>
                  <a:schemeClr val="tx1"/>
                </a:solidFill>
                <a:effectLst/>
                <a:latin typeface="+mn-lt"/>
              </a:rPr>
              <a:t>Marcus, Alan S. (</a:t>
            </a:r>
            <a:r>
              <a:rPr lang="cs-CZ" sz="1200" dirty="0" err="1">
                <a:solidFill>
                  <a:schemeClr val="tx1"/>
                </a:solidFill>
                <a:effectLst/>
                <a:latin typeface="+mn-lt"/>
              </a:rPr>
              <a:t>ed</a:t>
            </a:r>
            <a:r>
              <a:rPr lang="cs-CZ" sz="1200" dirty="0">
                <a:solidFill>
                  <a:schemeClr val="tx1"/>
                </a:solidFill>
                <a:effectLst/>
                <a:latin typeface="+mn-lt"/>
              </a:rPr>
              <a:t>.), </a:t>
            </a:r>
            <a:r>
              <a:rPr lang="cs-CZ" sz="1200" i="1" dirty="0">
                <a:solidFill>
                  <a:schemeClr val="tx1"/>
                </a:solidFill>
                <a:effectLst/>
                <a:latin typeface="+mn-lt"/>
              </a:rPr>
              <a:t>Celluloid </a:t>
            </a:r>
            <a:r>
              <a:rPr lang="cs-CZ" sz="1200" i="1" dirty="0" err="1">
                <a:solidFill>
                  <a:schemeClr val="tx1"/>
                </a:solidFill>
                <a:effectLst/>
                <a:latin typeface="+mn-lt"/>
              </a:rPr>
              <a:t>Blackboard</a:t>
            </a:r>
            <a:r>
              <a:rPr lang="cs-CZ" sz="1200" i="1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cs-CZ" sz="1200" i="1" dirty="0" err="1">
                <a:solidFill>
                  <a:schemeClr val="tx1"/>
                </a:solidFill>
                <a:effectLst/>
                <a:latin typeface="+mn-lt"/>
              </a:rPr>
              <a:t>Teaching</a:t>
            </a:r>
            <a:r>
              <a:rPr lang="cs-CZ" sz="1200" i="1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effectLst/>
                <a:latin typeface="+mn-lt"/>
              </a:rPr>
              <a:t>History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effectLst/>
                <a:latin typeface="+mn-lt"/>
              </a:rPr>
              <a:t>with</a:t>
            </a:r>
            <a:r>
              <a:rPr lang="cs-CZ" sz="1200" i="1" dirty="0">
                <a:solidFill>
                  <a:schemeClr val="tx1"/>
                </a:solidFill>
                <a:effectLst/>
                <a:latin typeface="+mn-lt"/>
              </a:rPr>
              <a:t> Film (</a:t>
            </a:r>
            <a:r>
              <a:rPr lang="cs-CZ" sz="1200" dirty="0">
                <a:solidFill>
                  <a:schemeClr val="tx1"/>
                </a:solidFill>
                <a:effectLst/>
                <a:latin typeface="+mn-lt"/>
              </a:rPr>
              <a:t>Charlotte 2007) </a:t>
            </a:r>
            <a:endParaRPr lang="cs-CZ" sz="1200" dirty="0">
              <a:solidFill>
                <a:schemeClr val="tx1"/>
              </a:solidFill>
              <a:latin typeface="+mn-lt"/>
            </a:endParaRP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John J.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Michalczyk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Italian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Political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Film-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Makers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(London, 1986)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﻿﻿Peter Noble,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Negro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in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Films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(London, 1948)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Christopher H.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Roads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‘Film as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Historical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Evidence’,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Journal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Society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Archivists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III (1965–9), pp. 183–91.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Stephen Prince,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Warrior’s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Camera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Cinema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Akira Kurosawa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Princeton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1991)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Nicholas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Pronay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‘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Newsreels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: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Illusion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Actuality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’, in Smith,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Historian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and Film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pp. 95–119.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﻿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Roads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Christopher H., ‘Film as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Historical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Evidence’,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Journal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Society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Archivists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III (1965–9), pp. 183–91.</a:t>
            </a:r>
          </a:p>
          <a:p>
            <a:r>
              <a:rPr lang="cs-CZ" sz="1200" dirty="0" err="1">
                <a:solidFill>
                  <a:schemeClr val="tx1"/>
                </a:solidFill>
                <a:latin typeface="+mn-lt"/>
              </a:rPr>
              <a:t>Jay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Ruby,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Picturing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Culture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Explorations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Film and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Anthropology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(Chicago, 2000)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﻿Paul Smith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ed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., ﻿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Historian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and Film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(London, 1976)</a:t>
            </a:r>
          </a:p>
          <a:p>
            <a:r>
              <a:rPr lang="cs-CZ" sz="1200" dirty="0">
                <a:solidFill>
                  <a:schemeClr val="tx1"/>
                </a:solidFill>
                <a:latin typeface="+mn-lt"/>
              </a:rPr>
              <a:t>﻿Taylor, R., 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Film Propaganda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(London, 1979)</a:t>
            </a:r>
          </a:p>
          <a:p>
            <a:r>
              <a:rPr lang="cs-CZ" sz="1200" dirty="0" err="1">
                <a:solidFill>
                  <a:schemeClr val="tx1"/>
                </a:solidFill>
                <a:latin typeface="+mn-lt"/>
              </a:rPr>
              <a:t>J﻿ohn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C.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Tibbetts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, ‘Kevin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Brownlow’s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Historical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dirty="0" err="1">
                <a:solidFill>
                  <a:schemeClr val="tx1"/>
                </a:solidFill>
                <a:latin typeface="+mn-lt"/>
              </a:rPr>
              <a:t>Films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’,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Historical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Journal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of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Film, </a:t>
            </a:r>
            <a:r>
              <a:rPr lang="cs-CZ" sz="1200" i="1" dirty="0" err="1">
                <a:solidFill>
                  <a:schemeClr val="tx1"/>
                </a:solidFill>
                <a:latin typeface="+mn-lt"/>
              </a:rPr>
              <a:t>Radio</a:t>
            </a:r>
            <a:r>
              <a:rPr lang="cs-CZ" sz="1200" i="1" dirty="0">
                <a:solidFill>
                  <a:schemeClr val="tx1"/>
                </a:solidFill>
                <a:latin typeface="+mn-lt"/>
              </a:rPr>
              <a:t> and TV </a:t>
            </a:r>
            <a:r>
              <a:rPr lang="cs-CZ" sz="1200" dirty="0">
                <a:solidFill>
                  <a:schemeClr val="tx1"/>
                </a:solidFill>
                <a:latin typeface="+mn-lt"/>
              </a:rPr>
              <a:t>XX (2000), pp. 227–51.﻿</a:t>
            </a:r>
          </a:p>
        </p:txBody>
      </p:sp>
    </p:spTree>
    <p:extLst>
      <p:ext uri="{BB962C8B-B14F-4D97-AF65-F5344CB8AC3E}">
        <p14:creationId xmlns:p14="http://schemas.microsoft.com/office/powerpoint/2010/main" val="156339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DD55B1-34D9-43AB-F138-5B6DD3E5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437CB7-D3FB-F2A9-4C85-CC629C75A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245996" cy="3416400"/>
          </a:xfrm>
        </p:spPr>
        <p:txBody>
          <a:bodyPr>
            <a:normAutofit lnSpcReduction="10000"/>
          </a:bodyPr>
          <a:lstStyle/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Film jako masové médium (1910–1930)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Vznik filmových studií a narativního filmu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Rozmach zpravodajských týdeníků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Film poprvé systematicky reprezentuje svět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Omezení: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Silná redakční kontrola a cenzura</a:t>
            </a:r>
            <a:endParaRPr lang="cs-CZ" dirty="0">
              <a:solidFill>
                <a:schemeClr val="tx1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Nacionalistické rámování událostí (1. světová válka)</a:t>
            </a: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Meziválečné období a propaganda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Film jako nástroj politiky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Sovětská montážní škola (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Eisenstein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Vertov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) &gt; ukazuje moc střihu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Film se stává prostředkem ideologické interpretace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Příklad: </a:t>
            </a:r>
            <a:r>
              <a:rPr lang="cs-CZ" b="0" i="1" u="none" strike="noStrike" dirty="0">
                <a:solidFill>
                  <a:schemeClr val="tx1"/>
                </a:solidFill>
                <a:effectLst/>
              </a:rPr>
              <a:t>Triumf vůle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 (1935) – estetizovaná propaganda, ne dokument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140AEE4-E372-63D9-4E76-07B31525D7B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B70BBC-A5A3-BBAC-9F6E-CEE791CB7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351" y="1223713"/>
            <a:ext cx="4245997" cy="334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2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2F6CB-DA1B-4C86-2ECB-8C9241FFE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5F79EB-7D4A-B654-8F85-0ACF82E8D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Dokumentární film (1930–1950)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Vznik filmových dokumentů jako svébytného žánru.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John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Grierson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1926, termín DF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dokument jako „tvůrčí zacházení s realitou“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2SV: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Obrovský nárůst filmového materiálu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Oficiální armádní filmové jednotky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Záběry z koncentračních táborů jako historické důkazy</a:t>
            </a: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Technologické limity a jejich dopad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Omezená citlivost filmu &gt; problémy se záznamem pohybu a tmy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Rekonstrukce bitev, inscenování kvůli světlu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Krátká délka filmových kotoučů &gt; fragmentárnost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Omezená mobilita kameramanů &gt; zkreslení perspektivy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67EE39-0B52-8827-C52A-3B89BCC2567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42816DC-CC26-D7AF-AB57-523457FA8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600" y="1631950"/>
            <a:ext cx="4679750" cy="203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17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BF0367-0BEF-A86B-3D63-23BFC0324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9CFBEB5-4C7D-D797-FB6C-B8611E786B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Po válce: Televize, nové formy záznamu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Televize nahrazuje filmové týdeníky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Domácí videokamery (od 1960s) &gt; více perspektiv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Film už není jediný audiovizuální zdroj</a:t>
            </a: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Antropologický a etnografický film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Film jako nástroj zachycení rituálů a kultur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Boas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Bateson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&amp;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Mead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Gardner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Problém: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inscenovanost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, „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command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</a:rPr>
              <a:t>performances</a:t>
            </a: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“</a:t>
            </a: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Od 70. let: Reflexivní dokument a kritika objektivity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Filmaři odhalují kameru a proces natáčení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Zpochybnění neutrality dokumentu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Pro historiky: důležitá transparentnost metod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C9ADDBC-237A-4001-00DF-830C2AE0A28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7D03AC-8B11-1D42-23A7-3711DA005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450" y="1308100"/>
            <a:ext cx="32258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8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7A7B84-F331-49A7-8293-B3096E2C5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88E716-6E4A-208A-776E-69D9F14E2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Digitalizace a současnost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Snadná manipulace obrazu &gt; otázky autenticity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Rozšíření amatérských záznamů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Audiovizuální materiál jako masový historický zdroj</a:t>
            </a:r>
          </a:p>
          <a:p>
            <a:pPr algn="l"/>
            <a:r>
              <a:rPr lang="cs-CZ" b="1" i="0" u="none" strike="noStrike" dirty="0">
                <a:solidFill>
                  <a:schemeClr val="tx1"/>
                </a:solidFill>
                <a:effectLst/>
              </a:rPr>
              <a:t>Co je důležité pro H výzkum?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Porozumění technologickým limitům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Znalost ideologických a estetických kontextů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Analýza inscenace, montáže a perspektivy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Kritický přístup: film není oknem do minulosti, ale interpretací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</a:rPr>
              <a:t>&gt; F rychle stárnou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&gt; rychle se mění </a:t>
            </a:r>
            <a:r>
              <a:rPr lang="cs-CZ" dirty="0" err="1">
                <a:solidFill>
                  <a:schemeClr val="tx1"/>
                </a:solidFill>
              </a:rPr>
              <a:t>kovence</a:t>
            </a:r>
            <a:r>
              <a:rPr lang="cs-CZ" dirty="0">
                <a:solidFill>
                  <a:schemeClr val="tx1"/>
                </a:solidFill>
              </a:rPr>
              <a:t> filmového zobrazování reality</a:t>
            </a: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306D83B-117E-EC51-3A20-FE3F84BE401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1A54FDB-8F10-688F-4770-90B45E8F1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400" y="1736725"/>
            <a:ext cx="41783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4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463D2E-CB1B-5A71-80D3-D6FFF5C8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b="0" i="0" u="none" strike="noStrike">
                <a:effectLst/>
              </a:rPr>
              <a:t>Úvod: Film a "efekt reality"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B36C7D-B301-785E-4235-813431CFB5F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1700" y="1208225"/>
            <a:ext cx="4069800" cy="3264408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Film od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počátku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20.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století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vyzváří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posiluje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dojem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reality</a:t>
            </a: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Zpravodajské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týdeníky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(1910–1950) +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válečné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filmy z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búrské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války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a 1.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světové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války</a:t>
            </a:r>
            <a:endParaRPr lang="en-US" sz="1100" b="0" i="0" u="none" strike="noStrike" cap="none" dirty="0">
              <a:solidFill>
                <a:schemeClr val="dk1"/>
              </a:solidFill>
              <a:effectLst/>
            </a:endParaRP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Už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od 1920 se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diskutovala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jeho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role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jako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H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pramene</a:t>
            </a:r>
            <a:r>
              <a:rPr lang="en-US" sz="1100" dirty="0">
                <a:solidFill>
                  <a:schemeClr val="dk1"/>
                </a:solidFill>
              </a:rPr>
              <a:t> (Huizinga)</a:t>
            </a:r>
            <a:endParaRPr lang="en-US" sz="1100" b="0" i="0" u="none" strike="noStrike" cap="none" dirty="0">
              <a:solidFill>
                <a:schemeClr val="dk1"/>
              </a:solidFill>
              <a:effectLst/>
            </a:endParaRP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>
                <a:solidFill>
                  <a:schemeClr val="dk1"/>
                </a:solidFill>
              </a:rPr>
              <a:t>F </a:t>
            </a:r>
            <a:r>
              <a:rPr lang="en-US" sz="1100" b="0" i="0" u="none" strike="noStrike" cap="none" dirty="0" err="1">
                <a:solidFill>
                  <a:schemeClr val="dk1"/>
                </a:solidFill>
              </a:rPr>
              <a:t>jako</a:t>
            </a:r>
            <a:r>
              <a:rPr lang="en-US" sz="1100" b="0" i="0" u="none" strike="noStrike" cap="none" dirty="0">
                <a:solidFill>
                  <a:schemeClr val="dk1"/>
                </a:solidFill>
              </a:rPr>
              <a:t> H </a:t>
            </a:r>
            <a:r>
              <a:rPr lang="en-US" sz="1100" b="0" i="0" u="none" strike="noStrike" cap="none" dirty="0" err="1">
                <a:solidFill>
                  <a:schemeClr val="dk1"/>
                </a:solidFill>
              </a:rPr>
              <a:t>pramen</a:t>
            </a:r>
            <a:r>
              <a:rPr lang="en-US" sz="1100" b="0" i="0" u="none" strike="noStrike" cap="none" dirty="0">
                <a:solidFill>
                  <a:schemeClr val="dk1"/>
                </a:solidFill>
              </a:rPr>
              <a:t>: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 err="1">
                <a:solidFill>
                  <a:schemeClr val="dk1"/>
                </a:solidFill>
              </a:rPr>
              <a:t>z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pravodajské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týdeníky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 err="1">
                <a:solidFill>
                  <a:schemeClr val="dk1"/>
                </a:solidFill>
              </a:rPr>
              <a:t>b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ritský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film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natočený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v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Belsenu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(1945)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jako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důkaz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u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norimberských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procesů</a:t>
            </a:r>
            <a:endParaRPr lang="en-US" sz="1100" b="0" i="0" u="none" strike="noStrike" cap="none" dirty="0">
              <a:solidFill>
                <a:schemeClr val="dk1"/>
              </a:solidFill>
              <a:effectLst/>
            </a:endParaRP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 err="1">
                <a:solidFill>
                  <a:schemeClr val="dk1"/>
                </a:solidFill>
              </a:rPr>
              <a:t>v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ideotéky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orální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historie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–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významné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svědectví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o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odporu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a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rezistenci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během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2SV Marcel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Ophuls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, </a:t>
            </a:r>
            <a:r>
              <a:rPr lang="en-US" sz="1100" b="0" i="1" u="none" strike="noStrike" cap="none" dirty="0">
                <a:solidFill>
                  <a:schemeClr val="dk1"/>
                </a:solidFill>
                <a:effectLst/>
              </a:rPr>
              <a:t>Le chagrin et la </a:t>
            </a:r>
            <a:r>
              <a:rPr lang="en-US" sz="1100" b="0" i="1" u="none" strike="noStrike" cap="none" dirty="0" err="1">
                <a:solidFill>
                  <a:schemeClr val="dk1"/>
                </a:solidFill>
                <a:effectLst/>
              </a:rPr>
              <a:t>pitié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, 1971</a:t>
            </a:r>
          </a:p>
          <a:p>
            <a:pPr lvl="1"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Etnografický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 film: Franz Boas (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</a:rPr>
              <a:t>Kwakiutlové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</a:rPr>
              <a:t>, 1930), Gregory Bateson &amp; Margaret Mead (Bali)</a:t>
            </a:r>
          </a:p>
          <a:p>
            <a:pPr>
              <a:lnSpc>
                <a:spcPct val="105000"/>
              </a:lnSpc>
              <a:spcAft>
                <a:spcPts val="600"/>
              </a:spcAft>
              <a:buClr>
                <a:schemeClr val="tx1"/>
              </a:buClr>
            </a:pPr>
            <a:endParaRPr lang="en-US" sz="1100" b="0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12AF3C5-82F3-79CA-8640-D87899B160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4762500" y="1208225"/>
            <a:ext cx="4069800" cy="3264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471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95A8C5-744E-B1D9-D7E6-FBC4D6D9C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45830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cs-CZ" dirty="0"/>
              <a:t>Problematické body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E6F01B-2DB5-6D22-99FE-135B5DBDD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739472"/>
            <a:ext cx="3999900" cy="4317558"/>
          </a:xfrm>
        </p:spPr>
        <p:txBody>
          <a:bodyPr>
            <a:normAutofit fontScale="4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300" b="0" i="0" u="none" strike="noStrike" dirty="0">
                <a:solidFill>
                  <a:schemeClr val="tx1"/>
                </a:solidFill>
                <a:effectLst/>
              </a:rPr>
              <a:t>Klíčové problémy: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Autenticita: skutečný záznam vs. </a:t>
            </a:r>
            <a:r>
              <a:rPr lang="cs-CZ" sz="2000" dirty="0">
                <a:solidFill>
                  <a:schemeClr val="tx1"/>
                </a:solidFill>
              </a:rPr>
              <a:t>i</a:t>
            </a: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nscenace (hořící domy, lidé atp.)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Technické limity: </a:t>
            </a:r>
            <a:r>
              <a:rPr lang="cs-CZ" sz="2000" b="0" i="0" u="none" strike="noStrike" dirty="0" err="1">
                <a:solidFill>
                  <a:schemeClr val="tx1"/>
                </a:solidFill>
                <a:effectLst/>
              </a:rPr>
              <a:t>Boas</a:t>
            </a: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 musel natáčet noční tance ve dne, není to autentický záznam, ale performance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Montáž: snadné vkládání záběrů z jiných míst/časů – manipulace, posun významu, snaha zapůsobit, ovlivnit diváka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Kompozitní scény (např. </a:t>
            </a:r>
            <a:r>
              <a:rPr lang="cs-CZ" sz="2000" b="0" i="0" u="none" strike="noStrike" dirty="0" err="1">
                <a:solidFill>
                  <a:schemeClr val="tx1"/>
                </a:solidFill>
                <a:effectLst/>
              </a:rPr>
              <a:t>Gardnerovy</a:t>
            </a: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 „bitvy“ u etnika Dani)</a:t>
            </a:r>
          </a:p>
          <a:p>
            <a:pPr algn="l"/>
            <a:r>
              <a:rPr lang="cs-CZ" sz="2300" dirty="0">
                <a:solidFill>
                  <a:schemeClr val="tx1"/>
                </a:solidFill>
              </a:rPr>
              <a:t>Př.</a:t>
            </a:r>
            <a:r>
              <a:rPr lang="cs-CZ" sz="2300" i="0" u="none" strike="noStrike" dirty="0">
                <a:solidFill>
                  <a:schemeClr val="tx1"/>
                </a:solidFill>
                <a:effectLst/>
              </a:rPr>
              <a:t> Problémy válečných filmů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Lokace záběrů: fronta vs. týl</a:t>
            </a:r>
            <a:endParaRPr lang="cs-CZ" sz="20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Omezený pohyb kameramanů</a:t>
            </a:r>
            <a:endParaRPr lang="cs-CZ" sz="20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Technické limity – chybějící akční scény nahrazeny "před" a "po“</a:t>
            </a:r>
            <a:endParaRPr lang="cs-CZ" sz="20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Vliv kamery: osvětlení, rámování, úhel záběru</a:t>
            </a:r>
          </a:p>
          <a:p>
            <a:pPr algn="l"/>
            <a:r>
              <a:rPr lang="cs-CZ" sz="2300" b="1" i="0" u="none" strike="noStrike" dirty="0">
                <a:solidFill>
                  <a:schemeClr val="tx1"/>
                </a:solidFill>
                <a:effectLst/>
              </a:rPr>
              <a:t>Střih, cenzura a tlak publika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Filmy jsou editované – výběr a vynechávání materiálu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Politický tlak (cenzura) a ekonomický tlak (návštěvnost kin)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Užívání stereotypů a </a:t>
            </a:r>
            <a:r>
              <a:rPr lang="cs-CZ" sz="2000" b="0" i="0" u="none" strike="noStrike" dirty="0" err="1">
                <a:solidFill>
                  <a:schemeClr val="tx1"/>
                </a:solidFill>
                <a:effectLst/>
              </a:rPr>
              <a:t>formulaických</a:t>
            </a: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 scén pro srozumitelnost příběhu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Filmaři jsou interpreti – jejich perspektiva utváří obraz minulosti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000" b="0" i="0" u="none" strike="noStrike" dirty="0" err="1">
                <a:solidFill>
                  <a:schemeClr val="tx1"/>
                </a:solidFill>
                <a:effectLst/>
              </a:rPr>
              <a:t>Riefenstahl</a:t>
            </a: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 a </a:t>
            </a:r>
            <a:r>
              <a:rPr lang="cs-CZ" sz="2000" b="0" i="1" u="none" strike="noStrike" dirty="0">
                <a:solidFill>
                  <a:schemeClr val="tx1"/>
                </a:solidFill>
                <a:effectLst/>
              </a:rPr>
              <a:t>Triumf vůle</a:t>
            </a:r>
            <a:r>
              <a:rPr lang="cs-CZ" sz="2000" b="0" i="0" u="none" strike="noStrike" dirty="0">
                <a:solidFill>
                  <a:schemeClr val="tx1"/>
                </a:solidFill>
                <a:effectLst/>
              </a:rPr>
              <a:t> (1935) – propaganda maskovaná jako dokument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b="0" i="0" u="none" strike="noStrike" dirty="0">
              <a:solidFill>
                <a:schemeClr val="tx1"/>
              </a:solidFill>
              <a:effectLst/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DC99FE-5AFD-AF79-E7C3-DE4ACE689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676" y="2209761"/>
            <a:ext cx="4088963" cy="293373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B02B4D7-C7BB-75E6-C668-23F842801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202" y="-1"/>
            <a:ext cx="1731000" cy="24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6728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3111</Words>
  <Application>Microsoft Macintosh PowerPoint</Application>
  <PresentationFormat>Předvádění na obrazovce (16:9)</PresentationFormat>
  <Paragraphs>311</Paragraphs>
  <Slides>30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-webkit-standard</vt:lpstr>
      <vt:lpstr>Arial</vt:lpstr>
      <vt:lpstr>Courier New</vt:lpstr>
      <vt:lpstr>Google Sans</vt:lpstr>
      <vt:lpstr>Simple Dark</vt:lpstr>
      <vt:lpstr>Síla obrazu</vt:lpstr>
      <vt:lpstr>AKTIVITA</vt:lpstr>
      <vt:lpstr>Dějiny F</vt:lpstr>
      <vt:lpstr>Prezentace aplikace PowerPoint</vt:lpstr>
      <vt:lpstr>Prezentace aplikace PowerPoint</vt:lpstr>
      <vt:lpstr>Prezentace aplikace PowerPoint</vt:lpstr>
      <vt:lpstr>Prezentace aplikace PowerPoint</vt:lpstr>
      <vt:lpstr>Úvod: Film a "efekt reality"</vt:lpstr>
      <vt:lpstr>Problematické body</vt:lpstr>
      <vt:lpstr>Jak na analýzu F?</vt:lpstr>
      <vt:lpstr>‘The whole dimension of everyday life with its infinitesimal movements and its multitude of transistory actions could be disclosed nowhere but on the screen … films illuminate the realm of bagatelles, of little events.’</vt:lpstr>
      <vt:lpstr>Na co se při analýze F zaměřit?</vt:lpstr>
      <vt:lpstr>Prezentace aplikace PowerPoint</vt:lpstr>
      <vt:lpstr>Close watching  </vt:lpstr>
      <vt:lpstr>Film jako H pramen</vt:lpstr>
      <vt:lpstr>Prezentace aplikace PowerPoint</vt:lpstr>
      <vt:lpstr>Koncepty </vt:lpstr>
      <vt:lpstr>Voyeurismus</vt:lpstr>
      <vt:lpstr>GAZE - MALE, COLONIAL (IMPERIAL), TOURIST…</vt:lpstr>
      <vt:lpstr>Alterita</vt:lpstr>
      <vt:lpstr>Subalternita </vt:lpstr>
      <vt:lpstr>Mytologizace</vt:lpstr>
      <vt:lpstr>Sensacionalismus</vt:lpstr>
      <vt:lpstr>Materialita</vt:lpstr>
      <vt:lpstr>Historický film</vt:lpstr>
      <vt:lpstr>Prezentace aplikace PowerPoint</vt:lpstr>
      <vt:lpstr>Biografiké F (Biopic)  </vt:lpstr>
      <vt:lpstr>Metahistorické F  </vt:lpstr>
      <vt:lpstr>Kostýmní F </vt:lpstr>
      <vt:lpstr>Bibliografie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Brenišínová, Monika</cp:lastModifiedBy>
  <cp:revision>7</cp:revision>
  <dcterms:modified xsi:type="dcterms:W3CDTF">2025-12-11T15:41:26Z</dcterms:modified>
</cp:coreProperties>
</file>