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59" r:id="rId8"/>
    <p:sldId id="262" r:id="rId9"/>
    <p:sldId id="263" r:id="rId10"/>
    <p:sldId id="265" r:id="rId11"/>
    <p:sldId id="266" r:id="rId12"/>
    <p:sldId id="267" r:id="rId13"/>
    <p:sldId id="268" r:id="rId14"/>
    <p:sldId id="273" r:id="rId15"/>
    <p:sldId id="269" r:id="rId16"/>
    <p:sldId id="271" r:id="rId17"/>
    <p:sldId id="270" r:id="rId18"/>
    <p:sldId id="272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25" d="100"/>
          <a:sy n="125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A163A-0F6F-8B3E-95C3-377C566D7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1362589"/>
            <a:ext cx="8361229" cy="2098226"/>
          </a:xfrm>
        </p:spPr>
        <p:txBody>
          <a:bodyPr/>
          <a:lstStyle/>
          <a:p>
            <a: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ПРИЛАГАТЕЛЬНОЕ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60FDD2-57E3-C2C6-89F2-8B70B4A7F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530415"/>
            <a:ext cx="7114334" cy="2098225"/>
          </a:xfrm>
        </p:spPr>
        <p:txBody>
          <a:bodyPr>
            <a:normAutofit fontScale="47500" lnSpcReduction="20000"/>
          </a:bodyPr>
          <a:lstStyle/>
          <a:p>
            <a:r>
              <a:rPr lang="ru-CZ" sz="10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 степени сравнения</a:t>
            </a:r>
          </a:p>
          <a:p>
            <a:endParaRPr lang="ru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9</a:t>
            </a:r>
          </a:p>
        </p:txBody>
      </p:sp>
    </p:spTree>
    <p:extLst>
      <p:ext uri="{BB962C8B-B14F-4D97-AF65-F5344CB8AC3E}">
        <p14:creationId xmlns:p14="http://schemas.microsoft.com/office/powerpoint/2010/main" val="33194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D6BB7-38E1-8F91-3ACB-38EFB5857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84910-19DA-DAF9-60A4-92D7B4D40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4960"/>
            <a:ext cx="10312400" cy="4846320"/>
          </a:xfrm>
        </p:spPr>
        <p:txBody>
          <a:bodyPr>
            <a:normAutofit/>
          </a:bodyPr>
          <a:lstStyle/>
          <a:p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краткие формы используются, как правило, в отношении ИС м. р., формы других родов используются очень редко (в отличие от РЯ!)</a:t>
            </a:r>
            <a:r>
              <a:rPr lang="cs-CZ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cs-CZ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dítě je šťastno, dívka je stára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  <a:r>
              <a:rPr lang="ru-RU" sz="20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случае ж. р. </a:t>
            </a:r>
            <a:r>
              <a:rPr lang="ru-RU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 ср. р. отдается предпочтение полным формам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Формы всех трех родов имеет очень ограниченное количество ИП (напр., </a:t>
            </a:r>
            <a:r>
              <a:rPr lang="cs-CZ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šťasten, šťastna, šťastno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напротив, ИП </a:t>
            </a:r>
            <a:r>
              <a:rPr lang="cs-CZ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nutno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имеет лишь форму ср. р.;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краткие формы ИП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встречаются чаще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случае, если подлежащее выражено: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to, co, všechno, nic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 je to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инфинитивом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to není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možno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spolehnout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придаточным предложением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aby se všechny problémy řešily včas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данных случаях возможно использование и полной формы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platné, možné, nutné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кроме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dlužno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572953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99CC7-3D2D-633C-D3BB-1FFF2AE1E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 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368F55-BC60-276E-940B-654D24F36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384040"/>
          </a:xfrm>
        </p:spPr>
        <p:txBody>
          <a:bodyPr/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грамматическая категория качественных ИП;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сравнения ИП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 проявление признака в большей / меньшей или наивысшей степени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ИП могут образовывать степени сравнения от исходной формы (положительная/нулевая степень, позитив): 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равнительная степень (компаратив)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ревосходная степень (суперлатив)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Исходной формой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образования степеней сравнения является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форма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степеней сравнения бывают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простыми (синтетическими) и сложными (аналитическими)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53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26742-14C7-3174-A20B-080CE3BA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99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степень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E0EF99-F36C-9282-E370-4B6F34C11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5760"/>
            <a:ext cx="9601200" cy="4536440"/>
          </a:xfrm>
        </p:spPr>
        <p:txBody>
          <a:bodyPr>
            <a:normAutofit/>
          </a:bodyPr>
          <a:lstStyle/>
          <a:p>
            <a:r>
              <a:rPr lang="ru-RU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степень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 качество, которое </a:t>
            </a:r>
            <a:r>
              <a:rPr lang="ru-RU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данному предмету в большей или меньшей степени, чем другому предмету (</a:t>
            </a:r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река шире ручья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либо качество, которое в одном и том же предмете </a:t>
            </a:r>
            <a:r>
              <a:rPr lang="ru-RU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 разное время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большей или меньшей степени (</a:t>
            </a:r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река стала шире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Синтетическая – морфологически неизменяемая</a:t>
            </a:r>
          </a:p>
          <a:p>
            <a:pPr lvl="3">
              <a:buFont typeface="Wingdings" pitchFamily="2" charset="2"/>
              <a:buChar char="ü"/>
            </a:pP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+ суффикс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–е, -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(старше, больше),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-ее/-ей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(сильнее/сильней)</a:t>
            </a:r>
          </a:p>
          <a:p>
            <a:pPr lvl="3">
              <a:buFont typeface="Wingdings" pitchFamily="2" charset="2"/>
              <a:buChar char="ü"/>
            </a:pP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Префикс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основа + суффикс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посильнее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степени признака + разговорность!</a:t>
            </a:r>
            <a:r>
              <a:rPr lang="cs-CZ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– лучше, плохой – хуже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– изменяется по родам, числам и падежам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3">
              <a:buFont typeface="Wingdings" pitchFamily="2" charset="2"/>
              <a:buChar char="ü"/>
            </a:pPr>
            <a:r>
              <a:rPr lang="ru-RU" sz="20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/ менее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ИП в форме положительной степени сравнения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правильный, менее заметный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73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E2FF1-1F72-ECE7-C108-0ABC93AC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80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степень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4C8538-7333-AEAA-2B7F-DB9788D2E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601200" cy="4272280"/>
          </a:xfrm>
        </p:spPr>
        <p:txBody>
          <a:bodyPr>
            <a:normAutofit fontScale="92500" lnSpcReduction="2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форма более употребительна, чем сложная;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Оба варианта простой формы нормативны, но вариант с суффиксом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–ей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норма разг.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ечи;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прилагательные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простой формы сравнительной степени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ский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ской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полу-, сверх-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антонимичные прилагательные с 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не-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незлой, немалый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сложные прилагательные, обозначающие оттенки цвета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светло-зеленый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с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еньк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некоторые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бессуфиксные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прилагательные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ветхий, гордый, щедрый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др.);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прилагательные образуют простую или сложную форму сравнительной степени в зависимости от их разных лексических значений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невысокий –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ниже, более низкий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неблагородный –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низкий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флективные формы совмещают в себе значение сравнительной и превосходной степени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больший, младший, старший, высший, низший, лучший, худший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в сложных номинациях, где теряют характеристику сравнения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образование, младший лейтенант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26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E6D78-F34B-4353-2EF5-23325357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степень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FE5D8-9E54-2FBB-5884-1A14C1E9E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601200" cy="42722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 префиксом по–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полегче, подешевле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используются как атрибут в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постпозиции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Налейте мне чаю погорячее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форм с по–:</a:t>
            </a:r>
            <a:endParaRPr 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сравнительное значение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Встречались случаи и пострашнее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несравнительное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значение – употребление при отсутствии противоположного признака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Выбрали рыбину покрупнее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меры признака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 послаще, купил перчатки подешевле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 </a:t>
            </a:r>
            <a:r>
              <a:rPr lang="ru-RU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по–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дублирует формы превосходной степени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выбирает слова попроще = самые простые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ЧЯ ф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ормы сравнительной степени с по– можно переводить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форм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компаратива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суперлатива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положительной степени, положительной степени с квантификатором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подешевле =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všechno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lacinější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hodně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laciné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шампанское постарше =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staré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šampaňské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hodně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staré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šampaňské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nejstarší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šampaňské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852068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26742-14C7-3174-A20B-080CE3BA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99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Превосходная степень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E0EF99-F36C-9282-E370-4B6F34C11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5760"/>
            <a:ext cx="9753600" cy="4785360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Превосходная степень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самую высокую (низкую) степень качества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предмете по сравнению с тем же качеством в других однородных с ним предметах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красивейшая из всех рек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предельную степень качества предмета без сравнения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другими предметами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крупнейший ученый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значение называется </a:t>
            </a:r>
            <a:r>
              <a:rPr lang="ru-RU" sz="2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суперлативным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второе – </a:t>
            </a:r>
            <a:r>
              <a:rPr lang="ru-RU" sz="2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элативным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Синтетическая – изменяется по родам, числам и падежам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(префикс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наи-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основа + суффикс 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ейш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-,–</a:t>
            </a:r>
            <a:r>
              <a:rPr lang="ru-RU" sz="21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айш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сильнейший, глубочайший, наивысший, наилучший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– лучший, плохой – худший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сравн. степ. +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/ всех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(тише всего / всех)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разг. форма,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 неизменяемая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/ наиболее / наименее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положительная степень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красивый, наиболее быстрый, наименее ценный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изменяется по родам, числам и падежам </a:t>
            </a:r>
          </a:p>
        </p:txBody>
      </p:sp>
    </p:spTree>
    <p:extLst>
      <p:ext uri="{BB962C8B-B14F-4D97-AF65-F5344CB8AC3E}">
        <p14:creationId xmlns:p14="http://schemas.microsoft.com/office/powerpoint/2010/main" val="2843216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79D69-05DE-D08B-6CDC-9A10FBC62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Превосходная степень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EEDA87-87FA-E1FF-1F34-806C18884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3129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форма более свойственна книжной речи;</a:t>
            </a:r>
          </a:p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Элатив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 предельную степень признака без сравнения с другими предметами и входит в состав многих услойчивых сочетаний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вернейшее средство, умнейшая голова, до мельчайших подробностей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прилагательные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простой формы превосходной степени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те же прилагательные, которые не имеют простой формы сравнительной степени; прилагательные с суффиксами </a:t>
            </a:r>
            <a:r>
              <a:rPr lang="ru-CZ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–аст-, -ист-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глазастый, тенистый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некоторые бессуфиксные прилагательные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молодой, плоский, сухой, тугой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439356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B72EA-29CA-8EFB-7C92-78681DB2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качества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C3C17-EDF7-6E2E-14A6-47372D667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384040"/>
          </a:xfrm>
        </p:spPr>
        <p:txBody>
          <a:bodyPr>
            <a:normAutofit fontScale="92500" lnSpcReduction="1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Прилагательные имеют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качества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выражают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меру признака безотносительно к сравнению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Суффиксальные образования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–оньк-/-еньк-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– простенький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увеличение или уменьшение меры признака, но может быть и оттенок пренебрежения и экспрессии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чистенький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-охоньк-/-ехоньк-/-ешеньк-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целехонький, быстрехонький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оттенок усиления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–оват-/-еват-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– плоховатый, синий – синеватый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неполнота качества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–ющ-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злющий, хитрющий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значение усиления (разг.)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–енн-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здоровенный, тяжеленный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значение усиления (разг.)</a:t>
            </a:r>
          </a:p>
          <a:p>
            <a:pPr lvl="1">
              <a:buFont typeface="Wingdings" pitchFamily="2" charset="2"/>
              <a:buChar char="Ø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риставочные образования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пре-, рас-, сверх-, архи-, все-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прехитрый, всесильный, развеселый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предельная мера признака, стилистически окрашенные формы!</a:t>
            </a:r>
          </a:p>
          <a:p>
            <a:pPr lvl="1">
              <a:buFont typeface="Wingdings" pitchFamily="2" charset="2"/>
              <a:buChar char="Ø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двоение (редупликация)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хитрый-хитрый, хитрый-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хитрый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усиление признака, разговорный оттенок</a:t>
            </a:r>
          </a:p>
          <a:p>
            <a:pPr>
              <a:buFont typeface="Wingdings" pitchFamily="2" charset="2"/>
              <a:buChar char="Ø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4A313-3418-C89C-C723-B3DF9B2E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88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D05AA7-52E0-6056-5B54-7CC8BF51C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4640"/>
            <a:ext cx="10099040" cy="476504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образования и употребления степеней сравнения имен прилагательных между РЯ и ЧЯ наблюдаются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значительные различия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регулярно создаются и широко употребляются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флективные формы сравнительной и превосходной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(несмотря на возможность аналитического образования форм, напр.: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nejvíce obézní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více sečtělý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 отдает предпочтение адвербиальным неизменяемым и аналитическим формам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Чешские формы сравнительной степени выражают кроме прочего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неспецифицированное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признака, достигающего почти полной ступени своего проявления и исключающего наличие признака противоположного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Starší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старый мужчина, немолодой, пожилой мужчина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значение для ЧЯ довольно частотно и передается в РЯ другими, лексическими средствами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напр.: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delší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doba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продолжительное время.</a:t>
            </a:r>
            <a:endParaRPr lang="cs-C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Прилагательные </a:t>
            </a:r>
            <a:r>
              <a:rPr lang="ru-RU" sz="2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высший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лучший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зависимости от контекста могут быть переведены на чешский язык либо </a:t>
            </a:r>
            <a:r>
              <a:rPr lang="ru-RU" sz="21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формой превосходной степени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либо </a:t>
            </a:r>
            <a:r>
              <a:rPr lang="ru-RU" sz="21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именем прилагательным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высший сорт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(самый лучший сорт 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nejlepší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kvalita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odrůda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учебное заведение/вуз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vysoká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škola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брат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starší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bratr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лейтенант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nadporučík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лучший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lepší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ru-RU" sz="2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лучший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(= </a:t>
            </a:r>
            <a:r>
              <a:rPr lang="ru-RU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nejlepší</a:t>
            </a:r>
            <a:r>
              <a:rPr lang="ru-RU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b="1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85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4A313-3418-C89C-C723-B3DF9B2E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88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D05AA7-52E0-6056-5B54-7CC8BF51C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4640"/>
            <a:ext cx="10099040" cy="4765040"/>
          </a:xfrm>
        </p:spPr>
        <p:txBody>
          <a:bodyPr>
            <a:normAutofit/>
          </a:bodyPr>
          <a:lstStyle/>
          <a:p>
            <a:r>
              <a:rPr lang="ru-RU" sz="20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Предмет сравнения выражается:</a:t>
            </a:r>
          </a:p>
          <a:p>
            <a:pPr lvl="1"/>
            <a:r>
              <a:rPr lang="ru-RU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помощью род. п.</a:t>
            </a:r>
            <a:r>
              <a:rPr lang="ru-RU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папа строже мамы / чем мама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</a:t>
            </a:r>
            <a:r>
              <a:rPr lang="ru-RU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или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оборотом с</a:t>
            </a:r>
            <a:r>
              <a:rPr lang="ru-RU" sz="2000" b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b="1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более, менее</a:t>
            </a:r>
            <a:r>
              <a:rPr lang="ru-RU" sz="20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папа более / менее строг, чем мама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cs-CZ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vs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ЧЯ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</a:t>
            </a:r>
            <a:r>
              <a:rPr lang="ru-RU" sz="20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cs-CZ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rychlejší než (</a:t>
            </a:r>
            <a:r>
              <a:rPr lang="cs-CZ" sz="2000" i="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hovor.</a:t>
            </a:r>
            <a:r>
              <a:rPr lang="cs-CZ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jak)</a:t>
            </a:r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0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Мера сравнения выражается:</a:t>
            </a:r>
          </a:p>
          <a:p>
            <a:pPr lvl="1"/>
            <a:r>
              <a:rPr lang="ru-RU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помощью предлога</a:t>
            </a:r>
            <a:r>
              <a:rPr lang="ru-RU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он старше мамы на восемь лет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</a:t>
            </a:r>
            <a:r>
              <a:rPr lang="ru-RU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или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помощью </a:t>
            </a:r>
            <a:r>
              <a:rPr lang="ru-RU" sz="2000" i="0" u="sng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твор</a:t>
            </a:r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п.</a:t>
            </a:r>
            <a:r>
              <a:rPr lang="ru-RU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тремя годами старше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</a:t>
            </a:r>
            <a:r>
              <a:rPr lang="cs-CZ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vs </a:t>
            </a:r>
            <a:r>
              <a:rPr lang="ru-RU" sz="2000" i="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r>
              <a:rPr lang="ru-RU" sz="20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000" i="1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10 let starší</a:t>
            </a:r>
            <a:endParaRPr lang="cs-C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наблюдается синкретизм простых форм сравнительной степени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 есть форма сравнительной степени прилагательного совпадает с формой сравнительной степени наречия: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смелый – смелее, смело – смелее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эти формы не совпадают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smělý – smělejší, směle – směleji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Сочетания типа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mo"/>
              </a:rPr>
              <a:t> </a:t>
            </a:r>
            <a:r>
              <a:rPr lang="cs-CZ" i="1" u="sng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nejlepší, co nejzdravější </a:t>
            </a:r>
            <a:r>
              <a:rPr lang="ru-RU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переводятся на РЯ при помощи конструкции </a:t>
            </a:r>
            <a:r>
              <a:rPr lang="ru-RU" i="1" u="sng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более</a:t>
            </a:r>
            <a:r>
              <a:rPr lang="ru-RU" u="sng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исходная форма прилагательного</a:t>
            </a:r>
            <a:r>
              <a:rPr lang="ru-RU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891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E9B0F-A5A5-0C21-A273-DEA0382FA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964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морфологическая характеристика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2D5F26-4C19-C008-646C-8D9A4F89A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52320"/>
            <a:ext cx="10241280" cy="4643120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от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большинства качественных ИП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с помощью родовых флексий в ед. ч. (</a:t>
            </a:r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красивый – красив, красив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красив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флексий 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-и, -ы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 мн. ч. (</a:t>
            </a:r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красив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ИП имеют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рода и числа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краткие ИП имеют все четыре формы (м. р., ж. р., ср. р.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ед. ч. и форма мн. ч.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ИП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склоняются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не имеют отношение к категории падежа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máš už postel ustlánu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форма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свое ударение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совпадающее с полной формой.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0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E9B0F-A5A5-0C21-A273-DEA0382FA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964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морфологическая характеристика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2D5F26-4C19-C008-646C-8D9A4F89A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52320"/>
            <a:ext cx="10241280" cy="4643120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РЯ краткие ИП функционируют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в роли сказуемого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сказуемого, краткие формы ИП могут выступать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роли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дуплексива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doplněk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leží doma nemocen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качественные ИП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полной формы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рад, горазд, люб, надобен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rád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форма некоторых качественных ИП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от краткой по смыслу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– готовый, согласен – согласный, волен – вольный, нужен – нужный, властен – властный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hodný – je hoden odměny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C8B67-2791-1BF1-9345-FADC9E376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морфологическая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4D944-7AA4-C7D7-8766-D7773BEA8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50720"/>
            <a:ext cx="10210800" cy="433324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прилагательные с суффиксом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 равноправные вариантные краткие формы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безнравств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безнравств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родств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родств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искусств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искусств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свойств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свойств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РЯ преобладают формы на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 только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безжизнен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безбоязнен, безукоризнен, бессмыслен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 некоторые др.).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при образовании краткой формы в м. р. происходит усечение основы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двусмысленный – двусмыслен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однако суффикс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сохраняется в остальных формах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двусмысле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а, двусмысле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следует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 от наречий и усеченных форм полных прилагательных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удариться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наречие 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краткая форма ИП,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улыбаться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наречие 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краткая форма ИП;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мрачна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усеченная форма полного ИП 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краткая форма ИП)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jmenné (tzv. krátké) tvary adjektiv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mlád, nemocen, vesel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příčestí trpné (</a:t>
            </a:r>
            <a:r>
              <a:rPr lang="cs-CZ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nalezen, zbit)</a:t>
            </a:r>
            <a:endParaRPr lang="ru-RU" sz="21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Усеченные прилагательные не используются в современном 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сохраняют ударение полной формы и имеют форму вин. п. (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нежну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23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C8B67-2791-1BF1-9345-FADC9E376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грамматическая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4D944-7AA4-C7D7-8766-D7773BEA8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50720"/>
            <a:ext cx="10109200" cy="4333240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образуют краткую форму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относительные ИП, обозначающие цвета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пурпурный, кремовый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ИП, обозначающие масти животных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гнедой, вороной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относительные ИП с суффиксами 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-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-н-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товарищеский, боевой, родной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Отглагольные образования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бывший, блеклый, минувший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с суффиксами объективной оценки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здоровенный, страшненький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большой, старший, младший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происхождению – формы сравнительной степени). Однако в качестве краткой формы слова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750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DFF8B-3F0D-65DE-3D2D-B6EB76179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синтаксическая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15B304-249D-95B8-FC66-C3B2E612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886200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Синтактические конструкции, которым свойственны только краткие формы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 «личное местоимение/одуш. ИС + глагол-связка + краткая форма ИП + местоимение/ИС в тв.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доволен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тобой, он был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определяются наречиями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была так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смотрите, как она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прелестна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с союзным сочетанием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Сергей, …);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именного сказуемого стоит в повелительном наклонении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Будьте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Фразеологические обороты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насильно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будешь, забот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</a:t>
            </a:r>
          </a:p>
          <a:p>
            <a:pPr algn="just"/>
            <a:r>
              <a:rPr lang="ru-RU" sz="2000" b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Краткая форма обязательна:</a:t>
            </a:r>
            <a:endParaRPr lang="cs-CZ" sz="2000" b="1" u="sng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/>
            <a:r>
              <a:rPr lang="ru-RU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если предикат расположен перед подлежащим</a:t>
            </a:r>
            <a:r>
              <a:rPr lang="ru-RU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b="1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Тиха</a:t>
            </a:r>
            <a:r>
              <a:rPr lang="ru-RU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украинская ночь</a:t>
            </a:r>
            <a:r>
              <a:rPr lang="ru-RU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);</a:t>
            </a:r>
            <a:endParaRPr lang="cs-CZ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 algn="just"/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 употреблении с зависимой предложно-надежной конструкцией</a:t>
            </a:r>
            <a:r>
              <a:rPr lang="ru-RU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Урал </a:t>
            </a:r>
            <a:r>
              <a:rPr lang="ru-RU" sz="2000" b="1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богат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полезными ископаемыми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х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Урал – </a:t>
            </a:r>
            <a:r>
              <a:rPr lang="ru-RU" sz="2000" b="1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богатый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край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  <a:endParaRPr lang="cs-CZ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lvl="1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094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658AA-4089-94EE-B7BA-A771AC428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стилистическая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CC10E0-C594-2738-EF12-F4DBE5369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733280" cy="3886200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чаще употребляются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книжных стилях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могут придавать речи возвышенный оттенок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грустно и легко; печаль моя светла…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часто встречаются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научном стиле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 nutno koupit si jízdenku předem. Na první pohled nebylo nic patrno. Je 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marno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 tom mluvit. Takového jednání jsem dalek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могут отличаться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большей категоричностью и определенностью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ответы студента были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свойственны для формулировок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обобщающего, афористического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мудрость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немногословна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43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377CE-21C0-6072-E368-DE2B9486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 – семантическая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5DC3DD-AE5A-83E6-E513-FADCE8702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824720" cy="4277360"/>
          </a:xfrm>
        </p:spPr>
        <p:txBody>
          <a:bodyPr>
            <a:normAutofit fontScale="85000" lnSpcReduction="10000"/>
          </a:bodyPr>
          <a:lstStyle/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 могут обозначать относительный признак, а ПФ – безотносительный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вообще существующий)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платье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конкретному лицу,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платье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длинное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фасон;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для транспорта,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узкая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вообще);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 могут выражать локально ограниченный признак, а ПФ – постоянный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Ангара –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река, здесь течение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 могут выражать временный признак, а ПФ – постоянный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болен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в настоящий момент,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у него слабое здоровье)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Náš dědeček je už zdráv 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 byl nemocen, ale již se uzdravil) × 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Náš dědeček je zdravý jako rybička 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 delší dobu přetrvávající stav, stálá vlastnost).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НО!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 могут выражать постоянный признак в значении обобщения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(см. предыдущий слайд)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красива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человек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происходит семантический отрыв кратких форм от полных:</a:t>
            </a:r>
          </a:p>
          <a:p>
            <a:pPr lvl="1" algn="just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иного значения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 = не мертв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живой = активный, хороша = красива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= добрая, плохой = нехороший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 = слаб здоровьем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 algn="just"/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</a:t>
            </a:r>
            <a:r>
              <a:rPr lang="ru-RU" sz="20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чрезмерности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 = слишком маленькие, узка = слишком узкая, молод = чрезмерно молодой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78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D6BB7-38E1-8F91-3ACB-38EFB5857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 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84910-19DA-DAF9-60A4-92D7B4D40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4960"/>
            <a:ext cx="10312400" cy="4846320"/>
          </a:xfrm>
        </p:spPr>
        <p:txBody>
          <a:bodyPr>
            <a:normAutofit/>
          </a:bodyPr>
          <a:lstStyle/>
          <a:p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краткие формы ИП образуются систематически, это живая, активная и многообразная морфологическая группа ИП.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образование и употребление кратких форм прилагательных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являющихся страдательными причастиями)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имеют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книжный характер и образуют ограниченную по составу лексическую группу, которая постепенно выводится из обращения.</a:t>
            </a:r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Употребление по большей части только в им. п. и в позиции предиката является </a:t>
            </a:r>
            <a:r>
              <a:rPr lang="ru-RU" sz="20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основным сходством между РЯ и ЧЯ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в области кратких форм;</a:t>
            </a:r>
            <a:endParaRPr lang="cs-CZ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</a:t>
            </a:r>
            <a:r>
              <a:rPr lang="ru-RU" sz="20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ля РЯ в отличие от ЧЯ нетипично употребление кратких форм в функции </a:t>
            </a:r>
            <a:r>
              <a:rPr lang="ru-RU" sz="2000" u="sng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дуплексива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cs-CZ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Chlapec se vrátil </a:t>
            </a:r>
            <a:r>
              <a:rPr lang="cs-CZ" sz="2000" b="1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unaven</a:t>
            </a:r>
            <a:r>
              <a:rPr lang="cs-CZ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 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Мальчик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вернулся </a:t>
            </a:r>
            <a:r>
              <a:rPr lang="ru-RU" sz="2000" b="1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усталым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оно стилистически маркировано как архаизм или </a:t>
            </a:r>
            <a:r>
              <a:rPr lang="ru-RU" sz="2000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поэтизм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берегу пустынных волн Стоял он, дум великих </a:t>
            </a:r>
            <a:r>
              <a:rPr lang="ru-RU" sz="2000" b="1" i="1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полн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);</a:t>
            </a:r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обращении на «вы» в РЯ используется мн. ч., т. к. согласование происходит по грамматическому признаку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так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ЧЯ требует единственного числа, т. к. согласование происходит по смыслу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Zdá se, že jste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spokojen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684807947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3486</TotalTime>
  <Words>2520</Words>
  <Application>Microsoft Macintosh PowerPoint</Application>
  <PresentationFormat>Широкоэкранный</PresentationFormat>
  <Paragraphs>132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Arimo</vt:lpstr>
      <vt:lpstr>Franklin Gothic Book</vt:lpstr>
      <vt:lpstr>Times New Roman</vt:lpstr>
      <vt:lpstr>Wingdings</vt:lpstr>
      <vt:lpstr>Уголки</vt:lpstr>
      <vt:lpstr>ИМЯ ПРИЛАГАТЕЛЬНОЕ</vt:lpstr>
      <vt:lpstr>Краткие формы ИП – морфологическая характеристика</vt:lpstr>
      <vt:lpstr>Краткие формы ИП – морфологическая характеристика</vt:lpstr>
      <vt:lpstr>Краткие формы ИП – морфологическая характеристика</vt:lpstr>
      <vt:lpstr>Краткие формы ИП – грамматическая характеристика</vt:lpstr>
      <vt:lpstr>Краткие формы ИП – синтаксическая характеристика</vt:lpstr>
      <vt:lpstr>Краткие формы ИП – стилистическая характеристика</vt:lpstr>
      <vt:lpstr>Краткие формы ИП – семантическая характеристика</vt:lpstr>
      <vt:lpstr>Краткие формы ИП: ЧЯ vs РЯ</vt:lpstr>
      <vt:lpstr>Краткие формы ИП: ЧЯ vs РЯ</vt:lpstr>
      <vt:lpstr>Степени сравнения ИП</vt:lpstr>
      <vt:lpstr>Сравнительная степень</vt:lpstr>
      <vt:lpstr>Сравнительная степень</vt:lpstr>
      <vt:lpstr>Сравнительная степень</vt:lpstr>
      <vt:lpstr>Превосходная степень</vt:lpstr>
      <vt:lpstr>Превосходная степень</vt:lpstr>
      <vt:lpstr>Степени качества</vt:lpstr>
      <vt:lpstr>Степени сравнения: РЯ vs ЧЯ</vt:lpstr>
      <vt:lpstr>Степени сравнения: РЯ vs ЧЯ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</dc:title>
  <dc:creator>MM</dc:creator>
  <cp:lastModifiedBy>MM</cp:lastModifiedBy>
  <cp:revision>22</cp:revision>
  <dcterms:created xsi:type="dcterms:W3CDTF">2025-12-06T21:43:05Z</dcterms:created>
  <dcterms:modified xsi:type="dcterms:W3CDTF">2025-12-09T07:49:33Z</dcterms:modified>
</cp:coreProperties>
</file>