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25"/>
  </p:notesMasterIdLst>
  <p:sldIdLst>
    <p:sldId id="351" r:id="rId4"/>
    <p:sldId id="435" r:id="rId5"/>
    <p:sldId id="323" r:id="rId6"/>
    <p:sldId id="424" r:id="rId7"/>
    <p:sldId id="425" r:id="rId8"/>
    <p:sldId id="426" r:id="rId9"/>
    <p:sldId id="427" r:id="rId10"/>
    <p:sldId id="438" r:id="rId11"/>
    <p:sldId id="429" r:id="rId12"/>
    <p:sldId id="372" r:id="rId13"/>
    <p:sldId id="430" r:id="rId14"/>
    <p:sldId id="433" r:id="rId15"/>
    <p:sldId id="395" r:id="rId16"/>
    <p:sldId id="432" r:id="rId17"/>
    <p:sldId id="431" r:id="rId18"/>
    <p:sldId id="434" r:id="rId19"/>
    <p:sldId id="436" r:id="rId20"/>
    <p:sldId id="441" r:id="rId21"/>
    <p:sldId id="439" r:id="rId22"/>
    <p:sldId id="440" r:id="rId23"/>
    <p:sldId id="42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6D7E"/>
    <a:srgbClr val="AABDAD"/>
    <a:srgbClr val="CACACA"/>
    <a:srgbClr val="D091E1"/>
    <a:srgbClr val="469051"/>
    <a:srgbClr val="D9EA72"/>
    <a:srgbClr val="617943"/>
    <a:srgbClr val="60311F"/>
    <a:srgbClr val="230E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9478" autoAdjust="0"/>
  </p:normalViewPr>
  <p:slideViewPr>
    <p:cSldViewPr snapToGrid="0" showGuides="1">
      <p:cViewPr varScale="1">
        <p:scale>
          <a:sx n="69" d="100"/>
          <a:sy n="69" d="100"/>
        </p:scale>
        <p:origin x="442" y="43"/>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11/11/2025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2F1279-6CE4-4169-83D3-4483097B6907}" type="slidenum">
              <a:rPr lang="en-US" smtClean="0"/>
              <a:t>1</a:t>
            </a:fld>
            <a:endParaRPr lang="en-US"/>
          </a:p>
        </p:txBody>
      </p:sp>
    </p:spTree>
    <p:extLst>
      <p:ext uri="{BB962C8B-B14F-4D97-AF65-F5344CB8AC3E}">
        <p14:creationId xmlns:p14="http://schemas.microsoft.com/office/powerpoint/2010/main" val="722258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2F1279-6CE4-4169-83D3-4483097B6907}" type="slidenum">
              <a:rPr lang="en-US" smtClean="0"/>
              <a:t>10</a:t>
            </a:fld>
            <a:endParaRPr lang="en-US"/>
          </a:p>
        </p:txBody>
      </p:sp>
    </p:spTree>
    <p:extLst>
      <p:ext uri="{BB962C8B-B14F-4D97-AF65-F5344CB8AC3E}">
        <p14:creationId xmlns:p14="http://schemas.microsoft.com/office/powerpoint/2010/main" val="699311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Seychellský</a:t>
            </a:r>
            <a:r>
              <a:rPr lang="cs-CZ" dirty="0" smtClean="0"/>
              <a:t> </a:t>
            </a:r>
            <a:r>
              <a:rPr lang="cs-CZ" dirty="0" err="1" smtClean="0"/>
              <a:t>warbler</a:t>
            </a:r>
            <a:r>
              <a:rPr lang="cs-CZ" dirty="0" smtClean="0"/>
              <a:t> – rákosník </a:t>
            </a:r>
            <a:r>
              <a:rPr lang="cs-CZ" dirty="0" err="1" smtClean="0"/>
              <a:t>sejšelský</a:t>
            </a:r>
            <a:r>
              <a:rPr lang="cs-CZ" dirty="0" smtClean="0"/>
              <a:t>. S </a:t>
            </a:r>
            <a:r>
              <a:rPr lang="cs-CZ" dirty="0" err="1" smtClean="0"/>
              <a:t>helprem</a:t>
            </a:r>
            <a:r>
              <a:rPr lang="cs-CZ" dirty="0" smtClean="0"/>
              <a:t> samička</a:t>
            </a:r>
            <a:r>
              <a:rPr lang="cs-CZ" baseline="0" dirty="0" smtClean="0"/>
              <a:t> má větší reprodukční úspěch</a:t>
            </a:r>
            <a:endParaRPr lang="cs-CZ" dirty="0"/>
          </a:p>
        </p:txBody>
      </p:sp>
      <p:sp>
        <p:nvSpPr>
          <p:cNvPr id="4" name="Zástupný symbol pro číslo snímku 3"/>
          <p:cNvSpPr>
            <a:spLocks noGrp="1"/>
          </p:cNvSpPr>
          <p:nvPr>
            <p:ph type="sldNum" sz="quarter" idx="10"/>
          </p:nvPr>
        </p:nvSpPr>
        <p:spPr/>
        <p:txBody>
          <a:bodyPr/>
          <a:lstStyle/>
          <a:p>
            <a:fld id="{652F1279-6CE4-4169-83D3-4483097B6907}" type="slidenum">
              <a:rPr lang="en-US" smtClean="0"/>
              <a:t>11</a:t>
            </a:fld>
            <a:endParaRPr lang="en-US"/>
          </a:p>
        </p:txBody>
      </p:sp>
    </p:spTree>
    <p:extLst>
      <p:ext uri="{BB962C8B-B14F-4D97-AF65-F5344CB8AC3E}">
        <p14:creationId xmlns:p14="http://schemas.microsoft.com/office/powerpoint/2010/main" val="2310195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Seychellský</a:t>
            </a:r>
            <a:r>
              <a:rPr lang="cs-CZ" dirty="0" smtClean="0"/>
              <a:t> </a:t>
            </a:r>
            <a:r>
              <a:rPr lang="cs-CZ" dirty="0" err="1" smtClean="0"/>
              <a:t>warbler</a:t>
            </a:r>
            <a:r>
              <a:rPr lang="cs-CZ" dirty="0" smtClean="0"/>
              <a:t> – rákosník </a:t>
            </a:r>
            <a:r>
              <a:rPr lang="cs-CZ" dirty="0" err="1" smtClean="0"/>
              <a:t>sejšelský</a:t>
            </a:r>
            <a:r>
              <a:rPr lang="cs-CZ" dirty="0" smtClean="0"/>
              <a:t>. S </a:t>
            </a:r>
            <a:r>
              <a:rPr lang="cs-CZ" dirty="0" err="1" smtClean="0"/>
              <a:t>helprem</a:t>
            </a:r>
            <a:r>
              <a:rPr lang="cs-CZ" dirty="0" smtClean="0"/>
              <a:t> samička</a:t>
            </a:r>
            <a:r>
              <a:rPr lang="cs-CZ" baseline="0" dirty="0" smtClean="0"/>
              <a:t> má větší reprodukční úspěch</a:t>
            </a:r>
            <a:endParaRPr lang="cs-CZ" dirty="0"/>
          </a:p>
        </p:txBody>
      </p:sp>
      <p:sp>
        <p:nvSpPr>
          <p:cNvPr id="4" name="Zástupný symbol pro číslo snímku 3"/>
          <p:cNvSpPr>
            <a:spLocks noGrp="1"/>
          </p:cNvSpPr>
          <p:nvPr>
            <p:ph type="sldNum" sz="quarter" idx="10"/>
          </p:nvPr>
        </p:nvSpPr>
        <p:spPr/>
        <p:txBody>
          <a:bodyPr/>
          <a:lstStyle/>
          <a:p>
            <a:fld id="{652F1279-6CE4-4169-83D3-4483097B6907}" type="slidenum">
              <a:rPr lang="en-US" smtClean="0"/>
              <a:t>15</a:t>
            </a:fld>
            <a:endParaRPr lang="en-US"/>
          </a:p>
        </p:txBody>
      </p:sp>
    </p:spTree>
    <p:extLst>
      <p:ext uri="{BB962C8B-B14F-4D97-AF65-F5344CB8AC3E}">
        <p14:creationId xmlns:p14="http://schemas.microsoft.com/office/powerpoint/2010/main" val="2857173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effectLst/>
              </a:rPr>
              <a:t>The researchers predicted that, if dogs are able to identify human intentions, they would wait longer before approaching the reward in the unwilling condition, where they were not supposed to have the reward, than in the two unable conditions in which the reward was, in fact, meant for them. </a:t>
            </a:r>
          </a:p>
          <a:p>
            <a:r>
              <a:rPr lang="en-US" dirty="0" smtClean="0">
                <a:effectLst/>
              </a:rPr>
              <a:t>Not only did the dogs wait longer in the unwilling condition than in the unable conditions, they were also more likely to sit or lie down – actions often interpreted as appeasing </a:t>
            </a:r>
            <a:r>
              <a:rPr lang="en-US" dirty="0" err="1" smtClean="0">
                <a:effectLst/>
              </a:rPr>
              <a:t>behaviours</a:t>
            </a:r>
            <a:r>
              <a:rPr lang="en-US" dirty="0" smtClean="0">
                <a:effectLst/>
              </a:rPr>
              <a:t> – and stop wagging their tails.</a:t>
            </a:r>
            <a:endParaRPr lang="cs-CZ" dirty="0" smtClean="0">
              <a:effectLst/>
            </a:endParaRPr>
          </a:p>
          <a:p>
            <a:r>
              <a:rPr lang="cs-CZ" dirty="0" err="1" smtClean="0">
                <a:effectLst/>
              </a:rPr>
              <a:t>Unwilling</a:t>
            </a:r>
            <a:r>
              <a:rPr lang="cs-CZ" dirty="0" smtClean="0">
                <a:effectLst/>
              </a:rPr>
              <a:t> – umístila to vedle sebe</a:t>
            </a:r>
          </a:p>
          <a:p>
            <a:r>
              <a:rPr lang="cs-CZ" dirty="0" err="1" smtClean="0">
                <a:effectLst/>
              </a:rPr>
              <a:t>Clumsy</a:t>
            </a:r>
            <a:r>
              <a:rPr lang="cs-CZ" baseline="0" dirty="0" smtClean="0">
                <a:effectLst/>
              </a:rPr>
              <a:t> – upadlo jí to</a:t>
            </a:r>
          </a:p>
          <a:p>
            <a:r>
              <a:rPr lang="cs-CZ" baseline="0" dirty="0" err="1" smtClean="0">
                <a:effectLst/>
              </a:rPr>
              <a:t>Blocked</a:t>
            </a:r>
            <a:r>
              <a:rPr lang="cs-CZ" baseline="0" dirty="0" smtClean="0">
                <a:effectLst/>
              </a:rPr>
              <a:t> – zavřený průchod</a:t>
            </a:r>
            <a:endParaRPr lang="en-US" dirty="0" smtClean="0">
              <a:effectLst/>
            </a:endParaRPr>
          </a:p>
          <a:p>
            <a:endParaRPr lang="cs-CZ" dirty="0"/>
          </a:p>
        </p:txBody>
      </p:sp>
      <p:sp>
        <p:nvSpPr>
          <p:cNvPr id="4" name="Zástupný symbol pro číslo snímku 3"/>
          <p:cNvSpPr>
            <a:spLocks noGrp="1"/>
          </p:cNvSpPr>
          <p:nvPr>
            <p:ph type="sldNum" sz="quarter" idx="10"/>
          </p:nvPr>
        </p:nvSpPr>
        <p:spPr/>
        <p:txBody>
          <a:bodyPr/>
          <a:lstStyle/>
          <a:p>
            <a:fld id="{652F1279-6CE4-4169-83D3-4483097B6907}" type="slidenum">
              <a:rPr lang="en-US" smtClean="0"/>
              <a:t>17</a:t>
            </a:fld>
            <a:endParaRPr lang="en-US"/>
          </a:p>
        </p:txBody>
      </p:sp>
    </p:spTree>
    <p:extLst>
      <p:ext uri="{BB962C8B-B14F-4D97-AF65-F5344CB8AC3E}">
        <p14:creationId xmlns:p14="http://schemas.microsoft.com/office/powerpoint/2010/main" val="3298742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effectLst/>
              </a:rPr>
              <a:t>The researchers predicted that, if dogs are able to identify human intentions, they would wait longer before approaching the reward in the unwilling condition, where they were not supposed to have the reward, than in the two unable conditions in which the reward was, in fact, meant for them. </a:t>
            </a:r>
          </a:p>
          <a:p>
            <a:r>
              <a:rPr lang="en-US" dirty="0" smtClean="0">
                <a:effectLst/>
              </a:rPr>
              <a:t>Not only did the dogs wait longer in the unwilling condition than in the unable conditions, they were also more likely to sit or lie down – actions often interpreted as appeasing </a:t>
            </a:r>
            <a:r>
              <a:rPr lang="en-US" dirty="0" err="1" smtClean="0">
                <a:effectLst/>
              </a:rPr>
              <a:t>behaviours</a:t>
            </a:r>
            <a:r>
              <a:rPr lang="en-US" dirty="0" smtClean="0">
                <a:effectLst/>
              </a:rPr>
              <a:t> – and stop wagging their tails.</a:t>
            </a:r>
            <a:endParaRPr lang="cs-CZ" dirty="0" smtClean="0">
              <a:effectLst/>
            </a:endParaRPr>
          </a:p>
          <a:p>
            <a:r>
              <a:rPr lang="cs-CZ" dirty="0" err="1" smtClean="0">
                <a:effectLst/>
              </a:rPr>
              <a:t>Unwilling</a:t>
            </a:r>
            <a:r>
              <a:rPr lang="cs-CZ" dirty="0" smtClean="0">
                <a:effectLst/>
              </a:rPr>
              <a:t> – umístila to vedle sebe</a:t>
            </a:r>
          </a:p>
          <a:p>
            <a:r>
              <a:rPr lang="cs-CZ" dirty="0" err="1" smtClean="0">
                <a:effectLst/>
              </a:rPr>
              <a:t>Clumsy</a:t>
            </a:r>
            <a:r>
              <a:rPr lang="cs-CZ" baseline="0" dirty="0" smtClean="0">
                <a:effectLst/>
              </a:rPr>
              <a:t> – upadlo jí to</a:t>
            </a:r>
          </a:p>
          <a:p>
            <a:r>
              <a:rPr lang="cs-CZ" baseline="0" dirty="0" err="1" smtClean="0">
                <a:effectLst/>
              </a:rPr>
              <a:t>Blocked</a:t>
            </a:r>
            <a:r>
              <a:rPr lang="cs-CZ" baseline="0" dirty="0" smtClean="0">
                <a:effectLst/>
              </a:rPr>
              <a:t> – zavřený průchod</a:t>
            </a:r>
            <a:endParaRPr lang="en-US" dirty="0" smtClean="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t>Schünemann</a:t>
            </a:r>
            <a:r>
              <a:rPr lang="cs-CZ" dirty="0" smtClean="0"/>
              <a:t>, B., Keller, J., </a:t>
            </a:r>
            <a:r>
              <a:rPr lang="cs-CZ" dirty="0" err="1" smtClean="0"/>
              <a:t>Rakoczy</a:t>
            </a:r>
            <a:r>
              <a:rPr lang="cs-CZ" dirty="0" smtClean="0"/>
              <a:t>, H., </a:t>
            </a:r>
            <a:r>
              <a:rPr lang="cs-CZ" dirty="0" err="1" smtClean="0"/>
              <a:t>Behne</a:t>
            </a:r>
            <a:r>
              <a:rPr lang="cs-CZ" dirty="0" smtClean="0"/>
              <a:t>, T., &amp; </a:t>
            </a:r>
            <a:r>
              <a:rPr lang="cs-CZ" dirty="0" err="1" smtClean="0"/>
              <a:t>Bräuer</a:t>
            </a:r>
            <a:r>
              <a:rPr lang="cs-CZ" dirty="0" smtClean="0"/>
              <a:t>, J. (2021). </a:t>
            </a:r>
            <a:r>
              <a:rPr lang="cs-CZ" dirty="0" err="1" smtClean="0"/>
              <a:t>Dogs</a:t>
            </a:r>
            <a:r>
              <a:rPr lang="cs-CZ" dirty="0" smtClean="0"/>
              <a:t> </a:t>
            </a:r>
            <a:r>
              <a:rPr lang="cs-CZ" dirty="0" err="1" smtClean="0"/>
              <a:t>distinguish</a:t>
            </a:r>
            <a:r>
              <a:rPr lang="cs-CZ" dirty="0" smtClean="0"/>
              <a:t> </a:t>
            </a:r>
            <a:r>
              <a:rPr lang="cs-CZ" dirty="0" err="1" smtClean="0"/>
              <a:t>human</a:t>
            </a:r>
            <a:r>
              <a:rPr lang="cs-CZ" dirty="0" smtClean="0"/>
              <a:t> </a:t>
            </a:r>
            <a:r>
              <a:rPr lang="cs-CZ" dirty="0" err="1" smtClean="0"/>
              <a:t>intentional</a:t>
            </a:r>
            <a:r>
              <a:rPr lang="cs-CZ" dirty="0" smtClean="0"/>
              <a:t> and </a:t>
            </a:r>
            <a:r>
              <a:rPr lang="cs-CZ" dirty="0" err="1" smtClean="0"/>
              <a:t>unintentional</a:t>
            </a:r>
            <a:r>
              <a:rPr lang="cs-CZ" dirty="0" smtClean="0"/>
              <a:t> </a:t>
            </a:r>
            <a:r>
              <a:rPr lang="cs-CZ" dirty="0" err="1" smtClean="0"/>
              <a:t>action</a:t>
            </a:r>
            <a:r>
              <a:rPr lang="cs-CZ" dirty="0" smtClean="0"/>
              <a:t>. </a:t>
            </a:r>
            <a:r>
              <a:rPr lang="cs-CZ" i="1" dirty="0" err="1" smtClean="0"/>
              <a:t>Scientific</a:t>
            </a:r>
            <a:r>
              <a:rPr lang="cs-CZ" i="1" dirty="0" smtClean="0"/>
              <a:t> </a:t>
            </a:r>
            <a:r>
              <a:rPr lang="cs-CZ" i="1" dirty="0" err="1" smtClean="0"/>
              <a:t>Reports</a:t>
            </a:r>
            <a:r>
              <a:rPr lang="cs-CZ" dirty="0" smtClean="0"/>
              <a:t>, </a:t>
            </a:r>
            <a:r>
              <a:rPr lang="cs-CZ" i="1" dirty="0" smtClean="0"/>
              <a:t>11</a:t>
            </a:r>
            <a:r>
              <a:rPr lang="cs-CZ" dirty="0" smtClean="0"/>
              <a:t>(1), 14967.</a:t>
            </a:r>
          </a:p>
          <a:p>
            <a:endParaRPr lang="cs-CZ" dirty="0"/>
          </a:p>
        </p:txBody>
      </p:sp>
      <p:sp>
        <p:nvSpPr>
          <p:cNvPr id="4" name="Zástupný symbol pro číslo snímku 3"/>
          <p:cNvSpPr>
            <a:spLocks noGrp="1"/>
          </p:cNvSpPr>
          <p:nvPr>
            <p:ph type="sldNum" sz="quarter" idx="10"/>
          </p:nvPr>
        </p:nvSpPr>
        <p:spPr/>
        <p:txBody>
          <a:bodyPr/>
          <a:lstStyle/>
          <a:p>
            <a:fld id="{652F1279-6CE4-4169-83D3-4483097B6907}" type="slidenum">
              <a:rPr lang="en-US" smtClean="0"/>
              <a:t>18</a:t>
            </a:fld>
            <a:endParaRPr lang="en-US"/>
          </a:p>
        </p:txBody>
      </p:sp>
    </p:spTree>
    <p:extLst>
      <p:ext uri="{BB962C8B-B14F-4D97-AF65-F5344CB8AC3E}">
        <p14:creationId xmlns:p14="http://schemas.microsoft.com/office/powerpoint/2010/main" val="1209718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effectLst/>
              </a:rPr>
              <a:t>The researchers predicted that, if dogs are able to identify human intentions, they would wait longer before approaching the reward in the unwilling condition, where they were not supposed to have the reward, than in the two unable conditions in which the reward was, in fact, meant for them. </a:t>
            </a:r>
          </a:p>
          <a:p>
            <a:r>
              <a:rPr lang="en-US" dirty="0" smtClean="0">
                <a:effectLst/>
              </a:rPr>
              <a:t>Not only did the dogs wait longer in the unwilling condition than in the unable conditions, they were also more likely to sit or lie down – actions often interpreted as appeasing </a:t>
            </a:r>
            <a:r>
              <a:rPr lang="en-US" dirty="0" err="1" smtClean="0">
                <a:effectLst/>
              </a:rPr>
              <a:t>behaviours</a:t>
            </a:r>
            <a:r>
              <a:rPr lang="en-US" dirty="0" smtClean="0">
                <a:effectLst/>
              </a:rPr>
              <a:t> – and stop wagging their tails.</a:t>
            </a:r>
            <a:endParaRPr lang="cs-CZ" dirty="0" smtClean="0">
              <a:effectLst/>
            </a:endParaRPr>
          </a:p>
          <a:p>
            <a:r>
              <a:rPr lang="cs-CZ" dirty="0" err="1" smtClean="0">
                <a:effectLst/>
              </a:rPr>
              <a:t>Unwilling</a:t>
            </a:r>
            <a:r>
              <a:rPr lang="cs-CZ" dirty="0" smtClean="0">
                <a:effectLst/>
              </a:rPr>
              <a:t> – umístila to vedle sebe</a:t>
            </a:r>
          </a:p>
          <a:p>
            <a:r>
              <a:rPr lang="cs-CZ" dirty="0" err="1" smtClean="0">
                <a:effectLst/>
              </a:rPr>
              <a:t>Clumsy</a:t>
            </a:r>
            <a:r>
              <a:rPr lang="cs-CZ" baseline="0" dirty="0" smtClean="0">
                <a:effectLst/>
              </a:rPr>
              <a:t> – upadlo jí to</a:t>
            </a:r>
          </a:p>
          <a:p>
            <a:r>
              <a:rPr lang="cs-CZ" baseline="0" dirty="0" err="1" smtClean="0">
                <a:effectLst/>
              </a:rPr>
              <a:t>Blocked</a:t>
            </a:r>
            <a:r>
              <a:rPr lang="cs-CZ" baseline="0" dirty="0" smtClean="0">
                <a:effectLst/>
              </a:rPr>
              <a:t> – zavřený průchod</a:t>
            </a:r>
            <a:endParaRPr lang="en-US" dirty="0" smtClean="0">
              <a:effectLst/>
            </a:endParaRPr>
          </a:p>
          <a:p>
            <a:endParaRPr lang="cs-CZ" dirty="0"/>
          </a:p>
        </p:txBody>
      </p:sp>
      <p:sp>
        <p:nvSpPr>
          <p:cNvPr id="4" name="Zástupný symbol pro číslo snímku 3"/>
          <p:cNvSpPr>
            <a:spLocks noGrp="1"/>
          </p:cNvSpPr>
          <p:nvPr>
            <p:ph type="sldNum" sz="quarter" idx="10"/>
          </p:nvPr>
        </p:nvSpPr>
        <p:spPr/>
        <p:txBody>
          <a:bodyPr/>
          <a:lstStyle/>
          <a:p>
            <a:fld id="{652F1279-6CE4-4169-83D3-4483097B6907}" type="slidenum">
              <a:rPr lang="en-US" smtClean="0"/>
              <a:t>19</a:t>
            </a:fld>
            <a:endParaRPr lang="en-US"/>
          </a:p>
        </p:txBody>
      </p:sp>
    </p:spTree>
    <p:extLst>
      <p:ext uri="{BB962C8B-B14F-4D97-AF65-F5344CB8AC3E}">
        <p14:creationId xmlns:p14="http://schemas.microsoft.com/office/powerpoint/2010/main" val="661615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Tzv</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test se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značkou</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nejznámější</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zrcadlový</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test</a:t>
            </a: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Umístění</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značky</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na</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část</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těla</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kterou</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mohou</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vidět</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pouze</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v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zrcadle</a:t>
            </a:r>
            <a:endPar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endParaRP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Velké</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rozdíly</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mezi</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druhy</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ale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i</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mezi</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jedinci</a:t>
            </a:r>
            <a:endPar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endParaRP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Vliv</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rané</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výchovy</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zkušenosti</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hlavně</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sociální</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a:t>
            </a: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Vývoj</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sebepoznání</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sebeuvědomění</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je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postupný</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cca</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od 2 let</a:t>
            </a: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Test je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potřeba</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přizpůsobit</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potřebám</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morfologii</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zvířete</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umístění</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zrcadla</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či</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a:t>
            </a:r>
            <a:r>
              <a:rPr kumimoji="0" lang="en-US"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značky</a:t>
            </a:r>
            <a:r>
              <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a:t>
            </a:r>
            <a:endParaRPr kumimoji="0" lang="cs-CZ"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endParaRP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cs-CZ" sz="1200" b="0" i="0" u="none" strike="noStrike" kern="1200" cap="none" spc="0" normalizeH="0" baseline="0" noProof="0" dirty="0" err="1" smtClean="0">
                <a:ln>
                  <a:noFill/>
                </a:ln>
                <a:solidFill>
                  <a:prstClr val="black"/>
                </a:solidFill>
                <a:effectLst/>
                <a:uLnTx/>
                <a:uFillTx/>
                <a:latin typeface="Cooper Hewitt" panose="020B0604020202020204" charset="0"/>
                <a:ea typeface="Cooper Hewitt" panose="020B0604020202020204" charset="0"/>
                <a:cs typeface="+mn-cs"/>
              </a:rPr>
              <a:t>Plotnik</a:t>
            </a:r>
            <a:r>
              <a:rPr kumimoji="0" lang="cs-CZ"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rPr>
              <a:t> et al. 2006 - sloni</a:t>
            </a:r>
            <a:endParaRPr kumimoji="0" lang="en-US" sz="1200" b="0" i="0" u="none" strike="noStrike" kern="1200" cap="none" spc="0" normalizeH="0" baseline="0" noProof="0" dirty="0" smtClean="0">
              <a:ln>
                <a:noFill/>
              </a:ln>
              <a:solidFill>
                <a:prstClr val="black"/>
              </a:solidFill>
              <a:effectLst/>
              <a:uLnTx/>
              <a:uFillTx/>
              <a:latin typeface="Cooper Hewitt" panose="020B0604020202020204" charset="0"/>
              <a:ea typeface="Cooper Hewitt" panose="020B0604020202020204" charset="0"/>
              <a:cs typeface="+mn-cs"/>
            </a:endParaRPr>
          </a:p>
          <a:p>
            <a:endParaRPr lang="cs-CZ" dirty="0"/>
          </a:p>
        </p:txBody>
      </p:sp>
      <p:sp>
        <p:nvSpPr>
          <p:cNvPr id="4" name="Zástupný symbol pro číslo snímku 3"/>
          <p:cNvSpPr>
            <a:spLocks noGrp="1"/>
          </p:cNvSpPr>
          <p:nvPr>
            <p:ph type="sldNum" sz="quarter" idx="10"/>
          </p:nvPr>
        </p:nvSpPr>
        <p:spPr/>
        <p:txBody>
          <a:bodyPr/>
          <a:lstStyle/>
          <a:p>
            <a:fld id="{652F1279-6CE4-4169-83D3-4483097B6907}" type="slidenum">
              <a:rPr lang="en-US" smtClean="0"/>
              <a:t>20</a:t>
            </a:fld>
            <a:endParaRPr lang="en-US"/>
          </a:p>
        </p:txBody>
      </p:sp>
    </p:spTree>
    <p:extLst>
      <p:ext uri="{BB962C8B-B14F-4D97-AF65-F5344CB8AC3E}">
        <p14:creationId xmlns:p14="http://schemas.microsoft.com/office/powerpoint/2010/main" val="3910418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2F1279-6CE4-4169-83D3-4483097B6907}" type="slidenum">
              <a:rPr lang="en-US" smtClean="0"/>
              <a:t>21</a:t>
            </a:fld>
            <a:endParaRPr lang="en-US"/>
          </a:p>
        </p:txBody>
      </p:sp>
    </p:spTree>
    <p:extLst>
      <p:ext uri="{BB962C8B-B14F-4D97-AF65-F5344CB8AC3E}">
        <p14:creationId xmlns:p14="http://schemas.microsoft.com/office/powerpoint/2010/main" val="1443202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35B60AD9-9756-4B66-9EBB-7670CA3B3168}"/>
              </a:ext>
            </a:extLst>
          </p:cNvPr>
          <p:cNvSpPr>
            <a:spLocks noGrp="1"/>
          </p:cNvSpPr>
          <p:nvPr>
            <p:ph type="pic" sz="quarter" idx="10" hasCustomPrompt="1"/>
          </p:nvPr>
        </p:nvSpPr>
        <p:spPr>
          <a:xfrm>
            <a:off x="3638550" y="3543300"/>
            <a:ext cx="2743200" cy="2743200"/>
          </a:xfrm>
          <a:prstGeom prst="rect">
            <a:avLst/>
          </a:prstGeom>
          <a:solidFill>
            <a:schemeClr val="bg1">
              <a:lumMod val="95000"/>
            </a:schemeClr>
          </a:solidFill>
          <a:ln w="152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 and sand back</a:t>
            </a:r>
            <a:endParaRPr lang="ko-KR" altLang="en-US" dirty="0"/>
          </a:p>
        </p:txBody>
      </p:sp>
      <p:sp>
        <p:nvSpPr>
          <p:cNvPr id="3" name="그림 개체 틀 2">
            <a:extLst>
              <a:ext uri="{FF2B5EF4-FFF2-40B4-BE49-F238E27FC236}">
                <a16:creationId xmlns:a16="http://schemas.microsoft.com/office/drawing/2014/main" id="{7F9F99D2-20F2-49CE-B567-666279EF716F}"/>
              </a:ext>
            </a:extLst>
          </p:cNvPr>
          <p:cNvSpPr>
            <a:spLocks noGrp="1"/>
          </p:cNvSpPr>
          <p:nvPr>
            <p:ph type="pic" sz="quarter" idx="11" hasCustomPrompt="1"/>
          </p:nvPr>
        </p:nvSpPr>
        <p:spPr>
          <a:xfrm>
            <a:off x="3638550" y="569180"/>
            <a:ext cx="2743200" cy="2743200"/>
          </a:xfrm>
          <a:prstGeom prst="rect">
            <a:avLst/>
          </a:prstGeom>
          <a:solidFill>
            <a:schemeClr val="bg1">
              <a:lumMod val="95000"/>
            </a:schemeClr>
          </a:solidFill>
          <a:ln w="152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 and sand back</a:t>
            </a:r>
            <a:endParaRPr lang="ko-KR" altLang="en-US" dirty="0"/>
          </a:p>
        </p:txBody>
      </p:sp>
      <p:sp>
        <p:nvSpPr>
          <p:cNvPr id="4" name="그림 개체 틀 2">
            <a:extLst>
              <a:ext uri="{FF2B5EF4-FFF2-40B4-BE49-F238E27FC236}">
                <a16:creationId xmlns:a16="http://schemas.microsoft.com/office/drawing/2014/main" id="{C403183F-D592-443E-A44C-8CAFD2A32BEF}"/>
              </a:ext>
            </a:extLst>
          </p:cNvPr>
          <p:cNvSpPr>
            <a:spLocks noGrp="1"/>
          </p:cNvSpPr>
          <p:nvPr>
            <p:ph type="pic" sz="quarter" idx="12" hasCustomPrompt="1"/>
          </p:nvPr>
        </p:nvSpPr>
        <p:spPr>
          <a:xfrm>
            <a:off x="657225" y="3543300"/>
            <a:ext cx="2743200" cy="2743200"/>
          </a:xfrm>
          <a:prstGeom prst="rect">
            <a:avLst/>
          </a:prstGeom>
          <a:solidFill>
            <a:schemeClr val="bg1">
              <a:lumMod val="95000"/>
            </a:schemeClr>
          </a:solidFill>
          <a:ln w="152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 and sand back</a:t>
            </a:r>
            <a:endParaRPr lang="ko-KR" altLang="en-US" dirty="0"/>
          </a:p>
        </p:txBody>
      </p:sp>
    </p:spTree>
    <p:extLst>
      <p:ext uri="{BB962C8B-B14F-4D97-AF65-F5344CB8AC3E}">
        <p14:creationId xmlns:p14="http://schemas.microsoft.com/office/powerpoint/2010/main" val="119958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grpSp>
        <p:nvGrpSpPr>
          <p:cNvPr id="2" name="Graphic 14">
            <a:extLst>
              <a:ext uri="{FF2B5EF4-FFF2-40B4-BE49-F238E27FC236}">
                <a16:creationId xmlns:a16="http://schemas.microsoft.com/office/drawing/2014/main" id="{14AEF368-EB11-4BFA-B36D-868509E93EA1}"/>
              </a:ext>
            </a:extLst>
          </p:cNvPr>
          <p:cNvGrpSpPr/>
          <p:nvPr userDrawn="1"/>
        </p:nvGrpSpPr>
        <p:grpSpPr>
          <a:xfrm>
            <a:off x="720076" y="1536176"/>
            <a:ext cx="4033264" cy="3172231"/>
            <a:chOff x="2444748" y="555045"/>
            <a:chExt cx="7282048" cy="5727454"/>
          </a:xfrm>
        </p:grpSpPr>
        <p:sp>
          <p:nvSpPr>
            <p:cNvPr id="3" name="Freeform: Shape 2">
              <a:extLst>
                <a:ext uri="{FF2B5EF4-FFF2-40B4-BE49-F238E27FC236}">
                  <a16:creationId xmlns:a16="http://schemas.microsoft.com/office/drawing/2014/main" id="{795F3A69-6335-49B7-AE58-11F5E62C00AD}"/>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57E7E67B-99C8-473A-AA19-DCA1A7809AAA}"/>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3C255D5-494B-41AB-87CE-D124AE613622}"/>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252B773D-580D-4A55-B97E-4E7522B79BCE}"/>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C440F587-8D6E-4353-A567-055F0E52588B}"/>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A1304754-2EC2-42E5-BEBB-27F8204D3731}"/>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AC6E0EA-28F9-4E75-BB94-DE9136C7A655}"/>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D5440B8-9DD5-4059-B4BB-FCB416359FEF}"/>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11" name="Graphic 14">
            <a:extLst>
              <a:ext uri="{FF2B5EF4-FFF2-40B4-BE49-F238E27FC236}">
                <a16:creationId xmlns:a16="http://schemas.microsoft.com/office/drawing/2014/main" id="{71B408FB-6B77-44DB-A084-E07E1B1F649E}"/>
              </a:ext>
            </a:extLst>
          </p:cNvPr>
          <p:cNvGrpSpPr/>
          <p:nvPr userDrawn="1"/>
        </p:nvGrpSpPr>
        <p:grpSpPr>
          <a:xfrm>
            <a:off x="7567838" y="2977446"/>
            <a:ext cx="4033264" cy="3172231"/>
            <a:chOff x="2444748" y="555045"/>
            <a:chExt cx="7282048" cy="5727454"/>
          </a:xfrm>
        </p:grpSpPr>
        <p:sp>
          <p:nvSpPr>
            <p:cNvPr id="12" name="Freeform: Shape 11">
              <a:extLst>
                <a:ext uri="{FF2B5EF4-FFF2-40B4-BE49-F238E27FC236}">
                  <a16:creationId xmlns:a16="http://schemas.microsoft.com/office/drawing/2014/main" id="{9F5FF907-2BA5-4750-AF49-6675D80B93EA}"/>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7200168-CEB7-4559-9D17-6972BEF60B4D}"/>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7B7EFF45-8C51-4430-921E-41637D6DAFBD}"/>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C9C9FE9-B415-4DE8-90DF-AB8935B21F05}"/>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6470AD8C-211C-4269-A904-EAFF93D0D894}"/>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622A065D-4AF7-49AD-8DB2-D7A9C187ACAA}"/>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A5088B06-A28C-4D99-8F55-4F1F8A6CA5D4}"/>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E301547-03B0-4628-9235-74B7C6B6D969}"/>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20" name="그림 개체 틀 2">
            <a:extLst>
              <a:ext uri="{FF2B5EF4-FFF2-40B4-BE49-F238E27FC236}">
                <a16:creationId xmlns:a16="http://schemas.microsoft.com/office/drawing/2014/main" id="{950B1937-B676-468D-9F90-95693E27F078}"/>
              </a:ext>
            </a:extLst>
          </p:cNvPr>
          <p:cNvSpPr>
            <a:spLocks noGrp="1"/>
          </p:cNvSpPr>
          <p:nvPr>
            <p:ph type="pic" sz="quarter" idx="42" hasCustomPrompt="1"/>
          </p:nvPr>
        </p:nvSpPr>
        <p:spPr>
          <a:xfrm>
            <a:off x="844762" y="1678735"/>
            <a:ext cx="3812984" cy="2155760"/>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21" name="그림 개체 틀 2">
            <a:extLst>
              <a:ext uri="{FF2B5EF4-FFF2-40B4-BE49-F238E27FC236}">
                <a16:creationId xmlns:a16="http://schemas.microsoft.com/office/drawing/2014/main" id="{199ECFD9-5C29-4A47-943F-E7F2F9ADAA8B}"/>
              </a:ext>
            </a:extLst>
          </p:cNvPr>
          <p:cNvSpPr>
            <a:spLocks noGrp="1"/>
          </p:cNvSpPr>
          <p:nvPr>
            <p:ph type="pic" sz="quarter" idx="43" hasCustomPrompt="1"/>
          </p:nvPr>
        </p:nvSpPr>
        <p:spPr>
          <a:xfrm>
            <a:off x="7668988" y="3120004"/>
            <a:ext cx="3812984" cy="2155760"/>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22" name="Text Placeholder 9">
            <a:extLst>
              <a:ext uri="{FF2B5EF4-FFF2-40B4-BE49-F238E27FC236}">
                <a16:creationId xmlns:a16="http://schemas.microsoft.com/office/drawing/2014/main" id="{361B070E-4A5E-4273-B131-A2C956551CFC}"/>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445283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981A35D0-5305-47E8-9EBD-64FE83DE48BC}"/>
              </a:ext>
            </a:extLst>
          </p:cNvPr>
          <p:cNvSpPr>
            <a:spLocks noGrp="1"/>
          </p:cNvSpPr>
          <p:nvPr>
            <p:ph type="pic" sz="quarter" idx="14" hasCustomPrompt="1"/>
          </p:nvPr>
        </p:nvSpPr>
        <p:spPr>
          <a:xfrm>
            <a:off x="478972" y="0"/>
            <a:ext cx="5129348" cy="6858000"/>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918837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grpSp>
        <p:nvGrpSpPr>
          <p:cNvPr id="2" name="그룹 1">
            <a:extLst>
              <a:ext uri="{FF2B5EF4-FFF2-40B4-BE49-F238E27FC236}">
                <a16:creationId xmlns:a16="http://schemas.microsoft.com/office/drawing/2014/main" id="{9056CD19-1A7B-4C41-8020-0283FAD3E4B4}"/>
              </a:ext>
            </a:extLst>
          </p:cNvPr>
          <p:cNvGrpSpPr/>
          <p:nvPr userDrawn="1"/>
        </p:nvGrpSpPr>
        <p:grpSpPr>
          <a:xfrm>
            <a:off x="5252423" y="595071"/>
            <a:ext cx="6372712" cy="5822001"/>
            <a:chOff x="7192629" y="1828167"/>
            <a:chExt cx="3658514" cy="3342357"/>
          </a:xfrm>
          <a:solidFill>
            <a:schemeClr val="accent1">
              <a:alpha val="40000"/>
            </a:schemeClr>
          </a:solidFill>
        </p:grpSpPr>
        <p:sp>
          <p:nvSpPr>
            <p:cNvPr id="3" name="Freeform 16">
              <a:extLst>
                <a:ext uri="{FF2B5EF4-FFF2-40B4-BE49-F238E27FC236}">
                  <a16:creationId xmlns:a16="http://schemas.microsoft.com/office/drawing/2014/main" id="{32A90AA5-0E0C-48DD-A776-257B5CFEE1B4}"/>
                </a:ext>
              </a:extLst>
            </p:cNvPr>
            <p:cNvSpPr/>
            <p:nvPr userDrawn="1"/>
          </p:nvSpPr>
          <p:spPr>
            <a:xfrm rot="14821187">
              <a:off x="7343358" y="1881591"/>
              <a:ext cx="3138204" cy="3439661"/>
            </a:xfrm>
            <a:custGeom>
              <a:avLst/>
              <a:gdLst>
                <a:gd name="connsiteX0" fmla="*/ 255022 w 1226229"/>
                <a:gd name="connsiteY0" fmla="*/ 3188 h 1344022"/>
                <a:gd name="connsiteX1" fmla="*/ 36909 w 1226229"/>
                <a:gd name="connsiteY1" fmla="*/ 959533 h 1344022"/>
                <a:gd name="connsiteX2" fmla="*/ 875808 w 1226229"/>
                <a:gd name="connsiteY2" fmla="*/ 1337038 h 1344022"/>
                <a:gd name="connsiteX3" fmla="*/ 1202978 w 1226229"/>
                <a:gd name="connsiteY3" fmla="*/ 674307 h 1344022"/>
                <a:gd name="connsiteX4" fmla="*/ 255022 w 1226229"/>
                <a:gd name="connsiteY4" fmla="*/ 3188 h 1344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229" h="1344022">
                  <a:moveTo>
                    <a:pt x="255022" y="3188"/>
                  </a:moveTo>
                  <a:cubicBezTo>
                    <a:pt x="60677" y="50726"/>
                    <a:pt x="-66555" y="737225"/>
                    <a:pt x="36909" y="959533"/>
                  </a:cubicBezTo>
                  <a:cubicBezTo>
                    <a:pt x="140373" y="1181841"/>
                    <a:pt x="681463" y="1384576"/>
                    <a:pt x="875808" y="1337038"/>
                  </a:cubicBezTo>
                  <a:cubicBezTo>
                    <a:pt x="1070153" y="1289500"/>
                    <a:pt x="1300850" y="896615"/>
                    <a:pt x="1202978" y="674307"/>
                  </a:cubicBezTo>
                  <a:cubicBezTo>
                    <a:pt x="1105106" y="451999"/>
                    <a:pt x="449367" y="-44350"/>
                    <a:pt x="255022" y="31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4" name="Freeform 17">
              <a:extLst>
                <a:ext uri="{FF2B5EF4-FFF2-40B4-BE49-F238E27FC236}">
                  <a16:creationId xmlns:a16="http://schemas.microsoft.com/office/drawing/2014/main" id="{9908B522-2C73-41DC-BB38-BB4395A89E6B}"/>
                </a:ext>
              </a:extLst>
            </p:cNvPr>
            <p:cNvSpPr/>
            <p:nvPr userDrawn="1"/>
          </p:nvSpPr>
          <p:spPr>
            <a:xfrm rot="11086192">
              <a:off x="7805038" y="2070693"/>
              <a:ext cx="3046105" cy="2942250"/>
            </a:xfrm>
            <a:custGeom>
              <a:avLst/>
              <a:gdLst>
                <a:gd name="connsiteX0" fmla="*/ 51347 w 1697323"/>
                <a:gd name="connsiteY0" fmla="*/ 164668 h 1639454"/>
                <a:gd name="connsiteX1" fmla="*/ 613409 w 1697323"/>
                <a:gd name="connsiteY1" fmla="*/ 5277 h 1639454"/>
                <a:gd name="connsiteX2" fmla="*/ 1410364 w 1697323"/>
                <a:gd name="connsiteY2" fmla="*/ 324059 h 1639454"/>
                <a:gd name="connsiteX3" fmla="*/ 1628477 w 1697323"/>
                <a:gd name="connsiteY3" fmla="*/ 1313960 h 1639454"/>
                <a:gd name="connsiteX4" fmla="*/ 286239 w 1697323"/>
                <a:gd name="connsiteY4" fmla="*/ 1607574 h 1639454"/>
                <a:gd name="connsiteX5" fmla="*/ 51347 w 1697323"/>
                <a:gd name="connsiteY5" fmla="*/ 659618 h 1639454"/>
                <a:gd name="connsiteX6" fmla="*/ 51347 w 1697323"/>
                <a:gd name="connsiteY6" fmla="*/ 164668 h 163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7323" h="1639454">
                  <a:moveTo>
                    <a:pt x="51347" y="164668"/>
                  </a:moveTo>
                  <a:cubicBezTo>
                    <a:pt x="145024" y="55611"/>
                    <a:pt x="386906" y="-21288"/>
                    <a:pt x="613409" y="5277"/>
                  </a:cubicBezTo>
                  <a:cubicBezTo>
                    <a:pt x="839912" y="31842"/>
                    <a:pt x="1241186" y="105945"/>
                    <a:pt x="1410364" y="324059"/>
                  </a:cubicBezTo>
                  <a:cubicBezTo>
                    <a:pt x="1579542" y="542173"/>
                    <a:pt x="1815831" y="1100041"/>
                    <a:pt x="1628477" y="1313960"/>
                  </a:cubicBezTo>
                  <a:cubicBezTo>
                    <a:pt x="1441123" y="1527879"/>
                    <a:pt x="549094" y="1716631"/>
                    <a:pt x="286239" y="1607574"/>
                  </a:cubicBezTo>
                  <a:cubicBezTo>
                    <a:pt x="23384" y="1498517"/>
                    <a:pt x="89098" y="898704"/>
                    <a:pt x="51347" y="659618"/>
                  </a:cubicBezTo>
                  <a:cubicBezTo>
                    <a:pt x="13596" y="420532"/>
                    <a:pt x="-42330" y="273725"/>
                    <a:pt x="51347" y="1646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 name="Freeform 18">
              <a:extLst>
                <a:ext uri="{FF2B5EF4-FFF2-40B4-BE49-F238E27FC236}">
                  <a16:creationId xmlns:a16="http://schemas.microsoft.com/office/drawing/2014/main" id="{739F3F86-3DB9-4F69-9BC7-186C7489685E}"/>
                </a:ext>
              </a:extLst>
            </p:cNvPr>
            <p:cNvSpPr/>
            <p:nvPr userDrawn="1"/>
          </p:nvSpPr>
          <p:spPr>
            <a:xfrm rot="1044868">
              <a:off x="7316937" y="1828167"/>
              <a:ext cx="3191046" cy="3082250"/>
            </a:xfrm>
            <a:custGeom>
              <a:avLst/>
              <a:gdLst>
                <a:gd name="connsiteX0" fmla="*/ 51347 w 1697323"/>
                <a:gd name="connsiteY0" fmla="*/ 164668 h 1639454"/>
                <a:gd name="connsiteX1" fmla="*/ 613409 w 1697323"/>
                <a:gd name="connsiteY1" fmla="*/ 5277 h 1639454"/>
                <a:gd name="connsiteX2" fmla="*/ 1410364 w 1697323"/>
                <a:gd name="connsiteY2" fmla="*/ 324059 h 1639454"/>
                <a:gd name="connsiteX3" fmla="*/ 1628477 w 1697323"/>
                <a:gd name="connsiteY3" fmla="*/ 1313960 h 1639454"/>
                <a:gd name="connsiteX4" fmla="*/ 286239 w 1697323"/>
                <a:gd name="connsiteY4" fmla="*/ 1607574 h 1639454"/>
                <a:gd name="connsiteX5" fmla="*/ 51347 w 1697323"/>
                <a:gd name="connsiteY5" fmla="*/ 659618 h 1639454"/>
                <a:gd name="connsiteX6" fmla="*/ 51347 w 1697323"/>
                <a:gd name="connsiteY6" fmla="*/ 164668 h 163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7323" h="1639454">
                  <a:moveTo>
                    <a:pt x="51347" y="164668"/>
                  </a:moveTo>
                  <a:cubicBezTo>
                    <a:pt x="145024" y="55611"/>
                    <a:pt x="386906" y="-21288"/>
                    <a:pt x="613409" y="5277"/>
                  </a:cubicBezTo>
                  <a:cubicBezTo>
                    <a:pt x="839912" y="31842"/>
                    <a:pt x="1241186" y="105945"/>
                    <a:pt x="1410364" y="324059"/>
                  </a:cubicBezTo>
                  <a:cubicBezTo>
                    <a:pt x="1579542" y="542173"/>
                    <a:pt x="1815831" y="1100041"/>
                    <a:pt x="1628477" y="1313960"/>
                  </a:cubicBezTo>
                  <a:cubicBezTo>
                    <a:pt x="1441123" y="1527879"/>
                    <a:pt x="549094" y="1716631"/>
                    <a:pt x="286239" y="1607574"/>
                  </a:cubicBezTo>
                  <a:cubicBezTo>
                    <a:pt x="23384" y="1498517"/>
                    <a:pt x="89098" y="898704"/>
                    <a:pt x="51347" y="659618"/>
                  </a:cubicBezTo>
                  <a:cubicBezTo>
                    <a:pt x="13596" y="420532"/>
                    <a:pt x="-42330" y="273725"/>
                    <a:pt x="51347" y="1646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6" name="Picture Placeholder 9">
            <a:extLst>
              <a:ext uri="{FF2B5EF4-FFF2-40B4-BE49-F238E27FC236}">
                <a16:creationId xmlns:a16="http://schemas.microsoft.com/office/drawing/2014/main" id="{3299B000-2016-4DB8-865D-D1266763969D}"/>
              </a:ext>
            </a:extLst>
          </p:cNvPr>
          <p:cNvSpPr>
            <a:spLocks noGrp="1"/>
          </p:cNvSpPr>
          <p:nvPr>
            <p:ph type="pic" sz="quarter" idx="14" hasCustomPrompt="1"/>
          </p:nvPr>
        </p:nvSpPr>
        <p:spPr>
          <a:xfrm rot="245957">
            <a:off x="5499002" y="866468"/>
            <a:ext cx="5305968" cy="5125064"/>
          </a:xfrm>
          <a:custGeom>
            <a:avLst/>
            <a:gdLst>
              <a:gd name="connsiteX0" fmla="*/ 3768999 w 5305968"/>
              <a:gd name="connsiteY0" fmla="*/ 464 h 5125064"/>
              <a:gd name="connsiteX1" fmla="*/ 4411163 w 5305968"/>
              <a:gd name="connsiteY1" fmla="*/ 99662 h 5125064"/>
              <a:gd name="connsiteX2" fmla="*/ 5145453 w 5305968"/>
              <a:gd name="connsiteY2" fmla="*/ 3063046 h 5125064"/>
              <a:gd name="connsiteX3" fmla="*/ 5145453 w 5305968"/>
              <a:gd name="connsiteY3" fmla="*/ 4610298 h 5125064"/>
              <a:gd name="connsiteX4" fmla="*/ 3388403 w 5305968"/>
              <a:gd name="connsiteY4" fmla="*/ 5108567 h 5125064"/>
              <a:gd name="connsiteX5" fmla="*/ 897060 w 5305968"/>
              <a:gd name="connsiteY5" fmla="*/ 4112030 h 5125064"/>
              <a:gd name="connsiteX6" fmla="*/ 215221 w 5305968"/>
              <a:gd name="connsiteY6" fmla="*/ 1017522 h 5125064"/>
              <a:gd name="connsiteX7" fmla="*/ 3768999 w 5305968"/>
              <a:gd name="connsiteY7" fmla="*/ 464 h 512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05968" h="5125064">
                <a:moveTo>
                  <a:pt x="3768999" y="464"/>
                </a:moveTo>
                <a:cubicBezTo>
                  <a:pt x="4033876" y="4546"/>
                  <a:pt x="4257093" y="35739"/>
                  <a:pt x="4411163" y="99662"/>
                </a:cubicBezTo>
                <a:cubicBezTo>
                  <a:pt x="5232868" y="440582"/>
                  <a:pt x="5027441" y="2315644"/>
                  <a:pt x="5145453" y="3063046"/>
                </a:cubicBezTo>
                <a:cubicBezTo>
                  <a:pt x="5263466" y="3810447"/>
                  <a:pt x="5438295" y="4269378"/>
                  <a:pt x="5145453" y="4610298"/>
                </a:cubicBezTo>
                <a:cubicBezTo>
                  <a:pt x="4852612" y="4951219"/>
                  <a:pt x="4096470" y="5191611"/>
                  <a:pt x="3388403" y="5108567"/>
                </a:cubicBezTo>
                <a:cubicBezTo>
                  <a:pt x="2680337" y="5025523"/>
                  <a:pt x="1425923" y="4793871"/>
                  <a:pt x="897060" y="4112030"/>
                </a:cubicBezTo>
                <a:cubicBezTo>
                  <a:pt x="368196" y="3430188"/>
                  <a:pt x="-370462" y="1686249"/>
                  <a:pt x="215221" y="1017522"/>
                </a:cubicBezTo>
                <a:cubicBezTo>
                  <a:pt x="691089" y="474181"/>
                  <a:pt x="2621195" y="-17223"/>
                  <a:pt x="3768999" y="464"/>
                </a:cubicBez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750974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47932080-0810-4B1D-908C-AF1EDCA12D4B}"/>
              </a:ext>
            </a:extLst>
          </p:cNvPr>
          <p:cNvSpPr>
            <a:spLocks noGrp="1"/>
          </p:cNvSpPr>
          <p:nvPr>
            <p:ph type="pic" idx="14" hasCustomPrompt="1"/>
          </p:nvPr>
        </p:nvSpPr>
        <p:spPr>
          <a:xfrm>
            <a:off x="7728182" y="0"/>
            <a:ext cx="4463819" cy="685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a:t>
            </a:r>
            <a:r>
              <a:rPr lang="ko-KR" altLang="en-US" dirty="0"/>
              <a:t> </a:t>
            </a:r>
            <a:r>
              <a:rPr lang="en-US" altLang="ko-KR" dirty="0"/>
              <a:t>Send</a:t>
            </a:r>
            <a:r>
              <a:rPr lang="ko-KR" altLang="en-US" dirty="0"/>
              <a:t> </a:t>
            </a:r>
            <a:r>
              <a:rPr lang="en-US" altLang="ko-KR" dirty="0"/>
              <a:t>To</a:t>
            </a:r>
            <a:r>
              <a:rPr lang="ko-KR" altLang="en-US" dirty="0"/>
              <a:t> </a:t>
            </a:r>
            <a:r>
              <a:rPr lang="en-US" altLang="ko-KR" dirty="0"/>
              <a:t>Back</a:t>
            </a:r>
            <a:endParaRPr lang="ko-KR" altLang="en-US" dirty="0"/>
          </a:p>
        </p:txBody>
      </p:sp>
      <p:sp>
        <p:nvSpPr>
          <p:cNvPr id="3" name="Rectangle 1">
            <a:extLst>
              <a:ext uri="{FF2B5EF4-FFF2-40B4-BE49-F238E27FC236}">
                <a16:creationId xmlns:a16="http://schemas.microsoft.com/office/drawing/2014/main" id="{816EAC36-EAC8-428A-A088-246A73CDFFB5}"/>
              </a:ext>
            </a:extLst>
          </p:cNvPr>
          <p:cNvSpPr/>
          <p:nvPr userDrawn="1"/>
        </p:nvSpPr>
        <p:spPr>
          <a:xfrm>
            <a:off x="1" y="368763"/>
            <a:ext cx="7440149" cy="13320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 name="Picture Placeholder 2">
            <a:extLst>
              <a:ext uri="{FF2B5EF4-FFF2-40B4-BE49-F238E27FC236}">
                <a16:creationId xmlns:a16="http://schemas.microsoft.com/office/drawing/2014/main" id="{E0CA9D98-43D2-483C-8B85-C6EAE758F585}"/>
              </a:ext>
            </a:extLst>
          </p:cNvPr>
          <p:cNvSpPr>
            <a:spLocks noGrp="1"/>
          </p:cNvSpPr>
          <p:nvPr>
            <p:ph type="pic" idx="15" hasCustomPrompt="1"/>
          </p:nvPr>
        </p:nvSpPr>
        <p:spPr>
          <a:xfrm>
            <a:off x="5026533" y="3299772"/>
            <a:ext cx="3874977" cy="2395314"/>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9649280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NG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80574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C9D41DD-6FE8-4BB3-B0AE-ECE664D90FDB}" type="datetimeFigureOut">
              <a:rPr lang="cs-CZ" smtClean="0"/>
              <a:t>12.11.2025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66CB61D-DE14-419C-9B48-E4DC5620F52D}" type="slidenum">
              <a:rPr lang="cs-CZ" smtClean="0"/>
              <a:t>‹#›</a:t>
            </a:fld>
            <a:endParaRPr lang="cs-CZ"/>
          </a:p>
        </p:txBody>
      </p:sp>
    </p:spTree>
    <p:extLst>
      <p:ext uri="{BB962C8B-B14F-4D97-AF65-F5344CB8AC3E}">
        <p14:creationId xmlns:p14="http://schemas.microsoft.com/office/powerpoint/2010/main" val="3538549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840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68C09FEA-BEF8-4290-8E46-D3D4252B2724}"/>
              </a:ext>
            </a:extLst>
          </p:cNvPr>
          <p:cNvSpPr>
            <a:spLocks noGrp="1"/>
          </p:cNvSpPr>
          <p:nvPr>
            <p:ph type="pic" idx="12" hasCustomPrompt="1"/>
          </p:nvPr>
        </p:nvSpPr>
        <p:spPr>
          <a:xfrm>
            <a:off x="8554498" y="0"/>
            <a:ext cx="3637501" cy="685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7FB9F809-2459-41AE-8E9A-5701E3C709D0}"/>
              </a:ext>
            </a:extLst>
          </p:cNvPr>
          <p:cNvSpPr>
            <a:spLocks noGrp="1"/>
          </p:cNvSpPr>
          <p:nvPr>
            <p:ph type="pic" sz="quarter" idx="16" hasCustomPrompt="1"/>
          </p:nvPr>
        </p:nvSpPr>
        <p:spPr>
          <a:xfrm>
            <a:off x="6095999" y="0"/>
            <a:ext cx="6096001" cy="6858000"/>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
        <p:nvSpPr>
          <p:cNvPr id="3" name="그림 개체 틀 2">
            <a:extLst>
              <a:ext uri="{FF2B5EF4-FFF2-40B4-BE49-F238E27FC236}">
                <a16:creationId xmlns:a16="http://schemas.microsoft.com/office/drawing/2014/main" id="{E41FFB62-7E97-444B-B877-C64CA733212A}"/>
              </a:ext>
            </a:extLst>
          </p:cNvPr>
          <p:cNvSpPr>
            <a:spLocks noGrp="1"/>
          </p:cNvSpPr>
          <p:nvPr>
            <p:ph type="pic" sz="quarter" idx="17" hasCustomPrompt="1"/>
          </p:nvPr>
        </p:nvSpPr>
        <p:spPr>
          <a:xfrm>
            <a:off x="819150" y="928689"/>
            <a:ext cx="5276849" cy="5000622"/>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gi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image" Target="../media/image1.gif"/><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theme" Target="../theme/theme3.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alphaModFix amt="31000"/>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91"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3">
            <a:alphaModFix amt="31000"/>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9" r:id="rId15"/>
    <p:sldLayoutId id="2147483688" r:id="rId16"/>
    <p:sldLayoutId id="2147483687" r:id="rId17"/>
    <p:sldLayoutId id="2147483671" r:id="rId18"/>
    <p:sldLayoutId id="2147483672" r:id="rId19"/>
    <p:sldLayoutId id="2147483690" r:id="rId20"/>
    <p:sldLayoutId id="2147483692"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alphaModFix amt="31000"/>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5.jp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EjukzL-bJc"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12.jpe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9000"/>
            <a:lum/>
          </a:blip>
          <a:srcRect/>
          <a:stretch>
            <a:fillRect t="-9000" b="-9000"/>
          </a:stretch>
        </a:blipFill>
        <a:effectLst/>
      </p:bgPr>
    </p:bg>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91CF1B64-8E50-4B3E-BE1F-2E2FF89D47F0}"/>
              </a:ext>
            </a:extLst>
          </p:cNvPr>
          <p:cNvSpPr/>
          <p:nvPr/>
        </p:nvSpPr>
        <p:spPr>
          <a:xfrm rot="5400000">
            <a:off x="2355137" y="1496494"/>
            <a:ext cx="1857790" cy="6568070"/>
          </a:xfrm>
          <a:prstGeom prst="rect">
            <a:avLst/>
          </a:prstGeom>
          <a:gradFill>
            <a:gsLst>
              <a:gs pos="0">
                <a:srgbClr val="AA6D7E"/>
              </a:gs>
              <a:gs pos="100000">
                <a:srgbClr val="CACACA"/>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03B4C724-0776-4328-8F0A-B72DA1579537}"/>
              </a:ext>
            </a:extLst>
          </p:cNvPr>
          <p:cNvSpPr txBox="1"/>
          <p:nvPr/>
        </p:nvSpPr>
        <p:spPr>
          <a:xfrm>
            <a:off x="0" y="3851632"/>
            <a:ext cx="5854390" cy="1754326"/>
          </a:xfrm>
          <a:prstGeom prst="rect">
            <a:avLst/>
          </a:prstGeom>
          <a:noFill/>
        </p:spPr>
        <p:txBody>
          <a:bodyPr wrap="square" rtlCol="0" anchor="ctr">
            <a:spAutoFit/>
          </a:bodyPr>
          <a:lstStyle/>
          <a:p>
            <a:r>
              <a:rPr lang="cs-CZ" altLang="ko-KR" sz="5400" dirty="0" smtClean="0"/>
              <a:t>Sociální chování a sociální kognice</a:t>
            </a:r>
            <a:endParaRPr lang="ko-KR" altLang="en-US" sz="5400" dirty="0">
              <a:solidFill>
                <a:schemeClr val="bg1"/>
              </a:solidFill>
              <a:latin typeface="+mj-lt"/>
              <a:cs typeface="Arial" pitchFamily="34" charset="0"/>
            </a:endParaRPr>
          </a:p>
        </p:txBody>
      </p:sp>
      <p:sp>
        <p:nvSpPr>
          <p:cNvPr id="9" name="TextBox 8">
            <a:extLst>
              <a:ext uri="{FF2B5EF4-FFF2-40B4-BE49-F238E27FC236}">
                <a16:creationId xmlns:a16="http://schemas.microsoft.com/office/drawing/2014/main" id="{2B6167FF-AD5E-41E4-8385-3024DC936CF2}"/>
              </a:ext>
            </a:extLst>
          </p:cNvPr>
          <p:cNvSpPr txBox="1"/>
          <p:nvPr/>
        </p:nvSpPr>
        <p:spPr>
          <a:xfrm>
            <a:off x="261935" y="6021457"/>
            <a:ext cx="5362897" cy="379656"/>
          </a:xfrm>
          <a:prstGeom prst="rect">
            <a:avLst/>
          </a:prstGeom>
          <a:noFill/>
        </p:spPr>
        <p:txBody>
          <a:bodyPr wrap="square" rtlCol="0" anchor="ctr">
            <a:spAutoFit/>
          </a:bodyPr>
          <a:lstStyle/>
          <a:p>
            <a:r>
              <a:rPr lang="cs-CZ" altLang="ko-KR" sz="1867" dirty="0" smtClean="0">
                <a:solidFill>
                  <a:schemeClr val="bg1"/>
                </a:solidFill>
                <a:cs typeface="Arial" pitchFamily="34" charset="0"/>
              </a:rPr>
              <a:t>Jitka Lindová</a:t>
            </a:r>
            <a:endParaRPr lang="ko-KR" altLang="en-US" sz="1867" dirty="0">
              <a:solidFill>
                <a:schemeClr val="bg1"/>
              </a:solidFill>
              <a:cs typeface="Arial" pitchFamily="34" charset="0"/>
            </a:endParaRPr>
          </a:p>
        </p:txBody>
      </p:sp>
    </p:spTree>
    <p:extLst>
      <p:ext uri="{BB962C8B-B14F-4D97-AF65-F5344CB8AC3E}">
        <p14:creationId xmlns:p14="http://schemas.microsoft.com/office/powerpoint/2010/main" val="3762006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cs-CZ" sz="4400" dirty="0" smtClean="0"/>
              <a:t>Prosociální chování, spolupráce, altruismus</a:t>
            </a:r>
            <a:endParaRPr lang="en-US" sz="4000" dirty="0"/>
          </a:p>
        </p:txBody>
      </p:sp>
      <p:grpSp>
        <p:nvGrpSpPr>
          <p:cNvPr id="169" name="그룹 168">
            <a:extLst>
              <a:ext uri="{FF2B5EF4-FFF2-40B4-BE49-F238E27FC236}">
                <a16:creationId xmlns:a16="http://schemas.microsoft.com/office/drawing/2014/main" id="{8F36E221-6119-44CA-826B-FC924F86DBA5}"/>
              </a:ext>
            </a:extLst>
          </p:cNvPr>
          <p:cNvGrpSpPr/>
          <p:nvPr/>
        </p:nvGrpSpPr>
        <p:grpSpPr>
          <a:xfrm>
            <a:off x="3839468" y="1427011"/>
            <a:ext cx="6125640" cy="1144555"/>
            <a:chOff x="5161743" y="2239193"/>
            <a:chExt cx="6267224" cy="1368985"/>
          </a:xfrm>
        </p:grpSpPr>
        <p:grpSp>
          <p:nvGrpSpPr>
            <p:cNvPr id="149" name="그룹 3">
              <a:extLst>
                <a:ext uri="{FF2B5EF4-FFF2-40B4-BE49-F238E27FC236}">
                  <a16:creationId xmlns:a16="http://schemas.microsoft.com/office/drawing/2014/main" id="{DE3A7008-F126-40ED-BAB2-BA5478A16F7F}"/>
                </a:ext>
              </a:extLst>
            </p:cNvPr>
            <p:cNvGrpSpPr/>
            <p:nvPr/>
          </p:nvGrpSpPr>
          <p:grpSpPr>
            <a:xfrm>
              <a:off x="5161743" y="2259295"/>
              <a:ext cx="6267224" cy="1348883"/>
              <a:chOff x="2810573" y="2121770"/>
              <a:chExt cx="8444221" cy="1162407"/>
            </a:xfrm>
          </p:grpSpPr>
          <p:sp>
            <p:nvSpPr>
              <p:cNvPr id="150" name="Rounded Rectangle 15">
                <a:extLst>
                  <a:ext uri="{FF2B5EF4-FFF2-40B4-BE49-F238E27FC236}">
                    <a16:creationId xmlns:a16="http://schemas.microsoft.com/office/drawing/2014/main" id="{57CD60F3-8A77-4EEA-80E2-52F011B806A4}"/>
                  </a:ext>
                </a:extLst>
              </p:cNvPr>
              <p:cNvSpPr/>
              <p:nvPr/>
            </p:nvSpPr>
            <p:spPr>
              <a:xfrm rot="120000">
                <a:off x="2810573" y="2351065"/>
                <a:ext cx="8444221" cy="933112"/>
              </a:xfrm>
              <a:prstGeom prst="roundRect">
                <a:avLst>
                  <a:gd name="adj" fmla="val 10620"/>
                </a:avLst>
              </a:prstGeom>
              <a:solidFill>
                <a:schemeClr val="tx1">
                  <a:lumMod val="65000"/>
                  <a:lumOff val="35000"/>
                  <a:alpha val="23000"/>
                </a:schemeClr>
              </a:solidFill>
              <a:ln>
                <a:noFill/>
              </a:ln>
              <a:effectLst>
                <a:outerShdw blurRad="127000" dist="38100" dir="8100000" algn="tr" rotWithShape="0">
                  <a:prstClr val="black">
                    <a:alpha val="33000"/>
                  </a:prstClr>
                </a:outerShdw>
                <a:softEdge rad="190500"/>
              </a:effectLst>
            </p:spPr>
            <p:txBody>
              <a:bodyPr vert="horz" wrap="square" lIns="91440" tIns="45720" rIns="91440" bIns="45720" numCol="1" anchor="t" anchorCtr="0" compatLnSpc="1">
                <a:prstTxWarp prst="textNoShape">
                  <a:avLst/>
                </a:prstTxWarp>
              </a:bodyPr>
              <a:lstStyle/>
              <a:p>
                <a:endParaRPr lang="ko-KR" altLang="en-US" sz="2700"/>
              </a:p>
            </p:txBody>
          </p:sp>
          <p:sp>
            <p:nvSpPr>
              <p:cNvPr id="151" name="Rounded Rectangle 9">
                <a:extLst>
                  <a:ext uri="{FF2B5EF4-FFF2-40B4-BE49-F238E27FC236}">
                    <a16:creationId xmlns:a16="http://schemas.microsoft.com/office/drawing/2014/main" id="{4874788F-4A5D-479C-9C19-13E4E77B0AEE}"/>
                  </a:ext>
                </a:extLst>
              </p:cNvPr>
              <p:cNvSpPr/>
              <p:nvPr/>
            </p:nvSpPr>
            <p:spPr>
              <a:xfrm>
                <a:off x="2923903" y="2121770"/>
                <a:ext cx="8330252" cy="1098955"/>
              </a:xfrm>
              <a:prstGeom prst="roundRect">
                <a:avLst>
                  <a:gd name="adj" fmla="val 1062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p:spPr>
            <p:txBody>
              <a:bodyPr vert="horz" wrap="square" lIns="91440" tIns="45720" rIns="91440" bIns="45720" numCol="1" anchor="t" anchorCtr="0" compatLnSpc="1">
                <a:prstTxWarp prst="textNoShape">
                  <a:avLst/>
                </a:prstTxWarp>
              </a:bodyPr>
              <a:lstStyle/>
              <a:p>
                <a:endParaRPr lang="ko-KR" altLang="en-US" sz="2700"/>
              </a:p>
            </p:txBody>
          </p:sp>
        </p:grpSp>
        <p:grpSp>
          <p:nvGrpSpPr>
            <p:cNvPr id="152" name="Group 15">
              <a:extLst>
                <a:ext uri="{FF2B5EF4-FFF2-40B4-BE49-F238E27FC236}">
                  <a16:creationId xmlns:a16="http://schemas.microsoft.com/office/drawing/2014/main" id="{32387E01-22BF-4414-832A-19FCCC61C416}"/>
                </a:ext>
              </a:extLst>
            </p:cNvPr>
            <p:cNvGrpSpPr/>
            <p:nvPr/>
          </p:nvGrpSpPr>
          <p:grpSpPr>
            <a:xfrm>
              <a:off x="5520363" y="2239193"/>
              <a:ext cx="5534467" cy="1277210"/>
              <a:chOff x="-856577" y="4018194"/>
              <a:chExt cx="5663584" cy="1277210"/>
            </a:xfrm>
          </p:grpSpPr>
          <p:sp>
            <p:nvSpPr>
              <p:cNvPr id="153" name="TextBox 152">
                <a:extLst>
                  <a:ext uri="{FF2B5EF4-FFF2-40B4-BE49-F238E27FC236}">
                    <a16:creationId xmlns:a16="http://schemas.microsoft.com/office/drawing/2014/main" id="{A554096E-F5A3-46AD-980E-B626292F376C}"/>
                  </a:ext>
                </a:extLst>
              </p:cNvPr>
              <p:cNvSpPr txBox="1"/>
              <p:nvPr/>
            </p:nvSpPr>
            <p:spPr>
              <a:xfrm>
                <a:off x="-840697" y="4411899"/>
                <a:ext cx="5647704" cy="883505"/>
              </a:xfrm>
              <a:prstGeom prst="rect">
                <a:avLst/>
              </a:prstGeom>
              <a:noFill/>
            </p:spPr>
            <p:txBody>
              <a:bodyPr wrap="square" rtlCol="0">
                <a:spAutoFit/>
              </a:bodyPr>
              <a:lstStyle/>
              <a:p>
                <a:pPr marL="285750" indent="-285750">
                  <a:buFont typeface="Arial" panose="020B0604020202020204" pitchFamily="34" charset="0"/>
                  <a:buChar char="•"/>
                </a:pPr>
                <a:r>
                  <a:rPr lang="cs-CZ" sz="1400" dirty="0" smtClean="0"/>
                  <a:t>Akt </a:t>
                </a:r>
                <a:r>
                  <a:rPr lang="cs-CZ" sz="1400" dirty="0"/>
                  <a:t>prospěšný pro jeho </a:t>
                </a:r>
                <a:r>
                  <a:rPr lang="cs-CZ" sz="1400" dirty="0" smtClean="0"/>
                  <a:t>příjemce, typicky </a:t>
                </a:r>
                <a:r>
                  <a:rPr lang="cs-CZ" sz="1400" dirty="0"/>
                  <a:t>s nízkým nákladem pro </a:t>
                </a:r>
                <a:r>
                  <a:rPr lang="cs-CZ" sz="1400" dirty="0" smtClean="0"/>
                  <a:t>aktéra (</a:t>
                </a:r>
                <a:r>
                  <a:rPr lang="cs-CZ" sz="1400" dirty="0" err="1" smtClean="0"/>
                  <a:t>Krasheninnikova</a:t>
                </a:r>
                <a:r>
                  <a:rPr lang="cs-CZ" sz="1400" dirty="0"/>
                  <a:t>, 2019</a:t>
                </a:r>
                <a:r>
                  <a:rPr lang="cs-CZ" sz="1400" dirty="0" smtClean="0"/>
                  <a:t>)</a:t>
                </a:r>
              </a:p>
              <a:p>
                <a:pPr marL="285750" indent="-285750">
                  <a:buFont typeface="Arial" panose="020B0604020202020204" pitchFamily="34" charset="0"/>
                  <a:buChar char="•"/>
                </a:pPr>
                <a:r>
                  <a:rPr lang="cs-CZ" sz="1400" dirty="0" smtClean="0"/>
                  <a:t>Altruismus, sdílení, reciprocita</a:t>
                </a:r>
                <a:endParaRPr lang="cs-CZ" sz="1400" dirty="0"/>
              </a:p>
            </p:txBody>
          </p:sp>
          <p:sp>
            <p:nvSpPr>
              <p:cNvPr id="154" name="TextBox 153">
                <a:extLst>
                  <a:ext uri="{FF2B5EF4-FFF2-40B4-BE49-F238E27FC236}">
                    <a16:creationId xmlns:a16="http://schemas.microsoft.com/office/drawing/2014/main" id="{85AF5513-69ED-486E-ACEA-34F75400956D}"/>
                  </a:ext>
                </a:extLst>
              </p:cNvPr>
              <p:cNvSpPr txBox="1"/>
              <p:nvPr/>
            </p:nvSpPr>
            <p:spPr>
              <a:xfrm>
                <a:off x="-856577" y="4018194"/>
                <a:ext cx="5395324" cy="368127"/>
              </a:xfrm>
              <a:prstGeom prst="rect">
                <a:avLst/>
              </a:prstGeom>
              <a:noFill/>
            </p:spPr>
            <p:txBody>
              <a:bodyPr wrap="square" lIns="108000" rIns="108000" rtlCol="0">
                <a:spAutoFit/>
              </a:bodyPr>
              <a:lstStyle/>
              <a:p>
                <a:r>
                  <a:rPr lang="cs-CZ" altLang="ko-KR" sz="1400" b="1" dirty="0" smtClean="0">
                    <a:solidFill>
                      <a:schemeClr val="tx1">
                        <a:lumMod val="75000"/>
                        <a:lumOff val="25000"/>
                      </a:schemeClr>
                    </a:solidFill>
                    <a:cs typeface="Arial" pitchFamily="34" charset="0"/>
                  </a:rPr>
                  <a:t>Prosociální chování</a:t>
                </a:r>
                <a:endParaRPr lang="ko-KR" altLang="en-US" sz="1400" b="1" dirty="0">
                  <a:solidFill>
                    <a:schemeClr val="tx1">
                      <a:lumMod val="75000"/>
                      <a:lumOff val="25000"/>
                    </a:schemeClr>
                  </a:solidFill>
                  <a:cs typeface="Arial" pitchFamily="34" charset="0"/>
                </a:endParaRPr>
              </a:p>
            </p:txBody>
          </p:sp>
        </p:grpSp>
        <p:sp>
          <p:nvSpPr>
            <p:cNvPr id="155" name="Oval 18">
              <a:extLst>
                <a:ext uri="{FF2B5EF4-FFF2-40B4-BE49-F238E27FC236}">
                  <a16:creationId xmlns:a16="http://schemas.microsoft.com/office/drawing/2014/main" id="{18784D6B-95DC-4FCA-8BC4-E88A4A61C4F4}"/>
                </a:ext>
              </a:extLst>
            </p:cNvPr>
            <p:cNvSpPr/>
            <p:nvPr/>
          </p:nvSpPr>
          <p:spPr>
            <a:xfrm>
              <a:off x="10999790" y="2990718"/>
              <a:ext cx="271913" cy="2719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71" name="그룹 170">
            <a:extLst>
              <a:ext uri="{FF2B5EF4-FFF2-40B4-BE49-F238E27FC236}">
                <a16:creationId xmlns:a16="http://schemas.microsoft.com/office/drawing/2014/main" id="{50A0F86B-C47D-4CCC-AFD1-8B546E7BCE1D}"/>
              </a:ext>
            </a:extLst>
          </p:cNvPr>
          <p:cNvGrpSpPr/>
          <p:nvPr/>
        </p:nvGrpSpPr>
        <p:grpSpPr>
          <a:xfrm>
            <a:off x="3895094" y="4121312"/>
            <a:ext cx="6197083" cy="1269597"/>
            <a:chOff x="5161743" y="4526460"/>
            <a:chExt cx="6267224" cy="1126313"/>
          </a:xfrm>
        </p:grpSpPr>
        <p:grpSp>
          <p:nvGrpSpPr>
            <p:cNvPr id="143" name="그룹 142">
              <a:extLst>
                <a:ext uri="{FF2B5EF4-FFF2-40B4-BE49-F238E27FC236}">
                  <a16:creationId xmlns:a16="http://schemas.microsoft.com/office/drawing/2014/main" id="{5BAE265C-2018-4D9C-8DA7-C1D6F7AC4257}"/>
                </a:ext>
              </a:extLst>
            </p:cNvPr>
            <p:cNvGrpSpPr/>
            <p:nvPr/>
          </p:nvGrpSpPr>
          <p:grpSpPr>
            <a:xfrm>
              <a:off x="5161743" y="4526460"/>
              <a:ext cx="6267224" cy="1126313"/>
              <a:chOff x="2810573" y="4075511"/>
              <a:chExt cx="8444221" cy="970606"/>
            </a:xfrm>
          </p:grpSpPr>
          <p:sp>
            <p:nvSpPr>
              <p:cNvPr id="144" name="Rounded Rectangle 28">
                <a:extLst>
                  <a:ext uri="{FF2B5EF4-FFF2-40B4-BE49-F238E27FC236}">
                    <a16:creationId xmlns:a16="http://schemas.microsoft.com/office/drawing/2014/main" id="{AFE98599-DCF9-46A0-9B61-796C8FC5E713}"/>
                  </a:ext>
                </a:extLst>
              </p:cNvPr>
              <p:cNvSpPr/>
              <p:nvPr/>
            </p:nvSpPr>
            <p:spPr>
              <a:xfrm rot="120000">
                <a:off x="2810573" y="4075511"/>
                <a:ext cx="8444221" cy="933112"/>
              </a:xfrm>
              <a:prstGeom prst="roundRect">
                <a:avLst>
                  <a:gd name="adj" fmla="val 10620"/>
                </a:avLst>
              </a:prstGeom>
              <a:solidFill>
                <a:schemeClr val="tx1">
                  <a:lumMod val="65000"/>
                  <a:lumOff val="35000"/>
                  <a:alpha val="23000"/>
                </a:schemeClr>
              </a:solidFill>
              <a:ln>
                <a:noFill/>
              </a:ln>
              <a:effectLst>
                <a:outerShdw blurRad="127000" dist="38100" dir="8100000" algn="tr" rotWithShape="0">
                  <a:prstClr val="black">
                    <a:alpha val="33000"/>
                  </a:prstClr>
                </a:outerShdw>
                <a:softEdge rad="190500"/>
              </a:effectLst>
            </p:spPr>
            <p:txBody>
              <a:bodyPr vert="horz" wrap="square" lIns="91440" tIns="45720" rIns="91440" bIns="45720" numCol="1" anchor="t" anchorCtr="0" compatLnSpc="1">
                <a:prstTxWarp prst="textNoShape">
                  <a:avLst/>
                </a:prstTxWarp>
              </a:bodyPr>
              <a:lstStyle/>
              <a:p>
                <a:endParaRPr lang="ko-KR" altLang="en-US" sz="2700"/>
              </a:p>
            </p:txBody>
          </p:sp>
          <p:sp>
            <p:nvSpPr>
              <p:cNvPr id="145" name="Rounded Rectangle 29">
                <a:extLst>
                  <a:ext uri="{FF2B5EF4-FFF2-40B4-BE49-F238E27FC236}">
                    <a16:creationId xmlns:a16="http://schemas.microsoft.com/office/drawing/2014/main" id="{F5DFB52E-6249-412B-ADB1-0C9BE3F5BC60}"/>
                  </a:ext>
                </a:extLst>
              </p:cNvPr>
              <p:cNvSpPr/>
              <p:nvPr/>
            </p:nvSpPr>
            <p:spPr>
              <a:xfrm>
                <a:off x="2877906" y="4113004"/>
                <a:ext cx="8330252" cy="933113"/>
              </a:xfrm>
              <a:prstGeom prst="roundRect">
                <a:avLst>
                  <a:gd name="adj" fmla="val 1062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p:spPr>
            <p:txBody>
              <a:bodyPr vert="horz" wrap="square" lIns="91440" tIns="45720" rIns="91440" bIns="45720" numCol="1" anchor="t" anchorCtr="0" compatLnSpc="1">
                <a:prstTxWarp prst="textNoShape">
                  <a:avLst/>
                </a:prstTxWarp>
              </a:bodyPr>
              <a:lstStyle/>
              <a:p>
                <a:endParaRPr lang="ko-KR" altLang="en-US" sz="2700"/>
              </a:p>
            </p:txBody>
          </p:sp>
        </p:grpSp>
        <p:sp>
          <p:nvSpPr>
            <p:cNvPr id="157" name="Oval 20">
              <a:extLst>
                <a:ext uri="{FF2B5EF4-FFF2-40B4-BE49-F238E27FC236}">
                  <a16:creationId xmlns:a16="http://schemas.microsoft.com/office/drawing/2014/main" id="{0C1AEB5B-621A-45AB-93B1-F1F4DC7066D2}"/>
                </a:ext>
              </a:extLst>
            </p:cNvPr>
            <p:cNvSpPr/>
            <p:nvPr/>
          </p:nvSpPr>
          <p:spPr>
            <a:xfrm>
              <a:off x="10999790" y="4949458"/>
              <a:ext cx="271913" cy="2719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62" name="Group 25">
              <a:extLst>
                <a:ext uri="{FF2B5EF4-FFF2-40B4-BE49-F238E27FC236}">
                  <a16:creationId xmlns:a16="http://schemas.microsoft.com/office/drawing/2014/main" id="{B4B1149F-E87F-4251-847D-920820791392}"/>
                </a:ext>
              </a:extLst>
            </p:cNvPr>
            <p:cNvGrpSpPr/>
            <p:nvPr/>
          </p:nvGrpSpPr>
          <p:grpSpPr>
            <a:xfrm>
              <a:off x="5527963" y="4617256"/>
              <a:ext cx="5272324" cy="570261"/>
              <a:chOff x="-848799" y="4437517"/>
              <a:chExt cx="5395324" cy="570261"/>
            </a:xfrm>
          </p:grpSpPr>
          <p:sp>
            <p:nvSpPr>
              <p:cNvPr id="163" name="TextBox 162">
                <a:extLst>
                  <a:ext uri="{FF2B5EF4-FFF2-40B4-BE49-F238E27FC236}">
                    <a16:creationId xmlns:a16="http://schemas.microsoft.com/office/drawing/2014/main" id="{D9E57D30-FDF6-47CC-ABC5-5C40494450AA}"/>
                  </a:ext>
                </a:extLst>
              </p:cNvPr>
              <p:cNvSpPr txBox="1"/>
              <p:nvPr/>
            </p:nvSpPr>
            <p:spPr>
              <a:xfrm>
                <a:off x="-848799" y="4679787"/>
                <a:ext cx="5366791" cy="327991"/>
              </a:xfrm>
              <a:prstGeom prst="rect">
                <a:avLst/>
              </a:prstGeom>
              <a:noFill/>
            </p:spPr>
            <p:txBody>
              <a:bodyPr wrap="square" rtlCol="0">
                <a:spAutoFit/>
              </a:bodyPr>
              <a:lstStyle/>
              <a:p>
                <a:pPr marL="285750" indent="-285750">
                  <a:buFont typeface="Arial" panose="020B0604020202020204" pitchFamily="34" charset="0"/>
                  <a:buChar char="•"/>
                </a:pPr>
                <a:endParaRPr lang="en-US" altLang="ko-KR" sz="1400" dirty="0">
                  <a:solidFill>
                    <a:schemeClr val="tx1">
                      <a:lumMod val="75000"/>
                      <a:lumOff val="25000"/>
                    </a:schemeClr>
                  </a:solidFill>
                  <a:ea typeface="FZShuTi" pitchFamily="2" charset="-122"/>
                  <a:cs typeface="Arial" pitchFamily="34" charset="0"/>
                </a:endParaRPr>
              </a:p>
            </p:txBody>
          </p:sp>
          <p:sp>
            <p:nvSpPr>
              <p:cNvPr id="164" name="TextBox 163">
                <a:extLst>
                  <a:ext uri="{FF2B5EF4-FFF2-40B4-BE49-F238E27FC236}">
                    <a16:creationId xmlns:a16="http://schemas.microsoft.com/office/drawing/2014/main" id="{F0725FEF-69BF-41C5-9B46-B2315F31AF17}"/>
                  </a:ext>
                </a:extLst>
              </p:cNvPr>
              <p:cNvSpPr txBox="1"/>
              <p:nvPr/>
            </p:nvSpPr>
            <p:spPr>
              <a:xfrm>
                <a:off x="-848799" y="4437517"/>
                <a:ext cx="5395324" cy="327991"/>
              </a:xfrm>
              <a:prstGeom prst="rect">
                <a:avLst/>
              </a:prstGeom>
              <a:noFill/>
            </p:spPr>
            <p:txBody>
              <a:bodyPr wrap="square" lIns="108000" rIns="108000" rtlCol="0">
                <a:spAutoFit/>
              </a:bodyPr>
              <a:lstStyle/>
              <a:p>
                <a:r>
                  <a:rPr lang="cs-CZ" altLang="ko-KR" sz="1400" b="1" dirty="0" smtClean="0">
                    <a:solidFill>
                      <a:schemeClr val="tx1">
                        <a:lumMod val="75000"/>
                        <a:lumOff val="25000"/>
                      </a:schemeClr>
                    </a:solidFill>
                    <a:cs typeface="Arial" pitchFamily="34" charset="0"/>
                  </a:rPr>
                  <a:t>Spolupráce </a:t>
                </a:r>
                <a:endParaRPr lang="ko-KR" altLang="en-US" sz="1400" b="1" dirty="0">
                  <a:solidFill>
                    <a:schemeClr val="tx1">
                      <a:lumMod val="75000"/>
                      <a:lumOff val="25000"/>
                    </a:schemeClr>
                  </a:solidFill>
                  <a:cs typeface="Arial" pitchFamily="34" charset="0"/>
                </a:endParaRPr>
              </a:p>
            </p:txBody>
          </p:sp>
        </p:grpSp>
      </p:grpSp>
      <p:grpSp>
        <p:nvGrpSpPr>
          <p:cNvPr id="172" name="그룹 171">
            <a:extLst>
              <a:ext uri="{FF2B5EF4-FFF2-40B4-BE49-F238E27FC236}">
                <a16:creationId xmlns:a16="http://schemas.microsoft.com/office/drawing/2014/main" id="{97D66895-F7D6-4A8C-8FC7-C673BD1100C7}"/>
              </a:ext>
            </a:extLst>
          </p:cNvPr>
          <p:cNvGrpSpPr/>
          <p:nvPr/>
        </p:nvGrpSpPr>
        <p:grpSpPr>
          <a:xfrm>
            <a:off x="3875418" y="5653977"/>
            <a:ext cx="6200463" cy="1298127"/>
            <a:chOff x="5161743" y="5260923"/>
            <a:chExt cx="6267224" cy="1348883"/>
          </a:xfrm>
        </p:grpSpPr>
        <p:grpSp>
          <p:nvGrpSpPr>
            <p:cNvPr id="140" name="그룹 7">
              <a:extLst>
                <a:ext uri="{FF2B5EF4-FFF2-40B4-BE49-F238E27FC236}">
                  <a16:creationId xmlns:a16="http://schemas.microsoft.com/office/drawing/2014/main" id="{03AD137D-4760-4451-A0B6-24673169F04B}"/>
                </a:ext>
              </a:extLst>
            </p:cNvPr>
            <p:cNvGrpSpPr/>
            <p:nvPr/>
          </p:nvGrpSpPr>
          <p:grpSpPr>
            <a:xfrm>
              <a:off x="5161743" y="5260923"/>
              <a:ext cx="6267224" cy="1348883"/>
              <a:chOff x="2810573" y="4708439"/>
              <a:chExt cx="8444221" cy="1162407"/>
            </a:xfrm>
          </p:grpSpPr>
          <p:sp>
            <p:nvSpPr>
              <p:cNvPr id="141" name="Rounded Rectangle 31">
                <a:extLst>
                  <a:ext uri="{FF2B5EF4-FFF2-40B4-BE49-F238E27FC236}">
                    <a16:creationId xmlns:a16="http://schemas.microsoft.com/office/drawing/2014/main" id="{9077BC07-50AF-4D4A-A0B6-777321433DEB}"/>
                  </a:ext>
                </a:extLst>
              </p:cNvPr>
              <p:cNvSpPr/>
              <p:nvPr/>
            </p:nvSpPr>
            <p:spPr>
              <a:xfrm rot="120000">
                <a:off x="2810573" y="4937734"/>
                <a:ext cx="8444221" cy="933112"/>
              </a:xfrm>
              <a:prstGeom prst="roundRect">
                <a:avLst>
                  <a:gd name="adj" fmla="val 10620"/>
                </a:avLst>
              </a:prstGeom>
              <a:solidFill>
                <a:schemeClr val="tx1">
                  <a:lumMod val="65000"/>
                  <a:lumOff val="35000"/>
                  <a:alpha val="23000"/>
                </a:schemeClr>
              </a:solidFill>
              <a:ln>
                <a:noFill/>
              </a:ln>
              <a:effectLst>
                <a:outerShdw blurRad="127000" dist="38100" dir="8100000" algn="tr" rotWithShape="0">
                  <a:prstClr val="black">
                    <a:alpha val="33000"/>
                  </a:prstClr>
                </a:outerShdw>
                <a:softEdge rad="190500"/>
              </a:effectLst>
            </p:spPr>
            <p:txBody>
              <a:bodyPr vert="horz" wrap="square" lIns="91440" tIns="45720" rIns="91440" bIns="45720" numCol="1" anchor="t" anchorCtr="0" compatLnSpc="1">
                <a:prstTxWarp prst="textNoShape">
                  <a:avLst/>
                </a:prstTxWarp>
              </a:bodyPr>
              <a:lstStyle/>
              <a:p>
                <a:endParaRPr lang="ko-KR" altLang="en-US" sz="2700"/>
              </a:p>
            </p:txBody>
          </p:sp>
          <p:sp>
            <p:nvSpPr>
              <p:cNvPr id="142" name="Rounded Rectangle 32">
                <a:extLst>
                  <a:ext uri="{FF2B5EF4-FFF2-40B4-BE49-F238E27FC236}">
                    <a16:creationId xmlns:a16="http://schemas.microsoft.com/office/drawing/2014/main" id="{37621724-7821-4C11-8C54-D95EACA39BBC}"/>
                  </a:ext>
                </a:extLst>
              </p:cNvPr>
              <p:cNvSpPr/>
              <p:nvPr/>
            </p:nvSpPr>
            <p:spPr>
              <a:xfrm>
                <a:off x="2923902" y="4708439"/>
                <a:ext cx="8330252" cy="933112"/>
              </a:xfrm>
              <a:prstGeom prst="roundRect">
                <a:avLst>
                  <a:gd name="adj" fmla="val 1062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p:spPr>
            <p:txBody>
              <a:bodyPr vert="horz" wrap="square" lIns="91440" tIns="45720" rIns="91440" bIns="45720" numCol="1" anchor="t" anchorCtr="0" compatLnSpc="1">
                <a:prstTxWarp prst="textNoShape">
                  <a:avLst/>
                </a:prstTxWarp>
              </a:bodyPr>
              <a:lstStyle/>
              <a:p>
                <a:endParaRPr lang="ko-KR" altLang="en-US" sz="2700"/>
              </a:p>
            </p:txBody>
          </p:sp>
        </p:grpSp>
        <p:sp>
          <p:nvSpPr>
            <p:cNvPr id="158" name="Oval 21">
              <a:extLst>
                <a:ext uri="{FF2B5EF4-FFF2-40B4-BE49-F238E27FC236}">
                  <a16:creationId xmlns:a16="http://schemas.microsoft.com/office/drawing/2014/main" id="{EB8A39E4-B667-443A-AA3D-D577FE87048C}"/>
                </a:ext>
              </a:extLst>
            </p:cNvPr>
            <p:cNvSpPr/>
            <p:nvPr/>
          </p:nvSpPr>
          <p:spPr>
            <a:xfrm>
              <a:off x="10999790" y="5928829"/>
              <a:ext cx="271913" cy="2719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65" name="Group 28">
              <a:extLst>
                <a:ext uri="{FF2B5EF4-FFF2-40B4-BE49-F238E27FC236}">
                  <a16:creationId xmlns:a16="http://schemas.microsoft.com/office/drawing/2014/main" id="{2C9EE4D4-A76D-47FB-B8F1-21402253CB8F}"/>
                </a:ext>
              </a:extLst>
            </p:cNvPr>
            <p:cNvGrpSpPr/>
            <p:nvPr/>
          </p:nvGrpSpPr>
          <p:grpSpPr>
            <a:xfrm>
              <a:off x="5550327" y="5319076"/>
              <a:ext cx="5449462" cy="1034288"/>
              <a:chOff x="-825914" y="4159966"/>
              <a:chExt cx="5576595" cy="1034288"/>
            </a:xfrm>
          </p:grpSpPr>
          <p:sp>
            <p:nvSpPr>
              <p:cNvPr id="166" name="TextBox 165">
                <a:extLst>
                  <a:ext uri="{FF2B5EF4-FFF2-40B4-BE49-F238E27FC236}">
                    <a16:creationId xmlns:a16="http://schemas.microsoft.com/office/drawing/2014/main" id="{459AD601-AB65-4F45-A6F2-C78E49E1EA85}"/>
                  </a:ext>
                </a:extLst>
              </p:cNvPr>
              <p:cNvSpPr txBox="1"/>
              <p:nvPr/>
            </p:nvSpPr>
            <p:spPr>
              <a:xfrm>
                <a:off x="-818826" y="4426709"/>
                <a:ext cx="5548605" cy="767545"/>
              </a:xfrm>
              <a:prstGeom prst="rect">
                <a:avLst/>
              </a:prstGeom>
              <a:noFill/>
            </p:spPr>
            <p:txBody>
              <a:bodyPr wrap="square" rtlCol="0">
                <a:spAutoFit/>
              </a:bodyPr>
              <a:lstStyle/>
              <a:p>
                <a:pPr marL="285750" indent="-285750">
                  <a:buFont typeface="Arial" panose="020B0604020202020204" pitchFamily="34" charset="0"/>
                  <a:buChar char="•"/>
                </a:pPr>
                <a:r>
                  <a:rPr lang="cs-CZ" altLang="ko-KR" sz="1400" dirty="0">
                    <a:solidFill>
                      <a:schemeClr val="tx1">
                        <a:lumMod val="75000"/>
                        <a:lumOff val="25000"/>
                      </a:schemeClr>
                    </a:solidFill>
                    <a:ea typeface="FZShuTi" pitchFamily="2" charset="-122"/>
                    <a:cs typeface="Arial" pitchFamily="34" charset="0"/>
                  </a:rPr>
                  <a:t>Jeden dělá něco pro druhého</a:t>
                </a:r>
              </a:p>
              <a:p>
                <a:pPr marL="285750" indent="-285750">
                  <a:buFont typeface="Arial" panose="020B0604020202020204" pitchFamily="34" charset="0"/>
                  <a:buChar char="•"/>
                </a:pPr>
                <a:r>
                  <a:rPr lang="cs-CZ" altLang="ko-KR" sz="1400" dirty="0">
                    <a:solidFill>
                      <a:schemeClr val="tx1">
                        <a:lumMod val="75000"/>
                        <a:lumOff val="25000"/>
                      </a:schemeClr>
                    </a:solidFill>
                    <a:ea typeface="FZShuTi" pitchFamily="2" charset="-122"/>
                    <a:cs typeface="Arial" pitchFamily="34" charset="0"/>
                  </a:rPr>
                  <a:t>Příjemce má z aktu zisk, poskytujícího stojí náklady</a:t>
                </a:r>
              </a:p>
              <a:p>
                <a:pPr marL="285750" indent="-285750">
                  <a:buFont typeface="Arial" panose="020B0604020202020204" pitchFamily="34" charset="0"/>
                  <a:buChar char="•"/>
                </a:pPr>
                <a:r>
                  <a:rPr lang="cs-CZ" altLang="ko-KR" sz="1400" dirty="0">
                    <a:solidFill>
                      <a:schemeClr val="tx1">
                        <a:lumMod val="75000"/>
                        <a:lumOff val="25000"/>
                      </a:schemeClr>
                    </a:solidFill>
                    <a:ea typeface="FZShuTi" pitchFamily="2" charset="-122"/>
                    <a:cs typeface="Arial" pitchFamily="34" charset="0"/>
                  </a:rPr>
                  <a:t>Může být jednostranný</a:t>
                </a:r>
                <a:endParaRPr lang="en-US" altLang="ko-KR" sz="1400" dirty="0">
                  <a:solidFill>
                    <a:schemeClr val="tx1">
                      <a:lumMod val="75000"/>
                      <a:lumOff val="25000"/>
                    </a:schemeClr>
                  </a:solidFill>
                  <a:ea typeface="FZShuTi" pitchFamily="2" charset="-122"/>
                  <a:cs typeface="Arial" pitchFamily="34" charset="0"/>
                </a:endParaRPr>
              </a:p>
            </p:txBody>
          </p:sp>
          <p:sp>
            <p:nvSpPr>
              <p:cNvPr id="167" name="TextBox 166">
                <a:extLst>
                  <a:ext uri="{FF2B5EF4-FFF2-40B4-BE49-F238E27FC236}">
                    <a16:creationId xmlns:a16="http://schemas.microsoft.com/office/drawing/2014/main" id="{82434564-172C-44D0-B979-6616E8697390}"/>
                  </a:ext>
                </a:extLst>
              </p:cNvPr>
              <p:cNvSpPr txBox="1"/>
              <p:nvPr/>
            </p:nvSpPr>
            <p:spPr>
              <a:xfrm>
                <a:off x="-825914" y="4159966"/>
                <a:ext cx="5576595" cy="331169"/>
              </a:xfrm>
              <a:prstGeom prst="rect">
                <a:avLst/>
              </a:prstGeom>
              <a:noFill/>
            </p:spPr>
            <p:txBody>
              <a:bodyPr wrap="square" lIns="108000" rIns="108000" rtlCol="0">
                <a:spAutoFit/>
              </a:bodyPr>
              <a:lstStyle/>
              <a:p>
                <a:r>
                  <a:rPr lang="cs-CZ" altLang="ko-KR" sz="1400" b="1" dirty="0" smtClean="0">
                    <a:solidFill>
                      <a:schemeClr val="tx1">
                        <a:lumMod val="75000"/>
                        <a:lumOff val="25000"/>
                      </a:schemeClr>
                    </a:solidFill>
                    <a:cs typeface="Arial" pitchFamily="34" charset="0"/>
                  </a:rPr>
                  <a:t>Altruismus</a:t>
                </a:r>
                <a:endParaRPr lang="ko-KR" altLang="en-US" sz="1400" b="1" dirty="0">
                  <a:solidFill>
                    <a:schemeClr val="tx1">
                      <a:lumMod val="75000"/>
                      <a:lumOff val="25000"/>
                    </a:schemeClr>
                  </a:solidFill>
                  <a:cs typeface="Arial" pitchFamily="34" charset="0"/>
                </a:endParaRPr>
              </a:p>
            </p:txBody>
          </p:sp>
        </p:grpSp>
      </p:grpSp>
      <p:grpSp>
        <p:nvGrpSpPr>
          <p:cNvPr id="6" name="Skupina 5"/>
          <p:cNvGrpSpPr/>
          <p:nvPr/>
        </p:nvGrpSpPr>
        <p:grpSpPr>
          <a:xfrm>
            <a:off x="3854052" y="2732771"/>
            <a:ext cx="6185878" cy="1292121"/>
            <a:chOff x="3914754" y="2113930"/>
            <a:chExt cx="6185878" cy="1292121"/>
          </a:xfrm>
        </p:grpSpPr>
        <p:grpSp>
          <p:nvGrpSpPr>
            <p:cNvPr id="50" name="그룹 169">
              <a:extLst>
                <a:ext uri="{FF2B5EF4-FFF2-40B4-BE49-F238E27FC236}">
                  <a16:creationId xmlns:a16="http://schemas.microsoft.com/office/drawing/2014/main" id="{5614DA90-130E-4DB1-92C1-F873A3E8F5C2}"/>
                </a:ext>
              </a:extLst>
            </p:cNvPr>
            <p:cNvGrpSpPr/>
            <p:nvPr/>
          </p:nvGrpSpPr>
          <p:grpSpPr>
            <a:xfrm>
              <a:off x="3914754" y="2113930"/>
              <a:ext cx="6185878" cy="1292121"/>
              <a:chOff x="5161743" y="3125722"/>
              <a:chExt cx="6282035" cy="1482998"/>
            </a:xfrm>
          </p:grpSpPr>
          <p:grpSp>
            <p:nvGrpSpPr>
              <p:cNvPr id="52" name="그룹 4">
                <a:extLst>
                  <a:ext uri="{FF2B5EF4-FFF2-40B4-BE49-F238E27FC236}">
                    <a16:creationId xmlns:a16="http://schemas.microsoft.com/office/drawing/2014/main" id="{70FC1B31-7C6A-4A42-A7BD-15CDFA428816}"/>
                  </a:ext>
                </a:extLst>
              </p:cNvPr>
              <p:cNvGrpSpPr/>
              <p:nvPr/>
            </p:nvGrpSpPr>
            <p:grpSpPr>
              <a:xfrm>
                <a:off x="5161743" y="3144648"/>
                <a:ext cx="6282035" cy="1464072"/>
                <a:chOff x="2810573" y="2884728"/>
                <a:chExt cx="8464177" cy="1261672"/>
              </a:xfrm>
            </p:grpSpPr>
            <p:sp>
              <p:nvSpPr>
                <p:cNvPr id="58" name="Rounded Rectangle 25">
                  <a:extLst>
                    <a:ext uri="{FF2B5EF4-FFF2-40B4-BE49-F238E27FC236}">
                      <a16:creationId xmlns:a16="http://schemas.microsoft.com/office/drawing/2014/main" id="{8E3C9B84-0D8A-4D81-ABE8-7994C51217A2}"/>
                    </a:ext>
                  </a:extLst>
                </p:cNvPr>
                <p:cNvSpPr/>
                <p:nvPr/>
              </p:nvSpPr>
              <p:spPr>
                <a:xfrm rot="120000">
                  <a:off x="2810573" y="3213288"/>
                  <a:ext cx="8444221" cy="933112"/>
                </a:xfrm>
                <a:prstGeom prst="roundRect">
                  <a:avLst>
                    <a:gd name="adj" fmla="val 10620"/>
                  </a:avLst>
                </a:prstGeom>
                <a:solidFill>
                  <a:schemeClr val="tx1">
                    <a:lumMod val="65000"/>
                    <a:lumOff val="35000"/>
                    <a:alpha val="23000"/>
                  </a:schemeClr>
                </a:solidFill>
                <a:ln>
                  <a:noFill/>
                </a:ln>
                <a:effectLst>
                  <a:outerShdw blurRad="127000" dist="38100" dir="8100000" algn="tr" rotWithShape="0">
                    <a:prstClr val="black">
                      <a:alpha val="33000"/>
                    </a:prstClr>
                  </a:outerShdw>
                  <a:softEdge rad="190500"/>
                </a:effectLst>
              </p:spPr>
              <p:txBody>
                <a:bodyPr vert="horz" wrap="square" lIns="91440" tIns="45720" rIns="91440" bIns="45720" numCol="1" anchor="t" anchorCtr="0" compatLnSpc="1">
                  <a:prstTxWarp prst="textNoShape">
                    <a:avLst/>
                  </a:prstTxWarp>
                </a:bodyPr>
                <a:lstStyle/>
                <a:p>
                  <a:endParaRPr lang="ko-KR" altLang="en-US" sz="2700"/>
                </a:p>
              </p:txBody>
            </p:sp>
            <p:sp>
              <p:nvSpPr>
                <p:cNvPr id="59" name="Rounded Rectangle 26">
                  <a:extLst>
                    <a:ext uri="{FF2B5EF4-FFF2-40B4-BE49-F238E27FC236}">
                      <a16:creationId xmlns:a16="http://schemas.microsoft.com/office/drawing/2014/main" id="{E6781EC8-E041-4B8F-824A-5CFE5D0C0601}"/>
                    </a:ext>
                  </a:extLst>
                </p:cNvPr>
                <p:cNvSpPr/>
                <p:nvPr/>
              </p:nvSpPr>
              <p:spPr>
                <a:xfrm>
                  <a:off x="2923902" y="2884728"/>
                  <a:ext cx="8350848" cy="1220673"/>
                </a:xfrm>
                <a:prstGeom prst="roundRect">
                  <a:avLst>
                    <a:gd name="adj" fmla="val 1062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p:spPr>
              <p:txBody>
                <a:bodyPr vert="horz" wrap="square" lIns="91440" tIns="45720" rIns="91440" bIns="45720" numCol="1" anchor="t" anchorCtr="0" compatLnSpc="1">
                  <a:prstTxWarp prst="textNoShape">
                    <a:avLst/>
                  </a:prstTxWarp>
                </a:bodyPr>
                <a:lstStyle/>
                <a:p>
                  <a:endParaRPr lang="ko-KR" altLang="en-US" sz="2700"/>
                </a:p>
              </p:txBody>
            </p:sp>
          </p:grpSp>
          <p:sp>
            <p:nvSpPr>
              <p:cNvPr id="53" name="Oval 19">
                <a:extLst>
                  <a:ext uri="{FF2B5EF4-FFF2-40B4-BE49-F238E27FC236}">
                    <a16:creationId xmlns:a16="http://schemas.microsoft.com/office/drawing/2014/main" id="{ACC26E89-0F4D-4A96-BFB5-DD32BDA206E4}"/>
                  </a:ext>
                </a:extLst>
              </p:cNvPr>
              <p:cNvSpPr/>
              <p:nvPr/>
            </p:nvSpPr>
            <p:spPr>
              <a:xfrm>
                <a:off x="10999790" y="3970088"/>
                <a:ext cx="271913" cy="27191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54" name="Group 22">
                <a:extLst>
                  <a:ext uri="{FF2B5EF4-FFF2-40B4-BE49-F238E27FC236}">
                    <a16:creationId xmlns:a16="http://schemas.microsoft.com/office/drawing/2014/main" id="{E02B3102-EB66-4033-AA6C-5B3B87FECB07}"/>
                  </a:ext>
                </a:extLst>
              </p:cNvPr>
              <p:cNvGrpSpPr/>
              <p:nvPr/>
            </p:nvGrpSpPr>
            <p:grpSpPr>
              <a:xfrm>
                <a:off x="5556515" y="3125722"/>
                <a:ext cx="5248145" cy="1041754"/>
                <a:chOff x="-819581" y="3925353"/>
                <a:chExt cx="5370581" cy="1041754"/>
              </a:xfrm>
            </p:grpSpPr>
            <p:sp>
              <p:nvSpPr>
                <p:cNvPr id="56" name="TextBox 159">
                  <a:extLst>
                    <a:ext uri="{FF2B5EF4-FFF2-40B4-BE49-F238E27FC236}">
                      <a16:creationId xmlns:a16="http://schemas.microsoft.com/office/drawing/2014/main" id="{FD67E7CA-D0BB-473B-8D11-FA1086FBB767}"/>
                    </a:ext>
                  </a:extLst>
                </p:cNvPr>
                <p:cNvSpPr txBox="1"/>
                <p:nvPr/>
              </p:nvSpPr>
              <p:spPr>
                <a:xfrm>
                  <a:off x="-815792" y="4395301"/>
                  <a:ext cx="5366792" cy="571806"/>
                </a:xfrm>
                <a:prstGeom prst="rect">
                  <a:avLst/>
                </a:prstGeom>
                <a:noFill/>
              </p:spPr>
              <p:txBody>
                <a:bodyPr wrap="square" rtlCol="0">
                  <a:spAutoFit/>
                </a:bodyPr>
                <a:lstStyle/>
                <a:p>
                  <a:endParaRPr lang="en-US" altLang="ko-KR" sz="1400" dirty="0">
                    <a:solidFill>
                      <a:schemeClr val="tx1">
                        <a:lumMod val="75000"/>
                        <a:lumOff val="25000"/>
                      </a:schemeClr>
                    </a:solidFill>
                    <a:ea typeface="FZShuTi" pitchFamily="2" charset="-122"/>
                    <a:cs typeface="Arial" pitchFamily="34" charset="0"/>
                  </a:endParaRPr>
                </a:p>
              </p:txBody>
            </p:sp>
            <p:sp>
              <p:nvSpPr>
                <p:cNvPr id="57" name="TextBox 160">
                  <a:extLst>
                    <a:ext uri="{FF2B5EF4-FFF2-40B4-BE49-F238E27FC236}">
                      <a16:creationId xmlns:a16="http://schemas.microsoft.com/office/drawing/2014/main" id="{D437C5B7-22B4-4D56-823A-E78A3A20DDC0}"/>
                    </a:ext>
                  </a:extLst>
                </p:cNvPr>
                <p:cNvSpPr txBox="1"/>
                <p:nvPr/>
              </p:nvSpPr>
              <p:spPr>
                <a:xfrm>
                  <a:off x="-819581" y="3925353"/>
                  <a:ext cx="5231898" cy="353243"/>
                </a:xfrm>
                <a:prstGeom prst="rect">
                  <a:avLst/>
                </a:prstGeom>
                <a:noFill/>
              </p:spPr>
              <p:txBody>
                <a:bodyPr wrap="square" lIns="108000" rIns="108000" rtlCol="0">
                  <a:spAutoFit/>
                </a:bodyPr>
                <a:lstStyle/>
                <a:p>
                  <a:r>
                    <a:rPr lang="cs-CZ" altLang="ko-KR" sz="1400" b="1" dirty="0" smtClean="0">
                      <a:solidFill>
                        <a:schemeClr val="tx1">
                          <a:lumMod val="75000"/>
                          <a:lumOff val="25000"/>
                        </a:schemeClr>
                      </a:solidFill>
                      <a:cs typeface="Arial" pitchFamily="34" charset="0"/>
                    </a:rPr>
                    <a:t>Reciproční chování</a:t>
                  </a:r>
                  <a:endParaRPr lang="ko-KR" altLang="en-US" sz="1400" b="1" dirty="0">
                    <a:solidFill>
                      <a:schemeClr val="tx1">
                        <a:lumMod val="75000"/>
                        <a:lumOff val="25000"/>
                      </a:schemeClr>
                    </a:solidFill>
                    <a:cs typeface="Arial" pitchFamily="34" charset="0"/>
                  </a:endParaRPr>
                </a:p>
              </p:txBody>
            </p:sp>
          </p:grpSp>
        </p:grpSp>
        <p:sp>
          <p:nvSpPr>
            <p:cNvPr id="60" name="TextBox 152">
              <a:extLst>
                <a:ext uri="{FF2B5EF4-FFF2-40B4-BE49-F238E27FC236}">
                  <a16:creationId xmlns:a16="http://schemas.microsoft.com/office/drawing/2014/main" id="{A554096E-F5A3-46AD-980E-B626292F376C}"/>
                </a:ext>
              </a:extLst>
            </p:cNvPr>
            <p:cNvSpPr txBox="1"/>
            <p:nvPr/>
          </p:nvSpPr>
          <p:spPr>
            <a:xfrm>
              <a:off x="4277729" y="2382951"/>
              <a:ext cx="5060120" cy="954107"/>
            </a:xfrm>
            <a:prstGeom prst="rect">
              <a:avLst/>
            </a:prstGeom>
            <a:noFill/>
          </p:spPr>
          <p:txBody>
            <a:bodyPr wrap="square" rtlCol="0">
              <a:spAutoFit/>
            </a:bodyPr>
            <a:lstStyle/>
            <a:p>
              <a:pPr marL="285750" indent="-285750">
                <a:buFont typeface="Arial" panose="020B0604020202020204" pitchFamily="34" charset="0"/>
                <a:buChar char="•"/>
              </a:pPr>
              <a:r>
                <a:rPr lang="cs-CZ" sz="1400" dirty="0" smtClean="0"/>
                <a:t>Interakce, kdy si jedinci vyměňují (typicky, ale ne nutně prosociální) akty</a:t>
              </a:r>
            </a:p>
            <a:p>
              <a:pPr marL="285750" indent="-285750">
                <a:buFont typeface="Arial" panose="020B0604020202020204" pitchFamily="34" charset="0"/>
                <a:buChar char="•"/>
              </a:pPr>
              <a:r>
                <a:rPr lang="cs-CZ" sz="1400" dirty="0" smtClean="0"/>
                <a:t>Nutno udržovat přehled o předcházejících aktech</a:t>
              </a:r>
            </a:p>
            <a:p>
              <a:pPr marL="285750" indent="-285750">
                <a:buFont typeface="Arial" panose="020B0604020202020204" pitchFamily="34" charset="0"/>
                <a:buChar char="•"/>
              </a:pPr>
              <a:r>
                <a:rPr lang="cs-CZ" sz="1400" dirty="0" smtClean="0"/>
                <a:t>Typicky se udrží, pokud přináší zisky</a:t>
              </a:r>
              <a:r>
                <a:rPr lang="cs-CZ" sz="1400" dirty="0" smtClean="0"/>
                <a:t> </a:t>
              </a:r>
              <a:endParaRPr lang="cs-CZ" sz="1400" dirty="0"/>
            </a:p>
          </p:txBody>
        </p:sp>
      </p:grpSp>
      <p:sp>
        <p:nvSpPr>
          <p:cNvPr id="61" name="TextBox 23">
            <a:extLst>
              <a:ext uri="{FF2B5EF4-FFF2-40B4-BE49-F238E27FC236}">
                <a16:creationId xmlns:a16="http://schemas.microsoft.com/office/drawing/2014/main" id="{B58AFE8A-3753-48EA-8277-AA702E2E67B8}"/>
              </a:ext>
            </a:extLst>
          </p:cNvPr>
          <p:cNvSpPr txBox="1"/>
          <p:nvPr/>
        </p:nvSpPr>
        <p:spPr>
          <a:xfrm>
            <a:off x="323529" y="1176369"/>
            <a:ext cx="3391730" cy="707886"/>
          </a:xfrm>
          <a:prstGeom prst="rect">
            <a:avLst/>
          </a:prstGeom>
          <a:solidFill>
            <a:srgbClr val="AABDAD">
              <a:alpha val="88000"/>
            </a:srgbClr>
          </a:solidFill>
        </p:spPr>
        <p:txBody>
          <a:bodyPr wrap="square" lIns="108000" rIns="108000" rtlCol="0">
            <a:spAutoFit/>
          </a:bodyPr>
          <a:lstStyle/>
          <a:p>
            <a:r>
              <a:rPr lang="cs-CZ" sz="2000" i="1" dirty="0" smtClean="0"/>
              <a:t>Není všechna kooperace reciproční</a:t>
            </a:r>
            <a:endParaRPr lang="cs-CZ" i="1" dirty="0"/>
          </a:p>
        </p:txBody>
      </p:sp>
      <p:sp>
        <p:nvSpPr>
          <p:cNvPr id="62" name="TextBox 23">
            <a:extLst>
              <a:ext uri="{FF2B5EF4-FFF2-40B4-BE49-F238E27FC236}">
                <a16:creationId xmlns:a16="http://schemas.microsoft.com/office/drawing/2014/main" id="{B58AFE8A-3753-48EA-8277-AA702E2E67B8}"/>
              </a:ext>
            </a:extLst>
          </p:cNvPr>
          <p:cNvSpPr txBox="1"/>
          <p:nvPr/>
        </p:nvSpPr>
        <p:spPr>
          <a:xfrm>
            <a:off x="323529" y="2267547"/>
            <a:ext cx="3362807" cy="707886"/>
          </a:xfrm>
          <a:prstGeom prst="rect">
            <a:avLst/>
          </a:prstGeom>
          <a:solidFill>
            <a:srgbClr val="AABDAD">
              <a:alpha val="88000"/>
            </a:srgbClr>
          </a:solidFill>
        </p:spPr>
        <p:txBody>
          <a:bodyPr wrap="square" lIns="108000" rIns="108000" rtlCol="0">
            <a:spAutoFit/>
          </a:bodyPr>
          <a:lstStyle/>
          <a:p>
            <a:r>
              <a:rPr lang="cs-CZ" sz="2000" i="1" dirty="0" smtClean="0"/>
              <a:t>Není všechna reciprocita prosociální </a:t>
            </a:r>
            <a:endParaRPr lang="cs-CZ" i="1" dirty="0"/>
          </a:p>
        </p:txBody>
      </p:sp>
      <p:sp>
        <p:nvSpPr>
          <p:cNvPr id="49" name="TextBox 152">
            <a:extLst>
              <a:ext uri="{FF2B5EF4-FFF2-40B4-BE49-F238E27FC236}">
                <a16:creationId xmlns:a16="http://schemas.microsoft.com/office/drawing/2014/main" id="{A554096E-F5A3-46AD-980E-B626292F376C}"/>
              </a:ext>
            </a:extLst>
          </p:cNvPr>
          <p:cNvSpPr txBox="1"/>
          <p:nvPr/>
        </p:nvSpPr>
        <p:spPr>
          <a:xfrm>
            <a:off x="4250688" y="4425669"/>
            <a:ext cx="5389849" cy="954107"/>
          </a:xfrm>
          <a:prstGeom prst="rect">
            <a:avLst/>
          </a:prstGeom>
          <a:noFill/>
        </p:spPr>
        <p:txBody>
          <a:bodyPr wrap="square" rtlCol="0">
            <a:spAutoFit/>
          </a:bodyPr>
          <a:lstStyle/>
          <a:p>
            <a:pPr marL="285750" indent="-285750">
              <a:buFont typeface="Arial" panose="020B0604020202020204" pitchFamily="34" charset="0"/>
              <a:buChar char="•"/>
            </a:pPr>
            <a:r>
              <a:rPr lang="cs-CZ" sz="1400" dirty="0" smtClean="0"/>
              <a:t>Jedinci dělají něco spolu, vhodná (ne vždy nutná) koordinace</a:t>
            </a:r>
            <a:endParaRPr lang="cs-CZ" sz="1400" dirty="0" smtClean="0"/>
          </a:p>
          <a:p>
            <a:pPr marL="285750" indent="-285750">
              <a:buFont typeface="Arial" panose="020B0604020202020204" pitchFamily="34" charset="0"/>
              <a:buChar char="•"/>
            </a:pPr>
            <a:r>
              <a:rPr lang="cs-CZ" sz="1400" dirty="0" smtClean="0"/>
              <a:t>Nemusí být spojena s aktem prospěšným druhému jedinci, mohou oba okamžitě profitovat</a:t>
            </a:r>
          </a:p>
          <a:p>
            <a:pPr marL="285750" indent="-285750">
              <a:buFont typeface="Arial" panose="020B0604020202020204" pitchFamily="34" charset="0"/>
              <a:buChar char="•"/>
            </a:pPr>
            <a:r>
              <a:rPr lang="cs-CZ" sz="1400" dirty="0" smtClean="0"/>
              <a:t>Jeden může druhého ke spolupráci přimět</a:t>
            </a:r>
            <a:endParaRPr lang="cs-CZ" sz="1400" dirty="0"/>
          </a:p>
        </p:txBody>
      </p:sp>
      <p:sp>
        <p:nvSpPr>
          <p:cNvPr id="64" name="Obdélník 63"/>
          <p:cNvSpPr/>
          <p:nvPr/>
        </p:nvSpPr>
        <p:spPr>
          <a:xfrm>
            <a:off x="341265" y="3254163"/>
            <a:ext cx="3364413" cy="923330"/>
          </a:xfrm>
          <a:prstGeom prst="rect">
            <a:avLst/>
          </a:prstGeom>
          <a:solidFill>
            <a:schemeClr val="bg1">
              <a:lumMod val="95000"/>
            </a:schemeClr>
          </a:solidFill>
        </p:spPr>
        <p:txBody>
          <a:bodyPr wrap="square">
            <a:spAutoFit/>
          </a:bodyPr>
          <a:lstStyle/>
          <a:p>
            <a:r>
              <a:rPr lang="cs-CZ" dirty="0" smtClean="0"/>
              <a:t>Mutualismus</a:t>
            </a:r>
          </a:p>
          <a:p>
            <a:pPr marL="342900" indent="-342900">
              <a:buFontTx/>
              <a:buChar char="-"/>
            </a:pPr>
            <a:r>
              <a:rPr lang="cs-CZ" i="1" dirty="0" smtClean="0"/>
              <a:t>Prospěch mají oba, cena není</a:t>
            </a:r>
            <a:endParaRPr lang="cs-CZ" i="1" dirty="0"/>
          </a:p>
        </p:txBody>
      </p:sp>
      <p:sp>
        <p:nvSpPr>
          <p:cNvPr id="65" name="Obdélník 64"/>
          <p:cNvSpPr/>
          <p:nvPr/>
        </p:nvSpPr>
        <p:spPr>
          <a:xfrm>
            <a:off x="350846" y="4731588"/>
            <a:ext cx="3364413" cy="1200329"/>
          </a:xfrm>
          <a:prstGeom prst="rect">
            <a:avLst/>
          </a:prstGeom>
          <a:solidFill>
            <a:schemeClr val="bg1">
              <a:lumMod val="95000"/>
            </a:schemeClr>
          </a:solidFill>
        </p:spPr>
        <p:txBody>
          <a:bodyPr wrap="square">
            <a:spAutoFit/>
          </a:bodyPr>
          <a:lstStyle/>
          <a:p>
            <a:r>
              <a:rPr lang="cs-CZ" dirty="0" err="1" smtClean="0"/>
              <a:t>Komenzálismus</a:t>
            </a:r>
            <a:endParaRPr lang="cs-CZ" dirty="0" smtClean="0"/>
          </a:p>
          <a:p>
            <a:pPr marL="342900" indent="-342900">
              <a:buFontTx/>
              <a:buChar char="-"/>
            </a:pPr>
            <a:r>
              <a:rPr lang="cs-CZ" i="1" dirty="0" smtClean="0"/>
              <a:t>Jeden má prospěch, druhý neplatí žádnou cenu</a:t>
            </a:r>
          </a:p>
          <a:p>
            <a:pPr marL="342900" indent="-342900">
              <a:buFontTx/>
              <a:buChar char="-"/>
            </a:pPr>
            <a:r>
              <a:rPr lang="cs-CZ" i="1" dirty="0" smtClean="0"/>
              <a:t>Příživnictví </a:t>
            </a:r>
            <a:endParaRPr lang="cs-CZ" i="1" dirty="0"/>
          </a:p>
        </p:txBody>
      </p:sp>
    </p:spTree>
    <p:extLst>
      <p:ext uri="{BB962C8B-B14F-4D97-AF65-F5344CB8AC3E}">
        <p14:creationId xmlns:p14="http://schemas.microsoft.com/office/powerpoint/2010/main" val="410833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5612" y="2510875"/>
            <a:ext cx="3559868" cy="4334099"/>
          </a:xfrm>
          <a:prstGeom prst="rect">
            <a:avLst/>
          </a:prstGeom>
        </p:spPr>
      </p:pic>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cs-CZ" sz="4400" dirty="0" smtClean="0"/>
              <a:t>Prosociální chování, spolupráce, altruismus</a:t>
            </a:r>
            <a:endParaRPr lang="en-US" sz="4000" dirty="0"/>
          </a:p>
        </p:txBody>
      </p:sp>
      <p:sp>
        <p:nvSpPr>
          <p:cNvPr id="61" name="TextBox 23">
            <a:extLst>
              <a:ext uri="{FF2B5EF4-FFF2-40B4-BE49-F238E27FC236}">
                <a16:creationId xmlns:a16="http://schemas.microsoft.com/office/drawing/2014/main" id="{B58AFE8A-3753-48EA-8277-AA702E2E67B8}"/>
              </a:ext>
            </a:extLst>
          </p:cNvPr>
          <p:cNvSpPr txBox="1"/>
          <p:nvPr/>
        </p:nvSpPr>
        <p:spPr>
          <a:xfrm>
            <a:off x="323529" y="1176369"/>
            <a:ext cx="3391730" cy="400110"/>
          </a:xfrm>
          <a:prstGeom prst="rect">
            <a:avLst/>
          </a:prstGeom>
          <a:solidFill>
            <a:srgbClr val="AABDAD">
              <a:alpha val="88000"/>
            </a:srgbClr>
          </a:solidFill>
        </p:spPr>
        <p:txBody>
          <a:bodyPr wrap="square" lIns="108000" rIns="108000" rtlCol="0">
            <a:spAutoFit/>
          </a:bodyPr>
          <a:lstStyle/>
          <a:p>
            <a:r>
              <a:rPr lang="cs-CZ" sz="2000" i="1" dirty="0" smtClean="0"/>
              <a:t>Náklady (cena)</a:t>
            </a:r>
            <a:endParaRPr lang="cs-CZ" i="1" dirty="0"/>
          </a:p>
        </p:txBody>
      </p:sp>
      <p:sp>
        <p:nvSpPr>
          <p:cNvPr id="64" name="Obdélník 63"/>
          <p:cNvSpPr/>
          <p:nvPr/>
        </p:nvSpPr>
        <p:spPr>
          <a:xfrm>
            <a:off x="319386" y="1983638"/>
            <a:ext cx="3364413" cy="1477328"/>
          </a:xfrm>
          <a:prstGeom prst="rect">
            <a:avLst/>
          </a:prstGeom>
          <a:solidFill>
            <a:schemeClr val="bg1">
              <a:lumMod val="95000"/>
            </a:schemeClr>
          </a:solidFill>
        </p:spPr>
        <p:txBody>
          <a:bodyPr wrap="square">
            <a:spAutoFit/>
          </a:bodyPr>
          <a:lstStyle/>
          <a:p>
            <a:pPr marL="342900" indent="-342900">
              <a:buFontTx/>
              <a:buChar char="-"/>
            </a:pPr>
            <a:r>
              <a:rPr lang="cs-CZ" i="1" dirty="0" smtClean="0"/>
              <a:t>Energie</a:t>
            </a:r>
          </a:p>
          <a:p>
            <a:pPr marL="342900" indent="-342900">
              <a:buFontTx/>
              <a:buChar char="-"/>
            </a:pPr>
            <a:r>
              <a:rPr lang="cs-CZ" i="1" dirty="0" smtClean="0"/>
              <a:t>Čas</a:t>
            </a:r>
          </a:p>
          <a:p>
            <a:pPr marL="342900" indent="-342900">
              <a:buFontTx/>
              <a:buChar char="-"/>
            </a:pPr>
            <a:r>
              <a:rPr lang="cs-CZ" i="1" dirty="0" smtClean="0"/>
              <a:t>Úsilí</a:t>
            </a:r>
          </a:p>
          <a:p>
            <a:pPr marL="342900" indent="-342900">
              <a:buFontTx/>
              <a:buChar char="-"/>
            </a:pPr>
            <a:r>
              <a:rPr lang="cs-CZ" i="1" dirty="0" smtClean="0"/>
              <a:t>Zdroje</a:t>
            </a:r>
          </a:p>
          <a:p>
            <a:pPr marL="342900" indent="-342900">
              <a:buFontTx/>
              <a:buChar char="-"/>
            </a:pPr>
            <a:r>
              <a:rPr lang="cs-CZ" i="1" dirty="0" smtClean="0"/>
              <a:t>Zdraví </a:t>
            </a:r>
            <a:endParaRPr lang="cs-CZ" i="1" dirty="0"/>
          </a:p>
        </p:txBody>
      </p:sp>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4509" y="981314"/>
            <a:ext cx="5934354" cy="3770060"/>
          </a:xfrm>
          <a:prstGeom prst="rect">
            <a:avLst/>
          </a:prstGeom>
        </p:spPr>
      </p:pic>
      <p:pic>
        <p:nvPicPr>
          <p:cNvPr id="5" name="Obrázek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1926" y="4869486"/>
            <a:ext cx="2466975" cy="1857375"/>
          </a:xfrm>
          <a:prstGeom prst="rect">
            <a:avLst/>
          </a:prstGeom>
        </p:spPr>
      </p:pic>
      <p:sp>
        <p:nvSpPr>
          <p:cNvPr id="45" name="TextBox 23">
            <a:extLst>
              <a:ext uri="{FF2B5EF4-FFF2-40B4-BE49-F238E27FC236}">
                <a16:creationId xmlns:a16="http://schemas.microsoft.com/office/drawing/2014/main" id="{B58AFE8A-3753-48EA-8277-AA702E2E67B8}"/>
              </a:ext>
            </a:extLst>
          </p:cNvPr>
          <p:cNvSpPr txBox="1"/>
          <p:nvPr/>
        </p:nvSpPr>
        <p:spPr>
          <a:xfrm>
            <a:off x="305727" y="3844396"/>
            <a:ext cx="3391730" cy="400110"/>
          </a:xfrm>
          <a:prstGeom prst="rect">
            <a:avLst/>
          </a:prstGeom>
          <a:solidFill>
            <a:srgbClr val="AABDAD">
              <a:alpha val="88000"/>
            </a:srgbClr>
          </a:solidFill>
        </p:spPr>
        <p:txBody>
          <a:bodyPr wrap="square" lIns="108000" rIns="108000" rtlCol="0">
            <a:spAutoFit/>
          </a:bodyPr>
          <a:lstStyle/>
          <a:p>
            <a:r>
              <a:rPr lang="cs-CZ" sz="2000" i="1" dirty="0" smtClean="0"/>
              <a:t>Mechanismus </a:t>
            </a:r>
            <a:endParaRPr lang="cs-CZ" i="1" dirty="0"/>
          </a:p>
        </p:txBody>
      </p:sp>
      <p:sp>
        <p:nvSpPr>
          <p:cNvPr id="65" name="Obdélník 64"/>
          <p:cNvSpPr/>
          <p:nvPr/>
        </p:nvSpPr>
        <p:spPr>
          <a:xfrm>
            <a:off x="8881067" y="969631"/>
            <a:ext cx="3364413" cy="1200329"/>
          </a:xfrm>
          <a:prstGeom prst="rect">
            <a:avLst/>
          </a:prstGeom>
          <a:solidFill>
            <a:schemeClr val="bg1">
              <a:lumMod val="95000"/>
            </a:schemeClr>
          </a:solidFill>
        </p:spPr>
        <p:txBody>
          <a:bodyPr wrap="square">
            <a:spAutoFit/>
          </a:bodyPr>
          <a:lstStyle/>
          <a:p>
            <a:r>
              <a:rPr lang="cs-CZ" dirty="0" smtClean="0"/>
              <a:t>Příklady </a:t>
            </a:r>
            <a:r>
              <a:rPr lang="cs-CZ" dirty="0" err="1" smtClean="0"/>
              <a:t>prosociality</a:t>
            </a:r>
            <a:endParaRPr lang="cs-CZ" dirty="0" smtClean="0"/>
          </a:p>
          <a:p>
            <a:pPr marL="342900" indent="-342900">
              <a:buFontTx/>
              <a:buChar char="-"/>
            </a:pPr>
            <a:r>
              <a:rPr lang="cs-CZ" i="1" dirty="0" err="1" smtClean="0"/>
              <a:t>Helping</a:t>
            </a:r>
            <a:endParaRPr lang="cs-CZ" i="1" dirty="0" smtClean="0"/>
          </a:p>
          <a:p>
            <a:pPr marL="342900" indent="-342900">
              <a:buFontTx/>
              <a:buChar char="-"/>
            </a:pPr>
            <a:r>
              <a:rPr lang="cs-CZ" i="1" dirty="0" err="1" smtClean="0"/>
              <a:t>Eusocialita</a:t>
            </a:r>
            <a:endParaRPr lang="cs-CZ" i="1" dirty="0" smtClean="0"/>
          </a:p>
          <a:p>
            <a:pPr marL="342900" indent="-342900">
              <a:buFontTx/>
              <a:buChar char="-"/>
            </a:pPr>
            <a:r>
              <a:rPr lang="cs-CZ" i="1" dirty="0" smtClean="0"/>
              <a:t>Alarm </a:t>
            </a:r>
            <a:r>
              <a:rPr lang="cs-CZ" i="1" dirty="0" err="1" smtClean="0"/>
              <a:t>calls</a:t>
            </a:r>
            <a:endParaRPr lang="cs-CZ" i="1" dirty="0" smtClean="0"/>
          </a:p>
        </p:txBody>
      </p:sp>
      <p:sp>
        <p:nvSpPr>
          <p:cNvPr id="46" name="Obdélník 45"/>
          <p:cNvSpPr/>
          <p:nvPr/>
        </p:nvSpPr>
        <p:spPr>
          <a:xfrm>
            <a:off x="337187" y="4627936"/>
            <a:ext cx="3364413" cy="1754326"/>
          </a:xfrm>
          <a:prstGeom prst="rect">
            <a:avLst/>
          </a:prstGeom>
          <a:solidFill>
            <a:schemeClr val="bg1">
              <a:lumMod val="95000"/>
            </a:schemeClr>
          </a:solidFill>
        </p:spPr>
        <p:txBody>
          <a:bodyPr wrap="square">
            <a:spAutoFit/>
          </a:bodyPr>
          <a:lstStyle/>
          <a:p>
            <a:pPr marL="342900" indent="-342900">
              <a:buFontTx/>
              <a:buChar char="-"/>
            </a:pPr>
            <a:r>
              <a:rPr lang="cs-CZ" i="1" dirty="0" smtClean="0"/>
              <a:t>Příbuzenská selekce</a:t>
            </a:r>
          </a:p>
          <a:p>
            <a:pPr marL="342900" indent="-342900">
              <a:buFontTx/>
              <a:buChar char="-"/>
            </a:pPr>
            <a:endParaRPr lang="cs-CZ" i="1" dirty="0"/>
          </a:p>
          <a:p>
            <a:pPr marL="342900" indent="-342900">
              <a:buFontTx/>
              <a:buChar char="-"/>
            </a:pPr>
            <a:r>
              <a:rPr lang="cs-CZ" i="1" dirty="0" smtClean="0"/>
              <a:t>… a taky jim nic jiného nezbývá…</a:t>
            </a:r>
          </a:p>
          <a:p>
            <a:pPr marL="342900" indent="-342900">
              <a:buFontTx/>
              <a:buChar char="-"/>
            </a:pPr>
            <a:endParaRPr lang="cs-CZ" i="1" dirty="0"/>
          </a:p>
          <a:p>
            <a:pPr marL="342900" indent="-342900">
              <a:buFontTx/>
              <a:buChar char="-"/>
            </a:pPr>
            <a:r>
              <a:rPr lang="cs-CZ" i="1" dirty="0" smtClean="0"/>
              <a:t>Reciprocita?</a:t>
            </a:r>
            <a:endParaRPr lang="cs-CZ" i="1" dirty="0"/>
          </a:p>
        </p:txBody>
      </p:sp>
    </p:spTree>
    <p:extLst>
      <p:ext uri="{BB962C8B-B14F-4D97-AF65-F5344CB8AC3E}">
        <p14:creationId xmlns:p14="http://schemas.microsoft.com/office/powerpoint/2010/main" val="21077372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596064"/>
            <a:ext cx="11587436" cy="923330"/>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Spolupráce </a:t>
            </a:r>
            <a:endParaRPr lang="cs-CZ" sz="5400" dirty="0">
              <a:solidFill>
                <a:schemeClr val="bg1"/>
              </a:solidFill>
            </a:endParaRPr>
          </a:p>
        </p:txBody>
      </p:sp>
      <p:grpSp>
        <p:nvGrpSpPr>
          <p:cNvPr id="3" name="Skupina 2"/>
          <p:cNvGrpSpPr/>
          <p:nvPr/>
        </p:nvGrpSpPr>
        <p:grpSpPr>
          <a:xfrm>
            <a:off x="5349719" y="731750"/>
            <a:ext cx="5646236" cy="878866"/>
            <a:chOff x="442330" y="2206203"/>
            <a:chExt cx="6835698" cy="1359802"/>
          </a:xfrm>
          <a:solidFill>
            <a:srgbClr val="AABDAD"/>
          </a:solidFill>
        </p:grpSpPr>
        <p:sp>
          <p:nvSpPr>
            <p:cNvPr id="21" name="Obdélník 20"/>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546408" y="2280267"/>
              <a:ext cx="6623824" cy="1285738"/>
            </a:xfrm>
            <a:prstGeom prst="rect">
              <a:avLst/>
            </a:prstGeom>
            <a:grpFill/>
          </p:spPr>
          <p:txBody>
            <a:bodyPr wrap="square">
              <a:spAutoFit/>
            </a:bodyPr>
            <a:lstStyle/>
            <a:p>
              <a:r>
                <a:rPr lang="cs-CZ" sz="2400" i="1" dirty="0" smtClean="0"/>
                <a:t>Dělají něco spolu</a:t>
              </a:r>
            </a:p>
            <a:p>
              <a:r>
                <a:rPr lang="cs-CZ" sz="2400" i="1" dirty="0" smtClean="0"/>
                <a:t>- koordinace?</a:t>
              </a:r>
            </a:p>
          </p:txBody>
        </p:sp>
      </p:grpSp>
      <p:grpSp>
        <p:nvGrpSpPr>
          <p:cNvPr id="12" name="Skupina 11"/>
          <p:cNvGrpSpPr/>
          <p:nvPr/>
        </p:nvGrpSpPr>
        <p:grpSpPr>
          <a:xfrm>
            <a:off x="197658" y="2245078"/>
            <a:ext cx="3494051" cy="3908762"/>
            <a:chOff x="334533" y="1711664"/>
            <a:chExt cx="6835698" cy="1733474"/>
          </a:xfrm>
          <a:solidFill>
            <a:schemeClr val="bg1">
              <a:lumMod val="95000"/>
            </a:schemeClr>
          </a:solidFill>
        </p:grpSpPr>
        <p:sp>
          <p:nvSpPr>
            <p:cNvPr id="13" name="Obdélník 12"/>
            <p:cNvSpPr/>
            <p:nvPr/>
          </p:nvSpPr>
          <p:spPr>
            <a:xfrm>
              <a:off x="334533" y="1711664"/>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p:cNvSpPr/>
            <p:nvPr/>
          </p:nvSpPr>
          <p:spPr>
            <a:xfrm>
              <a:off x="334533" y="1711664"/>
              <a:ext cx="6835698" cy="1733474"/>
            </a:xfrm>
            <a:prstGeom prst="rect">
              <a:avLst/>
            </a:prstGeom>
            <a:grpFill/>
          </p:spPr>
          <p:txBody>
            <a:bodyPr wrap="square">
              <a:spAutoFit/>
            </a:bodyPr>
            <a:lstStyle/>
            <a:p>
              <a:r>
                <a:rPr lang="cs-CZ" sz="2400" i="1" dirty="0" err="1" smtClean="0"/>
                <a:t>Cooperative</a:t>
              </a:r>
              <a:r>
                <a:rPr lang="cs-CZ" sz="2400" i="1" dirty="0" smtClean="0"/>
                <a:t> </a:t>
              </a:r>
              <a:r>
                <a:rPr lang="cs-CZ" sz="2400" i="1" dirty="0" err="1" smtClean="0"/>
                <a:t>pulling</a:t>
              </a:r>
              <a:r>
                <a:rPr lang="cs-CZ" sz="2400" i="1" dirty="0" smtClean="0"/>
                <a:t> </a:t>
              </a:r>
              <a:r>
                <a:rPr lang="cs-CZ" sz="2400" i="1" dirty="0" err="1" smtClean="0"/>
                <a:t>paradigm</a:t>
              </a:r>
              <a:endParaRPr lang="cs-CZ" sz="2400" i="1" dirty="0" smtClean="0"/>
            </a:p>
            <a:p>
              <a:pPr marL="457200" indent="-457200">
                <a:buFontTx/>
                <a:buChar char="-"/>
              </a:pPr>
              <a:r>
                <a:rPr lang="cs-CZ" sz="2000" i="1" dirty="0" smtClean="0">
                  <a:latin typeface="Cooper Hewitt" panose="020B0604020202020204" charset="0"/>
                  <a:ea typeface="Cooper Hewitt" panose="020B0604020202020204" charset="0"/>
                </a:rPr>
                <a:t>varianta </a:t>
              </a:r>
              <a:r>
                <a:rPr lang="cs-CZ" sz="2000" i="1" dirty="0">
                  <a:latin typeface="Cooper Hewitt" panose="020B0604020202020204" charset="0"/>
                  <a:ea typeface="Cooper Hewitt" panose="020B0604020202020204" charset="0"/>
                </a:rPr>
                <a:t>„najednou“ a s opožděným (</a:t>
              </a:r>
              <a:r>
                <a:rPr lang="cs-CZ" sz="2000" i="1" dirty="0" err="1">
                  <a:latin typeface="Cooper Hewitt" panose="020B0604020202020204" charset="0"/>
                  <a:ea typeface="Cooper Hewitt" panose="020B0604020202020204" charset="0"/>
                </a:rPr>
                <a:t>delayed</a:t>
              </a:r>
              <a:r>
                <a:rPr lang="cs-CZ" sz="2000" i="1" dirty="0">
                  <a:latin typeface="Cooper Hewitt" panose="020B0604020202020204" charset="0"/>
                  <a:ea typeface="Cooper Hewitt" panose="020B0604020202020204" charset="0"/>
                </a:rPr>
                <a:t>) příchodem partnera</a:t>
              </a:r>
            </a:p>
            <a:p>
              <a:pPr marL="457200" indent="-457200">
                <a:buFontTx/>
                <a:buChar char="-"/>
              </a:pPr>
              <a:r>
                <a:rPr lang="cs-CZ" sz="2000" i="1" dirty="0" err="1">
                  <a:latin typeface="Cooper Hewitt" panose="020B0604020202020204" charset="0"/>
                  <a:ea typeface="Cooper Hewitt" panose="020B0604020202020204" charset="0"/>
                </a:rPr>
                <a:t>bonobo</a:t>
              </a:r>
              <a:r>
                <a:rPr lang="cs-CZ" sz="2000" i="1" dirty="0">
                  <a:latin typeface="Cooper Hewitt" panose="020B0604020202020204" charset="0"/>
                  <a:ea typeface="Cooper Hewitt" panose="020B0604020202020204" charset="0"/>
                </a:rPr>
                <a:t>, šimpanzi, vlci, kea, krkavcovití, sloni, papoušci a další…</a:t>
              </a:r>
            </a:p>
            <a:p>
              <a:pPr marL="457200" indent="-457200">
                <a:buFontTx/>
                <a:buChar char="-"/>
              </a:pPr>
              <a:r>
                <a:rPr lang="cs-CZ" sz="2000" i="1" dirty="0">
                  <a:latin typeface="Cooper Hewitt" panose="020B0604020202020204" charset="0"/>
                  <a:ea typeface="Cooper Hewitt" panose="020B0604020202020204" charset="0"/>
                </a:rPr>
                <a:t>nejen kognitivní a sociální předpoklady, ale i inhibice chování</a:t>
              </a:r>
            </a:p>
            <a:p>
              <a:endParaRPr lang="cs-CZ" sz="2000" i="1" dirty="0">
                <a:latin typeface="Cooper Hewitt" panose="020B0604020202020204" charset="0"/>
                <a:ea typeface="Cooper Hewitt" panose="020B0604020202020204" charset="0"/>
              </a:endParaRPr>
            </a:p>
          </p:txBody>
        </p:sp>
      </p:grpSp>
      <p:pic>
        <p:nvPicPr>
          <p:cNvPr id="16" name="Picture 2" descr="Sketch of two birds in front of a platform with two loops and a string threaded through the loo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9437" y="2245078"/>
            <a:ext cx="8352563" cy="3908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5738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349FA801-B02A-42F4-A108-C26AA53FB673}"/>
              </a:ext>
            </a:extLst>
          </p:cNvPr>
          <p:cNvSpPr/>
          <p:nvPr/>
        </p:nvSpPr>
        <p:spPr>
          <a:xfrm rot="16200000">
            <a:off x="5390554" y="-2865068"/>
            <a:ext cx="1410895" cy="12192003"/>
          </a:xfrm>
          <a:prstGeom prst="rect">
            <a:avLst/>
          </a:prstGeom>
          <a:gradFill flip="none" rotWithShape="1">
            <a:gsLst>
              <a:gs pos="0">
                <a:srgbClr val="AA6D7E"/>
              </a:gs>
              <a:gs pos="100000">
                <a:srgbClr val="CACAC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 name="Group 5">
            <a:extLst>
              <a:ext uri="{FF2B5EF4-FFF2-40B4-BE49-F238E27FC236}">
                <a16:creationId xmlns:a16="http://schemas.microsoft.com/office/drawing/2014/main" id="{0C455B2A-3D1B-4F98-ACA5-C72C064015F6}"/>
              </a:ext>
            </a:extLst>
          </p:cNvPr>
          <p:cNvGrpSpPr/>
          <p:nvPr/>
        </p:nvGrpSpPr>
        <p:grpSpPr>
          <a:xfrm>
            <a:off x="78060" y="2842580"/>
            <a:ext cx="12113940" cy="1093800"/>
            <a:chOff x="6665542" y="2719623"/>
            <a:chExt cx="4777152" cy="1172719"/>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719623"/>
              <a:ext cx="4777152" cy="890954"/>
            </a:xfrm>
            <a:prstGeom prst="rect">
              <a:avLst/>
            </a:prstGeom>
            <a:noFill/>
          </p:spPr>
          <p:txBody>
            <a:bodyPr wrap="square" rtlCol="0" anchor="ctr">
              <a:spAutoFit/>
            </a:bodyPr>
            <a:lstStyle/>
            <a:p>
              <a:pPr algn="r"/>
              <a:r>
                <a:rPr lang="cs-CZ" altLang="ko-KR" sz="4800" b="1" dirty="0" smtClean="0">
                  <a:solidFill>
                    <a:schemeClr val="bg1"/>
                  </a:solidFill>
                  <a:latin typeface="+mj-lt"/>
                  <a:cs typeface="Arial" pitchFamily="34" charset="0"/>
                </a:rPr>
                <a:t>Reciprocita</a:t>
              </a:r>
              <a:endParaRPr lang="ko-KR" altLang="en-US" sz="4800" b="1" dirty="0">
                <a:solidFill>
                  <a:schemeClr val="bg1"/>
                </a:solidFill>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65542" y="3512686"/>
              <a:ext cx="4777096" cy="379656"/>
            </a:xfrm>
            <a:prstGeom prst="rect">
              <a:avLst/>
            </a:prstGeom>
            <a:noFill/>
          </p:spPr>
          <p:txBody>
            <a:bodyPr wrap="square" rtlCol="0" anchor="ctr">
              <a:spAutoFit/>
            </a:bodyPr>
            <a:lstStyle/>
            <a:p>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31713146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596064"/>
            <a:ext cx="11587436" cy="923330"/>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Reciprocita </a:t>
            </a:r>
            <a:endParaRPr lang="cs-CZ" sz="5400" dirty="0">
              <a:solidFill>
                <a:schemeClr val="bg1"/>
              </a:solidFill>
            </a:endParaRPr>
          </a:p>
        </p:txBody>
      </p:sp>
      <p:grpSp>
        <p:nvGrpSpPr>
          <p:cNvPr id="3" name="Skupina 2"/>
          <p:cNvGrpSpPr/>
          <p:nvPr/>
        </p:nvGrpSpPr>
        <p:grpSpPr>
          <a:xfrm>
            <a:off x="442331" y="2206204"/>
            <a:ext cx="5646236" cy="871534"/>
            <a:chOff x="442330" y="2206203"/>
            <a:chExt cx="6835698" cy="1348458"/>
          </a:xfrm>
          <a:solidFill>
            <a:srgbClr val="AABDAD"/>
          </a:solidFill>
        </p:grpSpPr>
        <p:sp>
          <p:nvSpPr>
            <p:cNvPr id="21" name="Obdélník 20"/>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546409" y="2280267"/>
              <a:ext cx="6623825" cy="608444"/>
            </a:xfrm>
            <a:prstGeom prst="rect">
              <a:avLst/>
            </a:prstGeom>
            <a:grpFill/>
          </p:spPr>
          <p:txBody>
            <a:bodyPr wrap="square">
              <a:spAutoFit/>
            </a:bodyPr>
            <a:lstStyle/>
            <a:p>
              <a:r>
                <a:rPr lang="cs-CZ" sz="2400" i="1" dirty="0" smtClean="0"/>
                <a:t>Vyměňování aktů (např. prosociálních)</a:t>
              </a:r>
            </a:p>
            <a:p>
              <a:r>
                <a:rPr lang="cs-CZ" sz="2400" i="1" dirty="0" smtClean="0"/>
                <a:t>- i mezi nepříbuznými</a:t>
              </a:r>
            </a:p>
          </p:txBody>
        </p:sp>
      </p:grpSp>
      <p:grpSp>
        <p:nvGrpSpPr>
          <p:cNvPr id="12" name="Skupina 11"/>
          <p:cNvGrpSpPr/>
          <p:nvPr/>
        </p:nvGrpSpPr>
        <p:grpSpPr>
          <a:xfrm>
            <a:off x="442329" y="3360200"/>
            <a:ext cx="5646237" cy="2103898"/>
            <a:chOff x="442330" y="2206203"/>
            <a:chExt cx="6835698" cy="1348458"/>
          </a:xfrm>
          <a:solidFill>
            <a:schemeClr val="bg1">
              <a:lumMod val="95000"/>
            </a:schemeClr>
          </a:solidFill>
        </p:grpSpPr>
        <p:sp>
          <p:nvSpPr>
            <p:cNvPr id="13" name="Obdélník 12"/>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p:cNvSpPr/>
            <p:nvPr/>
          </p:nvSpPr>
          <p:spPr>
            <a:xfrm>
              <a:off x="546408" y="2280267"/>
              <a:ext cx="6623824" cy="859606"/>
            </a:xfrm>
            <a:prstGeom prst="rect">
              <a:avLst/>
            </a:prstGeom>
            <a:grpFill/>
          </p:spPr>
          <p:txBody>
            <a:bodyPr wrap="square">
              <a:spAutoFit/>
            </a:bodyPr>
            <a:lstStyle/>
            <a:p>
              <a:r>
                <a:rPr lang="cs-CZ" sz="2400" i="1" dirty="0" smtClean="0"/>
                <a:t>Podmínky</a:t>
              </a:r>
            </a:p>
            <a:p>
              <a:pPr marL="342900" indent="-342900">
                <a:buFontTx/>
                <a:buChar char="-"/>
              </a:pPr>
              <a:r>
                <a:rPr lang="cs-CZ" sz="2400" i="1" dirty="0" smtClean="0">
                  <a:latin typeface="Cooper Hewitt" panose="020B0604020202020204" charset="0"/>
                  <a:ea typeface="Cooper Hewitt" panose="020B0604020202020204" charset="0"/>
                </a:rPr>
                <a:t>Individuální rozpoznávání</a:t>
              </a:r>
            </a:p>
            <a:p>
              <a:pPr marL="342900" indent="-342900">
                <a:buFontTx/>
                <a:buChar char="-"/>
              </a:pPr>
              <a:r>
                <a:rPr lang="cs-CZ" sz="2400" i="1" dirty="0" smtClean="0">
                  <a:latin typeface="Cooper Hewitt" panose="020B0604020202020204" charset="0"/>
                  <a:ea typeface="Cooper Hewitt" panose="020B0604020202020204" charset="0"/>
                </a:rPr>
                <a:t>Opakovaná setkání</a:t>
              </a:r>
            </a:p>
            <a:p>
              <a:pPr marL="342900" indent="-342900">
                <a:buFontTx/>
                <a:buChar char="-"/>
              </a:pPr>
              <a:r>
                <a:rPr lang="cs-CZ" sz="2400" i="1" dirty="0">
                  <a:latin typeface="Cooper Hewitt" panose="020B0604020202020204" charset="0"/>
                  <a:ea typeface="Cooper Hewitt" panose="020B0604020202020204" charset="0"/>
                </a:rPr>
                <a:t>S</a:t>
              </a:r>
              <a:r>
                <a:rPr lang="cs-CZ" sz="2400" i="1" dirty="0" smtClean="0">
                  <a:latin typeface="Cooper Hewitt" panose="020B0604020202020204" charset="0"/>
                  <a:ea typeface="Cooper Hewitt" panose="020B0604020202020204" charset="0"/>
                </a:rPr>
                <a:t>ociální skupiny</a:t>
              </a:r>
            </a:p>
            <a:p>
              <a:pPr marL="342900" indent="-342900">
                <a:buFontTx/>
                <a:buChar char="-"/>
              </a:pPr>
              <a:r>
                <a:rPr lang="cs-CZ" sz="2400" i="1" dirty="0" smtClean="0">
                  <a:latin typeface="Cooper Hewitt" panose="020B0604020202020204" charset="0"/>
                  <a:ea typeface="Cooper Hewitt" panose="020B0604020202020204" charset="0"/>
                </a:rPr>
                <a:t>Paměť - předchozí </a:t>
              </a:r>
              <a:r>
                <a:rPr lang="cs-CZ" sz="2400" i="1" dirty="0">
                  <a:latin typeface="Cooper Hewitt" panose="020B0604020202020204" charset="0"/>
                  <a:ea typeface="Cooper Hewitt" panose="020B0604020202020204" charset="0"/>
                </a:rPr>
                <a:t>chování </a:t>
              </a:r>
              <a:r>
                <a:rPr lang="cs-CZ" sz="2400" i="1" dirty="0" smtClean="0">
                  <a:latin typeface="Cooper Hewitt" panose="020B0604020202020204" charset="0"/>
                  <a:ea typeface="Cooper Hewitt" panose="020B0604020202020204" charset="0"/>
                </a:rPr>
                <a:t>druhých</a:t>
              </a:r>
              <a:endParaRPr lang="cs-CZ" sz="2400" i="1" dirty="0">
                <a:latin typeface="Cooper Hewitt" panose="020B0604020202020204" charset="0"/>
                <a:ea typeface="Cooper Hewitt" panose="020B0604020202020204" charset="0"/>
              </a:endParaRPr>
            </a:p>
          </p:txBody>
        </p:sp>
      </p:grpSp>
      <p:grpSp>
        <p:nvGrpSpPr>
          <p:cNvPr id="11" name="Skupina 10"/>
          <p:cNvGrpSpPr/>
          <p:nvPr/>
        </p:nvGrpSpPr>
        <p:grpSpPr>
          <a:xfrm>
            <a:off x="6378667" y="3475757"/>
            <a:ext cx="5765181" cy="3210025"/>
            <a:chOff x="442330" y="2206203"/>
            <a:chExt cx="6835698" cy="2229219"/>
          </a:xfrm>
          <a:solidFill>
            <a:srgbClr val="AABDAD"/>
          </a:solidFill>
        </p:grpSpPr>
        <p:sp>
          <p:nvSpPr>
            <p:cNvPr id="14" name="Obdélník 13"/>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546409" y="2280267"/>
              <a:ext cx="6623825" cy="2155155"/>
            </a:xfrm>
            <a:prstGeom prst="rect">
              <a:avLst/>
            </a:prstGeom>
            <a:grpFill/>
          </p:spPr>
          <p:txBody>
            <a:bodyPr wrap="square">
              <a:spAutoFit/>
            </a:bodyPr>
            <a:lstStyle/>
            <a:p>
              <a:r>
                <a:rPr lang="cs-CZ" sz="2400" i="1" dirty="0" smtClean="0"/>
                <a:t>Formy</a:t>
              </a:r>
            </a:p>
            <a:p>
              <a:pPr marL="342900" indent="-342900">
                <a:buFontTx/>
                <a:buChar char="-"/>
              </a:pPr>
              <a:r>
                <a:rPr lang="cs-CZ" sz="2400" i="1" dirty="0" smtClean="0">
                  <a:latin typeface="Cooper Hewitt" panose="020B0604020202020204" charset="0"/>
                  <a:ea typeface="Cooper Hewitt" panose="020B0604020202020204" charset="0"/>
                </a:rPr>
                <a:t>Situačně </a:t>
              </a:r>
              <a:r>
                <a:rPr lang="cs-CZ" sz="2400" i="1" dirty="0">
                  <a:latin typeface="Cooper Hewitt" panose="020B0604020202020204" charset="0"/>
                  <a:ea typeface="Cooper Hewitt" panose="020B0604020202020204" charset="0"/>
                </a:rPr>
                <a:t>oplácí konkrétní altruistické akty (=typ kontingentního chování</a:t>
              </a:r>
              <a:r>
                <a:rPr lang="cs-CZ" sz="2400" i="1" dirty="0" smtClean="0">
                  <a:latin typeface="Cooper Hewitt" panose="020B0604020202020204" charset="0"/>
                  <a:ea typeface="Cooper Hewitt" panose="020B0604020202020204" charset="0"/>
                </a:rPr>
                <a:t>) – jednodušší?</a:t>
              </a:r>
            </a:p>
            <a:p>
              <a:pPr marL="342900" indent="-342900">
                <a:buFontTx/>
                <a:buChar char="-"/>
              </a:pPr>
              <a:r>
                <a:rPr lang="cs-CZ" sz="2400" i="1" dirty="0" smtClean="0">
                  <a:latin typeface="Cooper Hewitt" panose="020B0604020202020204" charset="0"/>
                  <a:ea typeface="Cooper Hewitt" panose="020B0604020202020204" charset="0"/>
                </a:rPr>
                <a:t>Dlouhodobě stabilní páry s vyrovnaným podílem altruistických aktů – složitější?</a:t>
              </a:r>
            </a:p>
            <a:p>
              <a:pPr marL="800100" lvl="1" indent="-342900">
                <a:buFontTx/>
                <a:buChar char="-"/>
              </a:pPr>
              <a:r>
                <a:rPr lang="cs-CZ" sz="2400" i="1" dirty="0" smtClean="0">
                  <a:latin typeface="Cooper Hewitt" panose="020B0604020202020204" charset="0"/>
                  <a:ea typeface="Cooper Hewitt" panose="020B0604020202020204" charset="0"/>
                </a:rPr>
                <a:t>Dlouhověkost</a:t>
              </a:r>
            </a:p>
          </p:txBody>
        </p:sp>
      </p:grpSp>
      <p:pic>
        <p:nvPicPr>
          <p:cNvPr id="2" name="Obrázek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560527" y="705"/>
            <a:ext cx="4606773" cy="3423724"/>
          </a:xfrm>
          <a:prstGeom prst="rect">
            <a:avLst/>
          </a:prstGeom>
        </p:spPr>
      </p:pic>
    </p:spTree>
    <p:extLst>
      <p:ext uri="{BB962C8B-B14F-4D97-AF65-F5344CB8AC3E}">
        <p14:creationId xmlns:p14="http://schemas.microsoft.com/office/powerpoint/2010/main" val="2856978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cs-CZ" sz="4400" dirty="0" smtClean="0"/>
              <a:t>Reciprocita </a:t>
            </a:r>
            <a:endParaRPr lang="en-US" sz="4000" dirty="0"/>
          </a:p>
        </p:txBody>
      </p:sp>
      <p:sp>
        <p:nvSpPr>
          <p:cNvPr id="61" name="TextBox 23">
            <a:extLst>
              <a:ext uri="{FF2B5EF4-FFF2-40B4-BE49-F238E27FC236}">
                <a16:creationId xmlns:a16="http://schemas.microsoft.com/office/drawing/2014/main" id="{B58AFE8A-3753-48EA-8277-AA702E2E67B8}"/>
              </a:ext>
            </a:extLst>
          </p:cNvPr>
          <p:cNvSpPr txBox="1"/>
          <p:nvPr/>
        </p:nvSpPr>
        <p:spPr>
          <a:xfrm>
            <a:off x="323529" y="1176369"/>
            <a:ext cx="3391730" cy="400110"/>
          </a:xfrm>
          <a:prstGeom prst="rect">
            <a:avLst/>
          </a:prstGeom>
          <a:solidFill>
            <a:srgbClr val="AABDAD">
              <a:alpha val="88000"/>
            </a:srgbClr>
          </a:solidFill>
        </p:spPr>
        <p:txBody>
          <a:bodyPr wrap="square" lIns="108000" rIns="108000" rtlCol="0">
            <a:spAutoFit/>
          </a:bodyPr>
          <a:lstStyle/>
          <a:p>
            <a:r>
              <a:rPr lang="cs-CZ" sz="2000" i="1" dirty="0" err="1" smtClean="0"/>
              <a:t>Prosocial</a:t>
            </a:r>
            <a:r>
              <a:rPr lang="cs-CZ" sz="2000" i="1" dirty="0" smtClean="0"/>
              <a:t> </a:t>
            </a:r>
            <a:r>
              <a:rPr lang="cs-CZ" sz="2000" i="1" dirty="0" err="1" smtClean="0"/>
              <a:t>choice</a:t>
            </a:r>
            <a:r>
              <a:rPr lang="cs-CZ" sz="2000" i="1" dirty="0" smtClean="0"/>
              <a:t> test</a:t>
            </a:r>
            <a:endParaRPr lang="cs-CZ" i="1" dirty="0"/>
          </a:p>
        </p:txBody>
      </p:sp>
      <p:sp>
        <p:nvSpPr>
          <p:cNvPr id="64" name="Obdélník 63"/>
          <p:cNvSpPr/>
          <p:nvPr/>
        </p:nvSpPr>
        <p:spPr>
          <a:xfrm>
            <a:off x="319386" y="1983638"/>
            <a:ext cx="3364413" cy="1754326"/>
          </a:xfrm>
          <a:prstGeom prst="rect">
            <a:avLst/>
          </a:prstGeom>
          <a:solidFill>
            <a:schemeClr val="bg1">
              <a:lumMod val="95000"/>
            </a:schemeClr>
          </a:solidFill>
        </p:spPr>
        <p:txBody>
          <a:bodyPr wrap="square">
            <a:spAutoFit/>
          </a:bodyPr>
          <a:lstStyle/>
          <a:p>
            <a:pPr marL="342900" indent="-342900">
              <a:buFontTx/>
              <a:buChar char="-"/>
            </a:pPr>
            <a:r>
              <a:rPr lang="cs-CZ" i="1" dirty="0" err="1" smtClean="0"/>
              <a:t>Sharing</a:t>
            </a:r>
            <a:r>
              <a:rPr lang="cs-CZ" i="1" dirty="0" smtClean="0"/>
              <a:t> znamená větší zisk pro oba, v případě reciprocity</a:t>
            </a:r>
          </a:p>
          <a:p>
            <a:pPr marL="342900" indent="-342900">
              <a:buFontTx/>
              <a:buChar char="-"/>
            </a:pPr>
            <a:r>
              <a:rPr lang="cs-CZ" i="1" dirty="0" err="1" smtClean="0"/>
              <a:t>Selfish</a:t>
            </a:r>
            <a:r>
              <a:rPr lang="cs-CZ" i="1" dirty="0" smtClean="0"/>
              <a:t> znamená stejný zisk v případě, že druhý papoušek nespolupracuje</a:t>
            </a:r>
            <a:endParaRPr lang="cs-CZ" i="1" dirty="0"/>
          </a:p>
        </p:txBody>
      </p:sp>
      <p:sp>
        <p:nvSpPr>
          <p:cNvPr id="45" name="TextBox 23">
            <a:extLst>
              <a:ext uri="{FF2B5EF4-FFF2-40B4-BE49-F238E27FC236}">
                <a16:creationId xmlns:a16="http://schemas.microsoft.com/office/drawing/2014/main" id="{B58AFE8A-3753-48EA-8277-AA702E2E67B8}"/>
              </a:ext>
            </a:extLst>
          </p:cNvPr>
          <p:cNvSpPr txBox="1"/>
          <p:nvPr/>
        </p:nvSpPr>
        <p:spPr>
          <a:xfrm>
            <a:off x="350846" y="4142335"/>
            <a:ext cx="3391730" cy="400110"/>
          </a:xfrm>
          <a:prstGeom prst="rect">
            <a:avLst/>
          </a:prstGeom>
          <a:solidFill>
            <a:srgbClr val="AABDAD">
              <a:alpha val="88000"/>
            </a:srgbClr>
          </a:solidFill>
        </p:spPr>
        <p:txBody>
          <a:bodyPr wrap="square" lIns="108000" rIns="108000" rtlCol="0">
            <a:spAutoFit/>
          </a:bodyPr>
          <a:lstStyle/>
          <a:p>
            <a:r>
              <a:rPr lang="cs-CZ" sz="2000" i="1" dirty="0" smtClean="0"/>
              <a:t>Mechanismus </a:t>
            </a:r>
            <a:endParaRPr lang="cs-CZ" i="1" dirty="0"/>
          </a:p>
        </p:txBody>
      </p:sp>
      <p:sp>
        <p:nvSpPr>
          <p:cNvPr id="46" name="Obdélník 45"/>
          <p:cNvSpPr/>
          <p:nvPr/>
        </p:nvSpPr>
        <p:spPr>
          <a:xfrm>
            <a:off x="350846" y="4946816"/>
            <a:ext cx="3391730" cy="1477328"/>
          </a:xfrm>
          <a:prstGeom prst="rect">
            <a:avLst/>
          </a:prstGeom>
          <a:solidFill>
            <a:schemeClr val="bg1">
              <a:lumMod val="95000"/>
            </a:schemeClr>
          </a:solidFill>
        </p:spPr>
        <p:txBody>
          <a:bodyPr wrap="square">
            <a:spAutoFit/>
          </a:bodyPr>
          <a:lstStyle/>
          <a:p>
            <a:pPr marL="342900" indent="-342900">
              <a:buFontTx/>
              <a:buChar char="-"/>
            </a:pPr>
            <a:r>
              <a:rPr lang="cs-CZ" i="1" dirty="0" smtClean="0"/>
              <a:t>Reciprocita – pokud oba volí </a:t>
            </a:r>
            <a:r>
              <a:rPr lang="cs-CZ" i="1" dirty="0" err="1" smtClean="0"/>
              <a:t>sharing</a:t>
            </a:r>
            <a:endParaRPr lang="cs-CZ" i="1" dirty="0" smtClean="0"/>
          </a:p>
          <a:p>
            <a:pPr marL="342900" indent="-342900">
              <a:buFontTx/>
              <a:buChar char="-"/>
            </a:pPr>
            <a:r>
              <a:rPr lang="cs-CZ" i="1" dirty="0" smtClean="0"/>
              <a:t>Pokud ne – např.</a:t>
            </a:r>
            <a:endParaRPr lang="cs-CZ" i="1" dirty="0" smtClean="0"/>
          </a:p>
          <a:p>
            <a:pPr marL="800100" lvl="1" indent="-342900">
              <a:buFontTx/>
              <a:buChar char="-"/>
            </a:pPr>
            <a:r>
              <a:rPr lang="cs-CZ" i="1" dirty="0" smtClean="0"/>
              <a:t>Donucení</a:t>
            </a:r>
          </a:p>
          <a:p>
            <a:pPr marL="800100" lvl="1" indent="-342900">
              <a:buFontTx/>
              <a:buChar char="-"/>
            </a:pPr>
            <a:r>
              <a:rPr lang="cs-CZ" i="1" dirty="0"/>
              <a:t>G</a:t>
            </a:r>
            <a:r>
              <a:rPr lang="cs-CZ" i="1" dirty="0" smtClean="0"/>
              <a:t>enerosita </a:t>
            </a:r>
            <a:endParaRPr lang="cs-CZ" i="1" dirty="0"/>
          </a:p>
        </p:txBody>
      </p:sp>
      <p:pic>
        <p:nvPicPr>
          <p:cNvPr id="6" name="Obrázek 5"/>
          <p:cNvPicPr>
            <a:picLocks noChangeAspect="1"/>
          </p:cNvPicPr>
          <p:nvPr/>
        </p:nvPicPr>
        <p:blipFill rotWithShape="1">
          <a:blip r:embed="rId3"/>
          <a:srcRect l="46730" t="30844" r="8587" b="19761"/>
          <a:stretch/>
        </p:blipFill>
        <p:spPr>
          <a:xfrm>
            <a:off x="5609644" y="1119757"/>
            <a:ext cx="5509872" cy="3426110"/>
          </a:xfrm>
          <a:prstGeom prst="rect">
            <a:avLst/>
          </a:prstGeom>
        </p:spPr>
      </p:pic>
      <p:pic>
        <p:nvPicPr>
          <p:cNvPr id="7" name="Obrázek 6"/>
          <p:cNvPicPr>
            <a:picLocks noChangeAspect="1"/>
          </p:cNvPicPr>
          <p:nvPr/>
        </p:nvPicPr>
        <p:blipFill rotWithShape="1">
          <a:blip r:embed="rId4"/>
          <a:srcRect l="45085" t="58727" r="34789" b="11996"/>
          <a:stretch/>
        </p:blipFill>
        <p:spPr>
          <a:xfrm>
            <a:off x="5633096" y="4601868"/>
            <a:ext cx="2731484" cy="2234964"/>
          </a:xfrm>
          <a:prstGeom prst="rect">
            <a:avLst/>
          </a:prstGeom>
        </p:spPr>
      </p:pic>
    </p:spTree>
    <p:extLst>
      <p:ext uri="{BB962C8B-B14F-4D97-AF65-F5344CB8AC3E}">
        <p14:creationId xmlns:p14="http://schemas.microsoft.com/office/powerpoint/2010/main" val="36114541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349FA801-B02A-42F4-A108-C26AA53FB673}"/>
              </a:ext>
            </a:extLst>
          </p:cNvPr>
          <p:cNvSpPr/>
          <p:nvPr/>
        </p:nvSpPr>
        <p:spPr>
          <a:xfrm rot="16200000">
            <a:off x="5390554" y="-2865068"/>
            <a:ext cx="1410895" cy="12192003"/>
          </a:xfrm>
          <a:prstGeom prst="rect">
            <a:avLst/>
          </a:prstGeom>
          <a:gradFill flip="none" rotWithShape="1">
            <a:gsLst>
              <a:gs pos="0">
                <a:srgbClr val="AA6D7E"/>
              </a:gs>
              <a:gs pos="100000">
                <a:srgbClr val="CACAC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 name="Group 5">
            <a:extLst>
              <a:ext uri="{FF2B5EF4-FFF2-40B4-BE49-F238E27FC236}">
                <a16:creationId xmlns:a16="http://schemas.microsoft.com/office/drawing/2014/main" id="{0C455B2A-3D1B-4F98-ACA5-C72C064015F6}"/>
              </a:ext>
            </a:extLst>
          </p:cNvPr>
          <p:cNvGrpSpPr/>
          <p:nvPr/>
        </p:nvGrpSpPr>
        <p:grpSpPr>
          <a:xfrm>
            <a:off x="78060" y="2842580"/>
            <a:ext cx="12113940" cy="1093800"/>
            <a:chOff x="6665542" y="2719623"/>
            <a:chExt cx="4777152" cy="1172719"/>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719623"/>
              <a:ext cx="4777152" cy="890954"/>
            </a:xfrm>
            <a:prstGeom prst="rect">
              <a:avLst/>
            </a:prstGeom>
            <a:noFill/>
          </p:spPr>
          <p:txBody>
            <a:bodyPr wrap="square" rtlCol="0" anchor="ctr">
              <a:spAutoFit/>
            </a:bodyPr>
            <a:lstStyle/>
            <a:p>
              <a:pPr algn="r"/>
              <a:r>
                <a:rPr lang="cs-CZ" altLang="ko-KR" sz="4800" b="1" dirty="0" smtClean="0">
                  <a:solidFill>
                    <a:schemeClr val="bg1"/>
                  </a:solidFill>
                  <a:latin typeface="+mj-lt"/>
                  <a:cs typeface="Arial" pitchFamily="34" charset="0"/>
                </a:rPr>
                <a:t>Sociální kognice</a:t>
              </a:r>
              <a:endParaRPr lang="ko-KR" altLang="en-US" sz="4800" b="1" dirty="0">
                <a:solidFill>
                  <a:schemeClr val="bg1"/>
                </a:solidFill>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65542" y="3512686"/>
              <a:ext cx="4777096" cy="379656"/>
            </a:xfrm>
            <a:prstGeom prst="rect">
              <a:avLst/>
            </a:prstGeom>
            <a:noFill/>
          </p:spPr>
          <p:txBody>
            <a:bodyPr wrap="square" rtlCol="0" anchor="ctr">
              <a:spAutoFit/>
            </a:bodyPr>
            <a:lstStyle/>
            <a:p>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3383631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180566"/>
            <a:ext cx="11587436" cy="1754326"/>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Sledování pohledu a porozumění záměru</a:t>
            </a:r>
            <a:endParaRPr lang="cs-CZ" sz="5400" dirty="0">
              <a:solidFill>
                <a:schemeClr val="bg1"/>
              </a:solidFill>
            </a:endParaRPr>
          </a:p>
        </p:txBody>
      </p:sp>
      <p:grpSp>
        <p:nvGrpSpPr>
          <p:cNvPr id="3" name="Skupina 2"/>
          <p:cNvGrpSpPr/>
          <p:nvPr/>
        </p:nvGrpSpPr>
        <p:grpSpPr>
          <a:xfrm>
            <a:off x="442331" y="2206204"/>
            <a:ext cx="5646236" cy="1617529"/>
            <a:chOff x="442330" y="2206203"/>
            <a:chExt cx="6835698" cy="2502678"/>
          </a:xfrm>
          <a:solidFill>
            <a:srgbClr val="AABDAD"/>
          </a:solidFill>
        </p:grpSpPr>
        <p:sp>
          <p:nvSpPr>
            <p:cNvPr id="21" name="Obdélník 20"/>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546408" y="2280267"/>
              <a:ext cx="6623824" cy="2428614"/>
            </a:xfrm>
            <a:prstGeom prst="rect">
              <a:avLst/>
            </a:prstGeom>
            <a:grpFill/>
          </p:spPr>
          <p:txBody>
            <a:bodyPr wrap="square">
              <a:spAutoFit/>
            </a:bodyPr>
            <a:lstStyle/>
            <a:p>
              <a:r>
                <a:rPr lang="cs-CZ" sz="2400" i="1" dirty="0" smtClean="0"/>
                <a:t>Sledování pohledu </a:t>
              </a:r>
            </a:p>
            <a:p>
              <a:r>
                <a:rPr lang="cs-CZ" sz="2400" i="1" dirty="0" smtClean="0"/>
                <a:t>- Základem pro pochopení, že druhý něco vidí, ví nebo neví</a:t>
              </a:r>
            </a:p>
            <a:p>
              <a:r>
                <a:rPr lang="cs-CZ" sz="2400" i="1" dirty="0" smtClean="0"/>
                <a:t>- psi, šimpanzi, krkavci, delfíni</a:t>
              </a:r>
            </a:p>
          </p:txBody>
        </p:sp>
      </p:grpSp>
      <p:grpSp>
        <p:nvGrpSpPr>
          <p:cNvPr id="12" name="Skupina 11"/>
          <p:cNvGrpSpPr/>
          <p:nvPr/>
        </p:nvGrpSpPr>
        <p:grpSpPr>
          <a:xfrm>
            <a:off x="437413" y="4386112"/>
            <a:ext cx="5646237" cy="1434825"/>
            <a:chOff x="442330" y="2206203"/>
            <a:chExt cx="6835698" cy="1348458"/>
          </a:xfrm>
          <a:solidFill>
            <a:schemeClr val="bg1">
              <a:lumMod val="95000"/>
            </a:schemeClr>
          </a:solidFill>
        </p:grpSpPr>
        <p:sp>
          <p:nvSpPr>
            <p:cNvPr id="13" name="Obdélník 12"/>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p:cNvSpPr/>
            <p:nvPr/>
          </p:nvSpPr>
          <p:spPr>
            <a:xfrm>
              <a:off x="546408" y="2280267"/>
              <a:ext cx="6623824" cy="769331"/>
            </a:xfrm>
            <a:prstGeom prst="rect">
              <a:avLst/>
            </a:prstGeom>
            <a:grpFill/>
          </p:spPr>
          <p:txBody>
            <a:bodyPr wrap="square">
              <a:spAutoFit/>
            </a:bodyPr>
            <a:lstStyle/>
            <a:p>
              <a:r>
                <a:rPr lang="cs-CZ" sz="2400" i="1" dirty="0" smtClean="0"/>
                <a:t>Porozumění záměru</a:t>
              </a:r>
            </a:p>
            <a:p>
              <a:pPr marL="342900" indent="-342900">
                <a:buFontTx/>
                <a:buChar char="-"/>
              </a:pPr>
              <a:r>
                <a:rPr lang="cs-CZ" sz="2400" i="1" dirty="0" smtClean="0">
                  <a:latin typeface="Cooper Hewitt" panose="020B0604020202020204" charset="0"/>
                  <a:ea typeface="Cooper Hewitt" panose="020B0604020202020204" charset="0"/>
                </a:rPr>
                <a:t>Může navazovat na sledování pohledu</a:t>
              </a:r>
            </a:p>
          </p:txBody>
        </p:sp>
      </p:grpSp>
      <p:pic>
        <p:nvPicPr>
          <p:cNvPr id="5" name="Obrázek 4"/>
          <p:cNvPicPr>
            <a:picLocks noChangeAspect="1"/>
          </p:cNvPicPr>
          <p:nvPr/>
        </p:nvPicPr>
        <p:blipFill rotWithShape="1">
          <a:blip r:embed="rId3"/>
          <a:srcRect l="20021" t="28265" r="39030" b="24255"/>
          <a:stretch/>
        </p:blipFill>
        <p:spPr>
          <a:xfrm>
            <a:off x="6174534" y="2254073"/>
            <a:ext cx="6044296" cy="3942111"/>
          </a:xfrm>
          <a:prstGeom prst="rect">
            <a:avLst/>
          </a:prstGeom>
        </p:spPr>
      </p:pic>
    </p:spTree>
    <p:extLst>
      <p:ext uri="{BB962C8B-B14F-4D97-AF65-F5344CB8AC3E}">
        <p14:creationId xmlns:p14="http://schemas.microsoft.com/office/powerpoint/2010/main" val="10034752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180566"/>
            <a:ext cx="11587436" cy="1754326"/>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Sledování pohledu a porozumění záměru</a:t>
            </a:r>
            <a:endParaRPr lang="cs-CZ" sz="5400" dirty="0">
              <a:solidFill>
                <a:schemeClr val="bg1"/>
              </a:solidFill>
            </a:endParaRPr>
          </a:p>
        </p:txBody>
      </p:sp>
      <p:grpSp>
        <p:nvGrpSpPr>
          <p:cNvPr id="12" name="Skupina 11"/>
          <p:cNvGrpSpPr/>
          <p:nvPr/>
        </p:nvGrpSpPr>
        <p:grpSpPr>
          <a:xfrm>
            <a:off x="437413" y="4386112"/>
            <a:ext cx="5646237" cy="2017799"/>
            <a:chOff x="442330" y="2206203"/>
            <a:chExt cx="6835698" cy="1896341"/>
          </a:xfrm>
          <a:solidFill>
            <a:schemeClr val="bg1">
              <a:lumMod val="95000"/>
            </a:schemeClr>
          </a:solidFill>
        </p:grpSpPr>
        <p:sp>
          <p:nvSpPr>
            <p:cNvPr id="13" name="Obdélník 12"/>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p:cNvSpPr/>
            <p:nvPr/>
          </p:nvSpPr>
          <p:spPr>
            <a:xfrm>
              <a:off x="546408" y="2280267"/>
              <a:ext cx="6623824" cy="1822277"/>
            </a:xfrm>
            <a:prstGeom prst="rect">
              <a:avLst/>
            </a:prstGeom>
            <a:grpFill/>
          </p:spPr>
          <p:txBody>
            <a:bodyPr wrap="square">
              <a:spAutoFit/>
            </a:bodyPr>
            <a:lstStyle/>
            <a:p>
              <a:r>
                <a:rPr lang="cs-CZ" sz="2400" i="1" dirty="0" smtClean="0"/>
                <a:t>Porozumění záměru</a:t>
              </a:r>
            </a:p>
            <a:p>
              <a:pPr marL="342900" indent="-342900">
                <a:buFontTx/>
                <a:buChar char="-"/>
              </a:pPr>
              <a:r>
                <a:rPr lang="cs-CZ" sz="2400" i="1" dirty="0" smtClean="0"/>
                <a:t>Rozumí, že akt má cíl (záměr)</a:t>
              </a:r>
            </a:p>
            <a:p>
              <a:pPr marL="342900" indent="-342900">
                <a:buFontTx/>
                <a:buChar char="-"/>
              </a:pPr>
              <a:r>
                <a:rPr lang="cs-CZ" sz="2400" i="1" dirty="0" smtClean="0"/>
                <a:t>Odlišné chování v důsledku vyvozených záměrů</a:t>
              </a:r>
            </a:p>
            <a:p>
              <a:pPr marL="342900" indent="-342900">
                <a:buFontTx/>
                <a:buChar char="-"/>
              </a:pPr>
              <a:endParaRPr lang="cs-CZ" sz="2400" i="1" dirty="0" smtClean="0">
                <a:latin typeface="Cooper Hewitt" panose="020B0604020202020204" charset="0"/>
                <a:ea typeface="Cooper Hewitt" panose="020B0604020202020204" charset="0"/>
              </a:endParaRPr>
            </a:p>
          </p:txBody>
        </p:sp>
      </p:grpSp>
      <p:pic>
        <p:nvPicPr>
          <p:cNvPr id="2" name="Obrázek 1"/>
          <p:cNvPicPr>
            <a:picLocks noChangeAspect="1"/>
          </p:cNvPicPr>
          <p:nvPr/>
        </p:nvPicPr>
        <p:blipFill rotWithShape="1">
          <a:blip r:embed="rId3"/>
          <a:srcRect l="42110" t="19485" r="29155" b="11356"/>
          <a:stretch/>
        </p:blipFill>
        <p:spPr>
          <a:xfrm>
            <a:off x="7435722" y="2033204"/>
            <a:ext cx="3475817" cy="4705815"/>
          </a:xfrm>
          <a:prstGeom prst="rect">
            <a:avLst/>
          </a:prstGeom>
        </p:spPr>
      </p:pic>
      <p:sp>
        <p:nvSpPr>
          <p:cNvPr id="14" name="Obdélník 13"/>
          <p:cNvSpPr/>
          <p:nvPr/>
        </p:nvSpPr>
        <p:spPr>
          <a:xfrm>
            <a:off x="528299" y="2254073"/>
            <a:ext cx="5471230" cy="461665"/>
          </a:xfrm>
          <a:prstGeom prst="rect">
            <a:avLst/>
          </a:prstGeom>
          <a:solidFill>
            <a:srgbClr val="AABDAD"/>
          </a:solidFill>
        </p:spPr>
        <p:txBody>
          <a:bodyPr wrap="square">
            <a:spAutoFit/>
          </a:bodyPr>
          <a:lstStyle/>
          <a:p>
            <a:r>
              <a:rPr lang="cs-CZ" sz="2400" i="1" dirty="0" err="1" smtClean="0"/>
              <a:t>Unwilling</a:t>
            </a:r>
            <a:r>
              <a:rPr lang="cs-CZ" sz="2400" i="1" dirty="0" smtClean="0"/>
              <a:t> vs. </a:t>
            </a:r>
            <a:r>
              <a:rPr lang="cs-CZ" sz="2400" i="1" dirty="0" err="1" smtClean="0"/>
              <a:t>unable</a:t>
            </a:r>
            <a:r>
              <a:rPr lang="cs-CZ" sz="2400" i="1" dirty="0" smtClean="0"/>
              <a:t> </a:t>
            </a:r>
            <a:r>
              <a:rPr lang="cs-CZ" sz="2400" i="1" dirty="0" err="1" smtClean="0"/>
              <a:t>paradigm</a:t>
            </a:r>
            <a:endParaRPr lang="cs-CZ" sz="2400" i="1" dirty="0" smtClean="0"/>
          </a:p>
        </p:txBody>
      </p:sp>
    </p:spTree>
    <p:extLst>
      <p:ext uri="{BB962C8B-B14F-4D97-AF65-F5344CB8AC3E}">
        <p14:creationId xmlns:p14="http://schemas.microsoft.com/office/powerpoint/2010/main" val="1342306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596064"/>
            <a:ext cx="11587436" cy="923330"/>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Sebeuvědomění</a:t>
            </a:r>
            <a:endParaRPr lang="cs-CZ" sz="5400" dirty="0">
              <a:solidFill>
                <a:schemeClr val="bg1"/>
              </a:solidFill>
            </a:endParaRPr>
          </a:p>
        </p:txBody>
      </p:sp>
      <p:sp>
        <p:nvSpPr>
          <p:cNvPr id="21" name="Obdélník 20"/>
          <p:cNvSpPr/>
          <p:nvPr/>
        </p:nvSpPr>
        <p:spPr>
          <a:xfrm>
            <a:off x="289932" y="2206202"/>
            <a:ext cx="5848379" cy="4439925"/>
          </a:xfrm>
          <a:prstGeom prst="rect">
            <a:avLst/>
          </a:prstGeom>
          <a:solidFill>
            <a:srgbClr val="AAB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fontAlgn="base">
              <a:buFont typeface="Arial" panose="020B0604020202020204" pitchFamily="34" charset="0"/>
              <a:buChar char="•"/>
            </a:pPr>
            <a:r>
              <a:rPr lang="en-US" sz="2400" i="1" dirty="0" err="1">
                <a:solidFill>
                  <a:schemeClr val="tx1"/>
                </a:solidFill>
                <a:latin typeface="Cooper Hewitt" panose="020B0604020202020204" charset="0"/>
                <a:ea typeface="Cooper Hewitt" panose="020B0604020202020204" charset="0"/>
              </a:rPr>
              <a:t>Schopnost</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stát</a:t>
            </a:r>
            <a:r>
              <a:rPr lang="en-US" sz="2400" i="1" dirty="0">
                <a:solidFill>
                  <a:schemeClr val="tx1"/>
                </a:solidFill>
                <a:latin typeface="Cooper Hewitt" panose="020B0604020202020204" charset="0"/>
                <a:ea typeface="Cooper Hewitt" panose="020B0604020202020204" charset="0"/>
              </a:rPr>
              <a:t> se </a:t>
            </a:r>
            <a:r>
              <a:rPr lang="en-US" sz="2400" i="1" dirty="0" err="1">
                <a:solidFill>
                  <a:schemeClr val="tx1"/>
                </a:solidFill>
                <a:latin typeface="Cooper Hewitt" panose="020B0604020202020204" charset="0"/>
                <a:ea typeface="Cooper Hewitt" panose="020B0604020202020204" charset="0"/>
              </a:rPr>
              <a:t>objektem</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vlastního</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zájmu</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uvědomovat</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si</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vlastní</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mentální</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stavy</a:t>
            </a:r>
            <a:r>
              <a:rPr lang="en-US" sz="2400" i="1" dirty="0">
                <a:solidFill>
                  <a:schemeClr val="tx1"/>
                </a:solidFill>
                <a:latin typeface="Cooper Hewitt" panose="020B0604020202020204" charset="0"/>
                <a:ea typeface="Cooper Hewitt" panose="020B0604020202020204" charset="0"/>
              </a:rPr>
              <a:t> a </a:t>
            </a:r>
            <a:r>
              <a:rPr lang="en-US" sz="2400" i="1" dirty="0" err="1">
                <a:solidFill>
                  <a:schemeClr val="tx1"/>
                </a:solidFill>
                <a:latin typeface="Cooper Hewitt" panose="020B0604020202020204" charset="0"/>
                <a:ea typeface="Cooper Hewitt" panose="020B0604020202020204" charset="0"/>
              </a:rPr>
              <a:t>motivace</a:t>
            </a:r>
            <a:endParaRPr lang="en-US" sz="2400" i="1" dirty="0">
              <a:solidFill>
                <a:schemeClr val="tx1"/>
              </a:solidFill>
              <a:latin typeface="Cooper Hewitt" panose="020B0604020202020204" charset="0"/>
              <a:ea typeface="Cooper Hewitt" panose="020B0604020202020204" charset="0"/>
            </a:endParaRPr>
          </a:p>
          <a:p>
            <a:pPr marL="914400" lvl="1" indent="-457200" fontAlgn="base">
              <a:buFont typeface="Arial" panose="020B0604020202020204" pitchFamily="34" charset="0"/>
              <a:buChar char="•"/>
            </a:pPr>
            <a:r>
              <a:rPr lang="en-US" sz="2000" i="1" dirty="0" smtClean="0">
                <a:solidFill>
                  <a:schemeClr val="tx1"/>
                </a:solidFill>
                <a:latin typeface="Cooper Hewitt" panose="020B0604020202020204" charset="0"/>
                <a:ea typeface="Cooper Hewitt" panose="020B0604020202020204" charset="0"/>
              </a:rPr>
              <a:t>„</a:t>
            </a:r>
            <a:r>
              <a:rPr lang="en-US" sz="2000" i="1" dirty="0">
                <a:solidFill>
                  <a:schemeClr val="tx1"/>
                </a:solidFill>
                <a:latin typeface="Cooper Hewitt" panose="020B0604020202020204" charset="0"/>
                <a:ea typeface="Cooper Hewitt" panose="020B0604020202020204" charset="0"/>
              </a:rPr>
              <a:t>body-concept“ – </a:t>
            </a:r>
            <a:r>
              <a:rPr lang="en-US" sz="2000" i="1" dirty="0" err="1">
                <a:solidFill>
                  <a:schemeClr val="tx1"/>
                </a:solidFill>
                <a:latin typeface="Cooper Hewitt" panose="020B0604020202020204" charset="0"/>
                <a:ea typeface="Cooper Hewitt" panose="020B0604020202020204" charset="0"/>
              </a:rPr>
              <a:t>uvědomění</a:t>
            </a:r>
            <a:r>
              <a:rPr lang="en-US" sz="2000" i="1" dirty="0">
                <a:solidFill>
                  <a:schemeClr val="tx1"/>
                </a:solidFill>
                <a:latin typeface="Cooper Hewitt" panose="020B0604020202020204" charset="0"/>
                <a:ea typeface="Cooper Hewitt" panose="020B0604020202020204" charset="0"/>
              </a:rPr>
              <a:t> </a:t>
            </a:r>
            <a:r>
              <a:rPr lang="en-US" sz="2000" i="1" dirty="0" err="1">
                <a:solidFill>
                  <a:schemeClr val="tx1"/>
                </a:solidFill>
                <a:latin typeface="Cooper Hewitt" panose="020B0604020202020204" charset="0"/>
                <a:ea typeface="Cooper Hewitt" panose="020B0604020202020204" charset="0"/>
              </a:rPr>
              <a:t>si</a:t>
            </a:r>
            <a:r>
              <a:rPr lang="en-US" sz="2000" i="1" dirty="0">
                <a:solidFill>
                  <a:schemeClr val="tx1"/>
                </a:solidFill>
                <a:latin typeface="Cooper Hewitt" panose="020B0604020202020204" charset="0"/>
                <a:ea typeface="Cooper Hewitt" panose="020B0604020202020204" charset="0"/>
              </a:rPr>
              <a:t> </a:t>
            </a:r>
            <a:r>
              <a:rPr lang="en-US" sz="2000" i="1" dirty="0" err="1">
                <a:solidFill>
                  <a:schemeClr val="tx1"/>
                </a:solidFill>
                <a:latin typeface="Cooper Hewitt" panose="020B0604020202020204" charset="0"/>
                <a:ea typeface="Cooper Hewitt" panose="020B0604020202020204" charset="0"/>
              </a:rPr>
              <a:t>hranic</a:t>
            </a:r>
            <a:r>
              <a:rPr lang="cs-CZ" sz="2000" i="1" dirty="0">
                <a:solidFill>
                  <a:schemeClr val="tx1"/>
                </a:solidFill>
                <a:latin typeface="Cooper Hewitt" panose="020B0604020202020204" charset="0"/>
                <a:ea typeface="Cooper Hewitt" panose="020B0604020202020204" charset="0"/>
              </a:rPr>
              <a:t> </a:t>
            </a:r>
            <a:r>
              <a:rPr lang="en-US" sz="2000" i="1" dirty="0" err="1">
                <a:solidFill>
                  <a:schemeClr val="tx1"/>
                </a:solidFill>
                <a:latin typeface="Cooper Hewitt" panose="020B0604020202020204" charset="0"/>
                <a:ea typeface="Cooper Hewitt" panose="020B0604020202020204" charset="0"/>
              </a:rPr>
              <a:t>vlastního</a:t>
            </a:r>
            <a:r>
              <a:rPr lang="en-US" sz="2000" i="1" dirty="0">
                <a:solidFill>
                  <a:schemeClr val="tx1"/>
                </a:solidFill>
                <a:latin typeface="Cooper Hewitt" panose="020B0604020202020204" charset="0"/>
                <a:ea typeface="Cooper Hewitt" panose="020B0604020202020204" charset="0"/>
              </a:rPr>
              <a:t> </a:t>
            </a:r>
            <a:r>
              <a:rPr lang="en-US" sz="2000" i="1" dirty="0" err="1" smtClean="0">
                <a:solidFill>
                  <a:schemeClr val="tx1"/>
                </a:solidFill>
                <a:latin typeface="Cooper Hewitt" panose="020B0604020202020204" charset="0"/>
                <a:ea typeface="Cooper Hewitt" panose="020B0604020202020204" charset="0"/>
              </a:rPr>
              <a:t>těla</a:t>
            </a:r>
            <a:endParaRPr lang="cs-CZ" sz="2000" i="1" dirty="0" smtClean="0">
              <a:solidFill>
                <a:schemeClr val="tx1"/>
              </a:solidFill>
              <a:latin typeface="Cooper Hewitt" panose="020B0604020202020204" charset="0"/>
              <a:ea typeface="Cooper Hewitt" panose="020B0604020202020204" charset="0"/>
            </a:endParaRPr>
          </a:p>
          <a:p>
            <a:pPr marL="1371600" lvl="2" indent="-457200" fontAlgn="base">
              <a:buFont typeface="Arial" panose="020B0604020202020204" pitchFamily="34" charset="0"/>
              <a:buChar char="•"/>
            </a:pPr>
            <a:r>
              <a:rPr lang="cs-CZ" sz="2000" i="1" dirty="0">
                <a:solidFill>
                  <a:schemeClr val="tx1"/>
                </a:solidFill>
                <a:latin typeface="Cooper Hewitt" panose="020B0604020202020204" charset="0"/>
                <a:ea typeface="Cooper Hewitt" panose="020B0604020202020204" charset="0"/>
              </a:rPr>
              <a:t>percepce, vnímání, vč. </a:t>
            </a:r>
            <a:r>
              <a:rPr lang="cs-CZ" sz="2000" i="1" dirty="0" err="1">
                <a:solidFill>
                  <a:schemeClr val="tx1"/>
                </a:solidFill>
                <a:latin typeface="Cooper Hewitt" panose="020B0604020202020204" charset="0"/>
                <a:ea typeface="Cooper Hewitt" panose="020B0604020202020204" charset="0"/>
              </a:rPr>
              <a:t>propriocepce</a:t>
            </a:r>
            <a:r>
              <a:rPr lang="cs-CZ" sz="2000" i="1" dirty="0">
                <a:solidFill>
                  <a:schemeClr val="tx1"/>
                </a:solidFill>
                <a:latin typeface="Cooper Hewitt" panose="020B0604020202020204" charset="0"/>
                <a:ea typeface="Cooper Hewitt" panose="020B0604020202020204" charset="0"/>
              </a:rPr>
              <a:t> – vědomí si vlastního těla, pohybu končetin,...</a:t>
            </a:r>
          </a:p>
          <a:p>
            <a:pPr marL="1371600" lvl="2" indent="-457200" fontAlgn="base">
              <a:buFont typeface="Arial" panose="020B0604020202020204" pitchFamily="34" charset="0"/>
              <a:buChar char="•"/>
            </a:pPr>
            <a:r>
              <a:rPr lang="cs-CZ" sz="2000" i="1" dirty="0">
                <a:solidFill>
                  <a:schemeClr val="tx1"/>
                </a:solidFill>
                <a:latin typeface="Cooper Hewitt" panose="020B0604020202020204" charset="0"/>
                <a:ea typeface="Cooper Hewitt" panose="020B0604020202020204" charset="0"/>
              </a:rPr>
              <a:t>bolest, teplo, hlad, atd</a:t>
            </a:r>
            <a:r>
              <a:rPr lang="cs-CZ" sz="2000" i="1" dirty="0" smtClean="0">
                <a:solidFill>
                  <a:schemeClr val="tx1"/>
                </a:solidFill>
                <a:latin typeface="Cooper Hewitt" panose="020B0604020202020204" charset="0"/>
                <a:ea typeface="Cooper Hewitt" panose="020B0604020202020204" charset="0"/>
              </a:rPr>
              <a:t>.</a:t>
            </a:r>
          </a:p>
          <a:p>
            <a:pPr marL="914400" lvl="1" indent="-457200" fontAlgn="base">
              <a:buFont typeface="Arial" panose="020B0604020202020204" pitchFamily="34" charset="0"/>
              <a:buChar char="•"/>
            </a:pPr>
            <a:r>
              <a:rPr lang="cs-CZ" sz="2000" i="1" dirty="0" err="1" smtClean="0">
                <a:solidFill>
                  <a:schemeClr val="tx1"/>
                </a:solidFill>
                <a:latin typeface="Cooper Hewitt" panose="020B0604020202020204" charset="0"/>
                <a:ea typeface="Cooper Hewitt" panose="020B0604020202020204" charset="0"/>
              </a:rPr>
              <a:t>Social</a:t>
            </a:r>
            <a:r>
              <a:rPr lang="cs-CZ" sz="2000" i="1" dirty="0" smtClean="0">
                <a:solidFill>
                  <a:schemeClr val="tx1"/>
                </a:solidFill>
                <a:latin typeface="Cooper Hewitt" panose="020B0604020202020204" charset="0"/>
                <a:ea typeface="Cooper Hewitt" panose="020B0604020202020204" charset="0"/>
              </a:rPr>
              <a:t> </a:t>
            </a:r>
            <a:r>
              <a:rPr lang="cs-CZ" sz="2000" i="1" dirty="0" err="1" smtClean="0">
                <a:solidFill>
                  <a:schemeClr val="tx1"/>
                </a:solidFill>
                <a:latin typeface="Cooper Hewitt" panose="020B0604020202020204" charset="0"/>
                <a:ea typeface="Cooper Hewitt" panose="020B0604020202020204" charset="0"/>
              </a:rPr>
              <a:t>self-awareness</a:t>
            </a:r>
            <a:r>
              <a:rPr lang="cs-CZ" sz="2000" i="1" dirty="0" smtClean="0">
                <a:solidFill>
                  <a:schemeClr val="tx1"/>
                </a:solidFill>
                <a:latin typeface="Cooper Hewitt" panose="020B0604020202020204" charset="0"/>
                <a:ea typeface="Cooper Hewitt" panose="020B0604020202020204" charset="0"/>
              </a:rPr>
              <a:t> – já jako součást skupiny</a:t>
            </a:r>
            <a:endParaRPr lang="cs-CZ" sz="2000" i="1" dirty="0">
              <a:solidFill>
                <a:schemeClr val="tx1"/>
              </a:solidFill>
              <a:latin typeface="Cooper Hewitt" panose="020B0604020202020204" charset="0"/>
              <a:ea typeface="Cooper Hewitt" panose="020B0604020202020204" charset="0"/>
            </a:endParaRPr>
          </a:p>
          <a:p>
            <a:pPr marL="457200" indent="-457200" fontAlgn="base">
              <a:buFont typeface="Arial" panose="020B0604020202020204" pitchFamily="34" charset="0"/>
              <a:buChar char="•"/>
            </a:pPr>
            <a:r>
              <a:rPr lang="en-US" sz="2400" i="1" dirty="0" smtClean="0">
                <a:solidFill>
                  <a:schemeClr val="tx1"/>
                </a:solidFill>
                <a:latin typeface="Cooper Hewitt" panose="020B0604020202020204" charset="0"/>
                <a:ea typeface="Cooper Hewitt" panose="020B0604020202020204" charset="0"/>
              </a:rPr>
              <a:t>U </a:t>
            </a:r>
            <a:r>
              <a:rPr lang="en-US" sz="2400" i="1" dirty="0" err="1">
                <a:solidFill>
                  <a:schemeClr val="tx1"/>
                </a:solidFill>
                <a:latin typeface="Cooper Hewitt" panose="020B0604020202020204" charset="0"/>
                <a:ea typeface="Cooper Hewitt" panose="020B0604020202020204" charset="0"/>
              </a:rPr>
              <a:t>zvířat</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testováno</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pomocí</a:t>
            </a:r>
            <a:r>
              <a:rPr lang="en-US" sz="2400" i="1" dirty="0">
                <a:solidFill>
                  <a:schemeClr val="tx1"/>
                </a:solidFill>
                <a:latin typeface="Cooper Hewitt" panose="020B0604020202020204" charset="0"/>
                <a:ea typeface="Cooper Hewitt" panose="020B0604020202020204" charset="0"/>
              </a:rPr>
              <a:t> </a:t>
            </a:r>
            <a:r>
              <a:rPr lang="en-US" sz="2400" b="1" i="1" dirty="0" err="1">
                <a:solidFill>
                  <a:schemeClr val="tx1"/>
                </a:solidFill>
                <a:latin typeface="Cooper Hewitt" panose="020B0604020202020204" charset="0"/>
                <a:ea typeface="Cooper Hewitt" panose="020B0604020202020204" charset="0"/>
              </a:rPr>
              <a:t>sebepoznání</a:t>
            </a:r>
            <a:r>
              <a:rPr lang="en-US" sz="2400" i="1" dirty="0">
                <a:solidFill>
                  <a:schemeClr val="tx1"/>
                </a:solidFill>
                <a:latin typeface="Cooper Hewitt" panose="020B0604020202020204" charset="0"/>
                <a:ea typeface="Cooper Hewitt" panose="020B0604020202020204" charset="0"/>
              </a:rPr>
              <a:t> v </a:t>
            </a:r>
            <a:r>
              <a:rPr lang="en-US" sz="2400" i="1" dirty="0" err="1">
                <a:solidFill>
                  <a:schemeClr val="tx1"/>
                </a:solidFill>
                <a:latin typeface="Cooper Hewitt" panose="020B0604020202020204" charset="0"/>
                <a:ea typeface="Cooper Hewitt" panose="020B0604020202020204" charset="0"/>
              </a:rPr>
              <a:t>zrcadle</a:t>
            </a:r>
            <a:endParaRPr lang="en-US" sz="2400" i="1" dirty="0">
              <a:solidFill>
                <a:schemeClr val="tx1"/>
              </a:solidFill>
              <a:latin typeface="Cooper Hewitt" panose="020B0604020202020204" charset="0"/>
              <a:ea typeface="Cooper Hewitt" panose="020B0604020202020204" charset="0"/>
            </a:endParaRPr>
          </a:p>
        </p:txBody>
      </p:sp>
    </p:spTree>
    <p:extLst>
      <p:ext uri="{BB962C8B-B14F-4D97-AF65-F5344CB8AC3E}">
        <p14:creationId xmlns:p14="http://schemas.microsoft.com/office/powerpoint/2010/main" val="23713421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349FA801-B02A-42F4-A108-C26AA53FB673}"/>
              </a:ext>
            </a:extLst>
          </p:cNvPr>
          <p:cNvSpPr/>
          <p:nvPr/>
        </p:nvSpPr>
        <p:spPr>
          <a:xfrm rot="16200000">
            <a:off x="5390554" y="-2865068"/>
            <a:ext cx="1410895" cy="12192003"/>
          </a:xfrm>
          <a:prstGeom prst="rect">
            <a:avLst/>
          </a:prstGeom>
          <a:gradFill flip="none" rotWithShape="1">
            <a:gsLst>
              <a:gs pos="0">
                <a:srgbClr val="AA6D7E"/>
              </a:gs>
              <a:gs pos="100000">
                <a:srgbClr val="CACAC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 name="Group 5">
            <a:extLst>
              <a:ext uri="{FF2B5EF4-FFF2-40B4-BE49-F238E27FC236}">
                <a16:creationId xmlns:a16="http://schemas.microsoft.com/office/drawing/2014/main" id="{0C455B2A-3D1B-4F98-ACA5-C72C064015F6}"/>
              </a:ext>
            </a:extLst>
          </p:cNvPr>
          <p:cNvGrpSpPr/>
          <p:nvPr/>
        </p:nvGrpSpPr>
        <p:grpSpPr>
          <a:xfrm>
            <a:off x="78060" y="2842580"/>
            <a:ext cx="12113940" cy="1093800"/>
            <a:chOff x="6665542" y="2719623"/>
            <a:chExt cx="4777152" cy="1172719"/>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719623"/>
              <a:ext cx="4777152" cy="890955"/>
            </a:xfrm>
            <a:prstGeom prst="rect">
              <a:avLst/>
            </a:prstGeom>
            <a:noFill/>
          </p:spPr>
          <p:txBody>
            <a:bodyPr wrap="square" rtlCol="0" anchor="ctr">
              <a:spAutoFit/>
            </a:bodyPr>
            <a:lstStyle/>
            <a:p>
              <a:pPr algn="r"/>
              <a:r>
                <a:rPr lang="cs-CZ" altLang="ko-KR" sz="4800" b="1" dirty="0" smtClean="0">
                  <a:solidFill>
                    <a:schemeClr val="bg1"/>
                  </a:solidFill>
                  <a:latin typeface="+mj-lt"/>
                  <a:cs typeface="Arial" pitchFamily="34" charset="0"/>
                </a:rPr>
                <a:t>Sociální percepce</a:t>
              </a:r>
              <a:endParaRPr lang="ko-KR" altLang="en-US" sz="4800" b="1" dirty="0">
                <a:solidFill>
                  <a:schemeClr val="bg1"/>
                </a:solidFill>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65542" y="3512686"/>
              <a:ext cx="4777096" cy="379656"/>
            </a:xfrm>
            <a:prstGeom prst="rect">
              <a:avLst/>
            </a:prstGeom>
            <a:noFill/>
          </p:spPr>
          <p:txBody>
            <a:bodyPr wrap="square" rtlCol="0" anchor="ctr">
              <a:spAutoFit/>
            </a:bodyPr>
            <a:lstStyle/>
            <a:p>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14879405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596064"/>
            <a:ext cx="11587436" cy="923330"/>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Sebeuvědomění - sebepoznání</a:t>
            </a:r>
            <a:endParaRPr lang="cs-CZ" sz="5400" dirty="0">
              <a:solidFill>
                <a:schemeClr val="bg1"/>
              </a:solidFill>
            </a:endParaRPr>
          </a:p>
        </p:txBody>
      </p:sp>
      <p:sp>
        <p:nvSpPr>
          <p:cNvPr id="21" name="Obdélník 20"/>
          <p:cNvSpPr/>
          <p:nvPr/>
        </p:nvSpPr>
        <p:spPr>
          <a:xfrm>
            <a:off x="289932" y="1934891"/>
            <a:ext cx="5887844" cy="2376949"/>
          </a:xfrm>
          <a:prstGeom prst="rect">
            <a:avLst/>
          </a:prstGeom>
          <a:solidFill>
            <a:srgbClr val="AAB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fontAlgn="base">
              <a:buFont typeface="Arial" panose="020B0604020202020204" pitchFamily="34" charset="0"/>
              <a:buChar char="•"/>
            </a:pPr>
            <a:r>
              <a:rPr lang="en-US" sz="2400" i="1" dirty="0" err="1">
                <a:solidFill>
                  <a:schemeClr val="tx1"/>
                </a:solidFill>
                <a:latin typeface="Cooper Hewitt" panose="020B0604020202020204" charset="0"/>
                <a:ea typeface="Cooper Hewitt" panose="020B0604020202020204" charset="0"/>
              </a:rPr>
              <a:t>Schopnost</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stát</a:t>
            </a:r>
            <a:r>
              <a:rPr lang="en-US" sz="2400" i="1" dirty="0">
                <a:solidFill>
                  <a:schemeClr val="tx1"/>
                </a:solidFill>
                <a:latin typeface="Cooper Hewitt" panose="020B0604020202020204" charset="0"/>
                <a:ea typeface="Cooper Hewitt" panose="020B0604020202020204" charset="0"/>
              </a:rPr>
              <a:t> se </a:t>
            </a:r>
            <a:r>
              <a:rPr lang="en-US" sz="2400" i="1" dirty="0" err="1">
                <a:solidFill>
                  <a:schemeClr val="tx1"/>
                </a:solidFill>
                <a:latin typeface="Cooper Hewitt" panose="020B0604020202020204" charset="0"/>
                <a:ea typeface="Cooper Hewitt" panose="020B0604020202020204" charset="0"/>
              </a:rPr>
              <a:t>objektem</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vlastního</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zájmu</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uvědomovat</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si</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vlastní</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mentální</a:t>
            </a:r>
            <a:r>
              <a:rPr lang="en-US" sz="2400" i="1" dirty="0">
                <a:solidFill>
                  <a:schemeClr val="tx1"/>
                </a:solidFill>
                <a:latin typeface="Cooper Hewitt" panose="020B0604020202020204" charset="0"/>
                <a:ea typeface="Cooper Hewitt" panose="020B0604020202020204" charset="0"/>
              </a:rPr>
              <a:t> </a:t>
            </a:r>
            <a:r>
              <a:rPr lang="en-US" sz="2400" i="1" dirty="0" err="1">
                <a:solidFill>
                  <a:schemeClr val="tx1"/>
                </a:solidFill>
                <a:latin typeface="Cooper Hewitt" panose="020B0604020202020204" charset="0"/>
                <a:ea typeface="Cooper Hewitt" panose="020B0604020202020204" charset="0"/>
              </a:rPr>
              <a:t>stavy</a:t>
            </a:r>
            <a:r>
              <a:rPr lang="en-US" sz="2400" i="1" dirty="0">
                <a:solidFill>
                  <a:schemeClr val="tx1"/>
                </a:solidFill>
                <a:latin typeface="Cooper Hewitt" panose="020B0604020202020204" charset="0"/>
                <a:ea typeface="Cooper Hewitt" panose="020B0604020202020204" charset="0"/>
              </a:rPr>
              <a:t> a </a:t>
            </a:r>
            <a:r>
              <a:rPr lang="en-US" sz="2400" i="1" dirty="0" err="1">
                <a:solidFill>
                  <a:schemeClr val="tx1"/>
                </a:solidFill>
                <a:latin typeface="Cooper Hewitt" panose="020B0604020202020204" charset="0"/>
                <a:ea typeface="Cooper Hewitt" panose="020B0604020202020204" charset="0"/>
              </a:rPr>
              <a:t>motivace</a:t>
            </a:r>
            <a:endParaRPr lang="en-US" sz="2400" i="1" dirty="0">
              <a:solidFill>
                <a:schemeClr val="tx1"/>
              </a:solidFill>
              <a:latin typeface="Cooper Hewitt" panose="020B0604020202020204" charset="0"/>
              <a:ea typeface="Cooper Hewitt" panose="020B0604020202020204" charset="0"/>
            </a:endParaRPr>
          </a:p>
          <a:p>
            <a:pPr marL="457200" lvl="0" indent="-457200" fontAlgn="base">
              <a:buFont typeface="Arial" panose="020B0604020202020204" pitchFamily="34" charset="0"/>
              <a:buChar char="•"/>
              <a:defRPr/>
            </a:pPr>
            <a:r>
              <a:rPr lang="en-US" sz="2400" i="1" dirty="0" err="1" smtClean="0">
                <a:solidFill>
                  <a:prstClr val="black"/>
                </a:solidFill>
                <a:latin typeface="Cooper Hewitt" panose="020B0604020202020204" charset="0"/>
                <a:ea typeface="Cooper Hewitt" panose="020B0604020202020204" charset="0"/>
              </a:rPr>
              <a:t>Sebe</a:t>
            </a:r>
            <a:r>
              <a:rPr lang="cs-CZ" sz="2400" i="1" dirty="0">
                <a:solidFill>
                  <a:prstClr val="black"/>
                </a:solidFill>
                <a:latin typeface="Cooper Hewitt" panose="020B0604020202020204" charset="0"/>
                <a:ea typeface="Cooper Hewitt" panose="020B0604020202020204" charset="0"/>
              </a:rPr>
              <a:t>poznání</a:t>
            </a:r>
            <a:r>
              <a:rPr lang="en-US" sz="2400" i="1" dirty="0">
                <a:solidFill>
                  <a:prstClr val="black"/>
                </a:solidFill>
                <a:latin typeface="Cooper Hewitt" panose="020B0604020202020204" charset="0"/>
                <a:ea typeface="Cooper Hewitt" panose="020B0604020202020204" charset="0"/>
              </a:rPr>
              <a:t> je </a:t>
            </a:r>
            <a:r>
              <a:rPr lang="en-US" sz="2400" i="1" dirty="0" err="1">
                <a:solidFill>
                  <a:prstClr val="black"/>
                </a:solidFill>
                <a:latin typeface="Cooper Hewitt" panose="020B0604020202020204" charset="0"/>
                <a:ea typeface="Cooper Hewitt" panose="020B0604020202020204" charset="0"/>
              </a:rPr>
              <a:t>považováno</a:t>
            </a:r>
            <a:r>
              <a:rPr lang="en-US" sz="2400" i="1" dirty="0">
                <a:solidFill>
                  <a:prstClr val="black"/>
                </a:solidFill>
                <a:latin typeface="Cooper Hewitt" panose="020B0604020202020204" charset="0"/>
                <a:ea typeface="Cooper Hewitt" panose="020B0604020202020204" charset="0"/>
              </a:rPr>
              <a:t> </a:t>
            </a:r>
            <a:r>
              <a:rPr lang="en-US" sz="2400" i="1" dirty="0" err="1">
                <a:solidFill>
                  <a:prstClr val="black"/>
                </a:solidFill>
                <a:latin typeface="Cooper Hewitt" panose="020B0604020202020204" charset="0"/>
                <a:ea typeface="Cooper Hewitt" panose="020B0604020202020204" charset="0"/>
              </a:rPr>
              <a:t>za</a:t>
            </a:r>
            <a:r>
              <a:rPr lang="en-US" sz="2400" i="1" dirty="0">
                <a:solidFill>
                  <a:prstClr val="black"/>
                </a:solidFill>
                <a:latin typeface="Cooper Hewitt" panose="020B0604020202020204" charset="0"/>
                <a:ea typeface="Cooper Hewitt" panose="020B0604020202020204" charset="0"/>
              </a:rPr>
              <a:t> </a:t>
            </a:r>
            <a:r>
              <a:rPr lang="cs-CZ" sz="2400" i="1" dirty="0" smtClean="0">
                <a:solidFill>
                  <a:prstClr val="black"/>
                </a:solidFill>
                <a:latin typeface="Cooper Hewitt" panose="020B0604020202020204" charset="0"/>
                <a:ea typeface="Cooper Hewitt" panose="020B0604020202020204" charset="0"/>
              </a:rPr>
              <a:t>nutný předpoklad</a:t>
            </a:r>
            <a:r>
              <a:rPr lang="en-US" sz="2400" i="1" dirty="0" smtClean="0">
                <a:solidFill>
                  <a:prstClr val="black"/>
                </a:solidFill>
                <a:latin typeface="Cooper Hewitt" panose="020B0604020202020204" charset="0"/>
                <a:ea typeface="Cooper Hewitt" panose="020B0604020202020204" charset="0"/>
              </a:rPr>
              <a:t> </a:t>
            </a:r>
            <a:r>
              <a:rPr lang="en-US" sz="2400" i="1" dirty="0" err="1">
                <a:solidFill>
                  <a:prstClr val="black"/>
                </a:solidFill>
                <a:latin typeface="Cooper Hewitt" panose="020B0604020202020204" charset="0"/>
                <a:ea typeface="Cooper Hewitt" panose="020B0604020202020204" charset="0"/>
              </a:rPr>
              <a:t>ke</a:t>
            </a:r>
            <a:r>
              <a:rPr lang="en-US" sz="2400" i="1" dirty="0">
                <a:solidFill>
                  <a:prstClr val="black"/>
                </a:solidFill>
                <a:latin typeface="Cooper Hewitt" panose="020B0604020202020204" charset="0"/>
                <a:ea typeface="Cooper Hewitt" panose="020B0604020202020204" charset="0"/>
              </a:rPr>
              <a:t> </a:t>
            </a:r>
            <a:r>
              <a:rPr lang="en-US" sz="2400" i="1" dirty="0" err="1">
                <a:solidFill>
                  <a:prstClr val="black"/>
                </a:solidFill>
                <a:latin typeface="Cooper Hewitt" panose="020B0604020202020204" charset="0"/>
                <a:ea typeface="Cooper Hewitt" panose="020B0604020202020204" charset="0"/>
              </a:rPr>
              <a:t>schopnosti</a:t>
            </a:r>
            <a:r>
              <a:rPr lang="en-US" sz="2400" i="1" dirty="0">
                <a:solidFill>
                  <a:prstClr val="black"/>
                </a:solidFill>
                <a:latin typeface="Cooper Hewitt" panose="020B0604020202020204" charset="0"/>
                <a:ea typeface="Cooper Hewitt" panose="020B0604020202020204" charset="0"/>
              </a:rPr>
              <a:t> </a:t>
            </a:r>
            <a:r>
              <a:rPr lang="en-US" sz="2400" i="1" dirty="0" err="1">
                <a:solidFill>
                  <a:prstClr val="black"/>
                </a:solidFill>
                <a:latin typeface="Cooper Hewitt" panose="020B0604020202020204" charset="0"/>
                <a:ea typeface="Cooper Hewitt" panose="020B0604020202020204" charset="0"/>
              </a:rPr>
              <a:t>správně</a:t>
            </a:r>
            <a:r>
              <a:rPr lang="en-US" sz="2400" i="1" dirty="0">
                <a:solidFill>
                  <a:prstClr val="black"/>
                </a:solidFill>
                <a:latin typeface="Cooper Hewitt" panose="020B0604020202020204" charset="0"/>
                <a:ea typeface="Cooper Hewitt" panose="020B0604020202020204" charset="0"/>
              </a:rPr>
              <a:t> </a:t>
            </a:r>
            <a:r>
              <a:rPr lang="en-US" sz="2400" i="1" dirty="0" err="1">
                <a:solidFill>
                  <a:prstClr val="black"/>
                </a:solidFill>
                <a:latin typeface="Cooper Hewitt" panose="020B0604020202020204" charset="0"/>
                <a:ea typeface="Cooper Hewitt" panose="020B0604020202020204" charset="0"/>
              </a:rPr>
              <a:t>určit</a:t>
            </a:r>
            <a:r>
              <a:rPr lang="en-US" sz="2400" i="1" dirty="0">
                <a:solidFill>
                  <a:prstClr val="black"/>
                </a:solidFill>
                <a:latin typeface="Cooper Hewitt" panose="020B0604020202020204" charset="0"/>
                <a:ea typeface="Cooper Hewitt" panose="020B0604020202020204" charset="0"/>
              </a:rPr>
              <a:t> </a:t>
            </a:r>
            <a:r>
              <a:rPr lang="en-US" sz="2400" i="1" dirty="0" err="1">
                <a:solidFill>
                  <a:prstClr val="black"/>
                </a:solidFill>
                <a:latin typeface="Cooper Hewitt" panose="020B0604020202020204" charset="0"/>
                <a:ea typeface="Cooper Hewitt" panose="020B0604020202020204" charset="0"/>
              </a:rPr>
              <a:t>obraz</a:t>
            </a:r>
            <a:r>
              <a:rPr lang="en-US" sz="2400" i="1" dirty="0">
                <a:solidFill>
                  <a:prstClr val="black"/>
                </a:solidFill>
                <a:latin typeface="Cooper Hewitt" panose="020B0604020202020204" charset="0"/>
                <a:ea typeface="Cooper Hewitt" panose="020B0604020202020204" charset="0"/>
              </a:rPr>
              <a:t> v </a:t>
            </a:r>
            <a:r>
              <a:rPr lang="en-US" sz="2400" i="1" dirty="0" err="1">
                <a:solidFill>
                  <a:prstClr val="black"/>
                </a:solidFill>
                <a:latin typeface="Cooper Hewitt" panose="020B0604020202020204" charset="0"/>
                <a:ea typeface="Cooper Hewitt" panose="020B0604020202020204" charset="0"/>
              </a:rPr>
              <a:t>zrcadle</a:t>
            </a:r>
            <a:r>
              <a:rPr lang="en-US" sz="2400" i="1" dirty="0">
                <a:solidFill>
                  <a:prstClr val="black"/>
                </a:solidFill>
                <a:latin typeface="Cooper Hewitt" panose="020B0604020202020204" charset="0"/>
                <a:ea typeface="Cooper Hewitt" panose="020B0604020202020204" charset="0"/>
              </a:rPr>
              <a:t> </a:t>
            </a:r>
            <a:r>
              <a:rPr lang="en-US" sz="2400" i="1" dirty="0" err="1">
                <a:solidFill>
                  <a:prstClr val="black"/>
                </a:solidFill>
                <a:latin typeface="Cooper Hewitt" panose="020B0604020202020204" charset="0"/>
                <a:ea typeface="Cooper Hewitt" panose="020B0604020202020204" charset="0"/>
              </a:rPr>
              <a:t>jako</a:t>
            </a:r>
            <a:r>
              <a:rPr lang="en-US" sz="2400" i="1" dirty="0">
                <a:solidFill>
                  <a:prstClr val="black"/>
                </a:solidFill>
                <a:latin typeface="Cooper Hewitt" panose="020B0604020202020204" charset="0"/>
                <a:ea typeface="Cooper Hewitt" panose="020B0604020202020204" charset="0"/>
              </a:rPr>
              <a:t> </a:t>
            </a:r>
            <a:r>
              <a:rPr lang="en-US" sz="2400" i="1" dirty="0" err="1">
                <a:solidFill>
                  <a:prstClr val="black"/>
                </a:solidFill>
                <a:latin typeface="Cooper Hewitt" panose="020B0604020202020204" charset="0"/>
                <a:ea typeface="Cooper Hewitt" panose="020B0604020202020204" charset="0"/>
              </a:rPr>
              <a:t>sebe</a:t>
            </a:r>
            <a:r>
              <a:rPr lang="en-US" sz="2400" i="1" dirty="0">
                <a:solidFill>
                  <a:prstClr val="black"/>
                </a:solidFill>
                <a:latin typeface="Cooper Hewitt" panose="020B0604020202020204" charset="0"/>
                <a:ea typeface="Cooper Hewitt" panose="020B0604020202020204" charset="0"/>
              </a:rPr>
              <a:t> </a:t>
            </a:r>
            <a:r>
              <a:rPr lang="en-US" sz="2400" i="1" dirty="0" err="1" smtClean="0">
                <a:solidFill>
                  <a:prstClr val="black"/>
                </a:solidFill>
                <a:latin typeface="Cooper Hewitt" panose="020B0604020202020204" charset="0"/>
                <a:ea typeface="Cooper Hewitt" panose="020B0604020202020204" charset="0"/>
              </a:rPr>
              <a:t>sama</a:t>
            </a:r>
            <a:endParaRPr lang="en-US" sz="2400" i="1" dirty="0">
              <a:solidFill>
                <a:prstClr val="black"/>
              </a:solidFill>
              <a:latin typeface="Cooper Hewitt" panose="020B0604020202020204" charset="0"/>
              <a:ea typeface="Cooper Hewitt" panose="020B0604020202020204" charset="0"/>
            </a:endParaRPr>
          </a:p>
        </p:txBody>
      </p:sp>
      <p:sp>
        <p:nvSpPr>
          <p:cNvPr id="7" name="Obdélník 6"/>
          <p:cNvSpPr/>
          <p:nvPr/>
        </p:nvSpPr>
        <p:spPr>
          <a:xfrm>
            <a:off x="289932" y="4303455"/>
            <a:ext cx="5887844" cy="2554545"/>
          </a:xfrm>
          <a:prstGeom prst="rect">
            <a:avLst/>
          </a:prstGeom>
          <a:solidFill>
            <a:schemeClr val="bg1">
              <a:lumMod val="95000"/>
            </a:schemeClr>
          </a:solidFill>
        </p:spPr>
        <p:txBody>
          <a:bodyPr wrap="square">
            <a:spAutoFit/>
          </a:bodyPr>
          <a:lstStyle/>
          <a:p>
            <a:pPr lvl="0">
              <a:defRPr/>
            </a:pPr>
            <a:r>
              <a:rPr lang="en-US" sz="2000" b="1" i="1" dirty="0" err="1">
                <a:solidFill>
                  <a:prstClr val="black"/>
                </a:solidFill>
                <a:latin typeface="Cooper Hewitt" panose="020B0604020202020204" charset="0"/>
                <a:ea typeface="Cooper Hewitt" panose="020B0604020202020204" charset="0"/>
              </a:rPr>
              <a:t>Projevy</a:t>
            </a:r>
            <a:r>
              <a:rPr lang="en-US" sz="2000" b="1" i="1" dirty="0">
                <a:solidFill>
                  <a:prstClr val="black"/>
                </a:solidFill>
                <a:latin typeface="Cooper Hewitt" panose="020B0604020202020204" charset="0"/>
                <a:ea typeface="Cooper Hewitt" panose="020B0604020202020204" charset="0"/>
              </a:rPr>
              <a:t> </a:t>
            </a:r>
            <a:r>
              <a:rPr lang="en-US" sz="2000" b="1" i="1" dirty="0" err="1">
                <a:solidFill>
                  <a:prstClr val="black"/>
                </a:solidFill>
                <a:latin typeface="Cooper Hewitt" panose="020B0604020202020204" charset="0"/>
                <a:ea typeface="Cooper Hewitt" panose="020B0604020202020204" charset="0"/>
              </a:rPr>
              <a:t>sebepoznání</a:t>
            </a:r>
            <a:endParaRPr lang="en-US" sz="2000" i="1" dirty="0">
              <a:solidFill>
                <a:prstClr val="black"/>
              </a:solidFill>
              <a:latin typeface="Cooper Hewitt" panose="020B0604020202020204" charset="0"/>
              <a:ea typeface="Cooper Hewitt" panose="020B0604020202020204" charset="0"/>
            </a:endParaRPr>
          </a:p>
          <a:p>
            <a:pPr marL="457200" lvl="0" indent="-457200" fontAlgn="base">
              <a:buFont typeface="Arial" panose="020B0604020202020204" pitchFamily="34" charset="0"/>
              <a:buChar char="•"/>
              <a:defRPr/>
            </a:pPr>
            <a:r>
              <a:rPr lang="en-US" sz="2000" i="1" dirty="0" err="1">
                <a:solidFill>
                  <a:prstClr val="black"/>
                </a:solidFill>
                <a:latin typeface="Cooper Hewitt" panose="020B0604020202020204" charset="0"/>
                <a:ea typeface="Cooper Hewitt" panose="020B0604020202020204" charset="0"/>
              </a:rPr>
              <a:t>Sociální</a:t>
            </a:r>
            <a:r>
              <a:rPr lang="en-US" sz="2000" i="1" dirty="0">
                <a:solidFill>
                  <a:prstClr val="black"/>
                </a:solidFill>
                <a:latin typeface="Cooper Hewitt" panose="020B0604020202020204" charset="0"/>
                <a:ea typeface="Cooper Hewitt" panose="020B0604020202020204" charset="0"/>
              </a:rPr>
              <a:t>/</a:t>
            </a:r>
            <a:r>
              <a:rPr lang="en-US" sz="2000" i="1" dirty="0" err="1">
                <a:solidFill>
                  <a:prstClr val="black"/>
                </a:solidFill>
                <a:latin typeface="Cooper Hewitt" panose="020B0604020202020204" charset="0"/>
                <a:ea typeface="Cooper Hewitt" panose="020B0604020202020204" charset="0"/>
              </a:rPr>
              <a:t>agresivní</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chování</a:t>
            </a:r>
            <a:r>
              <a:rPr lang="en-US" sz="2000" i="1" dirty="0">
                <a:solidFill>
                  <a:prstClr val="black"/>
                </a:solidFill>
                <a:latin typeface="Cooper Hewitt" panose="020B0604020202020204" charset="0"/>
                <a:ea typeface="Cooper Hewitt" panose="020B0604020202020204" charset="0"/>
              </a:rPr>
              <a:t>/</a:t>
            </a:r>
            <a:r>
              <a:rPr lang="en-US" sz="2000" i="1" dirty="0" err="1">
                <a:solidFill>
                  <a:prstClr val="black"/>
                </a:solidFill>
                <a:latin typeface="Cooper Hewitt" panose="020B0604020202020204" charset="0"/>
                <a:ea typeface="Cooper Hewitt" panose="020B0604020202020204" charset="0"/>
              </a:rPr>
              <a:t>explorace</a:t>
            </a:r>
            <a:endParaRPr lang="en-US" sz="2000" i="1" dirty="0">
              <a:solidFill>
                <a:prstClr val="black"/>
              </a:solidFill>
              <a:latin typeface="Cooper Hewitt" panose="020B0604020202020204" charset="0"/>
              <a:ea typeface="Cooper Hewitt" panose="020B0604020202020204" charset="0"/>
            </a:endParaRPr>
          </a:p>
          <a:p>
            <a:pPr marL="457200" lvl="0" indent="-457200" fontAlgn="base">
              <a:buFont typeface="Arial" panose="020B0604020202020204" pitchFamily="34" charset="0"/>
              <a:buChar char="•"/>
              <a:defRPr/>
            </a:pPr>
            <a:r>
              <a:rPr lang="en-US" sz="2000" i="1" dirty="0" err="1">
                <a:solidFill>
                  <a:prstClr val="black"/>
                </a:solidFill>
                <a:latin typeface="Cooper Hewitt" panose="020B0604020202020204" charset="0"/>
                <a:ea typeface="Cooper Hewitt" panose="020B0604020202020204" charset="0"/>
              </a:rPr>
              <a:t>Hledání</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druhého</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jedince</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za</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zrcadlem</a:t>
            </a:r>
            <a:endParaRPr lang="en-US" sz="2000" i="1" dirty="0">
              <a:solidFill>
                <a:prstClr val="black"/>
              </a:solidFill>
              <a:latin typeface="Cooper Hewitt" panose="020B0604020202020204" charset="0"/>
              <a:ea typeface="Cooper Hewitt" panose="020B0604020202020204" charset="0"/>
            </a:endParaRPr>
          </a:p>
          <a:p>
            <a:pPr marL="457200" lvl="0" indent="-457200" fontAlgn="base">
              <a:buFont typeface="Arial" panose="020B0604020202020204" pitchFamily="34" charset="0"/>
              <a:buChar char="•"/>
              <a:defRPr/>
            </a:pPr>
            <a:r>
              <a:rPr lang="en-US" sz="2000" i="1" u="sng" dirty="0">
                <a:solidFill>
                  <a:prstClr val="black"/>
                </a:solidFill>
                <a:latin typeface="Cooper Hewitt" panose="020B0604020202020204" charset="0"/>
                <a:ea typeface="Cooper Hewitt" panose="020B0604020202020204" charset="0"/>
              </a:rPr>
              <a:t>I. </a:t>
            </a:r>
            <a:r>
              <a:rPr lang="en-US" sz="2000" i="1" u="sng" dirty="0" err="1">
                <a:solidFill>
                  <a:prstClr val="black"/>
                </a:solidFill>
                <a:latin typeface="Cooper Hewitt" panose="020B0604020202020204" charset="0"/>
                <a:ea typeface="Cooper Hewitt" panose="020B0604020202020204" charset="0"/>
              </a:rPr>
              <a:t>stupeň</a:t>
            </a:r>
            <a:r>
              <a:rPr lang="en-US" sz="2000" i="1" dirty="0">
                <a:solidFill>
                  <a:prstClr val="black"/>
                </a:solidFill>
                <a:latin typeface="Cooper Hewitt" panose="020B0604020202020204" charset="0"/>
                <a:ea typeface="Cooper Hewitt" panose="020B0604020202020204" charset="0"/>
              </a:rPr>
              <a:t> - </a:t>
            </a:r>
            <a:r>
              <a:rPr lang="en-US" sz="2000" i="1" dirty="0" err="1">
                <a:solidFill>
                  <a:prstClr val="black"/>
                </a:solidFill>
                <a:latin typeface="Cooper Hewitt" panose="020B0604020202020204" charset="0"/>
                <a:ea typeface="Cooper Hewitt" panose="020B0604020202020204" charset="0"/>
              </a:rPr>
              <a:t>chování</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vedoucí</a:t>
            </a:r>
            <a:r>
              <a:rPr lang="en-US" sz="2000" i="1" dirty="0">
                <a:solidFill>
                  <a:prstClr val="black"/>
                </a:solidFill>
                <a:latin typeface="Cooper Hewitt" panose="020B0604020202020204" charset="0"/>
                <a:ea typeface="Cooper Hewitt" panose="020B0604020202020204" charset="0"/>
              </a:rPr>
              <a:t> k </a:t>
            </a:r>
            <a:r>
              <a:rPr lang="en-US" sz="2000" i="1" dirty="0" err="1">
                <a:solidFill>
                  <a:prstClr val="black"/>
                </a:solidFill>
                <a:latin typeface="Cooper Hewitt" panose="020B0604020202020204" charset="0"/>
                <a:ea typeface="Cooper Hewitt" panose="020B0604020202020204" charset="0"/>
              </a:rPr>
              <a:t>sebepoznání</a:t>
            </a:r>
            <a:r>
              <a:rPr lang="en-US" sz="2000" i="1" dirty="0">
                <a:solidFill>
                  <a:prstClr val="black"/>
                </a:solidFill>
                <a:latin typeface="Cooper Hewitt" panose="020B0604020202020204" charset="0"/>
                <a:ea typeface="Cooper Hewitt" panose="020B0604020202020204" charset="0"/>
              </a:rPr>
              <a:t> – </a:t>
            </a:r>
            <a:r>
              <a:rPr lang="en-US" sz="2000" i="1" dirty="0" err="1">
                <a:solidFill>
                  <a:prstClr val="black"/>
                </a:solidFill>
                <a:latin typeface="Cooper Hewitt" panose="020B0604020202020204" charset="0"/>
                <a:ea typeface="Cooper Hewitt" panose="020B0604020202020204" charset="0"/>
              </a:rPr>
              <a:t>chování</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podmíněné</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zrcadlem</a:t>
            </a:r>
            <a:endParaRPr lang="en-US" sz="2000" i="1" dirty="0">
              <a:solidFill>
                <a:prstClr val="black"/>
              </a:solidFill>
              <a:latin typeface="Cooper Hewitt" panose="020B0604020202020204" charset="0"/>
              <a:ea typeface="Cooper Hewitt" panose="020B0604020202020204" charset="0"/>
            </a:endParaRPr>
          </a:p>
          <a:p>
            <a:pPr marL="457200" lvl="0" indent="-457200" fontAlgn="base">
              <a:buFont typeface="Arial" panose="020B0604020202020204" pitchFamily="34" charset="0"/>
              <a:buChar char="•"/>
              <a:defRPr/>
            </a:pPr>
            <a:r>
              <a:rPr lang="en-US" sz="2000" i="1" u="sng" dirty="0">
                <a:solidFill>
                  <a:prstClr val="black"/>
                </a:solidFill>
                <a:latin typeface="Cooper Hewitt" panose="020B0604020202020204" charset="0"/>
                <a:ea typeface="Cooper Hewitt" panose="020B0604020202020204" charset="0"/>
              </a:rPr>
              <a:t>II. </a:t>
            </a:r>
            <a:r>
              <a:rPr lang="en-US" sz="2000" i="1" u="sng" dirty="0" err="1">
                <a:solidFill>
                  <a:prstClr val="black"/>
                </a:solidFill>
                <a:latin typeface="Cooper Hewitt" panose="020B0604020202020204" charset="0"/>
                <a:ea typeface="Cooper Hewitt" panose="020B0604020202020204" charset="0"/>
              </a:rPr>
              <a:t>stupeň</a:t>
            </a:r>
            <a:r>
              <a:rPr lang="en-US" sz="2000" i="1" dirty="0">
                <a:solidFill>
                  <a:prstClr val="black"/>
                </a:solidFill>
                <a:latin typeface="Cooper Hewitt" panose="020B0604020202020204" charset="0"/>
                <a:ea typeface="Cooper Hewitt" panose="020B0604020202020204" charset="0"/>
              </a:rPr>
              <a:t> – </a:t>
            </a:r>
            <a:r>
              <a:rPr lang="en-US" sz="2000" i="1" dirty="0" err="1">
                <a:solidFill>
                  <a:prstClr val="black"/>
                </a:solidFill>
                <a:latin typeface="Cooper Hewitt" panose="020B0604020202020204" charset="0"/>
                <a:ea typeface="Cooper Hewitt" panose="020B0604020202020204" charset="0"/>
              </a:rPr>
              <a:t>sebe-explorace</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vedená</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zrcadlem</a:t>
            </a:r>
            <a:endParaRPr lang="en-US" sz="2000" i="1" dirty="0">
              <a:solidFill>
                <a:prstClr val="black"/>
              </a:solidFill>
              <a:latin typeface="Cooper Hewitt" panose="020B0604020202020204" charset="0"/>
              <a:ea typeface="Cooper Hewitt" panose="020B0604020202020204" charset="0"/>
            </a:endParaRPr>
          </a:p>
          <a:p>
            <a:pPr marL="457200" lvl="0" indent="-457200">
              <a:buFont typeface="Arial" panose="020B0604020202020204" pitchFamily="34" charset="0"/>
              <a:buChar char="•"/>
              <a:defRPr/>
            </a:pPr>
            <a:r>
              <a:rPr lang="en-US" sz="2000" i="1" u="sng" dirty="0">
                <a:solidFill>
                  <a:prstClr val="black"/>
                </a:solidFill>
                <a:latin typeface="Cooper Hewitt" panose="020B0604020202020204" charset="0"/>
                <a:ea typeface="Cooper Hewitt" panose="020B0604020202020204" charset="0"/>
              </a:rPr>
              <a:t>III. </a:t>
            </a:r>
            <a:r>
              <a:rPr lang="en-US" sz="2000" i="1" u="sng" dirty="0" err="1">
                <a:solidFill>
                  <a:prstClr val="black"/>
                </a:solidFill>
                <a:latin typeface="Cooper Hewitt" panose="020B0604020202020204" charset="0"/>
                <a:ea typeface="Cooper Hewitt" panose="020B0604020202020204" charset="0"/>
              </a:rPr>
              <a:t>stupeň</a:t>
            </a:r>
            <a:r>
              <a:rPr lang="en-US" sz="2000" i="1" dirty="0">
                <a:solidFill>
                  <a:prstClr val="black"/>
                </a:solidFill>
                <a:latin typeface="Cooper Hewitt" panose="020B0604020202020204" charset="0"/>
                <a:ea typeface="Cooper Hewitt" panose="020B0604020202020204" charset="0"/>
              </a:rPr>
              <a:t> – </a:t>
            </a:r>
            <a:r>
              <a:rPr lang="en-US" sz="2000" i="1" dirty="0" err="1">
                <a:solidFill>
                  <a:prstClr val="black"/>
                </a:solidFill>
                <a:latin typeface="Cooper Hewitt" panose="020B0604020202020204" charset="0"/>
                <a:ea typeface="Cooper Hewitt" panose="020B0604020202020204" charset="0"/>
              </a:rPr>
              <a:t>chování</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zaměřené</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na</a:t>
            </a:r>
            <a:r>
              <a:rPr lang="en-US" sz="2000" i="1" dirty="0">
                <a:solidFill>
                  <a:prstClr val="black"/>
                </a:solidFill>
                <a:latin typeface="Cooper Hewitt" panose="020B0604020202020204" charset="0"/>
                <a:ea typeface="Cooper Hewitt" panose="020B0604020202020204" charset="0"/>
              </a:rPr>
              <a:t> </a:t>
            </a:r>
            <a:r>
              <a:rPr lang="en-US" sz="2000" i="1" dirty="0" err="1">
                <a:solidFill>
                  <a:prstClr val="black"/>
                </a:solidFill>
                <a:latin typeface="Cooper Hewitt" panose="020B0604020202020204" charset="0"/>
                <a:ea typeface="Cooper Hewitt" panose="020B0604020202020204" charset="0"/>
              </a:rPr>
              <a:t>značku</a:t>
            </a:r>
            <a:r>
              <a:rPr lang="en-US" sz="2000" i="1" dirty="0">
                <a:solidFill>
                  <a:prstClr val="black"/>
                </a:solidFill>
                <a:latin typeface="Cooper Hewitt" panose="020B0604020202020204" charset="0"/>
                <a:ea typeface="Cooper Hewitt" panose="020B0604020202020204" charset="0"/>
              </a:rPr>
              <a:t> („mark test“)</a:t>
            </a:r>
            <a:endParaRPr lang="en-US" sz="2000" i="1" dirty="0">
              <a:latin typeface="Cooper Hewitt" panose="020B0604020202020204" charset="0"/>
              <a:ea typeface="Cooper Hewitt" panose="020B0604020202020204" charset="0"/>
            </a:endParaRPr>
          </a:p>
        </p:txBody>
      </p:sp>
      <p:sp>
        <p:nvSpPr>
          <p:cNvPr id="8" name="Rectangle 7">
            <a:extLst>
              <a:ext uri="{FF2B5EF4-FFF2-40B4-BE49-F238E27FC236}">
                <a16:creationId xmlns:a16="http://schemas.microsoft.com/office/drawing/2014/main" id="{B7F1FAF5-77CA-4A32-BBA0-E1BB2696E772}"/>
              </a:ext>
            </a:extLst>
          </p:cNvPr>
          <p:cNvSpPr>
            <a:spLocks noChangeArrowheads="1"/>
          </p:cNvSpPr>
          <p:nvPr/>
        </p:nvSpPr>
        <p:spPr bwMode="auto">
          <a:xfrm>
            <a:off x="6850790" y="2113788"/>
            <a:ext cx="4620098" cy="461665"/>
          </a:xfrm>
          <a:prstGeom prst="rect">
            <a:avLst/>
          </a:prstGeom>
          <a:solidFill>
            <a:srgbClr val="AA6D7E"/>
          </a:solidFill>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en-US" sz="2400" b="0" i="0" u="none" strike="noStrike" kern="1200" cap="none" spc="0" normalizeH="0" baseline="0" noProof="0" dirty="0" smtClean="0">
                <a:ln>
                  <a:noFill/>
                </a:ln>
                <a:solidFill>
                  <a:prstClr val="white"/>
                </a:solidFill>
                <a:effectLst/>
                <a:uLnTx/>
                <a:uFillTx/>
                <a:latin typeface="Cooper Hewitt" panose="020B0604020202020204" charset="0"/>
                <a:ea typeface="Cooper Hewitt" panose="020B0604020202020204" charset="0"/>
                <a:cs typeface="+mn-cs"/>
              </a:rPr>
              <a:t>Test se značkou – </a:t>
            </a:r>
            <a:r>
              <a:rPr kumimoji="0" lang="cs-CZ" altLang="en-US" sz="2400" b="0" i="0" u="none" strike="noStrike" kern="1200" cap="none" spc="0" normalizeH="0" baseline="0" noProof="0" dirty="0" err="1" smtClean="0">
                <a:ln>
                  <a:noFill/>
                </a:ln>
                <a:solidFill>
                  <a:prstClr val="white"/>
                </a:solidFill>
                <a:effectLst/>
                <a:uLnTx/>
                <a:uFillTx/>
                <a:latin typeface="Cooper Hewitt" panose="020B0604020202020204" charset="0"/>
                <a:ea typeface="Cooper Hewitt" panose="020B0604020202020204" charset="0"/>
                <a:cs typeface="+mn-cs"/>
              </a:rPr>
              <a:t>mark</a:t>
            </a:r>
            <a:r>
              <a:rPr kumimoji="0" lang="cs-CZ" altLang="en-US" sz="2400" b="0" i="0" u="none" strike="noStrike" kern="1200" cap="none" spc="0" normalizeH="0" baseline="0" noProof="0" dirty="0" smtClean="0">
                <a:ln>
                  <a:noFill/>
                </a:ln>
                <a:solidFill>
                  <a:prstClr val="white"/>
                </a:solidFill>
                <a:effectLst/>
                <a:uLnTx/>
                <a:uFillTx/>
                <a:latin typeface="Cooper Hewitt" panose="020B0604020202020204" charset="0"/>
                <a:ea typeface="Cooper Hewitt" panose="020B0604020202020204" charset="0"/>
                <a:cs typeface="+mn-cs"/>
              </a:rPr>
              <a:t> test</a:t>
            </a:r>
            <a:endParaRPr kumimoji="0" lang="en-US" altLang="en-US" sz="2400" b="0" i="0" u="none" strike="noStrike" kern="1200" cap="none" spc="0" normalizeH="0" baseline="0" noProof="0" dirty="0">
              <a:ln>
                <a:noFill/>
              </a:ln>
              <a:solidFill>
                <a:prstClr val="white"/>
              </a:solidFill>
              <a:effectLst/>
              <a:uLnTx/>
              <a:uFillTx/>
              <a:latin typeface="Cooper Hewitt" panose="020B0604020202020204" charset="0"/>
              <a:ea typeface="Cooper Hewitt" panose="020B0604020202020204" charset="0"/>
              <a:cs typeface="+mn-cs"/>
            </a:endParaRPr>
          </a:p>
        </p:txBody>
      </p:sp>
      <p:sp>
        <p:nvSpPr>
          <p:cNvPr id="2" name="Obdélník 1"/>
          <p:cNvSpPr/>
          <p:nvPr/>
        </p:nvSpPr>
        <p:spPr>
          <a:xfrm>
            <a:off x="7700956" y="6210558"/>
            <a:ext cx="2967864" cy="369332"/>
          </a:xfrm>
          <a:prstGeom prst="rect">
            <a:avLst/>
          </a:prstGeom>
        </p:spPr>
        <p:txBody>
          <a:bodyPr wrap="none">
            <a:spAutoFit/>
          </a:bodyPr>
          <a:lstStyle/>
          <a:p>
            <a:pPr lvl="0">
              <a:defRPr/>
            </a:pPr>
            <a:r>
              <a:rPr lang="cs-CZ" dirty="0">
                <a:solidFill>
                  <a:prstClr val="white"/>
                </a:solidFill>
                <a:latin typeface="Calibri"/>
              </a:rPr>
              <a:t>: </a:t>
            </a:r>
            <a:r>
              <a:rPr lang="cs-CZ" dirty="0">
                <a:solidFill>
                  <a:prstClr val="white"/>
                </a:solidFill>
                <a:latin typeface="Calibri"/>
                <a:hlinkClick r:id="rId3"/>
              </a:rPr>
              <a:t>https://youtu.be/-EjukzL-bJc</a:t>
            </a:r>
            <a:endParaRPr lang="en-US" dirty="0">
              <a:solidFill>
                <a:prstClr val="white"/>
              </a:solidFill>
              <a:latin typeface="Calibri"/>
            </a:endParaRPr>
          </a:p>
        </p:txBody>
      </p:sp>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8888" y="2679342"/>
            <a:ext cx="4572000" cy="3429000"/>
          </a:xfrm>
          <a:prstGeom prst="rect">
            <a:avLst/>
          </a:prstGeom>
        </p:spPr>
      </p:pic>
    </p:spTree>
    <p:extLst>
      <p:ext uri="{BB962C8B-B14F-4D97-AF65-F5344CB8AC3E}">
        <p14:creationId xmlns:p14="http://schemas.microsoft.com/office/powerpoint/2010/main" val="29249215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cs-CZ" sz="4800" dirty="0" smtClean="0"/>
              <a:t>Závěry </a:t>
            </a:r>
            <a:endParaRPr lang="en-US" sz="4800" dirty="0"/>
          </a:p>
        </p:txBody>
      </p:sp>
      <p:sp>
        <p:nvSpPr>
          <p:cNvPr id="35" name="Zástupný symbol pro obsah 2"/>
          <p:cNvSpPr txBox="1">
            <a:spLocks/>
          </p:cNvSpPr>
          <p:nvPr/>
        </p:nvSpPr>
        <p:spPr>
          <a:xfrm>
            <a:off x="2529777" y="1271240"/>
            <a:ext cx="7283296" cy="4995746"/>
          </a:xfrm>
          <a:prstGeom prst="rect">
            <a:avLst/>
          </a:prstGeom>
          <a:solidFill>
            <a:srgbClr val="CACACA"/>
          </a:solidFill>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cs-CZ" i="1" dirty="0" smtClean="0"/>
          </a:p>
          <a:p>
            <a:pPr marL="341313" indent="-341313">
              <a:spcBef>
                <a:spcPts val="775"/>
              </a:spcBef>
              <a:buClr>
                <a:srgbClr val="336666"/>
              </a:buClr>
              <a:buSzPct val="7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cs-CZ" altLang="cs-CZ" i="1" dirty="0" smtClean="0">
                <a:latin typeface="Arial" panose="020B0604020202020204" pitchFamily="34" charset="0"/>
              </a:rPr>
              <a:t>Sociální percepce je základní schopnost mnoha druhů, </a:t>
            </a:r>
            <a:r>
              <a:rPr lang="cs-CZ" altLang="cs-CZ" i="1" dirty="0">
                <a:latin typeface="Arial" panose="020B0604020202020204" pitchFamily="34" charset="0"/>
              </a:rPr>
              <a:t>n</a:t>
            </a:r>
            <a:r>
              <a:rPr lang="cs-CZ" altLang="cs-CZ" i="1" dirty="0" smtClean="0">
                <a:latin typeface="Arial" panose="020B0604020202020204" pitchFamily="34" charset="0"/>
              </a:rPr>
              <a:t>a úrovni od rozpoznání druhu, pohlaví a příbuznosti, po individuální rozpoznávání</a:t>
            </a:r>
            <a:endParaRPr lang="cs-CZ" altLang="cs-CZ" i="1" dirty="0">
              <a:latin typeface="Arial" panose="020B0604020202020204" pitchFamily="34" charset="0"/>
            </a:endParaRPr>
          </a:p>
          <a:p>
            <a:pPr marL="341313" indent="-341313">
              <a:spcBef>
                <a:spcPts val="775"/>
              </a:spcBef>
              <a:buClr>
                <a:srgbClr val="336666"/>
              </a:buClr>
              <a:buSzPct val="7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cs-CZ" altLang="cs-CZ" i="1" dirty="0" err="1" smtClean="0">
                <a:latin typeface="Arial" panose="020B0604020202020204" pitchFamily="34" charset="0"/>
              </a:rPr>
              <a:t>Prosocialita</a:t>
            </a:r>
            <a:r>
              <a:rPr lang="cs-CZ" altLang="cs-CZ" i="1" dirty="0" smtClean="0">
                <a:latin typeface="Arial" panose="020B0604020202020204" pitchFamily="34" charset="0"/>
              </a:rPr>
              <a:t>, altruismus, spolupráce a reciprocita jsou příbuzné, ale nikoli stejné konstrukty</a:t>
            </a:r>
          </a:p>
          <a:p>
            <a:pPr marL="341313" indent="-341313">
              <a:spcBef>
                <a:spcPts val="775"/>
              </a:spcBef>
              <a:buClr>
                <a:srgbClr val="336666"/>
              </a:buClr>
              <a:buSzPct val="7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cs-CZ" altLang="cs-CZ" i="1" dirty="0" smtClean="0">
                <a:latin typeface="Arial" panose="020B0604020202020204" pitchFamily="34" charset="0"/>
              </a:rPr>
              <a:t>Sociální percepce je testovaná např. pomocí designu </a:t>
            </a:r>
            <a:r>
              <a:rPr lang="cs-CZ" altLang="cs-CZ" i="1" dirty="0" err="1" smtClean="0">
                <a:latin typeface="Arial" panose="020B0604020202020204" pitchFamily="34" charset="0"/>
              </a:rPr>
              <a:t>matching</a:t>
            </a:r>
            <a:r>
              <a:rPr lang="cs-CZ" altLang="cs-CZ" i="1" dirty="0" smtClean="0">
                <a:latin typeface="Arial" panose="020B0604020202020204" pitchFamily="34" charset="0"/>
              </a:rPr>
              <a:t>-to-sample, </a:t>
            </a:r>
            <a:r>
              <a:rPr lang="cs-CZ" altLang="cs-CZ" i="1" dirty="0" err="1" smtClean="0">
                <a:latin typeface="Arial" panose="020B0604020202020204" pitchFamily="34" charset="0"/>
              </a:rPr>
              <a:t>prosocialita</a:t>
            </a:r>
            <a:r>
              <a:rPr lang="cs-CZ" altLang="cs-CZ" i="1" dirty="0" smtClean="0">
                <a:latin typeface="Arial" panose="020B0604020202020204" pitchFamily="34" charset="0"/>
              </a:rPr>
              <a:t> </a:t>
            </a:r>
            <a:r>
              <a:rPr lang="cs-CZ" altLang="cs-CZ" i="1" dirty="0" err="1" smtClean="0">
                <a:latin typeface="Arial" panose="020B0604020202020204" pitchFamily="34" charset="0"/>
              </a:rPr>
              <a:t>cooperative</a:t>
            </a:r>
            <a:r>
              <a:rPr lang="cs-CZ" altLang="cs-CZ" i="1" dirty="0" smtClean="0">
                <a:latin typeface="Arial" panose="020B0604020202020204" pitchFamily="34" charset="0"/>
              </a:rPr>
              <a:t> </a:t>
            </a:r>
            <a:r>
              <a:rPr lang="cs-CZ" altLang="cs-CZ" i="1" dirty="0" err="1" smtClean="0">
                <a:latin typeface="Arial" panose="020B0604020202020204" pitchFamily="34" charset="0"/>
              </a:rPr>
              <a:t>string</a:t>
            </a:r>
            <a:r>
              <a:rPr lang="cs-CZ" altLang="cs-CZ" i="1" dirty="0" smtClean="0">
                <a:latin typeface="Arial" panose="020B0604020202020204" pitchFamily="34" charset="0"/>
              </a:rPr>
              <a:t> </a:t>
            </a:r>
            <a:r>
              <a:rPr lang="cs-CZ" altLang="cs-CZ" i="1" dirty="0" err="1" smtClean="0">
                <a:latin typeface="Arial" panose="020B0604020202020204" pitchFamily="34" charset="0"/>
              </a:rPr>
              <a:t>pulling</a:t>
            </a:r>
            <a:r>
              <a:rPr lang="cs-CZ" altLang="cs-CZ" i="1" dirty="0" smtClean="0">
                <a:latin typeface="Arial" panose="020B0604020202020204" pitchFamily="34" charset="0"/>
              </a:rPr>
              <a:t> a reciprocita </a:t>
            </a:r>
            <a:r>
              <a:rPr lang="cs-CZ" altLang="cs-CZ" i="1" dirty="0" err="1" smtClean="0">
                <a:latin typeface="Arial" panose="020B0604020202020204" pitchFamily="34" charset="0"/>
              </a:rPr>
              <a:t>prosocial</a:t>
            </a:r>
            <a:r>
              <a:rPr lang="cs-CZ" altLang="cs-CZ" i="1" dirty="0" smtClean="0">
                <a:latin typeface="Arial" panose="020B0604020202020204" pitchFamily="34" charset="0"/>
              </a:rPr>
              <a:t> </a:t>
            </a:r>
            <a:r>
              <a:rPr lang="cs-CZ" altLang="cs-CZ" i="1" dirty="0" err="1" smtClean="0">
                <a:latin typeface="Arial" panose="020B0604020202020204" pitchFamily="34" charset="0"/>
              </a:rPr>
              <a:t>choice</a:t>
            </a:r>
            <a:r>
              <a:rPr lang="cs-CZ" altLang="cs-CZ" i="1" dirty="0" smtClean="0">
                <a:latin typeface="Arial" panose="020B0604020202020204" pitchFamily="34" charset="0"/>
              </a:rPr>
              <a:t> test</a:t>
            </a:r>
          </a:p>
          <a:p>
            <a:pPr marL="341313" indent="-341313">
              <a:spcBef>
                <a:spcPts val="775"/>
              </a:spcBef>
              <a:buClr>
                <a:srgbClr val="336666"/>
              </a:buClr>
              <a:buSzPct val="7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cs-CZ" altLang="cs-CZ" i="1" dirty="0" smtClean="0">
                <a:latin typeface="Arial" panose="020B0604020202020204" pitchFamily="34" charset="0"/>
              </a:rPr>
              <a:t>Sledování pohledu a porozumění záměru se testuje pomocí ukazování či </a:t>
            </a:r>
            <a:r>
              <a:rPr lang="cs-CZ" altLang="cs-CZ" i="1" dirty="0" err="1" smtClean="0">
                <a:latin typeface="Arial" panose="020B0604020202020204" pitchFamily="34" charset="0"/>
              </a:rPr>
              <a:t>unwilling-un</a:t>
            </a:r>
            <a:endParaRPr lang="cs-CZ" altLang="cs-CZ" i="1" dirty="0" smtClean="0">
              <a:latin typeface="Arial" panose="020B0604020202020204" pitchFamily="34" charset="0"/>
            </a:endParaRPr>
          </a:p>
          <a:p>
            <a:pPr marL="341313" indent="-341313">
              <a:spcBef>
                <a:spcPts val="775"/>
              </a:spcBef>
              <a:buClr>
                <a:srgbClr val="336666"/>
              </a:buClr>
              <a:buSzPct val="7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cs-CZ" i="1" dirty="0" smtClean="0"/>
              <a:t>Sebeuvědomění souvisí se </a:t>
            </a:r>
            <a:r>
              <a:rPr lang="cs-CZ" i="1" dirty="0" err="1" smtClean="0"/>
              <a:t>sebepozním</a:t>
            </a:r>
            <a:r>
              <a:rPr lang="cs-CZ" i="1" dirty="0" smtClean="0"/>
              <a:t> a testuje se pomocí zrcadla a testu se značkou</a:t>
            </a:r>
            <a:endParaRPr lang="cs-CZ" i="1" dirty="0" smtClean="0"/>
          </a:p>
          <a:p>
            <a:pPr lvl="2"/>
            <a:endParaRPr lang="cs-CZ" sz="1800" i="1" dirty="0" smtClean="0"/>
          </a:p>
          <a:p>
            <a:endParaRPr lang="cs-CZ" sz="2400" dirty="0"/>
          </a:p>
        </p:txBody>
      </p:sp>
    </p:spTree>
    <p:extLst>
      <p:ext uri="{BB962C8B-B14F-4D97-AF65-F5344CB8AC3E}">
        <p14:creationId xmlns:p14="http://schemas.microsoft.com/office/powerpoint/2010/main" val="22255265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596064"/>
            <a:ext cx="11587436" cy="923330"/>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Sociální percepce</a:t>
            </a:r>
            <a:endParaRPr lang="cs-CZ" sz="5400" dirty="0">
              <a:solidFill>
                <a:schemeClr val="bg1"/>
              </a:solidFill>
            </a:endParaRPr>
          </a:p>
        </p:txBody>
      </p:sp>
      <p:grpSp>
        <p:nvGrpSpPr>
          <p:cNvPr id="3" name="Skupina 2"/>
          <p:cNvGrpSpPr/>
          <p:nvPr/>
        </p:nvGrpSpPr>
        <p:grpSpPr>
          <a:xfrm>
            <a:off x="442330" y="2206204"/>
            <a:ext cx="6003075" cy="2040147"/>
            <a:chOff x="442330" y="2206203"/>
            <a:chExt cx="6835698" cy="1493765"/>
          </a:xfrm>
          <a:solidFill>
            <a:srgbClr val="AABDAD"/>
          </a:solidFill>
        </p:grpSpPr>
        <p:sp>
          <p:nvSpPr>
            <p:cNvPr id="21" name="Obdélník 20"/>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546409" y="2280267"/>
              <a:ext cx="6623825" cy="1419701"/>
            </a:xfrm>
            <a:prstGeom prst="rect">
              <a:avLst/>
            </a:prstGeom>
            <a:grpFill/>
          </p:spPr>
          <p:txBody>
            <a:bodyPr wrap="square">
              <a:spAutoFit/>
            </a:bodyPr>
            <a:lstStyle/>
            <a:p>
              <a:r>
                <a:rPr lang="cs-CZ" sz="2400" i="1" dirty="0" smtClean="0"/>
                <a:t>Úrovně rozpoznávání:</a:t>
              </a:r>
            </a:p>
            <a:p>
              <a:pPr marL="342900" indent="-342900">
                <a:buFontTx/>
                <a:buChar char="-"/>
              </a:pPr>
              <a:r>
                <a:rPr lang="cs-CZ" sz="2400" i="1" dirty="0" smtClean="0"/>
                <a:t>Kategorizace (úroveň třídy)</a:t>
              </a:r>
            </a:p>
            <a:p>
              <a:pPr marL="342900" indent="-342900">
                <a:buFontTx/>
                <a:buChar char="-"/>
              </a:pPr>
              <a:r>
                <a:rPr lang="cs-CZ" sz="2400" i="1" dirty="0" smtClean="0"/>
                <a:t>Příbuzenské rozpoznávání</a:t>
              </a:r>
            </a:p>
            <a:p>
              <a:pPr marL="342900" indent="-342900">
                <a:buFontTx/>
                <a:buChar char="-"/>
              </a:pPr>
              <a:r>
                <a:rPr lang="cs-CZ" sz="2400" i="1" dirty="0" smtClean="0"/>
                <a:t>Individuální rozpoznávání</a:t>
              </a:r>
            </a:p>
            <a:p>
              <a:endParaRPr lang="cs-CZ" sz="2400" i="1" dirty="0" smtClean="0"/>
            </a:p>
          </p:txBody>
        </p:sp>
      </p:grpSp>
      <p:grpSp>
        <p:nvGrpSpPr>
          <p:cNvPr id="12" name="Skupina 11"/>
          <p:cNvGrpSpPr/>
          <p:nvPr/>
        </p:nvGrpSpPr>
        <p:grpSpPr>
          <a:xfrm>
            <a:off x="440472" y="4427034"/>
            <a:ext cx="6004933" cy="1974851"/>
            <a:chOff x="442330" y="2206203"/>
            <a:chExt cx="6835698" cy="1348458"/>
          </a:xfrm>
          <a:solidFill>
            <a:schemeClr val="bg1">
              <a:lumMod val="95000"/>
            </a:schemeClr>
          </a:solidFill>
        </p:grpSpPr>
        <p:sp>
          <p:nvSpPr>
            <p:cNvPr id="13" name="Obdélník 12"/>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p:cNvSpPr/>
            <p:nvPr/>
          </p:nvSpPr>
          <p:spPr>
            <a:xfrm>
              <a:off x="546409" y="2280267"/>
              <a:ext cx="6623825" cy="1071787"/>
            </a:xfrm>
            <a:prstGeom prst="rect">
              <a:avLst/>
            </a:prstGeom>
            <a:grpFill/>
          </p:spPr>
          <p:txBody>
            <a:bodyPr wrap="square">
              <a:spAutoFit/>
            </a:bodyPr>
            <a:lstStyle/>
            <a:p>
              <a:pPr marL="342900" indent="-342900">
                <a:buFontTx/>
                <a:buChar char="-"/>
              </a:pPr>
              <a:r>
                <a:rPr lang="cs-CZ" sz="2400" i="1" dirty="0" smtClean="0"/>
                <a:t>Rozpoznávání podle signálů různých kanálů</a:t>
              </a:r>
            </a:p>
            <a:p>
              <a:pPr marL="342900" indent="-342900">
                <a:buFontTx/>
                <a:buChar char="-"/>
              </a:pPr>
              <a:r>
                <a:rPr lang="cs-CZ" sz="2400" i="1" dirty="0" smtClean="0"/>
                <a:t>Paměť </a:t>
              </a:r>
            </a:p>
            <a:p>
              <a:pPr marL="342900" indent="-342900">
                <a:buFontTx/>
                <a:buChar char="-"/>
              </a:pPr>
              <a:r>
                <a:rPr lang="cs-CZ" sz="2400" i="1" dirty="0" smtClean="0"/>
                <a:t>Koncept jedince/kategorie</a:t>
              </a:r>
              <a:endParaRPr lang="cs-CZ" sz="2400" i="1" dirty="0"/>
            </a:p>
          </p:txBody>
        </p:sp>
      </p:grpSp>
      <p:pic>
        <p:nvPicPr>
          <p:cNvPr id="16" name="Picture 8" descr="A screenshot of a cell phone&#10;&#10;Description automatically generated">
            <a:extLst>
              <a:ext uri="{FF2B5EF4-FFF2-40B4-BE49-F238E27FC236}">
                <a16:creationId xmlns:a16="http://schemas.microsoft.com/office/drawing/2014/main" id="{0982248D-2FD4-4072-A153-35C66E0D08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5160" y="2202339"/>
            <a:ext cx="5566840" cy="4199546"/>
          </a:xfrm>
          <a:prstGeom prst="rect">
            <a:avLst/>
          </a:prstGeom>
        </p:spPr>
      </p:pic>
    </p:spTree>
    <p:extLst>
      <p:ext uri="{BB962C8B-B14F-4D97-AF65-F5344CB8AC3E}">
        <p14:creationId xmlns:p14="http://schemas.microsoft.com/office/powerpoint/2010/main" val="2774522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596064"/>
            <a:ext cx="11587436" cy="923330"/>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Sociální percepce</a:t>
            </a:r>
            <a:endParaRPr lang="cs-CZ" sz="5400" dirty="0">
              <a:solidFill>
                <a:schemeClr val="bg1"/>
              </a:solidFill>
            </a:endParaRPr>
          </a:p>
        </p:txBody>
      </p:sp>
      <p:grpSp>
        <p:nvGrpSpPr>
          <p:cNvPr id="3" name="Skupina 2"/>
          <p:cNvGrpSpPr/>
          <p:nvPr/>
        </p:nvGrpSpPr>
        <p:grpSpPr>
          <a:xfrm>
            <a:off x="442330" y="2206205"/>
            <a:ext cx="6003075" cy="3148143"/>
            <a:chOff x="442330" y="2206203"/>
            <a:chExt cx="6835698" cy="2305022"/>
          </a:xfrm>
          <a:solidFill>
            <a:srgbClr val="AABDAD"/>
          </a:solidFill>
        </p:grpSpPr>
        <p:sp>
          <p:nvSpPr>
            <p:cNvPr id="21" name="Obdélník 20"/>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546409" y="2280267"/>
              <a:ext cx="6623825" cy="2230958"/>
            </a:xfrm>
            <a:prstGeom prst="rect">
              <a:avLst/>
            </a:prstGeom>
            <a:grpFill/>
          </p:spPr>
          <p:txBody>
            <a:bodyPr wrap="square">
              <a:spAutoFit/>
            </a:bodyPr>
            <a:lstStyle/>
            <a:p>
              <a:r>
                <a:rPr lang="cs-CZ" sz="2400" i="1" dirty="0" smtClean="0"/>
                <a:t>Úrovně rozpoznávání:</a:t>
              </a:r>
            </a:p>
            <a:p>
              <a:pPr marL="342900" indent="-342900">
                <a:buFontTx/>
                <a:buChar char="-"/>
              </a:pPr>
              <a:r>
                <a:rPr lang="cs-CZ" sz="2400" i="1" dirty="0" smtClean="0"/>
                <a:t>Kategorizace (úroveň třídy)</a:t>
              </a:r>
            </a:p>
            <a:p>
              <a:pPr marL="800100" lvl="1" indent="-342900">
                <a:buFontTx/>
                <a:buChar char="-"/>
              </a:pPr>
              <a:r>
                <a:rPr lang="cs-CZ" sz="2400" i="1" dirty="0" smtClean="0"/>
                <a:t>Pohlaví</a:t>
              </a:r>
            </a:p>
            <a:p>
              <a:pPr marL="800100" lvl="1" indent="-342900">
                <a:buFontTx/>
                <a:buChar char="-"/>
              </a:pPr>
              <a:r>
                <a:rPr lang="cs-CZ" sz="2400" i="1" dirty="0" smtClean="0"/>
                <a:t>Druh</a:t>
              </a:r>
            </a:p>
            <a:p>
              <a:pPr marL="800100" lvl="1" indent="-342900">
                <a:buFontTx/>
                <a:buChar char="-"/>
              </a:pPr>
              <a:r>
                <a:rPr lang="cs-CZ" sz="2400" i="1" dirty="0" smtClean="0"/>
                <a:t>Hierarchie </a:t>
              </a:r>
            </a:p>
            <a:p>
              <a:pPr marL="342900" indent="-342900">
                <a:buFontTx/>
                <a:buChar char="-"/>
              </a:pPr>
              <a:r>
                <a:rPr lang="cs-CZ" sz="2400" i="1" dirty="0" smtClean="0"/>
                <a:t>Příbuzenské rozpoznávání</a:t>
              </a:r>
            </a:p>
            <a:p>
              <a:pPr marL="342900" indent="-342900">
                <a:buFontTx/>
                <a:buChar char="-"/>
              </a:pPr>
              <a:r>
                <a:rPr lang="cs-CZ" sz="2400" i="1" dirty="0" smtClean="0"/>
                <a:t>Individuální rozpoznávání</a:t>
              </a:r>
            </a:p>
            <a:p>
              <a:endParaRPr lang="cs-CZ" sz="2400" i="1" dirty="0" smtClean="0"/>
            </a:p>
          </p:txBody>
        </p:sp>
      </p:gr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2571" y="1740764"/>
            <a:ext cx="6979430" cy="4661840"/>
          </a:xfrm>
          <a:prstGeom prst="rect">
            <a:avLst/>
          </a:prstGeom>
        </p:spPr>
      </p:pic>
      <p:pic>
        <p:nvPicPr>
          <p:cNvPr id="11" name="Picture 24" descr="A close up of an animal&#10;&#10;Description automatically generated">
            <a:extLst>
              <a:ext uri="{FF2B5EF4-FFF2-40B4-BE49-F238E27FC236}">
                <a16:creationId xmlns:a16="http://schemas.microsoft.com/office/drawing/2014/main" id="{2A6B1BF6-797C-4EC2-AA55-9D41637DF357}"/>
              </a:ext>
            </a:extLst>
          </p:cNvPr>
          <p:cNvPicPr>
            <a:picLocks noChangeAspect="1"/>
          </p:cNvPicPr>
          <p:nvPr/>
        </p:nvPicPr>
        <p:blipFill rotWithShape="1">
          <a:blip r:embed="rId3">
            <a:extLst>
              <a:ext uri="{28A0092B-C50C-407E-A947-70E740481C1C}">
                <a14:useLocalDpi xmlns:a14="http://schemas.microsoft.com/office/drawing/2010/main" val="0"/>
              </a:ext>
            </a:extLst>
          </a:blip>
          <a:srcRect l="13040" r="14150"/>
          <a:stretch/>
        </p:blipFill>
        <p:spPr>
          <a:xfrm>
            <a:off x="8865220" y="13486"/>
            <a:ext cx="3326780" cy="2621700"/>
          </a:xfrm>
          <a:prstGeom prst="rect">
            <a:avLst/>
          </a:prstGeom>
        </p:spPr>
      </p:pic>
      <p:pic>
        <p:nvPicPr>
          <p:cNvPr id="2" name="Obráze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5922" y="3601844"/>
            <a:ext cx="4676078" cy="3300761"/>
          </a:xfrm>
          <a:prstGeom prst="rect">
            <a:avLst/>
          </a:prstGeom>
        </p:spPr>
      </p:pic>
    </p:spTree>
    <p:extLst>
      <p:ext uri="{BB962C8B-B14F-4D97-AF65-F5344CB8AC3E}">
        <p14:creationId xmlns:p14="http://schemas.microsoft.com/office/powerpoint/2010/main" val="162717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596064"/>
            <a:ext cx="11587436" cy="923330"/>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Sociální percepce</a:t>
            </a:r>
            <a:endParaRPr lang="cs-CZ" sz="5400" dirty="0">
              <a:solidFill>
                <a:schemeClr val="bg1"/>
              </a:solidFill>
            </a:endParaRPr>
          </a:p>
        </p:txBody>
      </p:sp>
      <p:grpSp>
        <p:nvGrpSpPr>
          <p:cNvPr id="3" name="Skupina 2"/>
          <p:cNvGrpSpPr/>
          <p:nvPr/>
        </p:nvGrpSpPr>
        <p:grpSpPr>
          <a:xfrm>
            <a:off x="133816" y="1934892"/>
            <a:ext cx="6757638" cy="5022875"/>
            <a:chOff x="442330" y="2206203"/>
            <a:chExt cx="6835698" cy="2878755"/>
          </a:xfrm>
          <a:solidFill>
            <a:srgbClr val="AABDAD"/>
          </a:solidFill>
        </p:grpSpPr>
        <p:sp>
          <p:nvSpPr>
            <p:cNvPr id="21" name="Obdélník 20"/>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546409" y="2280267"/>
              <a:ext cx="6623825" cy="2804691"/>
            </a:xfrm>
            <a:prstGeom prst="rect">
              <a:avLst/>
            </a:prstGeom>
            <a:grpFill/>
          </p:spPr>
          <p:txBody>
            <a:bodyPr wrap="square">
              <a:spAutoFit/>
            </a:bodyPr>
            <a:lstStyle/>
            <a:p>
              <a:r>
                <a:rPr lang="cs-CZ" sz="2400" i="1" dirty="0" smtClean="0"/>
                <a:t>Úrovně rozpoznávání:</a:t>
              </a:r>
            </a:p>
            <a:p>
              <a:pPr marL="342900" indent="-342900">
                <a:buFontTx/>
                <a:buChar char="-"/>
              </a:pPr>
              <a:r>
                <a:rPr lang="cs-CZ" sz="2400" i="1" dirty="0" smtClean="0"/>
                <a:t>Kategorizace (úroveň třídy)</a:t>
              </a:r>
            </a:p>
            <a:p>
              <a:pPr marL="342900" indent="-342900">
                <a:buFontTx/>
                <a:buChar char="-"/>
              </a:pPr>
              <a:r>
                <a:rPr lang="cs-CZ" sz="2400" i="1" dirty="0" smtClean="0"/>
                <a:t>Příbuzenské rozpoznávání</a:t>
              </a:r>
            </a:p>
            <a:p>
              <a:pPr marL="800100" lvl="1" indent="-342900">
                <a:buFontTx/>
                <a:buChar char="-"/>
              </a:pPr>
              <a:r>
                <a:rPr lang="cs-CZ" sz="2400" i="1" dirty="0" smtClean="0"/>
                <a:t>= rozlišení příbuzného od nepříbuzného</a:t>
              </a:r>
            </a:p>
            <a:p>
              <a:pPr marL="800100" lvl="1" indent="-342900">
                <a:buFontTx/>
                <a:buChar char="-"/>
              </a:pPr>
              <a:r>
                <a:rPr lang="cs-CZ" sz="2400" i="1" dirty="0" smtClean="0"/>
                <a:t>Funkce?</a:t>
              </a:r>
            </a:p>
            <a:p>
              <a:pPr marL="1257300" lvl="2" indent="-342900">
                <a:buFontTx/>
                <a:buChar char="-"/>
              </a:pPr>
              <a:r>
                <a:rPr lang="cs-CZ" sz="2400" i="1" dirty="0" smtClean="0"/>
                <a:t>Prevence </a:t>
              </a:r>
              <a:r>
                <a:rPr lang="cs-CZ" sz="2400" i="1" dirty="0" err="1" smtClean="0"/>
                <a:t>inbreedingu</a:t>
              </a:r>
              <a:endParaRPr lang="cs-CZ" sz="2400" i="1" dirty="0" smtClean="0"/>
            </a:p>
            <a:p>
              <a:pPr marL="1257300" lvl="2" indent="-342900">
                <a:buFontTx/>
                <a:buChar char="-"/>
              </a:pPr>
              <a:r>
                <a:rPr lang="cs-CZ" sz="2400" i="1" dirty="0" smtClean="0"/>
                <a:t>Příbuzenská selekce/altruismus</a:t>
              </a:r>
            </a:p>
            <a:p>
              <a:pPr marL="800100" lvl="1" indent="-342900">
                <a:buFontTx/>
                <a:buChar char="-"/>
              </a:pPr>
              <a:r>
                <a:rPr lang="cs-CZ" sz="2400" i="1" dirty="0" smtClean="0"/>
                <a:t>Jak ho poznám?</a:t>
              </a:r>
            </a:p>
            <a:p>
              <a:pPr marL="1257300" lvl="2" indent="-342900">
                <a:buFontTx/>
                <a:buChar char="-"/>
              </a:pPr>
              <a:r>
                <a:rPr lang="cs-CZ" sz="2400" i="1" dirty="0" smtClean="0"/>
                <a:t>Vyrůstali jsme spolu – paměť, učení, sdílené znaky – vokalizace, pach</a:t>
              </a:r>
            </a:p>
            <a:p>
              <a:pPr marL="1257300" lvl="2" indent="-342900">
                <a:buFontTx/>
                <a:buChar char="-"/>
              </a:pPr>
              <a:r>
                <a:rPr lang="cs-CZ" sz="2400" i="1" dirty="0" smtClean="0"/>
                <a:t>Porovnávání fenotypu</a:t>
              </a:r>
            </a:p>
            <a:p>
              <a:pPr marL="342900" indent="-342900">
                <a:buFontTx/>
                <a:buChar char="-"/>
              </a:pPr>
              <a:r>
                <a:rPr lang="cs-CZ" sz="2400" i="1" dirty="0" smtClean="0"/>
                <a:t>Individuální rozpoznávání</a:t>
              </a:r>
            </a:p>
            <a:p>
              <a:endParaRPr lang="cs-CZ" sz="2400" i="1" dirty="0" smtClean="0"/>
            </a:p>
          </p:txBody>
        </p:sp>
      </p:grpSp>
    </p:spTree>
    <p:extLst>
      <p:ext uri="{BB962C8B-B14F-4D97-AF65-F5344CB8AC3E}">
        <p14:creationId xmlns:p14="http://schemas.microsoft.com/office/powerpoint/2010/main" val="7120489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596064"/>
            <a:ext cx="11587436" cy="923330"/>
          </a:xfrm>
          <a:prstGeom prst="rect">
            <a:avLst/>
          </a:prstGeom>
          <a:noFill/>
        </p:spPr>
        <p:txBody>
          <a:bodyPr wrap="square" rtlCol="0" anchor="ctr">
            <a:spAutoFit/>
          </a:bodyPr>
          <a:lstStyle/>
          <a:p>
            <a:pPr marL="342900" indent="-342900">
              <a:spcBef>
                <a:spcPct val="20000"/>
              </a:spcBef>
              <a:defRPr/>
            </a:pPr>
            <a:r>
              <a:rPr lang="cs-CZ" sz="5400" dirty="0" smtClean="0">
                <a:solidFill>
                  <a:schemeClr val="bg1"/>
                </a:solidFill>
              </a:rPr>
              <a:t>Sociální percepce</a:t>
            </a:r>
            <a:endParaRPr lang="cs-CZ" sz="5400" dirty="0">
              <a:solidFill>
                <a:schemeClr val="bg1"/>
              </a:solidFill>
            </a:endParaRPr>
          </a:p>
        </p:txBody>
      </p:sp>
      <p:grpSp>
        <p:nvGrpSpPr>
          <p:cNvPr id="3" name="Skupina 2"/>
          <p:cNvGrpSpPr/>
          <p:nvPr/>
        </p:nvGrpSpPr>
        <p:grpSpPr>
          <a:xfrm>
            <a:off x="133816" y="1934891"/>
            <a:ext cx="6757638" cy="4653542"/>
            <a:chOff x="442330" y="2206203"/>
            <a:chExt cx="6835698" cy="2667081"/>
          </a:xfrm>
          <a:solidFill>
            <a:srgbClr val="AABDAD"/>
          </a:solidFill>
        </p:grpSpPr>
        <p:sp>
          <p:nvSpPr>
            <p:cNvPr id="21" name="Obdélník 20"/>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546409" y="2280267"/>
              <a:ext cx="6623825" cy="2593017"/>
            </a:xfrm>
            <a:prstGeom prst="rect">
              <a:avLst/>
            </a:prstGeom>
            <a:grpFill/>
          </p:spPr>
          <p:txBody>
            <a:bodyPr wrap="square">
              <a:spAutoFit/>
            </a:bodyPr>
            <a:lstStyle/>
            <a:p>
              <a:r>
                <a:rPr lang="cs-CZ" sz="2400" i="1" dirty="0" smtClean="0"/>
                <a:t>Úrovně rozpoznávání:</a:t>
              </a:r>
            </a:p>
            <a:p>
              <a:pPr marL="342900" indent="-342900">
                <a:buFontTx/>
                <a:buChar char="-"/>
              </a:pPr>
              <a:r>
                <a:rPr lang="cs-CZ" sz="2400" i="1" dirty="0" smtClean="0"/>
                <a:t>Kategorizace (úroveň třídy)</a:t>
              </a:r>
            </a:p>
            <a:p>
              <a:pPr marL="342900" indent="-342900">
                <a:buFontTx/>
                <a:buChar char="-"/>
              </a:pPr>
              <a:r>
                <a:rPr lang="cs-CZ" sz="2400" i="1" dirty="0" smtClean="0"/>
                <a:t>Příbuzenské rozpoznávání</a:t>
              </a:r>
            </a:p>
            <a:p>
              <a:pPr marL="342900" indent="-342900">
                <a:buFontTx/>
                <a:buChar char="-"/>
              </a:pPr>
              <a:r>
                <a:rPr lang="cs-CZ" sz="2400" i="1" dirty="0" smtClean="0"/>
                <a:t>Individuální rozpoznávání – na základě unikátní identity</a:t>
              </a:r>
            </a:p>
            <a:p>
              <a:pPr marL="800100" lvl="1" indent="-342900">
                <a:buFontTx/>
                <a:buChar char="-"/>
              </a:pPr>
              <a:r>
                <a:rPr lang="cs-CZ" sz="2400" i="1" dirty="0" smtClean="0"/>
                <a:t>Koncept jedince</a:t>
              </a:r>
            </a:p>
            <a:p>
              <a:pPr marL="800100" lvl="1" indent="-342900">
                <a:buFontTx/>
                <a:buChar char="-"/>
              </a:pPr>
              <a:r>
                <a:rPr lang="cs-CZ" sz="2400" i="1" dirty="0" smtClean="0"/>
                <a:t>Rozpoznávání v rámci různých modalit</a:t>
              </a:r>
            </a:p>
            <a:p>
              <a:pPr marL="1257300" lvl="2" indent="-342900">
                <a:buFontTx/>
                <a:buChar char="-"/>
              </a:pPr>
              <a:r>
                <a:rPr lang="cs-CZ" sz="2400" i="1" dirty="0" smtClean="0"/>
                <a:t>Vizuální</a:t>
              </a:r>
            </a:p>
            <a:p>
              <a:pPr marL="1257300" lvl="2" indent="-342900">
                <a:buFontTx/>
                <a:buChar char="-"/>
              </a:pPr>
              <a:r>
                <a:rPr lang="cs-CZ" sz="2400" i="1" dirty="0" smtClean="0"/>
                <a:t>Akustická</a:t>
              </a:r>
            </a:p>
            <a:p>
              <a:pPr marL="1257300" lvl="2" indent="-342900">
                <a:buFontTx/>
                <a:buChar char="-"/>
              </a:pPr>
              <a:r>
                <a:rPr lang="cs-CZ" sz="2400" i="1" dirty="0" smtClean="0"/>
                <a:t>Olfaktorická</a:t>
              </a:r>
            </a:p>
            <a:p>
              <a:pPr marL="1257300" lvl="2" indent="-342900">
                <a:buFontTx/>
                <a:buChar char="-"/>
              </a:pPr>
              <a:endParaRPr lang="cs-CZ" sz="2400" i="1" dirty="0" smtClean="0"/>
            </a:p>
            <a:p>
              <a:endParaRPr lang="cs-CZ" sz="2400" i="1" dirty="0" smtClean="0"/>
            </a:p>
          </p:txBody>
        </p:sp>
      </p:grpSp>
    </p:spTree>
    <p:extLst>
      <p:ext uri="{BB962C8B-B14F-4D97-AF65-F5344CB8AC3E}">
        <p14:creationId xmlns:p14="http://schemas.microsoft.com/office/powerpoint/2010/main" val="745069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36">
            <a:extLst>
              <a:ext uri="{FF2B5EF4-FFF2-40B4-BE49-F238E27FC236}">
                <a16:creationId xmlns:a16="http://schemas.microsoft.com/office/drawing/2014/main" id="{CFEA11B4-4218-4EB9-92FB-0C0101FB9477}"/>
              </a:ext>
            </a:extLst>
          </p:cNvPr>
          <p:cNvSpPr txBox="1"/>
          <p:nvPr/>
        </p:nvSpPr>
        <p:spPr>
          <a:xfrm>
            <a:off x="289932" y="673008"/>
            <a:ext cx="11587436" cy="769441"/>
          </a:xfrm>
          <a:prstGeom prst="rect">
            <a:avLst/>
          </a:prstGeom>
          <a:noFill/>
        </p:spPr>
        <p:txBody>
          <a:bodyPr wrap="square" rtlCol="0" anchor="ctr">
            <a:spAutoFit/>
          </a:bodyPr>
          <a:lstStyle/>
          <a:p>
            <a:pPr marL="342900" indent="-342900">
              <a:spcBef>
                <a:spcPct val="20000"/>
              </a:spcBef>
              <a:defRPr/>
            </a:pPr>
            <a:r>
              <a:rPr lang="cs-CZ" sz="4400" dirty="0" smtClean="0">
                <a:solidFill>
                  <a:schemeClr val="bg1"/>
                </a:solidFill>
              </a:rPr>
              <a:t>Individuální rozpoznávání papoušků šedých</a:t>
            </a:r>
            <a:endParaRPr lang="cs-CZ" sz="4400" dirty="0">
              <a:solidFill>
                <a:schemeClr val="bg1"/>
              </a:solidFill>
            </a:endParaRPr>
          </a:p>
        </p:txBody>
      </p:sp>
      <p:grpSp>
        <p:nvGrpSpPr>
          <p:cNvPr id="3" name="Skupina 2"/>
          <p:cNvGrpSpPr/>
          <p:nvPr/>
        </p:nvGrpSpPr>
        <p:grpSpPr>
          <a:xfrm>
            <a:off x="0" y="2206204"/>
            <a:ext cx="6445405" cy="3034869"/>
            <a:chOff x="442330" y="2206203"/>
            <a:chExt cx="6835698" cy="2034603"/>
          </a:xfrm>
          <a:solidFill>
            <a:srgbClr val="AABDAD"/>
          </a:solidFill>
        </p:grpSpPr>
        <p:sp>
          <p:nvSpPr>
            <p:cNvPr id="21" name="Obdélník 20"/>
            <p:cNvSpPr/>
            <p:nvPr/>
          </p:nvSpPr>
          <p:spPr>
            <a:xfrm>
              <a:off x="442330" y="2206203"/>
              <a:ext cx="6835698" cy="13484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546411" y="2280267"/>
              <a:ext cx="3303189" cy="1960539"/>
            </a:xfrm>
            <a:prstGeom prst="rect">
              <a:avLst/>
            </a:prstGeom>
            <a:grpFill/>
          </p:spPr>
          <p:txBody>
            <a:bodyPr wrap="square">
              <a:spAutoFit/>
            </a:bodyPr>
            <a:lstStyle/>
            <a:p>
              <a:r>
                <a:rPr lang="cs-CZ" sz="2400" i="1" dirty="0" smtClean="0"/>
                <a:t>Vizuální modalita</a:t>
              </a:r>
            </a:p>
            <a:p>
              <a:pPr marL="342900" indent="-342900">
                <a:buFontTx/>
                <a:buChar char="-"/>
              </a:pPr>
              <a:r>
                <a:rPr lang="cs-CZ" sz="2400" i="1" dirty="0" smtClean="0"/>
                <a:t>Rozpoznají se z fotografií</a:t>
              </a:r>
            </a:p>
            <a:p>
              <a:pPr marL="342900" indent="-342900">
                <a:buFontTx/>
                <a:buChar char="-"/>
              </a:pPr>
              <a:r>
                <a:rPr lang="cs-CZ" sz="2400" i="1" dirty="0" smtClean="0"/>
                <a:t>Nejdůležitější znak je zřejmě textura na břiše </a:t>
              </a:r>
            </a:p>
            <a:p>
              <a:endParaRPr lang="cs-CZ" sz="2400" i="1" dirty="0" smtClean="0"/>
            </a:p>
          </p:txBody>
        </p:sp>
      </p:grpSp>
      <p:pic>
        <p:nvPicPr>
          <p:cNvPr id="11" name="Picture 2" descr="C:\Users\Kath\Desktop\baklažán\vzory\obr1.png"/>
          <p:cNvPicPr>
            <a:picLocks noChangeAspect="1" noChangeArrowheads="1"/>
          </p:cNvPicPr>
          <p:nvPr/>
        </p:nvPicPr>
        <p:blipFill>
          <a:blip r:embed="rId2"/>
          <a:srcRect/>
          <a:stretch>
            <a:fillRect/>
          </a:stretch>
        </p:blipFill>
        <p:spPr bwMode="auto">
          <a:xfrm>
            <a:off x="8266164" y="2095356"/>
            <a:ext cx="3763818" cy="19525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Obrázek 13">
            <a:extLst>
              <a:ext uri="{FF2B5EF4-FFF2-40B4-BE49-F238E27FC236}">
                <a16:creationId xmlns:a16="http://schemas.microsoft.com/office/drawing/2014/main" id="{DFAC065D-8389-382B-0D0C-D1CC9085E8B0}"/>
              </a:ext>
            </a:extLst>
          </p:cNvPr>
          <p:cNvPicPr>
            <a:picLocks noChangeAspect="1"/>
          </p:cNvPicPr>
          <p:nvPr/>
        </p:nvPicPr>
        <p:blipFill>
          <a:blip r:embed="rId3"/>
          <a:stretch>
            <a:fillRect/>
          </a:stretch>
        </p:blipFill>
        <p:spPr>
          <a:xfrm>
            <a:off x="8094200" y="4297566"/>
            <a:ext cx="4097801" cy="1567975"/>
          </a:xfrm>
          <a:prstGeom prst="rect">
            <a:avLst/>
          </a:prstGeom>
        </p:spPr>
      </p:pic>
      <p:pic>
        <p:nvPicPr>
          <p:cNvPr id="18" name="Picture 2" descr="https://lh4.googleusercontent.com/byjw12LnWtSxN4A7LxnW2I18KXAgItAwV8JEv7KXEtG6BKn8bfpyrHWCkDs8SpdG0y5TJ00mD_4II5HJyusszphQXqN6ewnBxnOkVT9yjMMleFLR3Tn7w0WQ2N-cbmhTz5RJeiyuA4NQtZ8II4PAPOH8WYGw_8ywMEsMPaC4jwtUlGI_ZHS91qgwddm2oYcm3IRYT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89167" y="2055817"/>
            <a:ext cx="4405033" cy="4921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5077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6" name="Jaro230608-0545-Jarina64wav">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7299325" y="2439988"/>
            <a:ext cx="487363" cy="487362"/>
          </a:xfrm>
        </p:spPr>
      </p:pic>
      <p:pic>
        <p:nvPicPr>
          <p:cNvPr id="4" name="Picture 6"/>
          <p:cNvPicPr>
            <a:picLocks noChangeAspect="1"/>
          </p:cNvPicPr>
          <p:nvPr/>
        </p:nvPicPr>
        <p:blipFill>
          <a:blip r:embed="rId5" cstate="print">
            <a:alphaModFix/>
            <a:lum/>
          </a:blip>
          <a:srcRect/>
          <a:stretch>
            <a:fillRect/>
          </a:stretch>
        </p:blipFill>
        <p:spPr>
          <a:xfrm>
            <a:off x="8171380" y="2111472"/>
            <a:ext cx="3702050" cy="4525962"/>
          </a:xfrm>
          <a:prstGeom prst="rect">
            <a:avLst/>
          </a:prstGeom>
        </p:spPr>
      </p:pic>
      <p:sp>
        <p:nvSpPr>
          <p:cNvPr id="5" name="Obdélník 4"/>
          <p:cNvSpPr/>
          <p:nvPr/>
        </p:nvSpPr>
        <p:spPr>
          <a:xfrm>
            <a:off x="9535511" y="4096931"/>
            <a:ext cx="773724" cy="5978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solidFill>
              </a:ln>
              <a:solidFill>
                <a:schemeClr val="bg1"/>
              </a:solidFill>
            </a:endParaRPr>
          </a:p>
        </p:txBody>
      </p:sp>
      <p:pic>
        <p:nvPicPr>
          <p:cNvPr id="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49008" y="4030209"/>
            <a:ext cx="503825" cy="69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https://lh4.googleusercontent.com/byjw12LnWtSxN4A7LxnW2I18KXAgItAwV8JEv7KXEtG6BKn8bfpyrHWCkDs8SpdG0y5TJ00mD_4II5HJyusszphQXqN6ewnBxnOkVT9yjMMleFLR3Tn7w0WQ2N-cbmhTz5RJeiyuA4NQtZ8II4PAPOH8WYGw_8ywMEsMPaC4jwtUlGI_ZHS91qgwddm2oYcm3IRYTw"/>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75748" b="70742"/>
          <a:stretch/>
        </p:blipFill>
        <p:spPr bwMode="auto">
          <a:xfrm>
            <a:off x="10666312" y="4030209"/>
            <a:ext cx="533840" cy="731322"/>
          </a:xfrm>
          <a:prstGeom prst="rect">
            <a:avLst/>
          </a:prstGeom>
          <a:noFill/>
          <a:extLst>
            <a:ext uri="{909E8E84-426E-40DD-AFC4-6F175D3DCCD1}">
              <a14:hiddenFill xmlns:a14="http://schemas.microsoft.com/office/drawing/2010/main">
                <a:solidFill>
                  <a:srgbClr val="FFFFFF"/>
                </a:solidFill>
              </a14:hiddenFill>
            </a:ext>
          </a:extLst>
        </p:spPr>
      </p:pic>
      <p:sp>
        <p:nvSpPr>
          <p:cNvPr id="9" name="BlokTextu 6"/>
          <p:cNvSpPr txBox="1"/>
          <p:nvPr/>
        </p:nvSpPr>
        <p:spPr>
          <a:xfrm>
            <a:off x="440837" y="2252546"/>
            <a:ext cx="6653811" cy="4339650"/>
          </a:xfrm>
          <a:prstGeom prst="rect">
            <a:avLst/>
          </a:prstGeom>
          <a:solidFill>
            <a:srgbClr val="AABDAD"/>
          </a:solidFill>
        </p:spPr>
        <p:txBody>
          <a:bodyPr wrap="square" rtlCol="0">
            <a:spAutoFit/>
          </a:bodyPr>
          <a:lstStyle/>
          <a:p>
            <a:pPr marL="342900" indent="-342900">
              <a:buFont typeface="Arial" panose="020B0604020202020204" pitchFamily="34" charset="0"/>
              <a:buChar char="•"/>
            </a:pPr>
            <a:r>
              <a:rPr lang="sk-SK" sz="2400" i="1" dirty="0" err="1"/>
              <a:t>Kategorie</a:t>
            </a:r>
            <a:r>
              <a:rPr lang="sk-SK" sz="2400" i="1" dirty="0"/>
              <a:t> vždy obsahuje akustické (vzor) a </a:t>
            </a:r>
            <a:r>
              <a:rPr lang="sk-SK" sz="2400" i="1" dirty="0" err="1"/>
              <a:t>vizuální</a:t>
            </a:r>
            <a:r>
              <a:rPr lang="sk-SK" sz="2400" i="1" dirty="0"/>
              <a:t> (</a:t>
            </a:r>
            <a:r>
              <a:rPr lang="sk-SK" sz="2400" i="1" dirty="0" err="1"/>
              <a:t>podněty</a:t>
            </a:r>
            <a:r>
              <a:rPr lang="sk-SK" sz="2400" i="1" dirty="0"/>
              <a:t>) </a:t>
            </a:r>
            <a:r>
              <a:rPr lang="sk-SK" sz="2400" i="1" dirty="0" err="1"/>
              <a:t>zástupce</a:t>
            </a:r>
            <a:endParaRPr lang="sk-SK" sz="2400" i="1" dirty="0"/>
          </a:p>
          <a:p>
            <a:pPr marL="800100" lvl="1" indent="-342900">
              <a:buFont typeface="Arial" panose="020B0604020202020204" pitchFamily="34" charset="0"/>
              <a:buChar char="•"/>
            </a:pPr>
            <a:r>
              <a:rPr lang="sk-SK" sz="2000" dirty="0" err="1"/>
              <a:t>Např</a:t>
            </a:r>
            <a:r>
              <a:rPr lang="sk-SK" sz="2000" dirty="0"/>
              <a:t>. 15 </a:t>
            </a:r>
            <a:r>
              <a:rPr lang="sk-SK" sz="2000" dirty="0" err="1"/>
              <a:t>zvuků</a:t>
            </a:r>
            <a:r>
              <a:rPr lang="sk-SK" sz="2000" dirty="0"/>
              <a:t> a 15 </a:t>
            </a:r>
            <a:r>
              <a:rPr lang="sk-SK" sz="2000" dirty="0" err="1"/>
              <a:t>fotek</a:t>
            </a:r>
            <a:r>
              <a:rPr lang="sk-SK" sz="2000" dirty="0"/>
              <a:t> </a:t>
            </a:r>
            <a:r>
              <a:rPr lang="sk-SK" sz="2000" dirty="0" err="1"/>
              <a:t>stejného</a:t>
            </a:r>
            <a:r>
              <a:rPr lang="sk-SK" sz="2000" dirty="0"/>
              <a:t> </a:t>
            </a:r>
            <a:r>
              <a:rPr lang="sk-SK" sz="2000" dirty="0" err="1"/>
              <a:t>papouška</a:t>
            </a:r>
            <a:r>
              <a:rPr lang="sk-SK" sz="2000" dirty="0"/>
              <a:t> </a:t>
            </a:r>
          </a:p>
          <a:p>
            <a:pPr marL="800100" lvl="1" indent="-342900">
              <a:buFont typeface="Arial" panose="020B0604020202020204" pitchFamily="34" charset="0"/>
              <a:buChar char="•"/>
            </a:pPr>
            <a:r>
              <a:rPr lang="sk-SK" sz="2400" i="1" dirty="0" smtClean="0"/>
              <a:t>Vzor </a:t>
            </a:r>
            <a:r>
              <a:rPr lang="sk-SK" sz="2400" i="1" dirty="0" smtClean="0"/>
              <a:t>akustický</a:t>
            </a:r>
          </a:p>
          <a:p>
            <a:pPr marL="800100" lvl="1" indent="-342900">
              <a:buFont typeface="Arial" panose="020B0604020202020204" pitchFamily="34" charset="0"/>
              <a:buChar char="•"/>
            </a:pPr>
            <a:r>
              <a:rPr lang="sk-SK" sz="2400" i="1" dirty="0" err="1" smtClean="0"/>
              <a:t>Podněty</a:t>
            </a:r>
            <a:r>
              <a:rPr lang="sk-SK" sz="2400" i="1" dirty="0" smtClean="0"/>
              <a:t> </a:t>
            </a:r>
            <a:r>
              <a:rPr lang="sk-SK" sz="2400" i="1" dirty="0" err="1" smtClean="0"/>
              <a:t>vizuální</a:t>
            </a:r>
            <a:endParaRPr lang="sk-SK" sz="2400" i="1" dirty="0" smtClean="0"/>
          </a:p>
          <a:p>
            <a:pPr marL="342900" indent="-342900">
              <a:buFont typeface="Arial" panose="020B0604020202020204" pitchFamily="34" charset="0"/>
              <a:buChar char="•"/>
            </a:pPr>
            <a:endParaRPr lang="sk-SK" sz="2400" i="1" dirty="0" smtClean="0"/>
          </a:p>
          <a:p>
            <a:pPr marL="342900" indent="-342900">
              <a:buFont typeface="Arial" panose="020B0604020202020204" pitchFamily="34" charset="0"/>
              <a:buChar char="•"/>
            </a:pPr>
            <a:r>
              <a:rPr lang="sk-SK" sz="2400" i="1" dirty="0" smtClean="0"/>
              <a:t>Nutné </a:t>
            </a:r>
            <a:r>
              <a:rPr lang="sk-SK" sz="2400" i="1" dirty="0" err="1" smtClean="0"/>
              <a:t>rozpoznání</a:t>
            </a:r>
            <a:r>
              <a:rPr lang="sk-SK" sz="2400" i="1" dirty="0" smtClean="0"/>
              <a:t> </a:t>
            </a:r>
            <a:r>
              <a:rPr lang="sk-SK" sz="2400" i="1" dirty="0" err="1" smtClean="0"/>
              <a:t>vizuálních</a:t>
            </a:r>
            <a:r>
              <a:rPr lang="sk-SK" sz="2400" i="1" dirty="0" smtClean="0"/>
              <a:t> i akustických </a:t>
            </a:r>
            <a:r>
              <a:rPr lang="sk-SK" sz="2400" i="1" dirty="0" err="1" smtClean="0"/>
              <a:t>vodítek</a:t>
            </a:r>
            <a:endParaRPr lang="sk-SK" sz="2400" i="1" dirty="0"/>
          </a:p>
          <a:p>
            <a:pPr marL="342900" indent="-342900">
              <a:buFont typeface="Arial" panose="020B0604020202020204" pitchFamily="34" charset="0"/>
              <a:buChar char="•"/>
            </a:pPr>
            <a:r>
              <a:rPr lang="sk-SK" sz="2400" i="1" dirty="0" smtClean="0"/>
              <a:t>Nutná </a:t>
            </a:r>
            <a:r>
              <a:rPr lang="sk-SK" sz="2400" i="1" dirty="0" err="1" smtClean="0"/>
              <a:t>aktivace</a:t>
            </a:r>
            <a:r>
              <a:rPr lang="sk-SK" sz="2400" i="1" dirty="0" smtClean="0"/>
              <a:t> </a:t>
            </a:r>
            <a:r>
              <a:rPr lang="sk-SK" sz="2400" i="1" dirty="0" err="1" smtClean="0"/>
              <a:t>mentální</a:t>
            </a:r>
            <a:r>
              <a:rPr lang="sk-SK" sz="2400" i="1" dirty="0" smtClean="0"/>
              <a:t> </a:t>
            </a:r>
            <a:r>
              <a:rPr lang="sk-SK" sz="2400" i="1" dirty="0" err="1" smtClean="0"/>
              <a:t>reprezentace</a:t>
            </a:r>
            <a:r>
              <a:rPr lang="sk-SK" sz="2400" i="1" dirty="0" smtClean="0"/>
              <a:t> </a:t>
            </a:r>
            <a:r>
              <a:rPr lang="sk-SK" sz="2400" i="1" dirty="0" smtClean="0"/>
              <a:t>(</a:t>
            </a:r>
            <a:r>
              <a:rPr lang="sk-SK" sz="2400" i="1" dirty="0" smtClean="0"/>
              <a:t>konceptu) </a:t>
            </a:r>
            <a:r>
              <a:rPr lang="sk-SK" sz="2400" i="1" dirty="0" smtClean="0"/>
              <a:t>jedince</a:t>
            </a:r>
            <a:endParaRPr lang="sk-SK" sz="2400" i="1" dirty="0" smtClean="0"/>
          </a:p>
          <a:p>
            <a:pPr marL="342900" indent="-342900">
              <a:buFont typeface="Arial" panose="020B0604020202020204" pitchFamily="34" charset="0"/>
              <a:buChar char="•"/>
            </a:pPr>
            <a:r>
              <a:rPr lang="sk-SK" sz="2400" i="1" dirty="0" smtClean="0"/>
              <a:t>X výrazných (</a:t>
            </a:r>
            <a:r>
              <a:rPr lang="sk-SK" sz="2400" i="1" dirty="0" err="1" smtClean="0"/>
              <a:t>dílčích</a:t>
            </a:r>
            <a:r>
              <a:rPr lang="sk-SK" sz="2400" i="1" dirty="0" smtClean="0"/>
              <a:t>) </a:t>
            </a:r>
            <a:r>
              <a:rPr lang="sk-SK" sz="2400" i="1" dirty="0" err="1" smtClean="0"/>
              <a:t>znaků</a:t>
            </a:r>
            <a:r>
              <a:rPr lang="sk-SK" sz="2400" i="1" dirty="0" smtClean="0"/>
              <a:t> (bez IR</a:t>
            </a:r>
            <a:r>
              <a:rPr lang="sk-SK" sz="2400" i="1" dirty="0" smtClean="0"/>
              <a:t>)</a:t>
            </a:r>
            <a:endParaRPr lang="sk-SK" sz="2400" i="1" dirty="0"/>
          </a:p>
          <a:p>
            <a:pPr>
              <a:buFont typeface="Arial" pitchFamily="34" charset="0"/>
              <a:buChar char="•"/>
            </a:pPr>
            <a:endParaRPr lang="sk-SK" sz="1600" dirty="0"/>
          </a:p>
        </p:txBody>
      </p:sp>
      <p:sp>
        <p:nvSpPr>
          <p:cNvPr id="11" name="직사각형 19">
            <a:extLst>
              <a:ext uri="{FF2B5EF4-FFF2-40B4-BE49-F238E27FC236}">
                <a16:creationId xmlns:a16="http://schemas.microsoft.com/office/drawing/2014/main" id="{C00D8EEC-7455-4509-B007-3D804EC8E9DD}"/>
              </a:ext>
            </a:extLst>
          </p:cNvPr>
          <p:cNvSpPr/>
          <p:nvPr/>
        </p:nvSpPr>
        <p:spPr>
          <a:xfrm rot="16200000">
            <a:off x="5128554" y="-5128556"/>
            <a:ext cx="1934893" cy="12192000"/>
          </a:xfrm>
          <a:prstGeom prst="rect">
            <a:avLst/>
          </a:prstGeom>
          <a:gradFill flip="none" rotWithShape="1">
            <a:gsLst>
              <a:gs pos="0">
                <a:srgbClr val="CACACA"/>
              </a:gs>
              <a:gs pos="100000">
                <a:srgbClr val="AA6D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xtBox 36">
            <a:extLst>
              <a:ext uri="{FF2B5EF4-FFF2-40B4-BE49-F238E27FC236}">
                <a16:creationId xmlns:a16="http://schemas.microsoft.com/office/drawing/2014/main" id="{CFEA11B4-4218-4EB9-92FB-0C0101FB9477}"/>
              </a:ext>
            </a:extLst>
          </p:cNvPr>
          <p:cNvSpPr txBox="1"/>
          <p:nvPr/>
        </p:nvSpPr>
        <p:spPr>
          <a:xfrm>
            <a:off x="289932" y="673008"/>
            <a:ext cx="11587436" cy="769441"/>
          </a:xfrm>
          <a:prstGeom prst="rect">
            <a:avLst/>
          </a:prstGeom>
          <a:noFill/>
        </p:spPr>
        <p:txBody>
          <a:bodyPr wrap="square" rtlCol="0" anchor="ctr">
            <a:spAutoFit/>
          </a:bodyPr>
          <a:lstStyle/>
          <a:p>
            <a:pPr marL="342900" indent="-342900">
              <a:spcBef>
                <a:spcPct val="20000"/>
              </a:spcBef>
              <a:defRPr/>
            </a:pPr>
            <a:r>
              <a:rPr lang="cs-CZ" sz="4400" dirty="0" smtClean="0">
                <a:solidFill>
                  <a:schemeClr val="bg1"/>
                </a:solidFill>
              </a:rPr>
              <a:t>Akusticko-vizuální srovnávání se vzorem</a:t>
            </a:r>
            <a:endParaRPr lang="cs-CZ" sz="4400" dirty="0">
              <a:solidFill>
                <a:schemeClr val="bg1"/>
              </a:solidFill>
            </a:endParaRPr>
          </a:p>
        </p:txBody>
      </p:sp>
      <p:pic>
        <p:nvPicPr>
          <p:cNvPr id="13" name="Jaro230608-0545-Jarina6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51725" y="2592388"/>
            <a:ext cx="487363" cy="487362"/>
          </a:xfrm>
        </p:spPr>
      </p:pic>
      <p:pic>
        <p:nvPicPr>
          <p:cNvPr id="14" name="Jaro230608-0545-Jarina6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04125" y="2744788"/>
            <a:ext cx="487363" cy="487362"/>
          </a:xfrm>
        </p:spPr>
      </p:pic>
      <p:pic>
        <p:nvPicPr>
          <p:cNvPr id="15" name="Jaro230608-0545-Jarina6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56525" y="2897188"/>
            <a:ext cx="487363" cy="487362"/>
          </a:xfrm>
          <a:solidFill>
            <a:srgbClr val="FF0000"/>
          </a:solidFill>
        </p:spPr>
      </p:pic>
    </p:spTree>
    <p:extLst>
      <p:ext uri="{BB962C8B-B14F-4D97-AF65-F5344CB8AC3E}">
        <p14:creationId xmlns:p14="http://schemas.microsoft.com/office/powerpoint/2010/main" val="40245275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760" fill="hold"/>
                                        <p:tgtEl>
                                          <p:spTgt spid="13"/>
                                        </p:tgtEl>
                                      </p:cBhvr>
                                    </p:cmd>
                                  </p:childTnLst>
                                </p:cTn>
                              </p:par>
                            </p:childTnLst>
                          </p:cTn>
                        </p:par>
                      </p:childTnLst>
                    </p:cTn>
                  </p:par>
                </p:childTnLst>
              </p:cTn>
              <p:nextCondLst>
                <p:cond evt="onClick" delay="0">
                  <p:tgtEl>
                    <p:spTgt spid="13"/>
                  </p:tgtEl>
                </p:cond>
              </p:nextCondLst>
            </p:seq>
            <p:audio>
              <p:cMediaNode vol="80000">
                <p:cTn id="13" fill="hold" display="0">
                  <p:stCondLst>
                    <p:cond delay="indefinite"/>
                  </p:stCondLst>
                  <p:endCondLst>
                    <p:cond evt="onStopAudio" delay="0">
                      <p:tgtEl>
                        <p:sldTgt/>
                      </p:tgtEl>
                    </p:cond>
                  </p:endCondLst>
                </p:cTn>
                <p:tgtEl>
                  <p:spTgt spid="13"/>
                </p:tgtEl>
              </p:cMediaNode>
            </p:audio>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760" fill="hold"/>
                                        <p:tgtEl>
                                          <p:spTgt spid="14"/>
                                        </p:tgtEl>
                                      </p:cBhvr>
                                    </p:cmd>
                                  </p:childTnLst>
                                </p:cTn>
                              </p:par>
                            </p:childTnLst>
                          </p:cTn>
                        </p:par>
                      </p:childTnLst>
                    </p:cTn>
                  </p:par>
                </p:childTnLst>
              </p:cTn>
              <p:nextCondLst>
                <p:cond evt="onClick" delay="0">
                  <p:tgtEl>
                    <p:spTgt spid="14"/>
                  </p:tgtEl>
                </p:cond>
              </p:nextCondLst>
            </p:seq>
            <p:audio>
              <p:cMediaNode vol="80000">
                <p:cTn id="19" fill="hold" display="0">
                  <p:stCondLst>
                    <p:cond delay="indefinite"/>
                  </p:stCondLst>
                  <p:endCondLst>
                    <p:cond evt="onStopAudio" delay="0">
                      <p:tgtEl>
                        <p:sldTgt/>
                      </p:tgtEl>
                    </p:cond>
                  </p:endCondLst>
                </p:cTn>
                <p:tgtEl>
                  <p:spTgt spid="14"/>
                </p:tgtEl>
              </p:cMediaNode>
            </p:audio>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760" fill="hold"/>
                                        <p:tgtEl>
                                          <p:spTgt spid="15"/>
                                        </p:tgtEl>
                                      </p:cBhvr>
                                    </p:cmd>
                                  </p:childTnLst>
                                </p:cTn>
                              </p:par>
                            </p:childTnLst>
                          </p:cTn>
                        </p:par>
                      </p:childTnLst>
                    </p:cTn>
                  </p:par>
                </p:childTnLst>
              </p:cTn>
              <p:nextCondLst>
                <p:cond evt="onClick" delay="0">
                  <p:tgtEl>
                    <p:spTgt spid="15"/>
                  </p:tgtEl>
                </p:cond>
              </p:nextCondLst>
            </p:seq>
            <p:audio>
              <p:cMediaNode vol="80000">
                <p:cTn id="25" fill="hold" display="0">
                  <p:stCondLst>
                    <p:cond delay="indefinite"/>
                  </p:stCondLst>
                  <p:endCondLst>
                    <p:cond evt="onStopAudio" delay="0">
                      <p:tgtEl>
                        <p:sldTgt/>
                      </p:tgtEl>
                    </p:cond>
                  </p:endCondLst>
                </p:cTn>
                <p:tgtEl>
                  <p:spTgt spid="1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349FA801-B02A-42F4-A108-C26AA53FB673}"/>
              </a:ext>
            </a:extLst>
          </p:cNvPr>
          <p:cNvSpPr/>
          <p:nvPr/>
        </p:nvSpPr>
        <p:spPr>
          <a:xfrm rot="16200000">
            <a:off x="5390554" y="-2865068"/>
            <a:ext cx="1410895" cy="12192003"/>
          </a:xfrm>
          <a:prstGeom prst="rect">
            <a:avLst/>
          </a:prstGeom>
          <a:gradFill flip="none" rotWithShape="1">
            <a:gsLst>
              <a:gs pos="0">
                <a:srgbClr val="AA6D7E"/>
              </a:gs>
              <a:gs pos="100000">
                <a:srgbClr val="CACAC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 name="Group 5">
            <a:extLst>
              <a:ext uri="{FF2B5EF4-FFF2-40B4-BE49-F238E27FC236}">
                <a16:creationId xmlns:a16="http://schemas.microsoft.com/office/drawing/2014/main" id="{0C455B2A-3D1B-4F98-ACA5-C72C064015F6}"/>
              </a:ext>
            </a:extLst>
          </p:cNvPr>
          <p:cNvGrpSpPr/>
          <p:nvPr/>
        </p:nvGrpSpPr>
        <p:grpSpPr>
          <a:xfrm>
            <a:off x="78060" y="2473249"/>
            <a:ext cx="12113940" cy="1569660"/>
            <a:chOff x="6665542" y="2323644"/>
            <a:chExt cx="4777152" cy="1682913"/>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323644"/>
              <a:ext cx="4777152" cy="1682913"/>
            </a:xfrm>
            <a:prstGeom prst="rect">
              <a:avLst/>
            </a:prstGeom>
            <a:noFill/>
          </p:spPr>
          <p:txBody>
            <a:bodyPr wrap="square" rtlCol="0" anchor="ctr">
              <a:spAutoFit/>
            </a:bodyPr>
            <a:lstStyle/>
            <a:p>
              <a:pPr algn="r"/>
              <a:r>
                <a:rPr lang="cs-CZ" altLang="ko-KR" sz="4800" b="1" dirty="0" smtClean="0">
                  <a:solidFill>
                    <a:schemeClr val="bg1"/>
                  </a:solidFill>
                  <a:latin typeface="+mj-lt"/>
                  <a:cs typeface="Arial" pitchFamily="34" charset="0"/>
                </a:rPr>
                <a:t>Prosociální chování, spolupráce, altruismus</a:t>
              </a:r>
              <a:endParaRPr lang="ko-KR" altLang="en-US" sz="4800" b="1" dirty="0">
                <a:solidFill>
                  <a:schemeClr val="bg1"/>
                </a:solidFill>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65542" y="3512686"/>
              <a:ext cx="4777096" cy="379656"/>
            </a:xfrm>
            <a:prstGeom prst="rect">
              <a:avLst/>
            </a:prstGeom>
            <a:noFill/>
          </p:spPr>
          <p:txBody>
            <a:bodyPr wrap="square" rtlCol="0" anchor="ctr">
              <a:spAutoFit/>
            </a:bodyPr>
            <a:lstStyle/>
            <a:p>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3334323390"/>
      </p:ext>
    </p:extLst>
  </p:cSld>
  <p:clrMapOvr>
    <a:masterClrMapping/>
  </p:clrMapOvr>
  <p:timing>
    <p:tnLst>
      <p:par>
        <p:cTn id="1" dur="indefinite" restart="never" nodeType="tmRoot"/>
      </p:par>
    </p:tnLst>
  </p:timing>
</p:sld>
</file>

<file path=ppt/theme/theme1.xml><?xml version="1.0" encoding="utf-8"?>
<a:theme xmlns:a="http://schemas.openxmlformats.org/drawingml/2006/main" name="Cover and End Slide Master">
  <a:themeElements>
    <a:clrScheme name="ALLPPT-618">
      <a:dk1>
        <a:sysClr val="windowText" lastClr="000000"/>
      </a:dk1>
      <a:lt1>
        <a:sysClr val="window" lastClr="FFFFFF"/>
      </a:lt1>
      <a:dk2>
        <a:srgbClr val="1F497D"/>
      </a:dk2>
      <a:lt2>
        <a:srgbClr val="EEECE1"/>
      </a:lt2>
      <a:accent1>
        <a:srgbClr val="FAC926"/>
      </a:accent1>
      <a:accent2>
        <a:srgbClr val="EF9E1B"/>
      </a:accent2>
      <a:accent3>
        <a:srgbClr val="DE8D22"/>
      </a:accent3>
      <a:accent4>
        <a:srgbClr val="D87732"/>
      </a:accent4>
      <a:accent5>
        <a:srgbClr val="595959"/>
      </a:accent5>
      <a:accent6>
        <a:srgbClr val="404040"/>
      </a:accent6>
      <a:hlink>
        <a:srgbClr val="0000FF"/>
      </a:hlink>
      <a:folHlink>
        <a:srgbClr val="800080"/>
      </a:folHlink>
    </a:clrScheme>
    <a:fontScheme name="ALLPPT PONTS">
      <a:majorFont>
        <a:latin typeface="Arial"/>
        <a:ea typeface="Malgun Gothic"/>
        <a:cs typeface=""/>
      </a:majorFont>
      <a:minorFont>
        <a:latin typeface="Arial"/>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618">
      <a:dk1>
        <a:sysClr val="windowText" lastClr="000000"/>
      </a:dk1>
      <a:lt1>
        <a:sysClr val="window" lastClr="FFFFFF"/>
      </a:lt1>
      <a:dk2>
        <a:srgbClr val="1F497D"/>
      </a:dk2>
      <a:lt2>
        <a:srgbClr val="EEECE1"/>
      </a:lt2>
      <a:accent1>
        <a:srgbClr val="FAC926"/>
      </a:accent1>
      <a:accent2>
        <a:srgbClr val="EF9E1B"/>
      </a:accent2>
      <a:accent3>
        <a:srgbClr val="DE8D22"/>
      </a:accent3>
      <a:accent4>
        <a:srgbClr val="D87732"/>
      </a:accent4>
      <a:accent5>
        <a:srgbClr val="595959"/>
      </a:accent5>
      <a:accent6>
        <a:srgbClr val="40404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618">
      <a:dk1>
        <a:sysClr val="windowText" lastClr="000000"/>
      </a:dk1>
      <a:lt1>
        <a:sysClr val="window" lastClr="FFFFFF"/>
      </a:lt1>
      <a:dk2>
        <a:srgbClr val="1F497D"/>
      </a:dk2>
      <a:lt2>
        <a:srgbClr val="EEECE1"/>
      </a:lt2>
      <a:accent1>
        <a:srgbClr val="FAC926"/>
      </a:accent1>
      <a:accent2>
        <a:srgbClr val="EF9E1B"/>
      </a:accent2>
      <a:accent3>
        <a:srgbClr val="DE8D22"/>
      </a:accent3>
      <a:accent4>
        <a:srgbClr val="D87732"/>
      </a:accent4>
      <a:accent5>
        <a:srgbClr val="595959"/>
      </a:accent5>
      <a:accent6>
        <a:srgbClr val="40404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7453</TotalTime>
  <Words>1289</Words>
  <Application>Microsoft Office PowerPoint</Application>
  <PresentationFormat>Širokoúhlá obrazovka</PresentationFormat>
  <Paragraphs>195</Paragraphs>
  <Slides>21</Slides>
  <Notes>9</Notes>
  <HiddenSlides>0</HiddenSlides>
  <MMClips>4</MMClips>
  <ScaleCrop>false</ScaleCrop>
  <HeadingPairs>
    <vt:vector size="6" baseType="variant">
      <vt:variant>
        <vt:lpstr>Použitá písma</vt:lpstr>
      </vt:variant>
      <vt:variant>
        <vt:i4>7</vt:i4>
      </vt:variant>
      <vt:variant>
        <vt:lpstr>Motiv</vt:lpstr>
      </vt:variant>
      <vt:variant>
        <vt:i4>3</vt:i4>
      </vt:variant>
      <vt:variant>
        <vt:lpstr>Nadpisy snímků</vt:lpstr>
      </vt:variant>
      <vt:variant>
        <vt:i4>21</vt:i4>
      </vt:variant>
    </vt:vector>
  </HeadingPairs>
  <TitlesOfParts>
    <vt:vector size="31" baseType="lpstr">
      <vt:lpstr>맑은 고딕</vt:lpstr>
      <vt:lpstr>Arial</vt:lpstr>
      <vt:lpstr>Arial Unicode MS</vt:lpstr>
      <vt:lpstr>Calibri</vt:lpstr>
      <vt:lpstr>Cooper Hewitt</vt:lpstr>
      <vt:lpstr>FZShuTi</vt:lpstr>
      <vt:lpstr>Wingdings</vt:lpstr>
      <vt:lpstr>Cover and End Slide Master</vt:lpstr>
      <vt:lpstr>Contents Slide Master</vt:lpstr>
      <vt:lpstr>Section Break Slide Master</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Jitka Lindová</cp:lastModifiedBy>
  <cp:revision>179</cp:revision>
  <dcterms:created xsi:type="dcterms:W3CDTF">2020-01-20T05:08:25Z</dcterms:created>
  <dcterms:modified xsi:type="dcterms:W3CDTF">2025-11-12T09:49:15Z</dcterms:modified>
</cp:coreProperties>
</file>