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49" r:id="rId3"/>
    <p:sldId id="270" r:id="rId4"/>
    <p:sldId id="325" r:id="rId5"/>
    <p:sldId id="344" r:id="rId6"/>
    <p:sldId id="345" r:id="rId7"/>
    <p:sldId id="290" r:id="rId8"/>
    <p:sldId id="346" r:id="rId9"/>
    <p:sldId id="347" r:id="rId10"/>
    <p:sldId id="285" r:id="rId11"/>
    <p:sldId id="329" r:id="rId12"/>
    <p:sldId id="313" r:id="rId13"/>
    <p:sldId id="312" r:id="rId14"/>
    <p:sldId id="333" r:id="rId15"/>
    <p:sldId id="334" r:id="rId16"/>
    <p:sldId id="336" r:id="rId17"/>
    <p:sldId id="337" r:id="rId18"/>
    <p:sldId id="335" r:id="rId19"/>
    <p:sldId id="338" r:id="rId20"/>
    <p:sldId id="339" r:id="rId21"/>
    <p:sldId id="340" r:id="rId22"/>
    <p:sldId id="343" r:id="rId23"/>
    <p:sldId id="342" r:id="rId24"/>
    <p:sldId id="303" r:id="rId25"/>
    <p:sldId id="309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29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81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838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03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97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6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02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62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79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9090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3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D3C5A-BB3C-4E9B-9061-DFADB92E28E7}" type="datetimeFigureOut">
              <a:rPr lang="cs-CZ" smtClean="0"/>
              <a:t>13.11.2025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4110C-9549-4A3B-AD87-89A124DC93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38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49487"/>
          </a:xfrm>
        </p:spPr>
        <p:txBody>
          <a:bodyPr>
            <a:normAutofit/>
          </a:bodyPr>
          <a:lstStyle/>
          <a:p>
            <a:r>
              <a:rPr lang="cs-CZ" sz="5000" b="1" dirty="0">
                <a:latin typeface="Georgia" panose="02040502050405020303" pitchFamily="18" charset="0"/>
              </a:rPr>
              <a:t>Myšlení Válčících států I</a:t>
            </a:r>
            <a:br>
              <a:rPr lang="cs-CZ" sz="5000" b="1" dirty="0">
                <a:latin typeface="Georgia" panose="02040502050405020303" pitchFamily="18" charset="0"/>
              </a:rPr>
            </a:br>
            <a:r>
              <a:rPr lang="cs-CZ" sz="4000" b="1" dirty="0" smtClean="0">
                <a:latin typeface="Georgia" panose="02040502050405020303" pitchFamily="18" charset="0"/>
              </a:rPr>
              <a:t>Konfucianismus</a:t>
            </a:r>
            <a:endParaRPr lang="cs-CZ" sz="5000" b="1" dirty="0">
              <a:latin typeface="Georgia" panose="020405020504050203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Georgia" panose="02040502050405020303" pitchFamily="18" charset="0"/>
              </a:rPr>
              <a:t>Konfucius, </a:t>
            </a:r>
            <a:r>
              <a:rPr lang="cs-CZ" sz="3600" dirty="0" err="1">
                <a:latin typeface="Georgia" panose="02040502050405020303" pitchFamily="18" charset="0"/>
              </a:rPr>
              <a:t>Mencius</a:t>
            </a:r>
            <a:r>
              <a:rPr lang="cs-CZ" sz="3600" dirty="0">
                <a:latin typeface="Georgia" panose="02040502050405020303" pitchFamily="18" charset="0"/>
              </a:rPr>
              <a:t>, </a:t>
            </a:r>
            <a:r>
              <a:rPr lang="cs-CZ" sz="3600" dirty="0" err="1">
                <a:latin typeface="Georgia" panose="02040502050405020303" pitchFamily="18" charset="0"/>
              </a:rPr>
              <a:t>Sün</a:t>
            </a:r>
            <a:r>
              <a:rPr lang="cs-CZ" sz="3600" dirty="0">
                <a:latin typeface="Georgia" panose="02040502050405020303" pitchFamily="18" charset="0"/>
              </a:rPr>
              <a:t>-c‘</a:t>
            </a:r>
          </a:p>
          <a:p>
            <a:r>
              <a:rPr lang="cs-CZ" sz="3600" dirty="0">
                <a:latin typeface="Georgia" panose="02040502050405020303" pitchFamily="18" charset="0"/>
              </a:rPr>
              <a:t>(6.-3. st. př.n.l.)</a:t>
            </a:r>
          </a:p>
        </p:txBody>
      </p:sp>
    </p:spTree>
    <p:extLst>
      <p:ext uri="{BB962C8B-B14F-4D97-AF65-F5344CB8AC3E}">
        <p14:creationId xmlns:p14="http://schemas.microsoft.com/office/powerpoint/2010/main" val="2280255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30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Georgia" panose="02040502050405020303" pitchFamily="18" charset="0"/>
              </a:rPr>
              <a:t>    </a:t>
            </a:r>
            <a:r>
              <a:rPr lang="cs-CZ" u="sng" dirty="0">
                <a:latin typeface="Georgia" panose="02040502050405020303" pitchFamily="18" charset="0"/>
              </a:rPr>
              <a:t>Konfucianismus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6FBED30-4A22-4386-9EBF-A621765D62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0486" y="1033362"/>
            <a:ext cx="3653314" cy="516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B887C7-44FD-43E1-B59D-2604D8C11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0570" y="2011677"/>
            <a:ext cx="6149224" cy="407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354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5400" dirty="0">
                <a:latin typeface="Georgia" panose="02040502050405020303" pitchFamily="18" charset="0"/>
              </a:rPr>
              <a:t>Konfucius </a:t>
            </a:r>
            <a:br>
              <a:rPr lang="cs-CZ" sz="5400" dirty="0">
                <a:latin typeface="Georgia" panose="02040502050405020303" pitchFamily="18" charset="0"/>
              </a:rPr>
            </a:br>
            <a:r>
              <a:rPr lang="cs-CZ" sz="2400" dirty="0" err="1">
                <a:latin typeface="Georgia" panose="02040502050405020303" pitchFamily="18" charset="0"/>
              </a:rPr>
              <a:t>Kchung</a:t>
            </a:r>
            <a:r>
              <a:rPr lang="cs-CZ" sz="2400" dirty="0">
                <a:latin typeface="Georgia" panose="02040502050405020303" pitchFamily="18" charset="0"/>
              </a:rPr>
              <a:t> </a:t>
            </a:r>
            <a:r>
              <a:rPr lang="cs-CZ" sz="2400" dirty="0" err="1">
                <a:latin typeface="Georgia" panose="02040502050405020303" pitchFamily="18" charset="0"/>
              </a:rPr>
              <a:t>Čchiou</a:t>
            </a:r>
            <a:r>
              <a:rPr lang="cs-CZ" sz="2400" dirty="0">
                <a:latin typeface="Georgia" panose="02040502050405020303" pitchFamily="18" charset="0"/>
              </a:rPr>
              <a:t> (551-479 př.n.l.), </a:t>
            </a:r>
            <a:r>
              <a:rPr lang="cs-CZ" sz="2400" dirty="0" err="1">
                <a:latin typeface="Georgia" panose="02040502050405020303" pitchFamily="18" charset="0"/>
              </a:rPr>
              <a:t>Kchung</a:t>
            </a:r>
            <a:r>
              <a:rPr lang="cs-CZ" sz="2400" dirty="0">
                <a:latin typeface="Georgia" panose="02040502050405020303" pitchFamily="18" charset="0"/>
              </a:rPr>
              <a:t>-(</a:t>
            </a:r>
            <a:r>
              <a:rPr lang="cs-CZ" sz="2400" dirty="0" err="1">
                <a:latin typeface="Georgia" panose="02040502050405020303" pitchFamily="18" charset="0"/>
              </a:rPr>
              <a:t>fu</a:t>
            </a:r>
            <a:r>
              <a:rPr lang="cs-CZ" sz="2400" dirty="0">
                <a:latin typeface="Georgia" panose="02040502050405020303" pitchFamily="18" charset="0"/>
              </a:rPr>
              <a:t>)-c‘ </a:t>
            </a:r>
            <a:r>
              <a:rPr lang="zh-CN" altLang="en-US" sz="2400" dirty="0">
                <a:latin typeface="Georgia" panose="02040502050405020303" pitchFamily="18" charset="0"/>
              </a:rPr>
              <a:t>孔夫子</a:t>
            </a:r>
            <a:endParaRPr lang="cs-CZ" sz="3100" dirty="0">
              <a:latin typeface="Georgia" panose="02040502050405020303" pitchFamily="18" charset="0"/>
            </a:endParaRP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Učenec z nižší aristokracie (š‘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士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 státu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-tung), dosáhl funkce ministra, opustil dvůr a putoval mezi státy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Situace: Učitel – žáci (zachycena v knize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Hovory </a:t>
            </a:r>
            <a:r>
              <a:rPr lang="cs-CZ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Konfuciovy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autorství kanonických spisů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dyn.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předmětem kultu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B9FC99-37FE-441B-8940-696343A4AB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3" r="-2" b="11374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617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67787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Základní pojmy </a:t>
            </a:r>
            <a:r>
              <a:rPr lang="en-US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konfucianismu</a:t>
            </a:r>
            <a:endParaRPr lang="cs-CZ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xue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süe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學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učení, vzdělání</a:t>
            </a: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junzi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ťün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-c‘)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君子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v. 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-žen)</a:t>
            </a:r>
            <a:r>
              <a:rPr 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小人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ušlechtilý v. malý člověk</a:t>
            </a: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(žen)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仁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lidskost, humánnost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shu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恕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ohleduplnost, tolerance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禮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obřadnost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孝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synovská oddanost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zhong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čung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忠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loajalita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(sin)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信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důvěryhodnost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altLang="zh-TW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(i)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義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smysl pro správné</a:t>
            </a:r>
            <a:r>
              <a:rPr lang="cs-CZ" altLang="zh-TW" u="sng" dirty="0">
                <a:solidFill>
                  <a:srgbClr val="3366BB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(tao)</a:t>
            </a:r>
            <a:r>
              <a:rPr 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de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德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správná cesta; charismatická síla vládce</a:t>
            </a: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664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xue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süe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學</a:t>
            </a:r>
            <a:r>
              <a:rPr lang="cs-CZ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učení, vzdělání</a:t>
            </a:r>
            <a:endParaRPr lang="cs-CZ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„Když mi bylo 15 let, pevně jsem se rozhodl pro učení. Ve třiceti jsem stál pevně na Cestě. Ve čtyřiceti jsem se již nedal zmást. V padesáti jsem pochopil úděl daný Nebesy. V šedesáti jsem měl sluch naladěný na nejjemnější tóny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všehomíra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. A nyní v sedmdesáti mohu povolit uzdu svým tužbám, aniž bych překročil meze slušnosti.“ 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(Hovory II/4 )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„Učit se a naučené uplatňovat v životě, když k tomu dozraje čas, což to není potěšení? Přicházejí-li k nám přátelé zdaleka, zdaž to není radost?“ (Hovory I/1)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Pravil mistr: „Když jdou pospolu tři lidé, určitě je mezi nimi někdo, od koho se mohu učit. Vyberu si dobré vlastnosti, a ty napodobím, a špatné, které mě poučí, co mám napravit.“ (Hovory VII/21)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421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junzi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ťün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-c‘)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君子 </a:t>
            </a:r>
            <a:r>
              <a:rPr lang="en-US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ušlechtilý člověk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xiao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ren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siao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-žen)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小人</a:t>
            </a:r>
            <a:r>
              <a:rPr lang="cs-CZ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„malý“ 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člověk</a:t>
            </a:r>
          </a:p>
          <a:p>
            <a:pPr marL="678180" lvl="1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„Ušlechtilý člověk se vyzná v tom, co je správné, stejně jako se malí lidé vyznají v tom, co se vyplatí.“ (Hovory IV/6 )</a:t>
            </a:r>
          </a:p>
          <a:p>
            <a:pPr marL="678180" lvl="1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„Ušlechtilý člověk dovede na věci hledět ze všech stran a nemá předsudků. Malý člověk bývá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předpojat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a vidí věci jen z jedné strany.“ (Hovory II/14)</a:t>
            </a:r>
          </a:p>
          <a:p>
            <a:pPr marL="678180" lvl="1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Pravil mistr: „Pokládám sám sebe za moudrého? Jistě nikoli. Když se mě třeba prostý člověk přijde na něco zeptat, mám v hlavě úplně prázdno, a i když to začnu proklepávat z obou stran, přece si nevím rady.“ (Hovory IX/9)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956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ren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(žen)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仁 </a:t>
            </a:r>
            <a:r>
              <a:rPr lang="en-US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lidskost, humánnost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shu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恕 </a:t>
            </a:r>
            <a:r>
              <a:rPr lang="en-US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ohleduplnost, tolerance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„Kázat lidskost, to znamená, že když se chceš sám prosadit, pomáháš druhým, aby se prosadili; když chceš sám uspět, pomáháš druhým, aby uspěli. Dívat se na druhé jako na sebe sama, to nazývám směřováním k lidskosti.“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(Hovory VI/30)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(Žák: existuje-li nějaké rčení, podle něhož je možno řídit se do konce života) Mistr pravil: „Snad rčení o ohleduplnosti: co nechceš, aby ti jiní činili, nečiň ty jim.“ (Hovory XV/23)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209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67787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Myšlenka společenské soudržnosti – stát jako rodina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2000" b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ren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(žen)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仁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lidskost, humánnost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shu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šu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恕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ohleduplnost, tolerance)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siao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孝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synovská oddanost</a:t>
            </a: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zhong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čung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忠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</a:t>
            </a:r>
            <a:r>
              <a:rPr lang="cs-CZ" altLang="zh-TW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loajalita vůči nadřízenému</a:t>
            </a: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xin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(sin)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信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</a:t>
            </a:r>
            <a:r>
              <a:rPr lang="cs-CZ" altLang="zh-TW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důvěryhodnost, spolehlivost</a:t>
            </a: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altLang="zh-TW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(i) </a:t>
            </a:r>
            <a:r>
              <a:rPr lang="zh-TW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義</a:t>
            </a:r>
            <a:r>
              <a:rPr lang="cs-CZ" altLang="zh-TW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smysl pro správné</a:t>
            </a:r>
            <a:r>
              <a:rPr lang="cs-CZ" altLang="zh-TW" u="sng" dirty="0">
                <a:solidFill>
                  <a:srgbClr val="3366BB"/>
                </a:solidFill>
                <a:latin typeface="Arial" panose="020B0604020202020204" pitchFamily="34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cs-CZ" altLang="zh-TW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00000"/>
              </a:lnSpc>
              <a:spcBef>
                <a:spcPts val="600"/>
              </a:spcBef>
              <a:buNone/>
            </a:pPr>
            <a:endParaRPr lang="cs-CZ" sz="18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622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Postavení vládce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dao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(tao)</a:t>
            </a:r>
            <a:r>
              <a:rPr 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道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– (správná) cesta; cesta Nebes (</a:t>
            </a:r>
            <a:r>
              <a:rPr lang="cs-CZ" altLang="zh-CN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tchien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tao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天道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endParaRPr lang="cs-CZ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de (</a:t>
            </a:r>
            <a:r>
              <a:rPr lang="cs-CZ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</a:t>
            </a:r>
            <a:r>
              <a:rPr lang="zh-CN" altLang="en-US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德</a:t>
            </a:r>
            <a:r>
              <a:rPr lang="cs-CZ" altLang="zh-CN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– charismatická síla vládce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Cílem je harmonická společnost podle přání nebes (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tchien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tao)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Pokud je vládce v souladu s tao Nebes, vyzařuje charismatickou sílu, která uspořádává svět, lid ho sám následuje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Vládce se dobře stará o svůj lid, každý má své místo v rámci přirozené hierarchie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V ideální společnosti panuje přirozený soulad, vládce nemusí vůbec zasahovat („Ten, kdo vládne pomocí </a:t>
            </a:r>
            <a:r>
              <a:rPr lang="cs-CZ" sz="2000" i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te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 je jako polárka, stojí na místě a ostatní hvězdy se okolo ní točí“)</a:t>
            </a: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74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禮 </a:t>
            </a:r>
            <a:r>
              <a:rPr lang="en-US" altLang="zh-TW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- 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obřadnost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kche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fu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li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克己复禮 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„ovládnout sebe a navrátit se k obřadům“ 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(Obřad – „etiketa“ – vzorce jednání)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Podřídit přirozené tíhnutí osvědčeným formám chování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Napodobování vzorců pomáhá vypěstovat pravé cítění, pravou úctu </a:t>
            </a:r>
            <a:r>
              <a:rPr lang="cs-CZ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(kultivace „nitra“ </a:t>
            </a:r>
            <a:r>
              <a:rPr lang="cs-CZ" sz="2000" dirty="0" err="1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xin</a:t>
            </a:r>
            <a:r>
              <a:rPr lang="cs-CZ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(sin) </a:t>
            </a:r>
            <a:r>
              <a:rPr lang="zh-CN" altLang="en-US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心</a:t>
            </a:r>
            <a:r>
              <a:rPr lang="cs-CZ" altLang="zh-CN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= srdce/mysl</a:t>
            </a:r>
            <a:r>
              <a:rPr lang="cs-CZ" sz="2000" dirty="0" smtClean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i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Proces vytváří věci – jednání vytváří účastníky 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(proti esencialismu)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Pěstování smyslu pro správné (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yi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(i) </a:t>
            </a:r>
            <a:r>
              <a:rPr lang="zh-TW" alt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義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 marL="1021080" lvl="1" indent="-342900">
              <a:lnSpc>
                <a:spcPct val="150000"/>
              </a:lnSpc>
              <a:spcBef>
                <a:spcPts val="600"/>
              </a:spcBef>
              <a:buFontTx/>
              <a:buChar char="-"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„Obřadnost“ jako to, co odlišuje člověka od zvířete, podstata civilizovanosti (udržování vzorců – kosmologie)</a:t>
            </a:r>
            <a:endParaRPr lang="cs-CZ" sz="2000" i="1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012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683172"/>
            <a:ext cx="10515600" cy="5493791"/>
          </a:xfrm>
        </p:spPr>
        <p:txBody>
          <a:bodyPr>
            <a:noAutofit/>
          </a:bodyPr>
          <a:lstStyle/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Náprava jmen (čen</a:t>
            </a:r>
            <a:r>
              <a:rPr lang="en-US" altLang="zh-CN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g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ming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CN" altLang="en-US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正名</a:t>
            </a:r>
            <a:r>
              <a:rPr lang="cs-CZ" b="1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= 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péče o správnost pojmenování </a:t>
            </a:r>
          </a:p>
          <a:p>
            <a:pPr marL="678180" lvl="1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C‘-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lu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pravil: ‚Kdyby od Vás panovník státu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Wej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očekával, že budete dělat státní politiku, co byste udělal nejdříve?‘ Mistr pravil: ‚Jistě by to byla náprava jmen!‘ C‘-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lu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pravil: ‚Jakže? To byste se tomu tedy vzdálil! Co na jménech napravovat?‘ </a:t>
            </a:r>
          </a:p>
          <a:p>
            <a:pPr marL="678180" lvl="1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Mistr řekl: ‚Ty jsi vskutku neotesanec, </a:t>
            </a:r>
            <a:r>
              <a:rPr lang="cs-CZ" sz="2000" dirty="0" err="1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Joue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! Ušlechtilý muž by měl být zdrženlivým, pokud věci nerozumí. Nejsou-li pojmenování správná, pak [s nimi] výroky nejsou v souladu. Nejsou-li výroky v souladu, úkoly nemohou být úspěšně dokončeny. Nemohou-li být úkoly úspěšně dokončeny, obřady a hudba nebudou vzkvétat. Nebudou-li velebeny obřady ani hudba, tresty a sankce nebudou trefné, a pak lid nebude [ani] vědět kam s rukama a nohama.“ (Hovory XIII/3)</a:t>
            </a:r>
          </a:p>
          <a:p>
            <a:pPr marL="678180" lvl="1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(Na otázku, v čem spočívá umění vládnout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  <a:sym typeface="Wingdings" panose="05000000000000000000" pitchFamily="2" charset="2"/>
              </a:rPr>
              <a:t>) </a:t>
            </a:r>
            <a:r>
              <a:rPr lang="cs-CZ" sz="2000" dirty="0">
                <a:latin typeface="Georgia" panose="02040502050405020303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„Nech vladaře, aby byl vladařem, ministra, aby byl ministrem, otce, aby byl otcem, a syna, aby byl synem.“ (Hovory XII/11)</a:t>
            </a: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 marL="678180" lvl="1" indent="0">
              <a:lnSpc>
                <a:spcPct val="150000"/>
              </a:lnSpc>
              <a:spcBef>
                <a:spcPts val="600"/>
              </a:spcBef>
              <a:buNone/>
            </a:pPr>
            <a:endParaRPr lang="cs-CZ" sz="2000" dirty="0">
              <a:latin typeface="Georgia" panose="02040502050405020303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398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7472680" cy="6154945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altLang="zh-TW" dirty="0">
                <a:latin typeface="Georgia" panose="02040502050405020303" pitchFamily="18" charset="0"/>
              </a:rPr>
              <a:t>Časová osa nejstaršího období</a:t>
            </a:r>
            <a:r>
              <a:rPr lang="cs-CZ" altLang="zh-TW" b="1" dirty="0">
                <a:latin typeface="Georgia" panose="02040502050405020303" pitchFamily="18" charset="0"/>
              </a:rPr>
              <a:t/>
            </a:r>
            <a:br>
              <a:rPr lang="cs-CZ" altLang="zh-TW" b="1" dirty="0">
                <a:latin typeface="Georgia" panose="02040502050405020303" pitchFamily="18" charset="0"/>
              </a:rPr>
            </a:b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Xia</a:t>
            </a:r>
            <a:r>
              <a:rPr lang="cs-CZ" altLang="zh-TW" sz="2200" dirty="0">
                <a:latin typeface="Georgia" panose="02040502050405020303" pitchFamily="18" charset="0"/>
              </a:rPr>
              <a:t>  (</a:t>
            </a:r>
            <a:r>
              <a:rPr lang="cs-CZ" altLang="zh-TW" sz="2200" dirty="0" err="1">
                <a:latin typeface="Georgia" panose="02040502050405020303" pitchFamily="18" charset="0"/>
              </a:rPr>
              <a:t>Sia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夏 </a:t>
            </a:r>
            <a:r>
              <a:rPr lang="cs-CZ" altLang="zh-TW" sz="2200" dirty="0">
                <a:latin typeface="Georgia" panose="02040502050405020303" pitchFamily="18" charset="0"/>
              </a:rPr>
              <a:t>(23.-17. stol. př. n. l.) – nedoložená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Shang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Šang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商</a:t>
            </a:r>
            <a:r>
              <a:rPr lang="cs-CZ" altLang="zh-TW" sz="2200" dirty="0">
                <a:latin typeface="Georgia" panose="02040502050405020303" pitchFamily="18" charset="0"/>
              </a:rPr>
              <a:t> (17.- 11. stol. 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zh-TW" altLang="en-US" sz="2200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(</a:t>
            </a:r>
            <a:r>
              <a:rPr lang="cs-CZ" altLang="zh-TW" sz="2200" dirty="0" err="1">
                <a:latin typeface="Georgia" panose="02040502050405020303" pitchFamily="18" charset="0"/>
              </a:rPr>
              <a:t>Čou</a:t>
            </a:r>
            <a:r>
              <a:rPr lang="cs-CZ" altLang="zh-TW" sz="2200" dirty="0">
                <a:latin typeface="Georgia" panose="02040502050405020303" pitchFamily="18" charset="0"/>
              </a:rPr>
              <a:t>) </a:t>
            </a:r>
            <a:r>
              <a:rPr lang="zh-TW" altLang="en-US" sz="2200" dirty="0">
                <a:latin typeface="Georgia" panose="02040502050405020303" pitchFamily="18" charset="0"/>
              </a:rPr>
              <a:t>周</a:t>
            </a:r>
            <a:r>
              <a:rPr lang="cs-CZ" altLang="zh-TW" sz="2200" dirty="0">
                <a:latin typeface="Georgia" panose="02040502050405020303" pitchFamily="18" charset="0"/>
              </a:rPr>
              <a:t> (11.- 3. st. př. n. l.) =</a:t>
            </a:r>
            <a:r>
              <a:rPr lang="en-US" altLang="zh-TW" sz="2200" dirty="0">
                <a:latin typeface="Georgia" panose="02040502050405020303" pitchFamily="18" charset="0"/>
              </a:rPr>
              <a:t>&gt;</a:t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západní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西周</a:t>
            </a:r>
            <a:r>
              <a:rPr lang="cs-CZ" altLang="zh-TW" sz="2200" dirty="0">
                <a:latin typeface="Georgia" panose="02040502050405020303" pitchFamily="18" charset="0"/>
              </a:rPr>
              <a:t> (11. – 8. st.</a:t>
            </a:r>
            <a:r>
              <a:rPr lang="cs-CZ" altLang="zh-TW" sz="2200" b="1" dirty="0">
                <a:latin typeface="Georgia" panose="02040502050405020303" pitchFamily="18" charset="0"/>
              </a:rPr>
              <a:t> </a:t>
            </a:r>
            <a:r>
              <a:rPr lang="cs-CZ" altLang="zh-TW" sz="2200" dirty="0">
                <a:latin typeface="Georgia" panose="02040502050405020303" pitchFamily="18" charset="0"/>
              </a:rPr>
              <a:t>př. n. l.)</a:t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východní </a:t>
            </a:r>
            <a:r>
              <a:rPr lang="cs-CZ" altLang="zh-TW" sz="2200" dirty="0" err="1">
                <a:latin typeface="Georgia" panose="02040502050405020303" pitchFamily="18" charset="0"/>
              </a:rPr>
              <a:t>Zhou</a:t>
            </a:r>
            <a:r>
              <a:rPr lang="cs-CZ" altLang="zh-TW" sz="2200" dirty="0">
                <a:latin typeface="Georgia" panose="02040502050405020303" pitchFamily="18" charset="0"/>
              </a:rPr>
              <a:t> </a:t>
            </a:r>
            <a:r>
              <a:rPr lang="zh-TW" altLang="en-US" sz="2200" dirty="0">
                <a:latin typeface="Georgia" panose="02040502050405020303" pitchFamily="18" charset="0"/>
              </a:rPr>
              <a:t>東周 </a:t>
            </a:r>
            <a:r>
              <a:rPr lang="cs-CZ" altLang="zh-TW" sz="2200" dirty="0">
                <a:latin typeface="Georgia" panose="02040502050405020303" pitchFamily="18" charset="0"/>
              </a:rPr>
              <a:t/>
            </a:r>
            <a:br>
              <a:rPr lang="cs-CZ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 Období Letopisů </a:t>
            </a:r>
            <a:r>
              <a:rPr lang="zh-TW" altLang="en-US" sz="2200" dirty="0">
                <a:latin typeface="Georgia" panose="02040502050405020303" pitchFamily="18" charset="0"/>
              </a:rPr>
              <a:t>春秋 </a:t>
            </a:r>
            <a:r>
              <a:rPr lang="cs-CZ" altLang="zh-TW" sz="2200" dirty="0">
                <a:latin typeface="Georgia" panose="02040502050405020303" pitchFamily="18" charset="0"/>
              </a:rPr>
              <a:t>(8. – 5. st. př. n. l.)</a:t>
            </a:r>
            <a:r>
              <a:rPr lang="en-US" altLang="zh-TW" sz="2200" dirty="0">
                <a:latin typeface="Georgia" panose="02040502050405020303" pitchFamily="18" charset="0"/>
              </a:rPr>
              <a:t/>
            </a:r>
            <a:br>
              <a:rPr lang="en-US" altLang="zh-TW" sz="2200" dirty="0">
                <a:latin typeface="Georgia" panose="02040502050405020303" pitchFamily="18" charset="0"/>
              </a:rPr>
            </a:br>
            <a:r>
              <a:rPr lang="cs-CZ" altLang="zh-TW" sz="2200" dirty="0">
                <a:latin typeface="Georgia" panose="02040502050405020303" pitchFamily="18" charset="0"/>
              </a:rPr>
              <a:t>-</a:t>
            </a:r>
            <a:r>
              <a:rPr lang="en-US" altLang="zh-TW" sz="2200" dirty="0">
                <a:latin typeface="Georgia" panose="02040502050405020303" pitchFamily="18" charset="0"/>
              </a:rPr>
              <a:t>  </a:t>
            </a:r>
            <a:r>
              <a:rPr lang="cs-CZ" altLang="zh-TW" sz="2200" dirty="0">
                <a:latin typeface="Georgia" panose="02040502050405020303" pitchFamily="18" charset="0"/>
              </a:rPr>
              <a:t>Období Válčících států </a:t>
            </a:r>
            <a:r>
              <a:rPr lang="zh-TW" altLang="en-US" sz="2200" dirty="0">
                <a:latin typeface="Georgia" panose="02040502050405020303" pitchFamily="18" charset="0"/>
              </a:rPr>
              <a:t>戰國</a:t>
            </a:r>
            <a:r>
              <a:rPr lang="cs-CZ" altLang="zh-TW" sz="2200" dirty="0">
                <a:latin typeface="Georgia" panose="02040502050405020303" pitchFamily="18" charset="0"/>
              </a:rPr>
              <a:t> (5. – 3. př. n. l.)</a:t>
            </a:r>
            <a:r>
              <a:rPr lang="cs-CZ" altLang="zh-TW" sz="2000" dirty="0">
                <a:latin typeface="Georgia" panose="02040502050405020303" pitchFamily="18" charset="0"/>
              </a:rPr>
              <a:t/>
            </a:r>
            <a:br>
              <a:rPr lang="cs-CZ" altLang="zh-TW" sz="2000" dirty="0">
                <a:latin typeface="Georgia" panose="02040502050405020303" pitchFamily="18" charset="0"/>
              </a:rPr>
            </a:br>
            <a:r>
              <a:rPr lang="en-US" altLang="zh-TW" sz="2000" dirty="0">
                <a:latin typeface="Georgia" panose="02040502050405020303" pitchFamily="18" charset="0"/>
              </a:rPr>
              <a:t/>
            </a:r>
            <a:br>
              <a:rPr lang="en-US" altLang="zh-TW" sz="2000" dirty="0">
                <a:latin typeface="Georgia" panose="02040502050405020303" pitchFamily="18" charset="0"/>
              </a:rPr>
            </a:br>
            <a:endParaRPr lang="cs-CZ" dirty="0">
              <a:latin typeface="Georgia" panose="02040502050405020303" pitchFamily="18" charset="0"/>
            </a:endParaRP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A639BFC9-5CF9-4A7E-998A-6D929D92B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7248666" y="1147963"/>
            <a:ext cx="440114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26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5400" dirty="0" err="1">
                <a:latin typeface="Georgia" panose="02040502050405020303" pitchFamily="18" charset="0"/>
              </a:rPr>
              <a:t>Mencius</a:t>
            </a:r>
            <a:r>
              <a:rPr lang="cs-CZ" sz="5400" dirty="0">
                <a:latin typeface="Georgia" panose="02040502050405020303" pitchFamily="18" charset="0"/>
              </a:rPr>
              <a:t> </a:t>
            </a:r>
            <a:br>
              <a:rPr lang="cs-CZ" sz="5400" dirty="0">
                <a:latin typeface="Georgia" panose="02040502050405020303" pitchFamily="18" charset="0"/>
              </a:rPr>
            </a:br>
            <a:r>
              <a:rPr lang="cs-CZ" sz="2400" dirty="0" err="1">
                <a:latin typeface="Georgia" panose="02040502050405020303" pitchFamily="18" charset="0"/>
              </a:rPr>
              <a:t>Meng</a:t>
            </a:r>
            <a:r>
              <a:rPr lang="cs-CZ" sz="2400" dirty="0">
                <a:latin typeface="Georgia" panose="02040502050405020303" pitchFamily="18" charset="0"/>
              </a:rPr>
              <a:t> </a:t>
            </a:r>
            <a:r>
              <a:rPr lang="cs-CZ" sz="2400" dirty="0" err="1">
                <a:latin typeface="Georgia" panose="02040502050405020303" pitchFamily="18" charset="0"/>
              </a:rPr>
              <a:t>Kche</a:t>
            </a:r>
            <a:r>
              <a:rPr lang="cs-CZ" sz="2400" dirty="0">
                <a:latin typeface="Georgia" panose="02040502050405020303" pitchFamily="18" charset="0"/>
              </a:rPr>
              <a:t>, </a:t>
            </a:r>
            <a:r>
              <a:rPr lang="cs-CZ" sz="2400" dirty="0" err="1">
                <a:latin typeface="Georgia" panose="02040502050405020303" pitchFamily="18" charset="0"/>
              </a:rPr>
              <a:t>Meng</a:t>
            </a:r>
            <a:r>
              <a:rPr lang="cs-CZ" sz="2400" dirty="0">
                <a:latin typeface="Georgia" panose="02040502050405020303" pitchFamily="18" charset="0"/>
              </a:rPr>
              <a:t>-c‘ (371-289 př.n.l.) </a:t>
            </a:r>
            <a:r>
              <a:rPr lang="zh-CN" altLang="en-US" sz="2400" dirty="0">
                <a:latin typeface="Georgia" panose="02040502050405020303" pitchFamily="18" charset="0"/>
              </a:rPr>
              <a:t>孟子</a:t>
            </a:r>
            <a:endParaRPr lang="cs-CZ" sz="3100" dirty="0">
              <a:latin typeface="Georgia" panose="02040502050405020303" pitchFamily="18" charset="0"/>
            </a:endParaRPr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Učenec (š‘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士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z přímé posloupnosti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Konfuciových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žáků</a:t>
            </a:r>
            <a:endParaRPr lang="cs-CZ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„lidská přirozenost je dobrá“ (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xing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shan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人性善</a:t>
            </a:r>
            <a:r>
              <a:rPr lang="en-US" altLang="zh-TW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Čtyři principy (lidskost, obřady, smysl pro správné, moudrost)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Ten, kdo ví, má odpovědnost (může napomínat vládce)</a:t>
            </a:r>
          </a:p>
          <a:p>
            <a:pPr>
              <a:buFontTx/>
              <a:buChar char="-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Nebesa trestají vládce, který nepečuje o blaho lidu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B9FC99-37FE-441B-8940-696343A4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" b="2786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070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cs-CZ" dirty="0" err="1">
                <a:latin typeface="Georgia" panose="02040502050405020303" pitchFamily="18" charset="0"/>
              </a:rPr>
              <a:t>Sün</a:t>
            </a:r>
            <a:r>
              <a:rPr lang="cs-CZ" dirty="0">
                <a:latin typeface="Georgia" panose="02040502050405020303" pitchFamily="18" charset="0"/>
              </a:rPr>
              <a:t>-c‘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zh-TW" altLang="en-US" dirty="0">
                <a:latin typeface="Georgia" panose="02040502050405020303" pitchFamily="18" charset="0"/>
              </a:rPr>
              <a:t>荀子</a:t>
            </a:r>
            <a:r>
              <a:rPr lang="cs-CZ" dirty="0">
                <a:latin typeface="Georgia" panose="02040502050405020303" pitchFamily="18" charset="0"/>
              </a:rPr>
              <a:t/>
            </a:r>
            <a:br>
              <a:rPr lang="cs-CZ" dirty="0">
                <a:latin typeface="Georgia" panose="02040502050405020303" pitchFamily="18" charset="0"/>
              </a:rPr>
            </a:br>
            <a:r>
              <a:rPr lang="cs-CZ" sz="2800" dirty="0">
                <a:latin typeface="Georgia" panose="02040502050405020303" pitchFamily="18" charset="0"/>
              </a:rPr>
              <a:t>též </a:t>
            </a:r>
            <a:r>
              <a:rPr lang="cs-CZ" sz="2800" dirty="0" err="1">
                <a:latin typeface="Georgia" panose="02040502050405020303" pitchFamily="18" charset="0"/>
              </a:rPr>
              <a:t>Sün</a:t>
            </a:r>
            <a:r>
              <a:rPr lang="cs-CZ" sz="2800" dirty="0">
                <a:latin typeface="Georgia" panose="02040502050405020303" pitchFamily="18" charset="0"/>
              </a:rPr>
              <a:t> </a:t>
            </a:r>
            <a:r>
              <a:rPr lang="cs-CZ" sz="2800" dirty="0" err="1">
                <a:latin typeface="Georgia" panose="02040502050405020303" pitchFamily="18" charset="0"/>
              </a:rPr>
              <a:t>Kchuang</a:t>
            </a:r>
            <a:r>
              <a:rPr lang="cs-CZ" sz="2800" dirty="0">
                <a:latin typeface="Georgia" panose="02040502050405020303" pitchFamily="18" charset="0"/>
              </a:rPr>
              <a:t> (355-288 př.n.l.)</a:t>
            </a:r>
            <a:endParaRPr lang="cs-CZ" sz="38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7" b="1815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Spojen s „Akademií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Ťi-sia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ve státě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Čchi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 konci kariéry poradcem v legistickém státě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Čchin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sjednotil Válčící státy v první císařství (učení blízké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legismu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Racionalista,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struktury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理 </a:t>
            </a:r>
            <a:r>
              <a:rPr lang="cs-CZ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přírodní zákony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„lidská přirozenost je špatná“, je třeba ji uměle a vědomě kultivovat</a:t>
            </a: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Náprava jmen – „jména jako vrubovky“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617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5175"/>
            <a:ext cx="10515600" cy="5411788"/>
          </a:xfrm>
        </p:spPr>
        <p:txBody>
          <a:bodyPr>
            <a:noAutofit/>
          </a:bodyPr>
          <a:lstStyle/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Xunzi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Zheng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ming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zh-TW" altLang="en-US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正名</a:t>
            </a:r>
            <a:endParaRPr lang="en-GB" altLang="cs-CZ" sz="3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200" dirty="0">
              <a:latin typeface="Times New Roman" panose="02020603050405020304" pitchFamily="18" charset="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</a:rPr>
              <a:t>今聖王沒，名守慢，奇辭起，名實亂，是非之形不明，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200" dirty="0">
                <a:latin typeface="Times New Roman" panose="02020603050405020304" pitchFamily="18" charset="0"/>
              </a:rPr>
              <a:t>„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Nyní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se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nad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svrchovaně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moudrými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králi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zavřela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voda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dodržování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správných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pojmenování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ochablo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objevily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se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podivné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výroky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vztahy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mezi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pojmenováním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a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skutečností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jsou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ve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zmatku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podoba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toho, co je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správné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a co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chybné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není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GB" altLang="cs-CZ" sz="2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jasná</a:t>
            </a:r>
            <a:r>
              <a:rPr lang="en-GB" altLang="cs-CZ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.“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名無固宜，約之以命，約定俗成謂之宜，異於約則謂之不宜。</a:t>
            </a:r>
            <a:endParaRPr lang="cs-CZ" altLang="zh-TW" sz="2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2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„U pojmenování není nic jako jejich jednou daná správnost plynoucí ze samé podstaty věci. Lidé se na nich dohodnou a podle toho je zavedou, a způsob pojmenování, který určila dohoda a které se stalo zvyklostí, je správný, a to, co se liší od dohody, se nazývám nesprávným. </a:t>
            </a:r>
          </a:p>
        </p:txBody>
      </p:sp>
    </p:spTree>
    <p:extLst>
      <p:ext uri="{BB962C8B-B14F-4D97-AF65-F5344CB8AC3E}">
        <p14:creationId xmlns:p14="http://schemas.microsoft.com/office/powerpoint/2010/main" val="3809850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65175"/>
            <a:ext cx="10515600" cy="5411788"/>
          </a:xfrm>
        </p:spPr>
        <p:txBody>
          <a:bodyPr>
            <a:noAutofit/>
          </a:bodyPr>
          <a:lstStyle/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Xunzi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,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Zheng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cs-CZ" altLang="cs-CZ" sz="3200" dirty="0" err="1">
                <a:latin typeface="Times New Roman" panose="02020603050405020304" pitchFamily="18" charset="0"/>
                <a:ea typeface="新細明體" panose="02020500000000000000" pitchFamily="18" charset="-120"/>
              </a:rPr>
              <a:t>ming</a:t>
            </a:r>
            <a:r>
              <a:rPr lang="cs-CZ" altLang="cs-CZ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zh-TW" altLang="en-US" sz="3200" dirty="0">
                <a:latin typeface="Times New Roman" panose="02020603050405020304" pitchFamily="18" charset="0"/>
                <a:ea typeface="新細明體" panose="02020500000000000000" pitchFamily="18" charset="-120"/>
              </a:rPr>
              <a:t>正名</a:t>
            </a:r>
            <a:endParaRPr lang="en-GB" altLang="cs-CZ" sz="32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altLang="zh-TW" sz="2200" dirty="0">
              <a:latin typeface="Times New Roman" panose="02020603050405020304" pitchFamily="18" charset="0"/>
            </a:endParaRP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200" dirty="0">
                <a:latin typeface="Times New Roman" panose="02020603050405020304" pitchFamily="18" charset="0"/>
              </a:rPr>
              <a:t>故析辭擅作名，以亂正名，使民疑惑，人多辨訟，則謂之大姦</a:t>
            </a:r>
            <a:r>
              <a:rPr lang="en-US" altLang="zh-TW" sz="2200" dirty="0">
                <a:latin typeface="Times New Roman" panose="02020603050405020304" pitchFamily="18" charset="0"/>
              </a:rPr>
              <a:t>. </a:t>
            </a:r>
            <a:r>
              <a:rPr lang="zh-TW" altLang="en-US" sz="2200" dirty="0">
                <a:latin typeface="Times New Roman" panose="02020603050405020304" pitchFamily="18" charset="0"/>
              </a:rPr>
              <a:t>其罪猶為符節度量之罪也。</a:t>
            </a:r>
          </a:p>
          <a:p>
            <a:pPr marL="31115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altLang="zh-TW" sz="2400" dirty="0">
                <a:latin typeface="Times New Roman" panose="02020603050405020304" pitchFamily="18" charset="0"/>
              </a:rPr>
              <a:t>Proto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pokud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někdo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rozebírá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výroky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osobuje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si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právo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vytvářet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pojmenování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uvádět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tak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správná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pojmenování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ve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zmatek</a:t>
            </a:r>
            <a:r>
              <a:rPr lang="en-US" altLang="zh-TW" sz="2400" dirty="0">
                <a:latin typeface="Times New Roman" panose="02020603050405020304" pitchFamily="18" charset="0"/>
              </a:rPr>
              <a:t> a lid v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pomýlení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takže</a:t>
            </a:r>
            <a:r>
              <a:rPr lang="en-US" altLang="zh-TW" sz="2400" dirty="0">
                <a:latin typeface="Times New Roman" panose="02020603050405020304" pitchFamily="18" charset="0"/>
              </a:rPr>
              <a:t> se </a:t>
            </a:r>
            <a:r>
              <a:rPr lang="en-US" altLang="zh-TW" sz="2400" dirty="0" err="1">
                <a:latin typeface="Times New Roman" panose="02020603050405020304" pitchFamily="18" charset="0"/>
              </a:rPr>
              <a:t>lidé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zhusta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přou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říká</a:t>
            </a:r>
            <a:r>
              <a:rPr lang="en-US" altLang="zh-TW" sz="2400" dirty="0">
                <a:latin typeface="Times New Roman" panose="02020603050405020304" pitchFamily="18" charset="0"/>
              </a:rPr>
              <a:t> se mu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velký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ničema</a:t>
            </a:r>
            <a:r>
              <a:rPr lang="en-US" altLang="zh-TW" sz="2400" dirty="0">
                <a:latin typeface="Times New Roman" panose="02020603050405020304" pitchFamily="18" charset="0"/>
              </a:rPr>
              <a:t>.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Jeho</a:t>
            </a:r>
            <a:r>
              <a:rPr lang="en-US" altLang="zh-TW" sz="2400" dirty="0">
                <a:latin typeface="Times New Roman" panose="02020603050405020304" pitchFamily="18" charset="0"/>
              </a:rPr>
              <a:t> vina je </a:t>
            </a:r>
            <a:r>
              <a:rPr lang="en-US" altLang="zh-TW" sz="2400" dirty="0" err="1">
                <a:latin typeface="Times New Roman" panose="02020603050405020304" pitchFamily="18" charset="0"/>
              </a:rPr>
              <a:t>stejná</a:t>
            </a:r>
            <a:r>
              <a:rPr lang="en-US" altLang="zh-TW" sz="2400" dirty="0">
                <a:latin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jako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kdyby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padělal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vrubovky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či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jiné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podobné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doklady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nebo</a:t>
            </a:r>
            <a:r>
              <a:rPr lang="en-US" altLang="zh-TW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 err="1">
                <a:latin typeface="Times New Roman" panose="02020603050405020304" pitchFamily="18" charset="0"/>
              </a:rPr>
              <a:t>míry</a:t>
            </a:r>
            <a:r>
              <a:rPr lang="en-US" altLang="zh-TW" sz="2400" dirty="0">
                <a:latin typeface="Times New Roman" panose="02020603050405020304" pitchFamily="18" charset="0"/>
              </a:rPr>
              <a:t> a </a:t>
            </a:r>
            <a:r>
              <a:rPr lang="en-US" altLang="zh-TW" sz="2400" dirty="0" err="1">
                <a:latin typeface="Times New Roman" panose="02020603050405020304" pitchFamily="18" charset="0"/>
              </a:rPr>
              <a:t>váhy</a:t>
            </a:r>
            <a:r>
              <a:rPr lang="en-US" altLang="zh-TW" sz="2400" dirty="0">
                <a:latin typeface="Times New Roman" panose="02020603050405020304" pitchFamily="18" charset="0"/>
              </a:rPr>
              <a:t>. </a:t>
            </a:r>
            <a:endParaRPr lang="cs-CZ" altLang="zh-TW" sz="2400" dirty="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703551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Pět kanonických spisů (</a:t>
            </a:r>
            <a:r>
              <a:rPr lang="cs-CZ" altLang="zh-TW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</a:t>
            </a:r>
            <a:r>
              <a:rPr lang="cs-CZ" altLang="zh-TW" b="1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ťing</a:t>
            </a:r>
            <a:r>
              <a:rPr lang="cs-CZ" altLang="zh-TW" b="1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- </a:t>
            </a:r>
            <a:r>
              <a:rPr lang="cs-CZ" altLang="zh-TW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</a:t>
            </a:r>
            <a:r>
              <a:rPr lang="cs-CZ" altLang="zh-TW" b="1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jing</a:t>
            </a:r>
            <a:r>
              <a:rPr lang="cs-CZ" altLang="zh-TW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五經</a:t>
            </a:r>
            <a:r>
              <a:rPr lang="cs-CZ" altLang="zh-TW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)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易經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周易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</a:t>
            </a:r>
            <a:r>
              <a:rPr lang="cs-CZ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ťing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lang="cs-CZ" altLang="zh-TW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Yijing</a:t>
            </a:r>
            <a:r>
              <a:rPr lang="cs-CZ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		„Kniha proměn“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尚書 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書經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(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Shangshu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„Kniha dokumentů"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詩經 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毛詩</a:t>
            </a:r>
            <a:r>
              <a:rPr lang="en-US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Š‘-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ťing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(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Shijing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	„Kniha písní"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禮記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周禮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Li-ťi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(Liji)		„Kniha obřadů“  („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Zhouské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obřady“)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春秋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zh-TW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Čchun-čchiou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Chunqiu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	„Letopisy“ (státu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zh-TW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Čtyři knihy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Hovory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Konfuciovy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TW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Mencius</a:t>
            </a:r>
            <a:r>
              <a:rPr lang="cs-CZ" altLang="zh-TW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Velké učení a Doktrína středu</a:t>
            </a:r>
          </a:p>
          <a:p>
            <a:pPr marL="0" indent="0">
              <a:lnSpc>
                <a:spcPct val="150000"/>
              </a:lnSpc>
              <a:buNone/>
            </a:pPr>
            <a:endParaRPr lang="cs-CZ" altLang="zh-TW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282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33670"/>
            <a:ext cx="10515600" cy="54827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Státní konfucianismus za dynastie </a:t>
            </a:r>
            <a:r>
              <a:rPr lang="cs-CZ" altLang="zh-TW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Chan</a:t>
            </a:r>
            <a:r>
              <a:rPr lang="cs-CZ" altLang="zh-TW" sz="32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(2.st.př.-2.st.n.l.)</a:t>
            </a:r>
            <a:endParaRPr lang="cs-CZ" altLang="zh-TW" b="1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Konfucianismus státní doktrínou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,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mandát nebes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天命</a:t>
            </a:r>
            <a:endParaRPr lang="cs-CZ" altLang="zh-TW" sz="2400" dirty="0">
              <a:solidFill>
                <a:srgbClr val="000000"/>
              </a:solidFill>
              <a:latin typeface="Times New Roman" panose="02020603050405020304" pitchFamily="18" charset="0"/>
              <a:ea typeface="PMingLiU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124 př.n.l. založení císařské „akademie“ – k výchově „učenců“ (po-š‘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博士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Ustavení konfuciánského kánonu (5 kanonických spisů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Wu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jing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五經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), Konfucius se stává předmětem kultu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‚</a:t>
            </a:r>
            <a:r>
              <a:rPr lang="cs-CZ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kosmologizace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‘ konfucianismu: 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Tung </a:t>
            </a: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Čung-šu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</a:t>
            </a: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Dong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Zhongshu</a:t>
            </a:r>
            <a:r>
              <a:rPr lang="cs-CZ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</a:t>
            </a:r>
            <a:r>
              <a:rPr lang="cs-CZ" altLang="zh-TW" sz="2400" b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(179-104 př.n.l.)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„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nebesa a člověk na sebe navzájem reagují“</a:t>
            </a:r>
          </a:p>
          <a:p>
            <a:pPr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Škola starého (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ku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古文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a nového textu (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ťin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cs-CZ" altLang="zh-TW" sz="2400" i="1" dirty="0" err="1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wen</a:t>
            </a:r>
            <a:r>
              <a:rPr lang="cs-CZ" altLang="zh-TW" sz="2400" i="1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今文</a:t>
            </a:r>
            <a:r>
              <a:rPr lang="cs-CZ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PMingLiU" panose="02020500000000000000" pitchFamily="18" charset="-120"/>
                <a:cs typeface="Times New Roman" panose="02020603050405020304" pitchFamily="18" charset="0"/>
              </a:rPr>
              <a:t>) – spor, který trvá do současnosti</a:t>
            </a:r>
          </a:p>
        </p:txBody>
      </p:sp>
    </p:spTree>
    <p:extLst>
      <p:ext uri="{BB962C8B-B14F-4D97-AF65-F5344CB8AC3E}">
        <p14:creationId xmlns:p14="http://schemas.microsoft.com/office/powerpoint/2010/main" val="3673963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1/1d/Chinese_plain_5c._BC-cz.svg/568px-Chinese_plain_5c._BC-cz.svg.png">
            <a:extLst>
              <a:ext uri="{FF2B5EF4-FFF2-40B4-BE49-F238E27FC236}">
                <a16:creationId xmlns:a16="http://schemas.microsoft.com/office/drawing/2014/main" id="{17D86EDF-83A2-48CC-B74C-6C017A1A176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070" y="745587"/>
            <a:ext cx="8307158" cy="5616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84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hinese Warring States, 3rd century BCE (Philg88)">
            <a:extLst>
              <a:ext uri="{FF2B5EF4-FFF2-40B4-BE49-F238E27FC236}">
                <a16:creationId xmlns:a16="http://schemas.microsoft.com/office/drawing/2014/main" id="{9C1A8D78-B698-47DF-B385-2014385B2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825" y="494666"/>
            <a:ext cx="6373838" cy="586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19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vsedě, velké, hnědá, stojící&#10;&#10;Popis byl vytvořen automaticky">
            <a:extLst>
              <a:ext uri="{FF2B5EF4-FFF2-40B4-BE49-F238E27FC236}">
                <a16:creationId xmlns:a16="http://schemas.microsoft.com/office/drawing/2014/main" id="{DFF8DB0F-CCBF-4D74-85E7-2D2A43FA96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" b="13819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FBD0051-7048-43FF-9B98-C2D190473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941832"/>
            <a:ext cx="10506456" cy="2057400"/>
          </a:xfrm>
        </p:spPr>
        <p:txBody>
          <a:bodyPr anchor="b">
            <a:normAutofit/>
          </a:bodyPr>
          <a:lstStyle/>
          <a:p>
            <a:r>
              <a:rPr lang="cs-CZ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Východní </a:t>
            </a:r>
            <a:r>
              <a:rPr lang="cs-CZ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Zhou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období Letopisů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83EB7E-E743-4EB4-99A7-BFDBF575B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502152"/>
            <a:ext cx="10506456" cy="2670048"/>
          </a:xfrm>
        </p:spPr>
        <p:txBody>
          <a:bodyPr>
            <a:norm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Období Letopisů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Chunqiu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春秋 </a:t>
            </a:r>
            <a:r>
              <a:rPr lang="cs-CZ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771-453 </a:t>
            </a:r>
            <a:r>
              <a:rPr lang="cs-CZ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př.n.l.)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období Válčících států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Zhanguo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戰國 </a:t>
            </a:r>
            <a:r>
              <a:rPr lang="cs-CZ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453-221 </a:t>
            </a:r>
            <a:r>
              <a:rPr lang="cs-CZ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př.n.l</a:t>
            </a:r>
            <a:r>
              <a:rPr lang="cs-CZ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Panovník jako vrchní obřadník, válka jako rituální záležitost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6. stol. př.n.l. první známky reforem jednotlivých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států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s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ystém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hegemonů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(ba 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霸</a:t>
            </a:r>
            <a:r>
              <a:rPr lang="cs-CZ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 „</a:t>
            </a:r>
            <a:r>
              <a:rPr lang="cs-CZ" altLang="zh-CN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zhouské</a:t>
            </a:r>
            <a:r>
              <a:rPr lang="cs-CZ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kulturní sféry</a:t>
            </a:r>
            <a:r>
              <a:rPr lang="cs-CZ" altLang="zh-CN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 (centrum v. periferie)</a:t>
            </a:r>
            <a:endParaRPr lang="cs-CZ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altLang="zh-CN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79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7569FF-1703-49F3-A532-E76B3B6DA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254496" cy="1828800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Období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Válčících 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států</a:t>
            </a:r>
            <a:b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(453 – </a:t>
            </a:r>
            <a:r>
              <a:rPr lang="cs-CZ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221 př.n.l.)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57A5195B-0835-4384-B8C1-A6D5ED524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2576"/>
            <a:ext cx="6254496" cy="3858768"/>
          </a:xfrm>
        </p:spPr>
        <p:txBody>
          <a:bodyPr>
            <a:normAutofit/>
          </a:bodyPr>
          <a:lstStyle/>
          <a:p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Úpadek </a:t>
            </a:r>
            <a:r>
              <a:rPr lang="cs-CZ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zhouské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moci – vzestup místních vládců </a:t>
            </a:r>
          </a:p>
          <a:p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Vzestup vrstvy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士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poradci a učitelé </a:t>
            </a:r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(šestero umění </a:t>
            </a:r>
            <a:r>
              <a:rPr lang="cs-CZ" altLang="zh-CN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liuyi</a:t>
            </a:r>
            <a:r>
              <a:rPr lang="cs-CZ" altLang="zh-CN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六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藝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禮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yue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樂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射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御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書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zh-CN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數</a:t>
            </a:r>
            <a:endParaRPr lang="cs-CZ" altLang="zh-CN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Sociální mobilita; rozvoj obchodu; </a:t>
            </a:r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</a:t>
            </a:r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železa</a:t>
            </a:r>
          </a:p>
          <a:p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Změna způsobu války (obrovské armády, plošné plenění)</a:t>
            </a:r>
            <a:endParaRPr lang="cs-CZ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Státní </a:t>
            </a:r>
            <a:r>
              <a:rPr lang="cs-CZ" altLang="zh-C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reformy (počátky anti-tradicionalismu)</a:t>
            </a:r>
            <a:endParaRPr lang="cs-CZ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Zástupný obsah 4">
            <a:extLst>
              <a:ext uri="{FF2B5EF4-FFF2-40B4-BE49-F238E27FC236}">
                <a16:creationId xmlns:a16="http://schemas.microsoft.com/office/drawing/2014/main" id="{1CD3960F-AD95-4B98-AB66-CCF411065C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12074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latin typeface="Georgia" panose="02040502050405020303" pitchFamily="18" charset="0"/>
              </a:rPr>
              <a:t>Období „sta filosofických škol“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buFontTx/>
              <a:buChar char="-"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konfucianismus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儒者 </a:t>
            </a:r>
            <a:r>
              <a:rPr lang="cs-CZ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Žu-če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Konfucius (551-479 př.n.l.),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(371-289),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(355-288)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mohismus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墨者</a:t>
            </a:r>
            <a:r>
              <a:rPr lang="cs-CZ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Mo-če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-ti (479-381)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taoismus</a:t>
            </a: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道家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Tao-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(6. stol.)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Čuang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-c‘(369–286)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legismus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法家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Fa-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ťia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Šang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-jang (390-338),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Pu-chaj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(ca 400–337),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-c‘ (280-233)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škola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jmen, škola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yin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škola pěti fází, škola umění válečného, …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Podle „Knihy vrchních písařů“ (S‘-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Čchien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S‘-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dyn.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Chan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2.st.př.n.l.)</a:t>
            </a:r>
            <a:endParaRPr lang="cs-CZ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57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Specifičnost </a:t>
            </a:r>
            <a:r>
              <a:rPr lang="cs-C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čínské kosmologie</a:t>
            </a:r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6572250" cy="4351338"/>
          </a:xfrm>
        </p:spPr>
        <p:txBody>
          <a:bodyPr>
            <a:normAutofit/>
          </a:bodyPr>
          <a:lstStyle/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Kosmos tvoří jeden nedílný celek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Proměna a pohyb jsou základní (trvalost a neměnnost jsou odvozené)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Protiklady způsobují sebe navzájem (A implikuje non-A)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Každá část je projevem celku</a:t>
            </a:r>
          </a:p>
          <a:p>
            <a:pPr marL="0">
              <a:lnSpc>
                <a:spcPct val="100000"/>
              </a:lnSpc>
              <a:spcAft>
                <a:spcPts val="1200"/>
              </a:spcAft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Dění kosmu je cyklické, má své pravidelnosti, ale je stále nové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  <a:p>
            <a:pPr marL="0">
              <a:lnSpc>
                <a:spcPct val="100000"/>
              </a:lnSpc>
              <a:buFontTx/>
              <a:buChar char="-"/>
            </a:pPr>
            <a:endParaRPr lang="cs-CZ" sz="2400" dirty="0">
              <a:latin typeface="Georgia" panose="02040502050405020303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658" y="1873954"/>
            <a:ext cx="3711467" cy="40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185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9145" y="890045"/>
            <a:ext cx="7753709" cy="5077909"/>
          </a:xfrm>
        </p:spPr>
      </p:pic>
    </p:spTree>
    <p:extLst>
      <p:ext uri="{BB962C8B-B14F-4D97-AF65-F5344CB8AC3E}">
        <p14:creationId xmlns:p14="http://schemas.microsoft.com/office/powerpoint/2010/main" val="33642337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8707</TotalTime>
  <Words>1838</Words>
  <Application>Microsoft Office PowerPoint</Application>
  <PresentationFormat>Širokoúhlá obrazovka</PresentationFormat>
  <Paragraphs>149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6" baseType="lpstr">
      <vt:lpstr>等线</vt:lpstr>
      <vt:lpstr>等线 Light</vt:lpstr>
      <vt:lpstr>PMingLiU</vt:lpstr>
      <vt:lpstr>PMingLiU</vt:lpstr>
      <vt:lpstr>Arial</vt:lpstr>
      <vt:lpstr>Calibri</vt:lpstr>
      <vt:lpstr>Calibri Light</vt:lpstr>
      <vt:lpstr>Georgia</vt:lpstr>
      <vt:lpstr>Times New Roman</vt:lpstr>
      <vt:lpstr>Wingdings</vt:lpstr>
      <vt:lpstr>Motiv Office</vt:lpstr>
      <vt:lpstr>Myšlení Válčících států I Konfucianismus</vt:lpstr>
      <vt:lpstr>Časová osa nejstaršího období  Xia  (Sia) 夏 (23.-17. stol. př. n. l.) – nedoložená Shang (Šang) 商 (17.- 11. stol. př. n. l.) Zhou (Čou) 周 (11.- 3. st. př. n. l.) =&gt;  západní Zhou 西周 (11. – 8. st. př. n. l.) východní Zhou 東周  - Období Letopisů 春秋 (8. – 5. st. př. n. l.) -  Období Válčících států 戰國 (5. – 3. př. n. l.)  </vt:lpstr>
      <vt:lpstr>Prezentace aplikace PowerPoint</vt:lpstr>
      <vt:lpstr>Prezentace aplikace PowerPoint</vt:lpstr>
      <vt:lpstr>Východní Zhou – období Letopisů</vt:lpstr>
      <vt:lpstr>Období Válčících států (453 – 221 př.n.l.)</vt:lpstr>
      <vt:lpstr>Období „sta filosofických škol“</vt:lpstr>
      <vt:lpstr>Specifičnost čínské kosmologie</vt:lpstr>
      <vt:lpstr>Prezentace aplikace PowerPoint</vt:lpstr>
      <vt:lpstr>    Konfucianismus</vt:lpstr>
      <vt:lpstr>Konfucius  Kchung Čchiou (551-479 př.n.l.), Kchung-(fu)-c‘ 孔夫子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Mencius  Meng Kche, Meng-c‘ (371-289 př.n.l.) 孟子</vt:lpstr>
      <vt:lpstr>Sün-c‘ 荀子 též Sün Kchuang (355-288 př.n.l.)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Myslet Jedno</dc:title>
  <dc:creator>Katka Gajdošová</dc:creator>
  <cp:lastModifiedBy>Gajdošová, Kateřina</cp:lastModifiedBy>
  <cp:revision>197</cp:revision>
  <dcterms:created xsi:type="dcterms:W3CDTF">2016-11-23T12:18:42Z</dcterms:created>
  <dcterms:modified xsi:type="dcterms:W3CDTF">2025-11-13T15:31:45Z</dcterms:modified>
</cp:coreProperties>
</file>