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3" r:id="rId6"/>
    <p:sldId id="259" r:id="rId7"/>
    <p:sldId id="264" r:id="rId8"/>
    <p:sldId id="258" r:id="rId9"/>
    <p:sldId id="260" r:id="rId10"/>
    <p:sldId id="262" r:id="rId11"/>
    <p:sldId id="257" r:id="rId12"/>
    <p:sldId id="261" r:id="rId13"/>
    <p:sldId id="265" r:id="rId1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1A7D761-56B8-D5AB-BBAF-933754B176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B369BAF-04FF-10EB-F86C-F3A4612F76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020D168-01E9-68A0-EE87-05C0A1883C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36CDF-8BE8-4F9E-8C93-87EF08427B95}" type="datetimeFigureOut">
              <a:rPr lang="cs-CZ" smtClean="0"/>
              <a:t>13.11.2025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F337B68-2983-2C3C-9BEE-5FDE49082B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3174BE6-4CE5-2418-B1B7-44687549C9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1339A-485B-4EA9-BE36-B938AFF3D2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47196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5B58B8-893B-4BE8-12FF-97DC8E1919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3BC2A10-FEB5-47B4-1959-8535270A01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1C4EA6E-B347-0B4C-AC5B-E9F9E28827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36CDF-8BE8-4F9E-8C93-87EF08427B95}" type="datetimeFigureOut">
              <a:rPr lang="cs-CZ" smtClean="0"/>
              <a:t>13.11.2025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FB53B3F-93A6-8B8D-9982-0C5F5AEEE8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8C6CA9A-C6D6-C03E-4F8A-C22DC51CD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1339A-485B-4EA9-BE36-B938AFF3D2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970948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EA64A24E-C74E-6619-48DE-1F25FC8C48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4DD7BA44-E797-3E9E-3C46-05A1832469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358590F-92EC-A82D-C3C7-E41776368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36CDF-8BE8-4F9E-8C93-87EF08427B95}" type="datetimeFigureOut">
              <a:rPr lang="cs-CZ" smtClean="0"/>
              <a:t>13.11.2025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3B1459D-02AD-756B-623E-652AD0E67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00074DE-0B61-B153-385C-2A6A9A17F2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1339A-485B-4EA9-BE36-B938AFF3D2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920445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758776C-F377-0813-44EF-D1495EE97A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0FF318C-C165-9D39-315A-2C7EA33ACF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52EDDE3-3F70-8A8C-93B5-2AF7BB6CA1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36CDF-8BE8-4F9E-8C93-87EF08427B95}" type="datetimeFigureOut">
              <a:rPr lang="cs-CZ" smtClean="0"/>
              <a:t>13.11.2025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8CCAB7A-85B2-097A-9B36-9D7088124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9306C22-1D51-1854-2AB8-62587953ED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1339A-485B-4EA9-BE36-B938AFF3D2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397863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AA22CC4-E7E0-4AF8-AF45-5234073ADD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E524556-4266-D56B-5FAA-34CD4D6F16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A721DE7-338C-2FAF-E5AC-5216B7BB46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36CDF-8BE8-4F9E-8C93-87EF08427B95}" type="datetimeFigureOut">
              <a:rPr lang="cs-CZ" smtClean="0"/>
              <a:t>13.11.2025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CE1AC95-BA17-2F74-B17E-919412E4C1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C8AD88D-5DAA-E118-2E4F-3E4152ED1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1339A-485B-4EA9-BE36-B938AFF3D2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2687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ED660FA-9525-3764-CA50-45E1A92C9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0F6A1B3-D042-AB13-8FAD-577EFE20C33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503E60B-866F-B402-DC55-13A6735BA4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22CF8FC-5B3B-11D5-4565-D60D679974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36CDF-8BE8-4F9E-8C93-87EF08427B95}" type="datetimeFigureOut">
              <a:rPr lang="cs-CZ" smtClean="0"/>
              <a:t>13.11.2025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6A50F82-5A31-1C0C-44AD-9C30C7A869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B3C3FAE-0706-50B5-2AE1-50EB6A9A17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1339A-485B-4EA9-BE36-B938AFF3D2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70355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D0772E-63E2-1A77-F062-EFAFAA947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606CFE8-BC96-43A6-F696-DF8A4550C8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6A2480E-534D-6C5F-7E7F-06BEC3B162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5930FE90-E33E-83BA-AEEE-DF599C4EAB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ADA36855-044E-C6B7-2FAA-018475B550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CEDF687C-327B-76F7-9953-F471A72BB5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36CDF-8BE8-4F9E-8C93-87EF08427B95}" type="datetimeFigureOut">
              <a:rPr lang="cs-CZ" smtClean="0"/>
              <a:t>13.11.2025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1B6A4971-BBD2-A482-BACA-858DE90FA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B381E492-50A4-AA43-7A58-15B69BD7BC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1339A-485B-4EA9-BE36-B938AFF3D2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10764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B61B838-7D61-8E2F-A934-0CC623F633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4C95B0B0-E550-E8AB-EC9C-B223962707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36CDF-8BE8-4F9E-8C93-87EF08427B95}" type="datetimeFigureOut">
              <a:rPr lang="cs-CZ" smtClean="0"/>
              <a:t>13.11.2025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60368A72-5FCD-796E-26A9-740256A77D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756BCF9-1647-C3EF-53E1-141B57878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1339A-485B-4EA9-BE36-B938AFF3D2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20361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7256D78-C1BC-303C-90C9-A506B6EF99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36CDF-8BE8-4F9E-8C93-87EF08427B95}" type="datetimeFigureOut">
              <a:rPr lang="cs-CZ" smtClean="0"/>
              <a:t>13.11.2025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C74F35A8-32E0-F9B4-6E5F-789CCA0A33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E475A21-7FFD-EA75-42EF-DA921D03E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1339A-485B-4EA9-BE36-B938AFF3D2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32757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C09FDDF-74E0-9C90-8B1A-630D74010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405DEDC-833D-3A1C-3530-980895C1C0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FF06FA30-011F-2831-DC5F-4FE49383C6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72849D1-23DA-FAF9-0E81-35E97B9B0B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36CDF-8BE8-4F9E-8C93-87EF08427B95}" type="datetimeFigureOut">
              <a:rPr lang="cs-CZ" smtClean="0"/>
              <a:t>13.11.2025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FD4C30F-E1D7-0640-5E45-03EE41A696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A76F192-B318-06E8-62D0-E31E8B66B4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1339A-485B-4EA9-BE36-B938AFF3D2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069881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4EDE69B-5478-77C7-24B1-9DB6B1B16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714481CA-34CA-9148-BA0C-86B4EC6F0C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2EC6D1D4-39DB-1D1D-18D0-954B13B666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5E6750D-2F97-CFBC-3C9C-5C2FCF4ED1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36CDF-8BE8-4F9E-8C93-87EF08427B95}" type="datetimeFigureOut">
              <a:rPr lang="cs-CZ" smtClean="0"/>
              <a:t>13.11.2025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8D288D7-E08F-E9B5-9E47-9020B0B51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B6A35E1-F264-8BBB-B325-371953688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1339A-485B-4EA9-BE36-B938AFF3D2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45182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8021FC50-FF77-EF20-1DE4-7ABF798567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CB2B547-0C06-0BFE-0399-1A6CD57E3C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C208AD1-AEF6-E928-0047-0ABFAE693C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8536CDF-8BE8-4F9E-8C93-87EF08427B95}" type="datetimeFigureOut">
              <a:rPr lang="cs-CZ" smtClean="0"/>
              <a:t>13.11.2025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818F48F-B08F-E655-7F65-B61F82D432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013EB92-4CEB-8EE5-7066-C38F115EBD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8C1339A-485B-4EA9-BE36-B938AFF3D2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26944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iso690.zcu.cz/home.html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89EB005-30B9-F6E5-F2DD-6BE512557E2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Jak vylepšit konspekty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487AAFB8-6662-3E24-6473-904B705BFDF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Úvod do akademické práce</a:t>
            </a:r>
          </a:p>
          <a:p>
            <a:r>
              <a:rPr lang="cs-CZ" dirty="0"/>
              <a:t>Magdalena Mouralová</a:t>
            </a:r>
          </a:p>
        </p:txBody>
      </p:sp>
    </p:spTree>
    <p:extLst>
      <p:ext uri="{BB962C8B-B14F-4D97-AF65-F5344CB8AC3E}">
        <p14:creationId xmlns:p14="http://schemas.microsoft.com/office/powerpoint/2010/main" val="11054206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CB6707-5FAA-0D7F-CE48-C38C93F34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dál?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89D106A-B033-F0B2-EDE3-D74FB54913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Doplňkové aktivity</a:t>
            </a:r>
          </a:p>
          <a:p>
            <a:r>
              <a:rPr lang="cs-CZ" dirty="0"/>
              <a:t>Pozdní odevzdání a jiné „prohřešky“</a:t>
            </a:r>
          </a:p>
          <a:p>
            <a:r>
              <a:rPr lang="cs-CZ" dirty="0"/>
              <a:t>Využití stejné práce ve více předmětech</a:t>
            </a:r>
          </a:p>
        </p:txBody>
      </p:sp>
    </p:spTree>
    <p:extLst>
      <p:ext uri="{BB962C8B-B14F-4D97-AF65-F5344CB8AC3E}">
        <p14:creationId xmlns:p14="http://schemas.microsoft.com/office/powerpoint/2010/main" val="7594939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7D7C0C9-260B-164F-7733-AB669E59C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Cíle dnešní hodiny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6BB0322-EA4F-1DAE-FFF7-433645CA38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Všichni vědí, kde najdou ZV, jak obstály jejich konspekty, co ještě mají udělat v kurzu</a:t>
            </a:r>
          </a:p>
          <a:p>
            <a:r>
              <a:rPr lang="cs-CZ" dirty="0"/>
              <a:t>Sdílení naučeného – práce s nástroji, ZV, </a:t>
            </a:r>
            <a:r>
              <a:rPr lang="cs-CZ" dirty="0" err="1"/>
              <a:t>dopl‘nkové</a:t>
            </a:r>
            <a:r>
              <a:rPr lang="cs-CZ" dirty="0"/>
              <a:t> aktivity</a:t>
            </a:r>
          </a:p>
          <a:p>
            <a:r>
              <a:rPr lang="cs-CZ" dirty="0"/>
              <a:t>Ošetření dalších potřeb</a:t>
            </a:r>
          </a:p>
        </p:txBody>
      </p:sp>
    </p:spTree>
    <p:extLst>
      <p:ext uri="{BB962C8B-B14F-4D97-AF65-F5344CB8AC3E}">
        <p14:creationId xmlns:p14="http://schemas.microsoft.com/office/powerpoint/2010/main" val="21312616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A1F6D91-1691-6AD4-31FF-85EEC42256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940"/>
            <a:ext cx="10515600" cy="1124656"/>
          </a:xfrm>
        </p:spPr>
        <p:txBody>
          <a:bodyPr/>
          <a:lstStyle/>
          <a:p>
            <a:r>
              <a:rPr lang="cs-CZ" dirty="0"/>
              <a:t>Kde najdete zpětnou vazbu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4353C5C9-AD1A-F991-295D-57B2267D69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73440" y="992104"/>
            <a:ext cx="5040241" cy="4351338"/>
          </a:xfrm>
          <a:ln>
            <a:solidFill>
              <a:schemeClr val="tx1"/>
            </a:solidFill>
          </a:ln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E3DC310F-0721-1495-53F5-FB13603ABB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8393" y="927088"/>
            <a:ext cx="3741811" cy="340360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Ovál 8">
            <a:extLst>
              <a:ext uri="{FF2B5EF4-FFF2-40B4-BE49-F238E27FC236}">
                <a16:creationId xmlns:a16="http://schemas.microsoft.com/office/drawing/2014/main" id="{656FA821-3E6A-9F3E-772D-A1EF8EA1503D}"/>
              </a:ext>
            </a:extLst>
          </p:cNvPr>
          <p:cNvSpPr/>
          <p:nvPr/>
        </p:nvSpPr>
        <p:spPr>
          <a:xfrm>
            <a:off x="2874833" y="3072401"/>
            <a:ext cx="314632" cy="27530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15330FF1-7711-D609-8E06-5D5C19D35AD1}"/>
              </a:ext>
            </a:extLst>
          </p:cNvPr>
          <p:cNvSpPr txBox="1"/>
          <p:nvPr/>
        </p:nvSpPr>
        <p:spPr>
          <a:xfrm>
            <a:off x="6033048" y="1633761"/>
            <a:ext cx="11737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rgbClr val="FF0000"/>
                </a:solidFill>
              </a:rPr>
              <a:t>1. Ano/Ne</a:t>
            </a:r>
          </a:p>
        </p:txBody>
      </p:sp>
      <p:cxnSp>
        <p:nvCxnSpPr>
          <p:cNvPr id="12" name="Přímá spojnice se šipkou 11">
            <a:extLst>
              <a:ext uri="{FF2B5EF4-FFF2-40B4-BE49-F238E27FC236}">
                <a16:creationId xmlns:a16="http://schemas.microsoft.com/office/drawing/2014/main" id="{9A1BA467-BDF6-EFEC-D81E-EC7A8EFCA603}"/>
              </a:ext>
            </a:extLst>
          </p:cNvPr>
          <p:cNvCxnSpPr>
            <a:cxnSpLocks/>
            <a:stCxn id="10" idx="1"/>
          </p:cNvCxnSpPr>
          <p:nvPr/>
        </p:nvCxnSpPr>
        <p:spPr>
          <a:xfrm flipH="1">
            <a:off x="3032149" y="1818427"/>
            <a:ext cx="3000899" cy="224229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se šipkou 12">
            <a:extLst>
              <a:ext uri="{FF2B5EF4-FFF2-40B4-BE49-F238E27FC236}">
                <a16:creationId xmlns:a16="http://schemas.microsoft.com/office/drawing/2014/main" id="{A9ADF217-A405-40D1-EEF9-607EE4EDDFA0}"/>
              </a:ext>
            </a:extLst>
          </p:cNvPr>
          <p:cNvCxnSpPr>
            <a:cxnSpLocks/>
            <a:stCxn id="10" idx="3"/>
          </p:cNvCxnSpPr>
          <p:nvPr/>
        </p:nvCxnSpPr>
        <p:spPr>
          <a:xfrm flipV="1">
            <a:off x="7206767" y="1264183"/>
            <a:ext cx="3038446" cy="55424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1A774691-5B2E-3A86-0348-F8B0C60DDE51}"/>
              </a:ext>
            </a:extLst>
          </p:cNvPr>
          <p:cNvSpPr txBox="1"/>
          <p:nvPr/>
        </p:nvSpPr>
        <p:spPr>
          <a:xfrm>
            <a:off x="5995150" y="2782669"/>
            <a:ext cx="18900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rgbClr val="FF0000"/>
                </a:solidFill>
              </a:rPr>
              <a:t>3. Rubrika, </a:t>
            </a:r>
          </a:p>
          <a:p>
            <a:r>
              <a:rPr lang="cs-CZ" dirty="0" err="1">
                <a:solidFill>
                  <a:srgbClr val="FF0000"/>
                </a:solidFill>
              </a:rPr>
              <a:t>komenty</a:t>
            </a:r>
            <a:r>
              <a:rPr lang="cs-CZ" dirty="0">
                <a:solidFill>
                  <a:srgbClr val="FF0000"/>
                </a:solidFill>
              </a:rPr>
              <a:t> u kritérií</a:t>
            </a: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2442A1E0-9A95-C3E5-636A-5B6347AC06F6}"/>
              </a:ext>
            </a:extLst>
          </p:cNvPr>
          <p:cNvSpPr txBox="1"/>
          <p:nvPr/>
        </p:nvSpPr>
        <p:spPr>
          <a:xfrm>
            <a:off x="6033570" y="2082260"/>
            <a:ext cx="14114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rgbClr val="FF0000"/>
                </a:solidFill>
              </a:rPr>
              <a:t>2. Souhrnný </a:t>
            </a:r>
          </a:p>
          <a:p>
            <a:r>
              <a:rPr lang="cs-CZ" dirty="0">
                <a:solidFill>
                  <a:srgbClr val="FF0000"/>
                </a:solidFill>
              </a:rPr>
              <a:t>komentář</a:t>
            </a:r>
          </a:p>
        </p:txBody>
      </p:sp>
      <p:pic>
        <p:nvPicPr>
          <p:cNvPr id="24" name="Obrázek 23">
            <a:extLst>
              <a:ext uri="{FF2B5EF4-FFF2-40B4-BE49-F238E27FC236}">
                <a16:creationId xmlns:a16="http://schemas.microsoft.com/office/drawing/2014/main" id="{7076B75C-57D9-0691-C5C1-15334975EF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91398" y="5935792"/>
            <a:ext cx="4348041" cy="62785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6" name="Obrázek 25">
            <a:extLst>
              <a:ext uri="{FF2B5EF4-FFF2-40B4-BE49-F238E27FC236}">
                <a16:creationId xmlns:a16="http://schemas.microsoft.com/office/drawing/2014/main" id="{32C50DFA-C6F1-CFDB-A3AA-B3D91766D5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75502" y="3923071"/>
            <a:ext cx="2007065" cy="214403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9" name="TextovéPole 28">
            <a:extLst>
              <a:ext uri="{FF2B5EF4-FFF2-40B4-BE49-F238E27FC236}">
                <a16:creationId xmlns:a16="http://schemas.microsoft.com/office/drawing/2014/main" id="{DB38D940-42C9-FC4C-1132-E7815CDA17EB}"/>
              </a:ext>
            </a:extLst>
          </p:cNvPr>
          <p:cNvSpPr txBox="1"/>
          <p:nvPr/>
        </p:nvSpPr>
        <p:spPr>
          <a:xfrm>
            <a:off x="5988552" y="3497025"/>
            <a:ext cx="212808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rgbClr val="FF0000"/>
                </a:solidFill>
              </a:rPr>
              <a:t>4. Poznámky v textu</a:t>
            </a:r>
          </a:p>
          <a:p>
            <a:pPr marL="285750" indent="-285750">
              <a:buFontTx/>
              <a:buChar char="-"/>
            </a:pPr>
            <a:r>
              <a:rPr lang="cs-CZ" dirty="0" err="1">
                <a:solidFill>
                  <a:srgbClr val="FF0000"/>
                </a:solidFill>
              </a:rPr>
              <a:t>quickmarks</a:t>
            </a:r>
            <a:endParaRPr lang="cs-CZ" dirty="0">
              <a:solidFill>
                <a:srgbClr val="FF0000"/>
              </a:solidFill>
            </a:endParaRPr>
          </a:p>
          <a:p>
            <a:pPr marL="285750" indent="-285750">
              <a:buFontTx/>
              <a:buChar char="-"/>
            </a:pPr>
            <a:r>
              <a:rPr lang="cs-CZ" dirty="0">
                <a:solidFill>
                  <a:srgbClr val="FF0000"/>
                </a:solidFill>
              </a:rPr>
              <a:t>individuální</a:t>
            </a:r>
          </a:p>
        </p:txBody>
      </p:sp>
      <p:cxnSp>
        <p:nvCxnSpPr>
          <p:cNvPr id="32" name="Přímá spojnice se šipkou 31">
            <a:extLst>
              <a:ext uri="{FF2B5EF4-FFF2-40B4-BE49-F238E27FC236}">
                <a16:creationId xmlns:a16="http://schemas.microsoft.com/office/drawing/2014/main" id="{7EE0C335-05F8-E6B6-A686-C27063563016}"/>
              </a:ext>
            </a:extLst>
          </p:cNvPr>
          <p:cNvCxnSpPr>
            <a:cxnSpLocks/>
            <a:stCxn id="29" idx="2"/>
          </p:cNvCxnSpPr>
          <p:nvPr/>
        </p:nvCxnSpPr>
        <p:spPr>
          <a:xfrm>
            <a:off x="7052594" y="4420355"/>
            <a:ext cx="3602708" cy="142577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Přímá spojnice se šipkou 33">
            <a:extLst>
              <a:ext uri="{FF2B5EF4-FFF2-40B4-BE49-F238E27FC236}">
                <a16:creationId xmlns:a16="http://schemas.microsoft.com/office/drawing/2014/main" id="{F30001EC-214F-6DEC-1F90-6D4624D80505}"/>
              </a:ext>
            </a:extLst>
          </p:cNvPr>
          <p:cNvCxnSpPr>
            <a:cxnSpLocks/>
            <a:stCxn id="29" idx="2"/>
          </p:cNvCxnSpPr>
          <p:nvPr/>
        </p:nvCxnSpPr>
        <p:spPr>
          <a:xfrm>
            <a:off x="7052594" y="4420355"/>
            <a:ext cx="2803019" cy="164674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Přímá spojnice se šipkou 36">
            <a:extLst>
              <a:ext uri="{FF2B5EF4-FFF2-40B4-BE49-F238E27FC236}">
                <a16:creationId xmlns:a16="http://schemas.microsoft.com/office/drawing/2014/main" id="{B16DF338-9FA7-3CD5-7438-0B7B39EAA818}"/>
              </a:ext>
            </a:extLst>
          </p:cNvPr>
          <p:cNvCxnSpPr>
            <a:cxnSpLocks/>
            <a:stCxn id="16" idx="3"/>
          </p:cNvCxnSpPr>
          <p:nvPr/>
        </p:nvCxnSpPr>
        <p:spPr>
          <a:xfrm flipV="1">
            <a:off x="7885155" y="2306838"/>
            <a:ext cx="1956935" cy="79899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Přímá spojnice se šipkou 38">
            <a:extLst>
              <a:ext uri="{FF2B5EF4-FFF2-40B4-BE49-F238E27FC236}">
                <a16:creationId xmlns:a16="http://schemas.microsoft.com/office/drawing/2014/main" id="{F4AE143B-7B8F-33BE-1F44-EE57A71D89F6}"/>
              </a:ext>
            </a:extLst>
          </p:cNvPr>
          <p:cNvCxnSpPr>
            <a:cxnSpLocks/>
            <a:stCxn id="17" idx="3"/>
          </p:cNvCxnSpPr>
          <p:nvPr/>
        </p:nvCxnSpPr>
        <p:spPr>
          <a:xfrm>
            <a:off x="7444982" y="2405426"/>
            <a:ext cx="2001848" cy="109159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1" name="Obrázek 40">
            <a:extLst>
              <a:ext uri="{FF2B5EF4-FFF2-40B4-BE49-F238E27FC236}">
                <a16:creationId xmlns:a16="http://schemas.microsoft.com/office/drawing/2014/main" id="{38121492-63CA-00D4-BD64-110C64E2E22A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b="10201"/>
          <a:stretch/>
        </p:blipFill>
        <p:spPr>
          <a:xfrm>
            <a:off x="468050" y="5124460"/>
            <a:ext cx="4189995" cy="1620952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45" name="Přímá spojnice se šipkou 44">
            <a:extLst>
              <a:ext uri="{FF2B5EF4-FFF2-40B4-BE49-F238E27FC236}">
                <a16:creationId xmlns:a16="http://schemas.microsoft.com/office/drawing/2014/main" id="{ECEBC72B-554A-B66D-A649-B2FB76125CAC}"/>
              </a:ext>
            </a:extLst>
          </p:cNvPr>
          <p:cNvCxnSpPr>
            <a:cxnSpLocks/>
            <a:stCxn id="10" idx="1"/>
          </p:cNvCxnSpPr>
          <p:nvPr/>
        </p:nvCxnSpPr>
        <p:spPr>
          <a:xfrm flipH="1">
            <a:off x="3241069" y="1818427"/>
            <a:ext cx="2791979" cy="377612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Přímá spojnice se šipkou 48">
            <a:extLst>
              <a:ext uri="{FF2B5EF4-FFF2-40B4-BE49-F238E27FC236}">
                <a16:creationId xmlns:a16="http://schemas.microsoft.com/office/drawing/2014/main" id="{C809E455-809A-17E6-3061-60BE11419B94}"/>
              </a:ext>
            </a:extLst>
          </p:cNvPr>
          <p:cNvCxnSpPr>
            <a:stCxn id="17" idx="1"/>
          </p:cNvCxnSpPr>
          <p:nvPr/>
        </p:nvCxnSpPr>
        <p:spPr>
          <a:xfrm flipH="1">
            <a:off x="4521815" y="2405426"/>
            <a:ext cx="1511755" cy="415822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60369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34FFA00-282B-DC20-EDB0-A7DF4ADE79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Sdílení ve dvojicích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1157E01-BADE-2358-5EB1-EDE755D92C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Co jste se naučili</a:t>
            </a:r>
          </a:p>
          <a:p>
            <a:r>
              <a:rPr lang="cs-CZ" dirty="0"/>
              <a:t>Co vás překvapilo</a:t>
            </a:r>
          </a:p>
          <a:p>
            <a:r>
              <a:rPr lang="cs-CZ" dirty="0"/>
              <a:t>Co vám fungovalo dobře a co špatně</a:t>
            </a:r>
          </a:p>
          <a:p>
            <a:endParaRPr lang="cs-CZ" dirty="0"/>
          </a:p>
          <a:p>
            <a:r>
              <a:rPr lang="cs-CZ" dirty="0"/>
              <a:t>Co bylo nejasné</a:t>
            </a:r>
          </a:p>
        </p:txBody>
      </p:sp>
    </p:spTree>
    <p:extLst>
      <p:ext uri="{BB962C8B-B14F-4D97-AF65-F5344CB8AC3E}">
        <p14:creationId xmlns:p14="http://schemas.microsoft.com/office/powerpoint/2010/main" val="1081555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F706809-C06F-4453-97B4-27ABB8A6FF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Souhrnná zpětná vazba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98EBEF0-03ED-FF84-BB53-95258477F2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Témata </a:t>
            </a:r>
          </a:p>
          <a:p>
            <a:pPr lvl="1"/>
            <a:r>
              <a:rPr lang="cs-CZ" i="1" dirty="0"/>
              <a:t>někde rozbíhavé (chybí ústřední otázka/teze)</a:t>
            </a:r>
          </a:p>
          <a:p>
            <a:r>
              <a:rPr lang="cs-CZ" dirty="0"/>
              <a:t>Povinné části </a:t>
            </a:r>
          </a:p>
          <a:p>
            <a:pPr lvl="1"/>
            <a:r>
              <a:rPr lang="cs-CZ" dirty="0"/>
              <a:t>Grafický prvek</a:t>
            </a:r>
          </a:p>
          <a:p>
            <a:pPr lvl="1"/>
            <a:r>
              <a:rPr lang="cs-CZ" dirty="0"/>
              <a:t>Přímá citace, parafráze</a:t>
            </a:r>
          </a:p>
          <a:p>
            <a:r>
              <a:rPr lang="cs-CZ" dirty="0"/>
              <a:t>Povinné zdroje</a:t>
            </a:r>
          </a:p>
          <a:p>
            <a:pPr lvl="1"/>
            <a:r>
              <a:rPr lang="cs-CZ" b="1" dirty="0"/>
              <a:t>Odborné</a:t>
            </a:r>
            <a:r>
              <a:rPr lang="cs-CZ" dirty="0"/>
              <a:t> časopisy</a:t>
            </a:r>
          </a:p>
          <a:p>
            <a:pPr lvl="1"/>
            <a:r>
              <a:rPr lang="cs-CZ" dirty="0"/>
              <a:t>Indexované ve </a:t>
            </a:r>
            <a:r>
              <a:rPr lang="cs-CZ" dirty="0" err="1"/>
              <a:t>Scopusu</a:t>
            </a:r>
            <a:r>
              <a:rPr lang="cs-CZ" dirty="0"/>
              <a:t> či </a:t>
            </a:r>
            <a:r>
              <a:rPr lang="cs-CZ" dirty="0" err="1"/>
              <a:t>WoSu</a:t>
            </a:r>
            <a:endParaRPr lang="cs-CZ" dirty="0"/>
          </a:p>
          <a:p>
            <a:pPr lvl="1"/>
            <a:r>
              <a:rPr lang="cs-CZ" i="1" dirty="0"/>
              <a:t>Zdroje nevhodné pro danou argumentaci (neodborné, závěrečné práce…)</a:t>
            </a:r>
          </a:p>
          <a:p>
            <a:r>
              <a:rPr lang="cs-CZ" b="1" dirty="0"/>
              <a:t>Formální nároky</a:t>
            </a:r>
          </a:p>
        </p:txBody>
      </p:sp>
    </p:spTree>
    <p:extLst>
      <p:ext uri="{BB962C8B-B14F-4D97-AF65-F5344CB8AC3E}">
        <p14:creationId xmlns:p14="http://schemas.microsoft.com/office/powerpoint/2010/main" val="40001816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13C21F2-9C74-BDAD-039B-75D18BACCC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/>
              <a:t>Citování a práce se zdroji – argumentace, plagiátorství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B2309DE-E5CC-DB4F-7AB2-14B6F51C79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87794"/>
            <a:ext cx="9937955" cy="4605081"/>
          </a:xfrm>
        </p:spPr>
        <p:txBody>
          <a:bodyPr>
            <a:normAutofit/>
          </a:bodyPr>
          <a:lstStyle/>
          <a:p>
            <a:r>
              <a:rPr lang="cs-CZ" dirty="0"/>
              <a:t>Tvrzení musí být podložena – odkazy na zdroje přímo v textu</a:t>
            </a:r>
          </a:p>
          <a:p>
            <a:pPr lvl="1"/>
            <a:r>
              <a:rPr lang="cs-CZ" dirty="0"/>
              <a:t>Nesamozřejmá tvrzení, jména, „z výzkumu víme…“</a:t>
            </a:r>
          </a:p>
          <a:p>
            <a:pPr lvl="1"/>
            <a:r>
              <a:rPr lang="cs-CZ" dirty="0"/>
              <a:t>Specifické koncepty, termíny</a:t>
            </a:r>
          </a:p>
          <a:p>
            <a:r>
              <a:rPr lang="cs-CZ" dirty="0"/>
              <a:t>Převzaté formulace musí být jasně odlišitelné od nepřevzatých (přímé citace)</a:t>
            </a:r>
          </a:p>
          <a:p>
            <a:pPr lvl="1"/>
            <a:r>
              <a:rPr lang="cs-CZ" dirty="0"/>
              <a:t>uvozovky, příp. kurzíva</a:t>
            </a:r>
          </a:p>
          <a:p>
            <a:pPr lvl="1"/>
            <a:r>
              <a:rPr lang="cs-CZ" dirty="0"/>
              <a:t>odkaz na konkrétní místo v textu (</a:t>
            </a:r>
            <a:r>
              <a:rPr lang="cs-CZ" dirty="0" err="1"/>
              <a:t>pagnace</a:t>
            </a:r>
            <a:r>
              <a:rPr lang="cs-CZ" dirty="0"/>
              <a:t>)</a:t>
            </a:r>
          </a:p>
          <a:p>
            <a:r>
              <a:rPr lang="cs-CZ" dirty="0"/>
              <a:t>Pozor na „falešné parafráze“  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679365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BB6688-7F6B-D7BF-05C7-C7239DB346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C3173D3-6486-F018-ED33-FA1CBD5F24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Citování a práce se zdroji – jednotnost, úplnost, korektnost, formální správnost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14D5FC2-A373-C39C-DC49-34EDA2020E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907458"/>
            <a:ext cx="9937955" cy="4585417"/>
          </a:xfrm>
        </p:spPr>
        <p:txBody>
          <a:bodyPr>
            <a:normAutofit/>
          </a:bodyPr>
          <a:lstStyle/>
          <a:p>
            <a:r>
              <a:rPr lang="cs-CZ" dirty="0"/>
              <a:t>Styl</a:t>
            </a:r>
          </a:p>
          <a:p>
            <a:pPr lvl="1"/>
            <a:r>
              <a:rPr lang="cs-CZ" dirty="0"/>
              <a:t>Harvardský styl odkazování</a:t>
            </a:r>
          </a:p>
          <a:p>
            <a:pPr lvl="2"/>
            <a:r>
              <a:rPr lang="cs-CZ" dirty="0"/>
              <a:t>V textu závorka s autorem a rokem</a:t>
            </a:r>
          </a:p>
          <a:p>
            <a:pPr lvl="1"/>
            <a:r>
              <a:rPr lang="cs-CZ" dirty="0"/>
              <a:t>Bibliografické záznamy </a:t>
            </a:r>
            <a:r>
              <a:rPr lang="cs-CZ" b="1" dirty="0"/>
              <a:t>jednotně</a:t>
            </a:r>
            <a:r>
              <a:rPr lang="cs-CZ" dirty="0"/>
              <a:t> a podle ISO 690</a:t>
            </a:r>
          </a:p>
          <a:p>
            <a:pPr lvl="2"/>
            <a:r>
              <a:rPr lang="cs-CZ" dirty="0"/>
              <a:t>Návody a vysvětlení, např. </a:t>
            </a:r>
            <a:r>
              <a:rPr lang="cs-CZ" dirty="0">
                <a:hlinkClick r:id="rId2"/>
              </a:rPr>
              <a:t>https://www.iso690.zcu.cz/home.html</a:t>
            </a:r>
            <a:endParaRPr lang="cs-CZ" dirty="0"/>
          </a:p>
          <a:p>
            <a:r>
              <a:rPr lang="cs-CZ" dirty="0"/>
              <a:t>Seznam lícuje s textem</a:t>
            </a:r>
          </a:p>
          <a:p>
            <a:pPr lvl="1"/>
            <a:r>
              <a:rPr lang="cs-CZ" dirty="0"/>
              <a:t>Nechybí ani nepřebývají položky</a:t>
            </a:r>
          </a:p>
          <a:p>
            <a:pPr lvl="1"/>
            <a:r>
              <a:rPr lang="cs-CZ" dirty="0"/>
              <a:t>Jednoznačné a snadné přiřazení</a:t>
            </a:r>
          </a:p>
          <a:p>
            <a:pPr lvl="2"/>
            <a:r>
              <a:rPr lang="cs-CZ" dirty="0"/>
              <a:t>Abecedně</a:t>
            </a:r>
          </a:p>
          <a:p>
            <a:pPr lvl="2"/>
            <a:r>
              <a:rPr lang="cs-CZ" dirty="0"/>
              <a:t>Text v odkazu = začátek řádku (příjmení autora…)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DCB4EC70-556D-0C29-E0D5-A43C90DFF8A0}"/>
              </a:ext>
            </a:extLst>
          </p:cNvPr>
          <p:cNvSpPr txBox="1"/>
          <p:nvPr/>
        </p:nvSpPr>
        <p:spPr>
          <a:xfrm>
            <a:off x="9615948" y="1907458"/>
            <a:ext cx="2320412" cy="1569660"/>
          </a:xfrm>
          <a:prstGeom prst="rect">
            <a:avLst/>
          </a:prstGeom>
          <a:solidFill>
            <a:srgbClr val="FFCCCC"/>
          </a:solidFill>
        </p:spPr>
        <p:txBody>
          <a:bodyPr wrap="square" rtlCol="0">
            <a:spAutoFit/>
          </a:bodyPr>
          <a:lstStyle/>
          <a:p>
            <a:r>
              <a:rPr lang="cs-CZ" sz="2400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Citace Pro</a:t>
            </a:r>
          </a:p>
          <a:p>
            <a:r>
              <a:rPr lang="cs-CZ" sz="2400" dirty="0" err="1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Zotero</a:t>
            </a:r>
            <a:endParaRPr lang="cs-CZ" sz="2400" dirty="0">
              <a:ln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  <a:p>
            <a:r>
              <a:rPr lang="cs-CZ" sz="2400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Google </a:t>
            </a:r>
            <a:r>
              <a:rPr lang="cs-CZ" sz="2400" dirty="0" err="1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Scholar</a:t>
            </a:r>
            <a:endParaRPr lang="cs-CZ" sz="2400" dirty="0">
              <a:ln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  <a:p>
            <a:r>
              <a:rPr lang="cs-CZ" sz="2400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789080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0F0ACC4-5305-7E01-6D8D-AEA62945CB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Konkrétní tipy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572502C-123F-EE0C-FCF1-B13FB037E4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Pokud je DOI, nemusí být ISSN, datum…</a:t>
            </a:r>
          </a:p>
          <a:p>
            <a:r>
              <a:rPr lang="cs-CZ" dirty="0"/>
              <a:t>Citace pro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323748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F78DFED-226A-0CBA-8738-5548C74353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Reflexe práce s AI s odstupem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31778EB-DF7E-B5F6-E42C-0F010413BA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Co nástroje neodhalily? Proč?</a:t>
            </a:r>
          </a:p>
          <a:p>
            <a:r>
              <a:rPr lang="cs-CZ" dirty="0"/>
              <a:t>Na co fungují dobře a na co ne? Proč?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5468968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7A6CDE098CF1F4B87A47A68EEB8CA96" ma:contentTypeVersion="13" ma:contentTypeDescription="Vytvoří nový dokument" ma:contentTypeScope="" ma:versionID="8455441e0d15a992e2447140c4e37389">
  <xsd:schema xmlns:xsd="http://www.w3.org/2001/XMLSchema" xmlns:xs="http://www.w3.org/2001/XMLSchema" xmlns:p="http://schemas.microsoft.com/office/2006/metadata/properties" xmlns:ns3="5ba820b8-2a0e-469d-935f-0a24e7895711" xmlns:ns4="5442ad90-5bfa-4c3f-bb5a-e31cb77081cc" targetNamespace="http://schemas.microsoft.com/office/2006/metadata/properties" ma:root="true" ma:fieldsID="0bcb7373e069c5b20c602cb99d5b5439" ns3:_="" ns4:_="">
    <xsd:import namespace="5ba820b8-2a0e-469d-935f-0a24e7895711"/>
    <xsd:import namespace="5442ad90-5bfa-4c3f-bb5a-e31cb77081c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ServiceSearchProperties" minOccurs="0"/>
                <xsd:element ref="ns3:_activity" minOccurs="0"/>
                <xsd:element ref="ns4:SharedWithUsers" minOccurs="0"/>
                <xsd:element ref="ns3:MediaServiceDateTaken" minOccurs="0"/>
                <xsd:element ref="ns3:MediaServiceSystemTags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a820b8-2a0e-469d-935f-0a24e789571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activity" ma:index="12" nillable="true" ma:displayName="_activity" ma:hidden="true" ma:internalName="_activity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5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42ad90-5bfa-4c3f-bb5a-e31cb77081cc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5ba820b8-2a0e-469d-935f-0a24e7895711" xsi:nil="true"/>
  </documentManagement>
</p:properties>
</file>

<file path=customXml/itemProps1.xml><?xml version="1.0" encoding="utf-8"?>
<ds:datastoreItem xmlns:ds="http://schemas.openxmlformats.org/officeDocument/2006/customXml" ds:itemID="{F48CF37A-D200-4FBB-82F0-4678515DF81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ba820b8-2a0e-469d-935f-0a24e7895711"/>
    <ds:schemaRef ds:uri="5442ad90-5bfa-4c3f-bb5a-e31cb77081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28E612B-B7C2-49C5-9BEF-17DF1DDFA99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C978E7B-BBD8-47C4-9AED-3B55EF7C5015}">
  <ds:schemaRefs>
    <ds:schemaRef ds:uri="http://purl.org/dc/terms/"/>
    <ds:schemaRef ds:uri="http://www.w3.org/XML/1998/namespace"/>
    <ds:schemaRef ds:uri="http://purl.org/dc/dcmitype/"/>
    <ds:schemaRef ds:uri="http://schemas.microsoft.com/office/2006/documentManagement/types"/>
    <ds:schemaRef ds:uri="5ba820b8-2a0e-469d-935f-0a24e7895711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5442ad90-5bfa-4c3f-bb5a-e31cb77081cc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1092</TotalTime>
  <Words>337</Words>
  <Application>Microsoft Office PowerPoint</Application>
  <PresentationFormat>Širokoúhlá obrazovka</PresentationFormat>
  <Paragraphs>66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4" baseType="lpstr">
      <vt:lpstr>Aptos</vt:lpstr>
      <vt:lpstr>Aptos Display</vt:lpstr>
      <vt:lpstr>Arial</vt:lpstr>
      <vt:lpstr>Motiv Office</vt:lpstr>
      <vt:lpstr>Jak vylepšit konspekty</vt:lpstr>
      <vt:lpstr>Cíle dnešní hodiny</vt:lpstr>
      <vt:lpstr>Kde najdete zpětnou vazbu</vt:lpstr>
      <vt:lpstr>Sdílení ve dvojicích</vt:lpstr>
      <vt:lpstr>Souhrnná zpětná vazba</vt:lpstr>
      <vt:lpstr>Citování a práce se zdroji – argumentace, plagiátorství </vt:lpstr>
      <vt:lpstr>Citování a práce se zdroji – jednotnost, úplnost, korektnost, formální správnost</vt:lpstr>
      <vt:lpstr>Konkrétní tipy</vt:lpstr>
      <vt:lpstr>Reflexe práce s AI s odstupem</vt:lpstr>
      <vt:lpstr>Co dál?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Magdalena Mouralová</dc:creator>
  <cp:lastModifiedBy>Magdalena Mouralová</cp:lastModifiedBy>
  <cp:revision>2</cp:revision>
  <dcterms:created xsi:type="dcterms:W3CDTF">2024-11-20T14:57:00Z</dcterms:created>
  <dcterms:modified xsi:type="dcterms:W3CDTF">2025-11-13T09:56:12Z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0x010100B7A6CDE098CF1F4B87A47A68EEB8CA96</vt:lpwstr>
  </property>
</Properties>
</file>