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28"/>
  </p:normalViewPr>
  <p:slideViewPr>
    <p:cSldViewPr snapToGrid="0">
      <p:cViewPr varScale="1">
        <p:scale>
          <a:sx n="114" d="100"/>
          <a:sy n="114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4EFBD-33AD-0CAA-D47C-0EB183CAA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A2C4CD-D771-65E1-4DF3-A3AB1C26C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B5FFD1-1FCE-1572-CA6E-B9B10C711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543CFA-C178-4F64-CDF7-9264A695F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2CA00F-E8E2-1D4D-C48F-95556AA0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36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ACC38-9743-460B-83BA-D3DD28BAE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6D7ADA-D01D-F922-8954-17643B48F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F09078-FE54-58DE-C564-F7AF5F088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812B3F-9D7F-264F-1797-B31EE711C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A9DF70-0F97-EE34-0D03-76FFC189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2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9220DEB-4992-1A83-A340-7807D268F0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AB15699-B61F-6B8E-69C6-39B9063C8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5788C5-F4D4-B0E4-DA7D-DFB6A32AC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0D3088-2BD0-D5FC-4C47-1BD0BBC6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97472A-4B85-142B-E085-6353324C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7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0F164-93EA-0C72-FE5F-E402D3DBA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EF5E70-1F33-CCD8-54F9-DF898F305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EF64AF-F78E-338F-7457-4E4FADDE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AA8F18-C0EE-2EC9-5306-E8706798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A871CB-0D18-DBC8-8F06-7171672C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5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7DDDD2-9E41-3E65-B758-DEED469E9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97B6DA-97C6-4611-1489-37D858A4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ECAD39-527F-A2C1-0062-8460AA830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7A3D7A-BF49-2F4A-4075-47F8C8A1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CBBACE-74CE-F735-3CFE-5ECF90DD3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4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94031-DA51-1641-1DA9-D1F502643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DE80F4-9E02-B82F-9F3B-07BBE6B1D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5F98890-245B-3714-FF98-243D97E33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2CAB29-0325-4951-8BFD-EBC04A1B4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9A3447-B887-97A8-5EB6-8A3B413A5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B12CDE-13F5-53C0-2DA8-D285E5422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6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E15930-2E7C-4EBA-320A-EE9FE5E2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0E53B9-47A8-680B-720F-0FBC3F0BE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7C55E1-96AD-9D52-EA50-679D88129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031DCE4-D7A1-7E5B-63D5-871DBE97A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C7A44A-BA7D-57E2-6EDE-6F6B9811B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A82135A-FD3A-1DD3-6867-6EE40999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BA64A84-EEF6-BDE8-9DE5-2BACAD686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5F80188-3609-B486-1EAE-1913E2198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4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FB542-D0D5-FC8E-021F-829B2C68A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56F3EA-12F5-31E1-89C7-EF88F13BA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CFD09D-2EB5-E64B-EE8C-7A90CD9A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7E97220-31F9-0018-7E37-252C43BB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1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928946-8640-FB6C-3594-0732FBD9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EE0F7EF-B014-5953-005D-41F969A9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BA8229-FD5F-63C3-4D52-8045FCE2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6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B8345F-0732-4BB0-E583-B777868D3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69412A-E05A-6C6A-132E-591CC959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5EA037-4567-FD79-C2BD-91FD56752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52C40F-2C78-F4AA-9D6F-318FC4C85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DB580A-825E-3EAA-6D27-6D3A1F64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FF190A-27D5-6C9F-D2C1-CEA7003C3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4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04BD23-2F25-6B9F-F590-4E77E7E8B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65BF665-E0FB-4E2E-2017-4313C49D43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267F8B4-631F-6D3E-7DBD-E87C0BE73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578AC6-91F6-0A56-F531-C76EC1B95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40E1A9-A6C8-BB48-4258-C7299D6C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8465D8-0981-02D2-6D49-290E615F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7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C352EA-BCF5-6FA2-57C4-4B1770D7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486C49-AA42-F0CA-B005-5E9413A68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CF2A18-A6A0-4C2C-C1D6-894D83BDB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882D3-0D69-714F-AC2B-CE545EC3F346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3BDD9B-F229-2B48-0C79-240EBD6E0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77B548-C094-2F86-83FD-3FD29D51E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9BFD4-3B60-B147-9B0E-F036BB31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2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51A8E-A2BD-47D7-988E-AFF0431A4E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Převod</a:t>
            </a:r>
            <a:r>
              <a:rPr lang="en-US" dirty="0"/>
              <a:t> (</a:t>
            </a:r>
            <a:r>
              <a:rPr lang="en-US" dirty="0" err="1"/>
              <a:t>adaptace</a:t>
            </a:r>
            <a:r>
              <a:rPr lang="en-US" dirty="0"/>
              <a:t>) </a:t>
            </a:r>
            <a:r>
              <a:rPr lang="en-US" dirty="0" err="1"/>
              <a:t>psychodiagnostických</a:t>
            </a:r>
            <a:r>
              <a:rPr lang="en-US" dirty="0"/>
              <a:t> </a:t>
            </a:r>
            <a:r>
              <a:rPr lang="en-US" dirty="0" err="1"/>
              <a:t>nástrojů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B00954-856F-D7D6-5E77-D3B529C939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Psychometrie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2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BB4B8-EB31-8D4F-F3E9-30429BE7E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Kdy</a:t>
            </a:r>
            <a:r>
              <a:rPr lang="en-US" dirty="0"/>
              <a:t> a </a:t>
            </a:r>
            <a:r>
              <a:rPr lang="en-US" dirty="0" err="1"/>
              <a:t>jaká</a:t>
            </a:r>
            <a:r>
              <a:rPr lang="en-US" dirty="0"/>
              <a:t> </a:t>
            </a:r>
            <a:r>
              <a:rPr lang="en-US" dirty="0" err="1"/>
              <a:t>adaptace</a:t>
            </a:r>
            <a:r>
              <a:rPr lang="en-US" dirty="0"/>
              <a:t> je </a:t>
            </a:r>
            <a:r>
              <a:rPr lang="en-US" dirty="0" err="1"/>
              <a:t>potřeba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				</a:t>
            </a:r>
            <a:r>
              <a:rPr lang="en-US" i="1" dirty="0" err="1"/>
              <a:t>překlad</a:t>
            </a:r>
            <a:r>
              <a:rPr lang="en-US" dirty="0"/>
              <a:t> a </a:t>
            </a:r>
            <a:r>
              <a:rPr lang="en-US" i="1" dirty="0" err="1"/>
              <a:t>kulturní</a:t>
            </a:r>
            <a:r>
              <a:rPr lang="en-US" i="1" dirty="0"/>
              <a:t> </a:t>
            </a:r>
            <a:r>
              <a:rPr lang="en-US" i="1" dirty="0" err="1"/>
              <a:t>převod</a:t>
            </a:r>
            <a:endParaRPr lang="en-US" i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21A8B1B-63E8-E0DC-A361-99E24CC1E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13" y="2727654"/>
            <a:ext cx="11429973" cy="3542196"/>
          </a:xfrm>
        </p:spPr>
      </p:pic>
    </p:spTree>
    <p:extLst>
      <p:ext uri="{BB962C8B-B14F-4D97-AF65-F5344CB8AC3E}">
        <p14:creationId xmlns:p14="http://schemas.microsoft.com/office/powerpoint/2010/main" val="824188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375533-BCA1-5731-11AB-4B7C0977A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br>
              <a:rPr lang="en-US" dirty="0"/>
            </a:br>
            <a:r>
              <a:rPr lang="en-US" dirty="0" err="1"/>
              <a:t>adaptace</a:t>
            </a:r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83FDA41-FC2A-7CC4-63EE-30608626E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4937" y="281954"/>
            <a:ext cx="8341112" cy="6210921"/>
          </a:xfrm>
        </p:spPr>
      </p:pic>
    </p:spTree>
    <p:extLst>
      <p:ext uri="{BB962C8B-B14F-4D97-AF65-F5344CB8AC3E}">
        <p14:creationId xmlns:p14="http://schemas.microsoft.com/office/powerpoint/2010/main" val="106924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4BBCC-2391-FEC9-8337-7168763F9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r>
              <a:rPr lang="en-US" dirty="0"/>
              <a:t> I: Forward Translation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B9DCD-4EB6-A0D0-128D-BF08BD10A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26298" cy="4351338"/>
          </a:xfrm>
        </p:spPr>
        <p:txBody>
          <a:bodyPr/>
          <a:lstStyle/>
          <a:p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překladatelé</a:t>
            </a:r>
            <a:r>
              <a:rPr lang="en-US" dirty="0"/>
              <a:t>, </a:t>
            </a:r>
            <a:r>
              <a:rPr lang="en-US" dirty="0" err="1"/>
              <a:t>bilingvní</a:t>
            </a:r>
            <a:r>
              <a:rPr lang="en-US" dirty="0"/>
              <a:t>, </a:t>
            </a:r>
            <a:r>
              <a:rPr lang="en-US" dirty="0" err="1"/>
              <a:t>cílový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= </a:t>
            </a:r>
            <a:r>
              <a:rPr lang="en-US" dirty="0" err="1"/>
              <a:t>mateřský</a:t>
            </a:r>
            <a:r>
              <a:rPr lang="en-US" dirty="0"/>
              <a:t> </a:t>
            </a:r>
            <a:r>
              <a:rPr lang="en-US" dirty="0" err="1"/>
              <a:t>jazyk</a:t>
            </a:r>
            <a:endParaRPr lang="en-US" dirty="0"/>
          </a:p>
          <a:p>
            <a:r>
              <a:rPr lang="en-US" dirty="0"/>
              <a:t>oba </a:t>
            </a:r>
            <a:r>
              <a:rPr lang="en-US" dirty="0" err="1"/>
              <a:t>píšou</a:t>
            </a:r>
            <a:r>
              <a:rPr lang="en-US" dirty="0"/>
              <a:t> report o </a:t>
            </a:r>
            <a:r>
              <a:rPr lang="en-US" dirty="0" err="1"/>
              <a:t>překladu</a:t>
            </a:r>
            <a:endParaRPr lang="en-US" dirty="0"/>
          </a:p>
          <a:p>
            <a:r>
              <a:rPr lang="en-US" dirty="0" err="1"/>
              <a:t>jeden</a:t>
            </a:r>
            <a:r>
              <a:rPr lang="en-US" dirty="0"/>
              <a:t> “</a:t>
            </a:r>
            <a:r>
              <a:rPr lang="en-US" dirty="0" err="1"/>
              <a:t>poučený</a:t>
            </a:r>
            <a:r>
              <a:rPr lang="en-US" dirty="0"/>
              <a:t>” (</a:t>
            </a:r>
            <a:r>
              <a:rPr lang="en-US" dirty="0" err="1"/>
              <a:t>předpoklad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použije</a:t>
            </a:r>
            <a:r>
              <a:rPr lang="en-US" dirty="0"/>
              <a:t> </a:t>
            </a:r>
            <a:r>
              <a:rPr lang="en-US" dirty="0" err="1"/>
              <a:t>obvyklé</a:t>
            </a:r>
            <a:r>
              <a:rPr lang="en-US" dirty="0"/>
              <a:t> </a:t>
            </a:r>
            <a:r>
              <a:rPr lang="en-US" dirty="0" err="1"/>
              <a:t>termíny</a:t>
            </a:r>
            <a:r>
              <a:rPr lang="en-US" dirty="0"/>
              <a:t>...), </a:t>
            </a:r>
            <a:r>
              <a:rPr lang="en-US" dirty="0" err="1"/>
              <a:t>jeden</a:t>
            </a:r>
            <a:r>
              <a:rPr lang="en-US" dirty="0"/>
              <a:t> “</a:t>
            </a:r>
            <a:r>
              <a:rPr lang="en-US" dirty="0" err="1"/>
              <a:t>naivní</a:t>
            </a:r>
            <a:r>
              <a:rPr lang="en-US" dirty="0"/>
              <a:t>” (</a:t>
            </a:r>
            <a:r>
              <a:rPr lang="en-US" dirty="0" err="1"/>
              <a:t>předpoklad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použije</a:t>
            </a:r>
            <a:r>
              <a:rPr lang="en-US" dirty="0"/>
              <a:t> </a:t>
            </a:r>
            <a:r>
              <a:rPr lang="en-US" dirty="0" err="1"/>
              <a:t>obvyklé</a:t>
            </a:r>
            <a:r>
              <a:rPr lang="en-US" dirty="0"/>
              <a:t> </a:t>
            </a:r>
            <a:r>
              <a:rPr lang="en-US" dirty="0" err="1"/>
              <a:t>jazykové</a:t>
            </a:r>
            <a:r>
              <a:rPr lang="en-US" dirty="0"/>
              <a:t> </a:t>
            </a:r>
            <a:r>
              <a:rPr lang="en-US" dirty="0" err="1"/>
              <a:t>prostředky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161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7FEBA-647C-AE34-4DA5-FD67923F9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099E2-13F8-2A15-184F-D18BC68E6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r>
              <a:rPr lang="en-US" dirty="0"/>
              <a:t> II: Synthesis of Translations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BB6266-22A3-09E1-3A8C-4EA7CA137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26298" cy="4351338"/>
          </a:xfrm>
        </p:spPr>
        <p:txBody>
          <a:bodyPr/>
          <a:lstStyle/>
          <a:p>
            <a:r>
              <a:rPr lang="en-US" dirty="0"/>
              <a:t>oba </a:t>
            </a:r>
            <a:r>
              <a:rPr lang="en-US" dirty="0" err="1"/>
              <a:t>překladatelé</a:t>
            </a:r>
            <a:r>
              <a:rPr lang="en-US" dirty="0"/>
              <a:t> + </a:t>
            </a:r>
            <a:r>
              <a:rPr lang="en-US" dirty="0" err="1"/>
              <a:t>pozorovatel</a:t>
            </a:r>
            <a:endParaRPr lang="en-US" dirty="0"/>
          </a:p>
          <a:p>
            <a:r>
              <a:rPr lang="en-US" dirty="0" err="1"/>
              <a:t>pracují</a:t>
            </a:r>
            <a:r>
              <a:rPr lang="en-US" dirty="0"/>
              <a:t> s </a:t>
            </a:r>
            <a:r>
              <a:rPr lang="en-US" dirty="0" err="1"/>
              <a:t>originálem</a:t>
            </a:r>
            <a:r>
              <a:rPr lang="en-US" dirty="0"/>
              <a:t> a </a:t>
            </a:r>
            <a:r>
              <a:rPr lang="en-US" dirty="0" err="1"/>
              <a:t>oběma</a:t>
            </a:r>
            <a:r>
              <a:rPr lang="en-US" dirty="0"/>
              <a:t> </a:t>
            </a:r>
            <a:r>
              <a:rPr lang="en-US" dirty="0" err="1"/>
              <a:t>překlady</a:t>
            </a:r>
            <a:r>
              <a:rPr lang="en-US" dirty="0"/>
              <a:t> (T1, T2)</a:t>
            </a:r>
          </a:p>
          <a:p>
            <a:r>
              <a:rPr lang="en-US" dirty="0" err="1"/>
              <a:t>výsledkem</a:t>
            </a:r>
            <a:r>
              <a:rPr lang="en-US" dirty="0"/>
              <a:t> je </a:t>
            </a:r>
            <a:r>
              <a:rPr lang="en-US" dirty="0" err="1"/>
              <a:t>verze</a:t>
            </a:r>
            <a:r>
              <a:rPr lang="en-US" dirty="0"/>
              <a:t> T12 (</a:t>
            </a:r>
            <a:r>
              <a:rPr lang="en-US" dirty="0" err="1"/>
              <a:t>konsenzuální</a:t>
            </a:r>
            <a:r>
              <a:rPr lang="en-US" dirty="0"/>
              <a:t>, ne </a:t>
            </a:r>
            <a:r>
              <a:rPr lang="en-US" dirty="0" err="1"/>
              <a:t>kompromisní</a:t>
            </a:r>
            <a:r>
              <a:rPr lang="en-US" dirty="0"/>
              <a:t>) + report o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syntézy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33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11A2-463F-B0E3-0C5A-54A47A480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7666E-C59B-7205-B930-C3724A74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r>
              <a:rPr lang="en-US" dirty="0"/>
              <a:t> III: Back Translation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D7C36C-1D93-3AD0-5F7D-C446DC346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26298" cy="4351338"/>
          </a:xfrm>
        </p:spPr>
        <p:txBody>
          <a:bodyPr/>
          <a:lstStyle/>
          <a:p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noví</a:t>
            </a:r>
            <a:r>
              <a:rPr lang="en-US" dirty="0"/>
              <a:t> </a:t>
            </a:r>
            <a:r>
              <a:rPr lang="en-US" dirty="0" err="1"/>
              <a:t>překladatelé</a:t>
            </a:r>
            <a:r>
              <a:rPr lang="en-US" dirty="0"/>
              <a:t>, </a:t>
            </a:r>
            <a:r>
              <a:rPr lang="en-US" dirty="0" err="1"/>
              <a:t>originální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(EN) = </a:t>
            </a:r>
            <a:r>
              <a:rPr lang="en-US" dirty="0" err="1"/>
              <a:t>mateřský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, oba </a:t>
            </a:r>
            <a:r>
              <a:rPr lang="en-US" dirty="0" err="1"/>
              <a:t>naivní</a:t>
            </a:r>
            <a:endParaRPr lang="en-US" dirty="0"/>
          </a:p>
          <a:p>
            <a:r>
              <a:rPr lang="en-US" dirty="0" err="1"/>
              <a:t>mají</a:t>
            </a:r>
            <a:r>
              <a:rPr lang="en-US" dirty="0"/>
              <a:t> k </a:t>
            </a:r>
            <a:r>
              <a:rPr lang="en-US" dirty="0" err="1"/>
              <a:t>dispozici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T12, </a:t>
            </a:r>
            <a:r>
              <a:rPr lang="en-US" dirty="0" err="1"/>
              <a:t>nesmí</a:t>
            </a:r>
            <a:r>
              <a:rPr lang="en-US" dirty="0"/>
              <a:t> </a:t>
            </a:r>
            <a:r>
              <a:rPr lang="en-US" dirty="0" err="1"/>
              <a:t>vidět</a:t>
            </a:r>
            <a:r>
              <a:rPr lang="en-US" dirty="0"/>
              <a:t> original</a:t>
            </a:r>
          </a:p>
          <a:p>
            <a:r>
              <a:rPr lang="en-US" dirty="0" err="1"/>
              <a:t>překládají</a:t>
            </a:r>
            <a:r>
              <a:rPr lang="en-US" dirty="0"/>
              <a:t> </a:t>
            </a:r>
            <a:r>
              <a:rPr lang="en-US" dirty="0" err="1"/>
              <a:t>zpět</a:t>
            </a:r>
            <a:r>
              <a:rPr lang="en-US" dirty="0"/>
              <a:t> z </a:t>
            </a:r>
            <a:r>
              <a:rPr lang="en-US" dirty="0" err="1"/>
              <a:t>cílového</a:t>
            </a:r>
            <a:r>
              <a:rPr lang="en-US" dirty="0"/>
              <a:t> do </a:t>
            </a:r>
            <a:r>
              <a:rPr lang="en-US" dirty="0" err="1"/>
              <a:t>originálního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vzniká</a:t>
            </a:r>
            <a:r>
              <a:rPr lang="en-US" dirty="0"/>
              <a:t> BT1 a BT2</a:t>
            </a:r>
          </a:p>
          <a:p>
            <a:r>
              <a:rPr lang="en-US" dirty="0" err="1"/>
              <a:t>cílem</a:t>
            </a:r>
            <a:r>
              <a:rPr lang="en-US" dirty="0"/>
              <a:t> je </a:t>
            </a:r>
            <a:r>
              <a:rPr lang="en-US" dirty="0" err="1"/>
              <a:t>odladit</a:t>
            </a:r>
            <a:r>
              <a:rPr lang="en-US" dirty="0"/>
              <a:t> </a:t>
            </a:r>
            <a:r>
              <a:rPr lang="en-US" dirty="0" err="1"/>
              <a:t>větší</a:t>
            </a:r>
            <a:r>
              <a:rPr lang="en-US" dirty="0"/>
              <a:t> </a:t>
            </a:r>
            <a:r>
              <a:rPr lang="en-US" dirty="0" err="1"/>
              <a:t>diskrepance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806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72295-AD3A-B796-2516-E27F8E34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51B2E-B011-8F10-0C77-2DCAE9243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Fáze</a:t>
            </a:r>
            <a:r>
              <a:rPr lang="en-US" dirty="0"/>
              <a:t> IV: Expert Committee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A9EE17-42E7-24E8-C9EA-4AC3D9501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26298" cy="4351338"/>
          </a:xfrm>
        </p:spPr>
        <p:txBody>
          <a:bodyPr/>
          <a:lstStyle/>
          <a:p>
            <a:r>
              <a:rPr lang="en-US" dirty="0" err="1"/>
              <a:t>všichni</a:t>
            </a:r>
            <a:r>
              <a:rPr lang="en-US" dirty="0"/>
              <a:t> </a:t>
            </a:r>
            <a:r>
              <a:rPr lang="en-US" dirty="0" err="1"/>
              <a:t>překladatelé</a:t>
            </a:r>
            <a:r>
              <a:rPr lang="en-US" dirty="0"/>
              <a:t>, </a:t>
            </a:r>
            <a:r>
              <a:rPr lang="en-US" dirty="0" err="1"/>
              <a:t>metodologové</a:t>
            </a:r>
            <a:r>
              <a:rPr lang="en-US" dirty="0"/>
              <a:t>, </a:t>
            </a:r>
            <a:r>
              <a:rPr lang="en-US" dirty="0" err="1"/>
              <a:t>kulturní</a:t>
            </a:r>
            <a:r>
              <a:rPr lang="en-US" dirty="0"/>
              <a:t> </a:t>
            </a:r>
            <a:r>
              <a:rPr lang="en-US" dirty="0" err="1"/>
              <a:t>specialisti</a:t>
            </a:r>
            <a:r>
              <a:rPr lang="en-US" dirty="0"/>
              <a:t>, </a:t>
            </a:r>
            <a:r>
              <a:rPr lang="en-US" dirty="0" err="1"/>
              <a:t>experti</a:t>
            </a:r>
            <a:r>
              <a:rPr lang="en-US" dirty="0"/>
              <a:t> v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měřeného</a:t>
            </a:r>
            <a:r>
              <a:rPr lang="en-US" dirty="0"/>
              <a:t> </a:t>
            </a:r>
            <a:r>
              <a:rPr lang="en-US" dirty="0" err="1"/>
              <a:t>atributu</a:t>
            </a:r>
            <a:r>
              <a:rPr lang="en-US" dirty="0"/>
              <a:t>, </a:t>
            </a:r>
            <a:r>
              <a:rPr lang="en-US" dirty="0" err="1"/>
              <a:t>ideálně</a:t>
            </a:r>
            <a:r>
              <a:rPr lang="en-US" dirty="0"/>
              <a:t> </a:t>
            </a:r>
            <a:r>
              <a:rPr lang="en-US" dirty="0" err="1"/>
              <a:t>tvůrci</a:t>
            </a:r>
            <a:r>
              <a:rPr lang="en-US" dirty="0"/>
              <a:t> </a:t>
            </a:r>
            <a:r>
              <a:rPr lang="en-US" dirty="0" err="1"/>
              <a:t>originální</a:t>
            </a:r>
            <a:r>
              <a:rPr lang="en-US" dirty="0"/>
              <a:t> </a:t>
            </a:r>
            <a:r>
              <a:rPr lang="en-US" dirty="0" err="1"/>
              <a:t>metody</a:t>
            </a:r>
            <a:endParaRPr lang="en-US" dirty="0"/>
          </a:p>
          <a:p>
            <a:r>
              <a:rPr lang="en-US" dirty="0" err="1"/>
              <a:t>všechny</a:t>
            </a:r>
            <a:r>
              <a:rPr lang="en-US" dirty="0"/>
              <a:t> </a:t>
            </a:r>
            <a:r>
              <a:rPr lang="en-US" dirty="0" err="1"/>
              <a:t>verze</a:t>
            </a:r>
            <a:r>
              <a:rPr lang="en-US" dirty="0"/>
              <a:t> a </a:t>
            </a:r>
            <a:r>
              <a:rPr lang="en-US" dirty="0" err="1"/>
              <a:t>reporty</a:t>
            </a:r>
            <a:endParaRPr lang="en-US" dirty="0"/>
          </a:p>
          <a:p>
            <a:r>
              <a:rPr lang="en-US" dirty="0" err="1"/>
              <a:t>posuzují</a:t>
            </a:r>
            <a:endParaRPr lang="en-US" dirty="0"/>
          </a:p>
          <a:p>
            <a:pPr lvl="1"/>
            <a:r>
              <a:rPr lang="en-US" dirty="0"/>
              <a:t>semantic eq</a:t>
            </a:r>
          </a:p>
          <a:p>
            <a:pPr lvl="1"/>
            <a:r>
              <a:rPr lang="en-US" dirty="0"/>
              <a:t>idiomatic eq</a:t>
            </a:r>
          </a:p>
          <a:p>
            <a:pPr lvl="1"/>
            <a:r>
              <a:rPr lang="en-US" dirty="0"/>
              <a:t>experiential eq (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vidlička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conceptual eq (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rodina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25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199</Words>
  <Application>Microsoft Macintosh PowerPoint</Application>
  <PresentationFormat>Širokoúhlá obrazovka</PresentationFormat>
  <Paragraphs>25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Převod (adaptace) psychodiagnostických nástrojů</vt:lpstr>
      <vt:lpstr>Kdy a jaká adaptace je potřeba?     překlad a kulturní převod</vt:lpstr>
      <vt:lpstr>Fáze adaptace</vt:lpstr>
      <vt:lpstr>Fáze I: Forward Translation</vt:lpstr>
      <vt:lpstr>Fáze II: Synthesis of Translations</vt:lpstr>
      <vt:lpstr>Fáze III: Back Translation</vt:lpstr>
      <vt:lpstr>Fáze IV: Expert Committee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Kateřina Lukavská</dc:creator>
  <cp:lastModifiedBy>Kateřina Lukavská</cp:lastModifiedBy>
  <cp:revision>13</cp:revision>
  <dcterms:created xsi:type="dcterms:W3CDTF">2024-11-12T09:25:32Z</dcterms:created>
  <dcterms:modified xsi:type="dcterms:W3CDTF">2024-11-12T11:44:59Z</dcterms:modified>
</cp:coreProperties>
</file>