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94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90" r:id="rId36"/>
    <p:sldId id="289" r:id="rId37"/>
    <p:sldId id="291" r:id="rId38"/>
    <p:sldId id="292" r:id="rId39"/>
    <p:sldId id="293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0"/>
  </p:normalViewPr>
  <p:slideViewPr>
    <p:cSldViewPr snapToGrid="0">
      <p:cViewPr>
        <p:scale>
          <a:sx n="88" d="100"/>
          <a:sy n="88" d="100"/>
        </p:scale>
        <p:origin x="1480" y="8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jpe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9998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9756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652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3028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5588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5241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43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8442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003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6592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242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FC8581EE-BEB3-3641-9AD2-950F2032EC56}" type="datetimeFigureOut">
              <a:rPr lang="cs-CZ" smtClean="0"/>
              <a:t>06.11.2025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470D7BE2-8441-444B-BAB3-37028AF93B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7630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0D49BD-F581-651B-9E23-86C50CEA13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Síla obrazu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6CCAD7B-F897-14F3-4B3C-E30DE4253A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Krajina</a:t>
            </a:r>
          </a:p>
        </p:txBody>
      </p:sp>
    </p:spTree>
    <p:extLst>
      <p:ext uri="{BB962C8B-B14F-4D97-AF65-F5344CB8AC3E}">
        <p14:creationId xmlns:p14="http://schemas.microsoft.com/office/powerpoint/2010/main" val="981956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F07F70-D973-C553-625E-4EBD195CB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Palimpsest</a:t>
            </a:r>
          </a:p>
        </p:txBody>
      </p:sp>
      <p:sp>
        <p:nvSpPr>
          <p:cNvPr id="2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B2625FA-E71B-2A4D-3927-2B033A42B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5" y="2660904"/>
            <a:ext cx="5298377" cy="405022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 b="1" i="0" u="none" strike="noStrike" dirty="0">
                <a:effectLst/>
              </a:rPr>
              <a:t>Palimpsest v </a:t>
            </a:r>
            <a:r>
              <a:rPr lang="en-US" sz="1600" b="1" i="0" u="none" strike="noStrike" dirty="0" err="1">
                <a:effectLst/>
              </a:rPr>
              <a:t>dějinách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archivnictví</a:t>
            </a:r>
            <a:r>
              <a:rPr lang="en-US" sz="1600" b="1" i="0" u="none" strike="noStrike" dirty="0">
                <a:effectLst/>
              </a:rPr>
              <a:t> a </a:t>
            </a:r>
            <a:r>
              <a:rPr lang="en-US" sz="1600" b="1" i="0" u="none" strike="noStrike" dirty="0" err="1">
                <a:effectLst/>
              </a:rPr>
              <a:t>písemnictví</a:t>
            </a:r>
            <a:endParaRPr lang="en-US" sz="1600" b="1" i="0" u="none" strike="noStrike" dirty="0">
              <a:effectLst/>
            </a:endParaRPr>
          </a:p>
          <a:p>
            <a:pPr lvl="1"/>
            <a:r>
              <a:rPr lang="en-US" sz="1600" b="0" i="0" u="none" strike="noStrike" dirty="0">
                <a:effectLst/>
              </a:rPr>
              <a:t>z </a:t>
            </a:r>
            <a:r>
              <a:rPr lang="en-US" sz="1600" b="0" i="0" u="none" strike="noStrike" dirty="0" err="1">
                <a:effectLst/>
              </a:rPr>
              <a:t>řeckého</a:t>
            </a:r>
            <a:r>
              <a:rPr lang="en-US" sz="1600" b="0" i="0" u="none" strike="noStrike" dirty="0">
                <a:effectLst/>
              </a:rPr>
              <a:t> </a:t>
            </a:r>
            <a:r>
              <a:rPr lang="en-US" sz="1600" b="0" i="1" u="none" strike="noStrike" dirty="0" err="1">
                <a:effectLst/>
              </a:rPr>
              <a:t>palímpsēstos</a:t>
            </a:r>
            <a:r>
              <a:rPr lang="en-US" sz="1600" b="0" i="0" u="none" strike="noStrike" dirty="0">
                <a:effectLst/>
              </a:rPr>
              <a:t> – „</a:t>
            </a:r>
            <a:r>
              <a:rPr lang="en-US" sz="1600" b="0" i="0" u="none" strike="noStrike" dirty="0" err="1">
                <a:effectLst/>
              </a:rPr>
              <a:t>znovu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seškrábaný</a:t>
            </a:r>
            <a:r>
              <a:rPr lang="en-US" sz="1600" b="0" i="0" u="none" strike="noStrike" dirty="0">
                <a:effectLst/>
              </a:rPr>
              <a:t>“</a:t>
            </a:r>
          </a:p>
          <a:p>
            <a:pPr lvl="1"/>
            <a:r>
              <a:rPr lang="en-US" sz="1600" dirty="0"/>
              <a:t>= </a:t>
            </a:r>
            <a:r>
              <a:rPr lang="en-US" sz="1600" dirty="0" err="1"/>
              <a:t>f</a:t>
            </a:r>
            <a:r>
              <a:rPr lang="en-US" sz="1600" b="1" i="0" u="none" strike="noStrike" dirty="0" err="1">
                <a:effectLst/>
              </a:rPr>
              <a:t>yzický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dokument</a:t>
            </a:r>
            <a:r>
              <a:rPr lang="en-US" sz="1600" b="1" i="0" u="none" strike="noStrike" dirty="0">
                <a:effectLst/>
              </a:rPr>
              <a:t> s </a:t>
            </a:r>
            <a:r>
              <a:rPr lang="en-US" sz="1600" b="1" i="0" u="none" strike="noStrike" dirty="0" err="1">
                <a:effectLst/>
              </a:rPr>
              <a:t>více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vrstvami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zápisu</a:t>
            </a:r>
            <a:r>
              <a:rPr lang="en-US" sz="1600" b="0" i="0" u="none" strike="noStrike" dirty="0">
                <a:effectLst/>
              </a:rPr>
              <a:t> — </a:t>
            </a:r>
            <a:r>
              <a:rPr lang="en-US" sz="1600" b="0" i="0" u="none" strike="noStrike" dirty="0" err="1">
                <a:effectLst/>
              </a:rPr>
              <a:t>jedním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přemazaným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druhým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novějším</a:t>
            </a:r>
            <a:endParaRPr lang="en-US" sz="1600" b="0" i="0" u="none" strike="noStrike" dirty="0">
              <a:effectLst/>
            </a:endParaRPr>
          </a:p>
          <a:p>
            <a:pPr lvl="1"/>
            <a:r>
              <a:rPr lang="en-US" sz="1600" b="0" i="0" u="none" strike="noStrike" dirty="0" err="1">
                <a:effectLst/>
              </a:rPr>
              <a:t>původní</a:t>
            </a:r>
            <a:r>
              <a:rPr lang="en-US" sz="1600" b="0" i="0" u="none" strike="noStrike" dirty="0">
                <a:effectLst/>
              </a:rPr>
              <a:t> text („scriptio inferior“) </a:t>
            </a:r>
            <a:r>
              <a:rPr lang="en-US" sz="1600" b="0" i="0" u="none" strike="noStrike" dirty="0" err="1">
                <a:effectLst/>
              </a:rPr>
              <a:t>často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čitelný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jen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částečně</a:t>
            </a:r>
            <a:r>
              <a:rPr lang="en-US" sz="1600" b="0" i="0" u="none" strike="noStrike" dirty="0">
                <a:effectLst/>
              </a:rPr>
              <a:t>/ </a:t>
            </a:r>
            <a:r>
              <a:rPr lang="en-US" sz="1600" b="0" i="0" u="none" strike="noStrike" dirty="0" err="1">
                <a:effectLst/>
              </a:rPr>
              <a:t>díky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moderním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metodám</a:t>
            </a:r>
            <a:r>
              <a:rPr lang="en-US" sz="1600" b="0" i="0" u="none" strike="noStrike" dirty="0">
                <a:effectLst/>
              </a:rPr>
              <a:t> (UV </a:t>
            </a:r>
            <a:r>
              <a:rPr lang="en-US" sz="1600" b="0" i="0" u="none" strike="noStrike" dirty="0" err="1">
                <a:effectLst/>
              </a:rPr>
              <a:t>světlo</a:t>
            </a:r>
            <a:r>
              <a:rPr lang="en-US" sz="1600" b="0" i="0" u="none" strike="noStrike" dirty="0">
                <a:effectLst/>
              </a:rPr>
              <a:t>, </a:t>
            </a:r>
            <a:r>
              <a:rPr lang="en-US" sz="1600" b="0" i="0" u="none" strike="noStrike" dirty="0" err="1">
                <a:effectLst/>
              </a:rPr>
              <a:t>digitalizace</a:t>
            </a:r>
            <a:r>
              <a:rPr lang="en-US" sz="1600" b="0" i="0" u="none" strike="noStrike" dirty="0">
                <a:effectLst/>
              </a:rPr>
              <a:t>) </a:t>
            </a:r>
            <a:r>
              <a:rPr lang="en-US" sz="1600" b="0" i="0" u="none" strike="noStrike" dirty="0" err="1">
                <a:effectLst/>
              </a:rPr>
              <a:t>lze</a:t>
            </a:r>
            <a:r>
              <a:rPr lang="en-US" sz="1600" b="0" i="0" u="none" strike="noStrike" dirty="0">
                <a:effectLst/>
              </a:rPr>
              <a:t> </a:t>
            </a:r>
            <a:r>
              <a:rPr lang="en-US" sz="1600" b="0" i="0" u="none" strike="noStrike" dirty="0" err="1">
                <a:effectLst/>
              </a:rPr>
              <a:t>rekonstruovat</a:t>
            </a:r>
            <a:endParaRPr lang="en-US" sz="1600" b="0" i="0" u="none" strike="noStrike" dirty="0">
              <a:effectLst/>
            </a:endParaRPr>
          </a:p>
          <a:p>
            <a:r>
              <a:rPr lang="en-US" sz="1600" b="1" i="0" u="none" strike="noStrike" dirty="0">
                <a:effectLst/>
              </a:rPr>
              <a:t>Palimpsest </a:t>
            </a:r>
            <a:r>
              <a:rPr lang="en-US" sz="1600" b="1" i="0" u="none" strike="noStrike" dirty="0" err="1">
                <a:effectLst/>
              </a:rPr>
              <a:t>jako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vědecký</a:t>
            </a:r>
            <a:r>
              <a:rPr lang="en-US" sz="1600" b="1" i="0" u="none" strike="noStrike" dirty="0">
                <a:effectLst/>
              </a:rPr>
              <a:t> a </a:t>
            </a:r>
            <a:r>
              <a:rPr lang="en-US" sz="1600" b="1" i="0" u="none" strike="noStrike" dirty="0" err="1">
                <a:effectLst/>
              </a:rPr>
              <a:t>teoretický</a:t>
            </a:r>
            <a:r>
              <a:rPr lang="en-US" sz="1600" b="1" i="0" u="none" strike="noStrike" dirty="0">
                <a:effectLst/>
              </a:rPr>
              <a:t> </a:t>
            </a:r>
            <a:r>
              <a:rPr lang="en-US" sz="1600" b="1" i="0" u="none" strike="noStrike" dirty="0" err="1">
                <a:effectLst/>
              </a:rPr>
              <a:t>pojem</a:t>
            </a:r>
            <a:endParaRPr lang="en-US" sz="1600" b="1" i="0" u="none" strike="noStrike" dirty="0">
              <a:effectLst/>
            </a:endParaRPr>
          </a:p>
          <a:p>
            <a:pPr lvl="1"/>
            <a:r>
              <a:rPr lang="en-US" sz="1600" dirty="0"/>
              <a:t>v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moderní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teorii</a:t>
            </a:r>
            <a:r>
              <a:rPr lang="en-US" sz="1600" i="0" u="none" strike="noStrike" dirty="0">
                <a:effectLst/>
              </a:rPr>
              <a:t> (od 20. </a:t>
            </a:r>
            <a:r>
              <a:rPr lang="en-US" sz="1600" i="0" u="none" strike="noStrike" dirty="0" err="1">
                <a:effectLst/>
              </a:rPr>
              <a:t>století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dále</a:t>
            </a:r>
            <a:r>
              <a:rPr lang="en-US" sz="1600" i="0" u="none" strike="noStrike" dirty="0">
                <a:effectLst/>
              </a:rPr>
              <a:t>) se </a:t>
            </a:r>
            <a:r>
              <a:rPr lang="en-US" sz="1600" i="0" u="none" strike="noStrike" dirty="0" err="1">
                <a:effectLst/>
              </a:rPr>
              <a:t>pojem</a:t>
            </a:r>
            <a:r>
              <a:rPr lang="en-US" sz="1600" i="0" u="none" strike="noStrike" dirty="0">
                <a:effectLst/>
              </a:rPr>
              <a:t> </a:t>
            </a:r>
            <a:r>
              <a:rPr lang="en-US" sz="1600" i="0" u="none" strike="noStrike" dirty="0" err="1">
                <a:effectLst/>
              </a:rPr>
              <a:t>používá</a:t>
            </a:r>
            <a:r>
              <a:rPr lang="en-US" sz="1600" i="0" u="none" strike="noStrike" dirty="0">
                <a:effectLst/>
              </a:rPr>
              <a:t> </a:t>
            </a:r>
            <a:r>
              <a:rPr lang="en-US" sz="1600" b="1" i="0" u="none" strike="noStrike" dirty="0" err="1">
                <a:effectLst/>
              </a:rPr>
              <a:t>metaforicky</a:t>
            </a:r>
            <a:r>
              <a:rPr lang="en-US" sz="1600" dirty="0"/>
              <a:t> </a:t>
            </a:r>
            <a:r>
              <a:rPr lang="en-US" sz="1600" i="0" u="none" strike="noStrike" dirty="0">
                <a:effectLst/>
              </a:rPr>
              <a:t>– </a:t>
            </a:r>
            <a:r>
              <a:rPr lang="en-US" sz="1600" b="1" i="0" u="none" strike="noStrike" dirty="0" err="1">
                <a:effectLst/>
              </a:rPr>
              <a:t>mnohovrstevnaté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jevy</a:t>
            </a:r>
            <a:r>
              <a:rPr lang="en-US" sz="1600" i="0" u="none" strike="noStrike" dirty="0">
                <a:effectLst/>
              </a:rPr>
              <a:t>, </a:t>
            </a:r>
            <a:r>
              <a:rPr lang="en-US" sz="1600" i="0" u="none" strike="noStrike" dirty="0" err="1">
                <a:effectLst/>
              </a:rPr>
              <a:t>překrývající</a:t>
            </a:r>
            <a:r>
              <a:rPr lang="en-US" sz="1600" i="0" u="none" strike="noStrike" dirty="0">
                <a:effectLst/>
              </a:rPr>
              <a:t> se a </a:t>
            </a:r>
            <a:r>
              <a:rPr lang="en-US" sz="1600" i="0" u="none" strike="noStrike" dirty="0" err="1">
                <a:effectLst/>
              </a:rPr>
              <a:t>uchovávající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stopy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minulosti</a:t>
            </a:r>
            <a:endParaRPr lang="en-US" sz="1600" dirty="0"/>
          </a:p>
          <a:p>
            <a:pPr lvl="1"/>
            <a:r>
              <a:rPr lang="en-US" sz="1600" i="0" u="none" strike="noStrike" dirty="0">
                <a:effectLst/>
              </a:rPr>
              <a:t>v Hg</a:t>
            </a:r>
          </a:p>
          <a:p>
            <a:pPr lvl="1"/>
            <a:r>
              <a:rPr lang="en-US" sz="1600" i="0" u="none" strike="noStrike" dirty="0">
                <a:effectLst/>
              </a:rPr>
              <a:t>v li</a:t>
            </a:r>
            <a:r>
              <a:rPr lang="en-US" sz="1600" dirty="0"/>
              <a:t>t. </a:t>
            </a:r>
            <a:r>
              <a:rPr lang="en-US" sz="1600" dirty="0" err="1"/>
              <a:t>vědě</a:t>
            </a:r>
            <a:r>
              <a:rPr lang="en-US" sz="1600" dirty="0"/>
              <a:t> (</a:t>
            </a:r>
            <a:r>
              <a:rPr lang="en-US" sz="1600" b="0" i="0" u="none" strike="noStrike" dirty="0">
                <a:effectLst/>
              </a:rPr>
              <a:t>Gérard Genette</a:t>
            </a:r>
            <a:r>
              <a:rPr lang="en-US" sz="1600" dirty="0"/>
              <a:t>) – </a:t>
            </a:r>
            <a:r>
              <a:rPr lang="en-US" sz="1600" dirty="0" err="1"/>
              <a:t>intertextualita</a:t>
            </a:r>
            <a:endParaRPr lang="en-US" sz="1600" dirty="0"/>
          </a:p>
          <a:p>
            <a:pPr lvl="1"/>
            <a:r>
              <a:rPr lang="en-US" sz="1600" i="0" u="none" strike="noStrike" dirty="0">
                <a:effectLst/>
              </a:rPr>
              <a:t>V </a:t>
            </a:r>
            <a:r>
              <a:rPr lang="en-US" sz="1600" i="0" u="none" strike="noStrike" dirty="0" err="1">
                <a:effectLst/>
              </a:rPr>
              <a:t>kulturních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studiích</a:t>
            </a:r>
            <a:r>
              <a:rPr lang="en-US" sz="1600" i="0" u="none" strike="noStrike" dirty="0">
                <a:effectLst/>
              </a:rPr>
              <a:t>, </a:t>
            </a:r>
            <a:r>
              <a:rPr lang="en-US" sz="1600" i="0" u="none" strike="noStrike" dirty="0" err="1">
                <a:effectLst/>
              </a:rPr>
              <a:t>arheologii</a:t>
            </a:r>
            <a:r>
              <a:rPr lang="en-US" sz="1600" i="0" u="none" strike="noStrike" dirty="0">
                <a:effectLst/>
              </a:rPr>
              <a:t> – </a:t>
            </a:r>
            <a:r>
              <a:rPr lang="en-US" sz="1600" i="0" u="none" strike="noStrike" dirty="0" err="1">
                <a:effectLst/>
              </a:rPr>
              <a:t>krajina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nebo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město</a:t>
            </a:r>
            <a:r>
              <a:rPr lang="en-US" sz="1600" i="0" u="none" strike="noStrike" dirty="0">
                <a:effectLst/>
              </a:rPr>
              <a:t> </a:t>
            </a:r>
            <a:r>
              <a:rPr lang="en-US" sz="1600" i="0" u="none" strike="noStrike" dirty="0" err="1">
                <a:effectLst/>
              </a:rPr>
              <a:t>jako</a:t>
            </a:r>
            <a:r>
              <a:rPr lang="en-US" sz="1600" i="0" u="none" strike="noStrike" dirty="0">
                <a:effectLst/>
              </a:rPr>
              <a:t> P</a:t>
            </a:r>
          </a:p>
          <a:p>
            <a:endParaRPr lang="en-US" sz="1400" dirty="0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421E0B6-64F3-5DF1-6C39-CD5C4CD22E9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86665" y="2330036"/>
            <a:ext cx="5458968" cy="387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3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4B3D51-50AC-72EA-CEAF-4C0609557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80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„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Krajiny, na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ktere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́ jsem se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díval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před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 mnoha lety, byly i tehdy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více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nez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̌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pouhe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́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scenérie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 a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ja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́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chtěl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vědět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, co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říkaji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́. Teď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uz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̌ se trochu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vyznám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 v jejich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kódu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 a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vím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, jako ho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vyluštit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, 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(...).“ 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6549C59-2CDE-73CF-055C-AB3BB50A28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cs-CZ" sz="180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Hoskins</a:t>
            </a:r>
            <a:r>
              <a:rPr lang="cs-CZ" sz="1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, 1976, s. 6.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31730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4CB452-5D1F-77FC-70C8-B33B4E574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0523" y="211721"/>
            <a:ext cx="3953975" cy="141527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/>
              <a:t>Krajina a </a:t>
            </a:r>
            <a:r>
              <a:rPr lang="en-US" sz="3200" dirty="0" err="1"/>
              <a:t>moc</a:t>
            </a:r>
            <a:endParaRPr lang="en-US" sz="3200" dirty="0"/>
          </a:p>
        </p:txBody>
      </p:sp>
      <p:sp>
        <p:nvSpPr>
          <p:cNvPr id="7176" name="Rectangle 7175">
            <a:extLst>
              <a:ext uri="{FF2B5EF4-FFF2-40B4-BE49-F238E27FC236}">
                <a16:creationId xmlns:a16="http://schemas.microsoft.com/office/drawing/2014/main" id="{B00278AE-C62A-3610-2127-E5F5BEDC22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844703" cy="6858000"/>
          </a:xfrm>
          <a:prstGeom prst="rect">
            <a:avLst/>
          </a:prstGeom>
          <a:solidFill>
            <a:schemeClr val="bg1">
              <a:lumMod val="95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page10image4163878688">
            <a:extLst>
              <a:ext uri="{FF2B5EF4-FFF2-40B4-BE49-F238E27FC236}">
                <a16:creationId xmlns:a16="http://schemas.microsoft.com/office/drawing/2014/main" id="{03D4E1B6-297C-AB8E-6505-37CD74C87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29" y="1115021"/>
            <a:ext cx="2988458" cy="461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" descr="page10image4163862272">
            <a:extLst>
              <a:ext uri="{FF2B5EF4-FFF2-40B4-BE49-F238E27FC236}">
                <a16:creationId xmlns:a16="http://schemas.microsoft.com/office/drawing/2014/main" id="{0669F1BB-7A5A-ABFA-2AF0-003D68710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6385" y="879765"/>
            <a:ext cx="1599887" cy="245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78" name="Straight Connector 7177">
            <a:extLst>
              <a:ext uri="{FF2B5EF4-FFF2-40B4-BE49-F238E27FC236}">
                <a16:creationId xmlns:a16="http://schemas.microsoft.com/office/drawing/2014/main" id="{249EDD1B-F94D-B4E6-ACAA-566B9A26FD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478854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1" name="Picture 3" descr="page10image4163779104">
            <a:extLst>
              <a:ext uri="{FF2B5EF4-FFF2-40B4-BE49-F238E27FC236}">
                <a16:creationId xmlns:a16="http://schemas.microsoft.com/office/drawing/2014/main" id="{250A7702-1B2A-DB1A-442C-BE6820FA7C2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76452" y="3522263"/>
            <a:ext cx="1611358" cy="245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E8437A7-5244-63C9-CC41-3BD2A11A8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62870" y="967565"/>
            <a:ext cx="6429130" cy="5890435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r>
              <a:rPr lang="en-US" sz="2000" dirty="0"/>
              <a:t>2. </a:t>
            </a:r>
            <a:r>
              <a:rPr lang="en-US" sz="2000" dirty="0" err="1"/>
              <a:t>polovina</a:t>
            </a:r>
            <a:r>
              <a:rPr lang="en-US" sz="2000" dirty="0"/>
              <a:t> 80. let – </a:t>
            </a:r>
            <a:r>
              <a:rPr lang="en-US" sz="2000" dirty="0" err="1"/>
              <a:t>lingvistický</a:t>
            </a:r>
            <a:r>
              <a:rPr lang="en-US" sz="2000" dirty="0"/>
              <a:t> </a:t>
            </a:r>
            <a:r>
              <a:rPr lang="en-US" sz="2000" dirty="0" err="1"/>
              <a:t>obrat</a:t>
            </a:r>
            <a:r>
              <a:rPr lang="en-US" sz="2000" dirty="0"/>
              <a:t> a </a:t>
            </a:r>
            <a:r>
              <a:rPr lang="en-US" sz="2000" dirty="0" err="1"/>
              <a:t>postmarxistické</a:t>
            </a:r>
            <a:r>
              <a:rPr lang="en-US" sz="2000" dirty="0"/>
              <a:t> </a:t>
            </a:r>
            <a:r>
              <a:rPr lang="en-US" sz="2000" dirty="0" err="1"/>
              <a:t>přístupy</a:t>
            </a:r>
            <a:r>
              <a:rPr lang="en-US" sz="2000" dirty="0"/>
              <a:t>:</a:t>
            </a:r>
          </a:p>
          <a:p>
            <a:pPr lvl="1"/>
            <a:r>
              <a:rPr lang="en-US" sz="2000" dirty="0" err="1"/>
              <a:t>nové</a:t>
            </a:r>
            <a:r>
              <a:rPr lang="en-US" sz="2000" dirty="0"/>
              <a:t> </a:t>
            </a:r>
            <a:r>
              <a:rPr lang="en-US" sz="2000" dirty="0" err="1"/>
              <a:t>otázky</a:t>
            </a:r>
            <a:r>
              <a:rPr lang="en-US" sz="2000" dirty="0"/>
              <a:t> (</a:t>
            </a:r>
            <a:r>
              <a:rPr lang="en-US" sz="2000" dirty="0" err="1"/>
              <a:t>vztahy</a:t>
            </a:r>
            <a:r>
              <a:rPr lang="en-US" sz="2000" dirty="0"/>
              <a:t> a </a:t>
            </a:r>
            <a:r>
              <a:rPr lang="en-US" sz="2000" dirty="0" err="1"/>
              <a:t>rozdělení</a:t>
            </a:r>
            <a:r>
              <a:rPr lang="en-US" sz="2000" dirty="0"/>
              <a:t> </a:t>
            </a:r>
            <a:r>
              <a:rPr lang="en-US" sz="2000" dirty="0" err="1"/>
              <a:t>moci</a:t>
            </a:r>
            <a:r>
              <a:rPr lang="en-US" sz="2000" dirty="0"/>
              <a:t> a </a:t>
            </a:r>
            <a:r>
              <a:rPr lang="en-US" sz="2000" dirty="0" err="1"/>
              <a:t>bohatství</a:t>
            </a:r>
            <a:r>
              <a:rPr lang="en-US" sz="2000" dirty="0"/>
              <a:t> </a:t>
            </a:r>
            <a:r>
              <a:rPr lang="en-US" sz="2000" dirty="0" err="1"/>
              <a:t>nebo</a:t>
            </a:r>
            <a:r>
              <a:rPr lang="en-US" sz="2000" dirty="0"/>
              <a:t> </a:t>
            </a:r>
            <a:r>
              <a:rPr lang="en-US" sz="2000" dirty="0" err="1"/>
              <a:t>třídní</a:t>
            </a:r>
            <a:r>
              <a:rPr lang="en-US" sz="2000" dirty="0"/>
              <a:t> </a:t>
            </a:r>
            <a:r>
              <a:rPr lang="en-US" sz="2000" dirty="0" err="1"/>
              <a:t>rozdíly</a:t>
            </a:r>
            <a:r>
              <a:rPr lang="en-US" sz="2000" dirty="0"/>
              <a:t>)</a:t>
            </a:r>
          </a:p>
          <a:p>
            <a:pPr lvl="1"/>
            <a:r>
              <a:rPr lang="en-US" sz="2000" dirty="0"/>
              <a:t>K je </a:t>
            </a:r>
            <a:r>
              <a:rPr lang="en-US" sz="2000" dirty="0" err="1"/>
              <a:t>sociálně</a:t>
            </a:r>
            <a:r>
              <a:rPr lang="en-US" sz="2000" dirty="0"/>
              <a:t> </a:t>
            </a:r>
            <a:r>
              <a:rPr lang="en-US" sz="2000" dirty="0" err="1"/>
              <a:t>formována</a:t>
            </a:r>
            <a:r>
              <a:rPr lang="en-US" sz="2000" dirty="0"/>
              <a:t>, </a:t>
            </a:r>
            <a:r>
              <a:rPr lang="en-US" sz="2000" dirty="0" err="1"/>
              <a:t>mapována</a:t>
            </a:r>
            <a:r>
              <a:rPr lang="en-US" sz="2000" dirty="0"/>
              <a:t> a </a:t>
            </a:r>
            <a:r>
              <a:rPr lang="en-US" sz="2000" dirty="0" err="1"/>
              <a:t>používána</a:t>
            </a:r>
            <a:endParaRPr lang="en-US" sz="2000" dirty="0"/>
          </a:p>
          <a:p>
            <a:pPr lvl="1"/>
            <a:r>
              <a:rPr lang="en-US" sz="2000" dirty="0" err="1"/>
              <a:t>klíčová</a:t>
            </a:r>
            <a:r>
              <a:rPr lang="en-US" sz="2000" dirty="0"/>
              <a:t> </a:t>
            </a:r>
            <a:r>
              <a:rPr lang="en-US" sz="2000" dirty="0" err="1"/>
              <a:t>témata</a:t>
            </a:r>
            <a:r>
              <a:rPr lang="en-US" sz="2000" dirty="0"/>
              <a:t>: </a:t>
            </a:r>
            <a:r>
              <a:rPr lang="en-US" sz="2000" dirty="0" err="1"/>
              <a:t>mocenské</a:t>
            </a:r>
            <a:r>
              <a:rPr lang="en-US" sz="2000" dirty="0"/>
              <a:t> </a:t>
            </a:r>
            <a:r>
              <a:rPr lang="en-US" sz="2000" dirty="0" err="1"/>
              <a:t>vztahy</a:t>
            </a:r>
            <a:r>
              <a:rPr lang="en-US" sz="2000" dirty="0"/>
              <a:t>, </a:t>
            </a:r>
            <a:r>
              <a:rPr lang="en-US" sz="2000" dirty="0" err="1"/>
              <a:t>vlastnictví</a:t>
            </a:r>
            <a:r>
              <a:rPr lang="en-US" sz="2000" dirty="0"/>
              <a:t> a </a:t>
            </a:r>
            <a:r>
              <a:rPr lang="en-US" sz="2000" dirty="0" err="1"/>
              <a:t>manipulace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Důležitá</a:t>
            </a:r>
            <a:r>
              <a:rPr lang="en-US" sz="2000" dirty="0"/>
              <a:t> </a:t>
            </a:r>
            <a:r>
              <a:rPr lang="en-US" sz="2000" dirty="0" err="1"/>
              <a:t>díla</a:t>
            </a:r>
            <a:r>
              <a:rPr lang="en-US" sz="2000" dirty="0"/>
              <a:t>:</a:t>
            </a:r>
          </a:p>
          <a:p>
            <a:pPr lvl="1"/>
            <a:r>
              <a:rPr lang="en-US" sz="2000" dirty="0"/>
              <a:t>Edward Said, </a:t>
            </a:r>
            <a:r>
              <a:rPr lang="en-US" sz="2000" i="1" dirty="0"/>
              <a:t>Jane Austen and Empire</a:t>
            </a:r>
          </a:p>
          <a:p>
            <a:pPr lvl="2"/>
            <a:r>
              <a:rPr lang="en-US" dirty="0" err="1"/>
              <a:t>Různé</a:t>
            </a:r>
            <a:r>
              <a:rPr lang="en-US" dirty="0"/>
              <a:t> </a:t>
            </a:r>
            <a:r>
              <a:rPr lang="en-US" dirty="0" err="1"/>
              <a:t>přístupy</a:t>
            </a:r>
            <a:r>
              <a:rPr lang="en-US" dirty="0"/>
              <a:t> k </a:t>
            </a:r>
            <a:r>
              <a:rPr lang="en-US" dirty="0" err="1"/>
              <a:t>půdě</a:t>
            </a:r>
            <a:r>
              <a:rPr lang="en-US" dirty="0"/>
              <a:t> a </a:t>
            </a:r>
            <a:r>
              <a:rPr lang="en-US" dirty="0" err="1"/>
              <a:t>zacházení</a:t>
            </a:r>
            <a:r>
              <a:rPr lang="en-US" dirty="0"/>
              <a:t> s </a:t>
            </a:r>
            <a:r>
              <a:rPr lang="en-US" dirty="0" err="1"/>
              <a:t>ní</a:t>
            </a:r>
            <a:r>
              <a:rPr lang="en-US" dirty="0"/>
              <a:t>/ </a:t>
            </a:r>
            <a:r>
              <a:rPr lang="en-US" dirty="0" err="1"/>
              <a:t>různé</a:t>
            </a:r>
            <a:r>
              <a:rPr lang="en-US" dirty="0"/>
              <a:t> </a:t>
            </a:r>
            <a:r>
              <a:rPr lang="en-US" dirty="0" err="1"/>
              <a:t>společenské</a:t>
            </a:r>
            <a:r>
              <a:rPr lang="en-US" dirty="0"/>
              <a:t> </a:t>
            </a:r>
            <a:r>
              <a:rPr lang="en-US" dirty="0" err="1"/>
              <a:t>vrstvy</a:t>
            </a:r>
            <a:r>
              <a:rPr lang="en-US" dirty="0"/>
              <a:t>/+ </a:t>
            </a:r>
            <a:r>
              <a:rPr lang="en-US" dirty="0" err="1"/>
              <a:t>prostor</a:t>
            </a:r>
            <a:endParaRPr lang="en-US" dirty="0"/>
          </a:p>
          <a:p>
            <a:pPr lvl="1"/>
            <a:r>
              <a:rPr lang="en-US" sz="2000" dirty="0"/>
              <a:t>Barbara Bender (ed.), </a:t>
            </a:r>
            <a:r>
              <a:rPr lang="en-US" sz="2000" i="1" dirty="0"/>
              <a:t>Landscape: Politics and Perspectives</a:t>
            </a:r>
            <a:r>
              <a:rPr lang="en-US" sz="2000" dirty="0"/>
              <a:t>, 1993</a:t>
            </a:r>
          </a:p>
          <a:p>
            <a:pPr lvl="2"/>
            <a:r>
              <a:rPr lang="en-US" dirty="0"/>
              <a:t>K </a:t>
            </a:r>
            <a:r>
              <a:rPr lang="en-US" dirty="0" err="1"/>
              <a:t>jako</a:t>
            </a:r>
            <a:r>
              <a:rPr lang="en-US" dirty="0"/>
              <a:t> </a:t>
            </a:r>
            <a:r>
              <a:rPr lang="en-US" dirty="0" err="1"/>
              <a:t>produkt</a:t>
            </a:r>
            <a:r>
              <a:rPr lang="en-US" dirty="0"/>
              <a:t> </a:t>
            </a:r>
            <a:r>
              <a:rPr lang="en-US" dirty="0" err="1"/>
              <a:t>kapitalismu</a:t>
            </a:r>
            <a:r>
              <a:rPr lang="en-US" dirty="0"/>
              <a:t> - </a:t>
            </a:r>
            <a:r>
              <a:rPr lang="en-US" dirty="0" err="1"/>
              <a:t>konkrétní</a:t>
            </a:r>
            <a:r>
              <a:rPr lang="en-US" dirty="0"/>
              <a:t> Z </a:t>
            </a:r>
            <a:r>
              <a:rPr lang="en-US" dirty="0" err="1"/>
              <a:t>elitních</a:t>
            </a:r>
            <a:r>
              <a:rPr lang="en-US" dirty="0"/>
              <a:t> </a:t>
            </a:r>
            <a:r>
              <a:rPr lang="en-US" dirty="0" err="1"/>
              <a:t>vrstev</a:t>
            </a:r>
            <a:endParaRPr lang="en-US" dirty="0"/>
          </a:p>
          <a:p>
            <a:pPr lvl="1"/>
            <a:r>
              <a:rPr lang="en-US" sz="2000" dirty="0"/>
              <a:t>Cosgrove – Daniels , </a:t>
            </a:r>
            <a:r>
              <a:rPr lang="en-US" sz="2000" i="1" dirty="0"/>
              <a:t>The Iconography of Landscape</a:t>
            </a:r>
            <a:r>
              <a:rPr lang="en-US" sz="2000" dirty="0"/>
              <a:t>, 1988</a:t>
            </a:r>
          </a:p>
          <a:p>
            <a:pPr lvl="2"/>
            <a:r>
              <a:rPr lang="en-US" sz="1600" dirty="0"/>
              <a:t>K v Z </a:t>
            </a:r>
            <a:r>
              <a:rPr lang="en-US" sz="1600" dirty="0" err="1"/>
              <a:t>ikonografii</a:t>
            </a:r>
            <a:r>
              <a:rPr lang="en-US" sz="1600" dirty="0"/>
              <a:t> od 16. do 19. </a:t>
            </a:r>
            <a:r>
              <a:rPr lang="en-US" sz="1600" dirty="0" err="1"/>
              <a:t>století</a:t>
            </a:r>
            <a:endParaRPr lang="en-US" sz="1600" dirty="0"/>
          </a:p>
          <a:p>
            <a:r>
              <a:rPr lang="en-US" sz="2000" dirty="0"/>
              <a:t>V </a:t>
            </a:r>
            <a:r>
              <a:rPr lang="en-US" sz="2000" dirty="0" err="1"/>
              <a:t>současnosti</a:t>
            </a:r>
            <a:r>
              <a:rPr lang="en-US" sz="2000" dirty="0"/>
              <a:t>:</a:t>
            </a:r>
          </a:p>
          <a:p>
            <a:pPr lvl="1"/>
            <a:r>
              <a:rPr lang="en-US" sz="2000" dirty="0" err="1"/>
              <a:t>postkoloniální</a:t>
            </a:r>
            <a:r>
              <a:rPr lang="en-US" sz="2000" dirty="0"/>
              <a:t> </a:t>
            </a:r>
            <a:r>
              <a:rPr lang="en-US" sz="2000" dirty="0" err="1"/>
              <a:t>analýzy</a:t>
            </a:r>
            <a:r>
              <a:rPr lang="en-US" sz="2000" dirty="0"/>
              <a:t> </a:t>
            </a:r>
            <a:r>
              <a:rPr lang="en-US" sz="2000" dirty="0" err="1"/>
              <a:t>imperiální</a:t>
            </a:r>
            <a:r>
              <a:rPr lang="en-US" sz="2000" dirty="0"/>
              <a:t> </a:t>
            </a:r>
            <a:r>
              <a:rPr lang="en-US" sz="2000" dirty="0" err="1"/>
              <a:t>perspektivy</a:t>
            </a:r>
            <a:r>
              <a:rPr lang="en-US" sz="2000" dirty="0"/>
              <a:t> (imperial eye/gaze) </a:t>
            </a:r>
            <a:r>
              <a:rPr lang="en-US" sz="2000" dirty="0" err="1"/>
              <a:t>nebo</a:t>
            </a:r>
            <a:r>
              <a:rPr lang="en-US" sz="2000" dirty="0"/>
              <a:t> </a:t>
            </a:r>
            <a:r>
              <a:rPr lang="en-US" sz="2000" dirty="0" err="1"/>
              <a:t>turistické</a:t>
            </a:r>
            <a:r>
              <a:rPr lang="en-US" sz="2000" dirty="0"/>
              <a:t> </a:t>
            </a:r>
            <a:r>
              <a:rPr lang="en-US" sz="2000" dirty="0" err="1"/>
              <a:t>perspektivy</a:t>
            </a:r>
            <a:r>
              <a:rPr lang="en-US" sz="2000" dirty="0"/>
              <a:t> (touristic eye/gaze)</a:t>
            </a:r>
          </a:p>
          <a:p>
            <a:pPr lvl="1"/>
            <a:r>
              <a:rPr lang="en-US" sz="2000" dirty="0" err="1"/>
              <a:t>analýzy</a:t>
            </a:r>
            <a:r>
              <a:rPr lang="en-US" sz="2000" dirty="0"/>
              <a:t> </a:t>
            </a:r>
            <a:r>
              <a:rPr lang="en-US" sz="2000" dirty="0" err="1"/>
              <a:t>politiky</a:t>
            </a:r>
            <a:r>
              <a:rPr lang="en-US" sz="2000" dirty="0"/>
              <a:t> </a:t>
            </a:r>
            <a:r>
              <a:rPr lang="en-US" sz="2000" dirty="0" err="1"/>
              <a:t>kulturního</a:t>
            </a:r>
            <a:r>
              <a:rPr lang="en-US" sz="2000" dirty="0"/>
              <a:t> </a:t>
            </a:r>
            <a:r>
              <a:rPr lang="en-US" sz="2000" dirty="0" err="1"/>
              <a:t>dědictví</a:t>
            </a:r>
            <a:r>
              <a:rPr lang="en-US" sz="2000" dirty="0"/>
              <a:t> (</a:t>
            </a:r>
            <a:r>
              <a:rPr lang="en-US" sz="2000" dirty="0" err="1"/>
              <a:t>politika</a:t>
            </a:r>
            <a:r>
              <a:rPr lang="en-US" sz="2000" dirty="0"/>
              <a:t> </a:t>
            </a:r>
            <a:r>
              <a:rPr lang="en-US" sz="2000" dirty="0" err="1"/>
              <a:t>dědictví</a:t>
            </a:r>
            <a:r>
              <a:rPr lang="en-US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07935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age11image4202971200">
            <a:extLst>
              <a:ext uri="{FF2B5EF4-FFF2-40B4-BE49-F238E27FC236}">
                <a16:creationId xmlns:a16="http://schemas.microsoft.com/office/drawing/2014/main" id="{AC74313A-A39C-9BB4-4DA8-FE62D6BC1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01860" y="880971"/>
            <a:ext cx="3315561" cy="495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1" descr="page11image4203512176">
            <a:extLst>
              <a:ext uri="{FF2B5EF4-FFF2-40B4-BE49-F238E27FC236}">
                <a16:creationId xmlns:a16="http://schemas.microsoft.com/office/drawing/2014/main" id="{930EFEF6-00AD-F194-85EE-5E3433434F1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03929" y="880971"/>
            <a:ext cx="3306449" cy="495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5DDCBE-C5C7-7510-3111-DAC535DBE2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74580" y="227828"/>
            <a:ext cx="4217419" cy="601331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/>
            <a:r>
              <a:rPr lang="cs-CZ" sz="1800" dirty="0"/>
              <a:t>K</a:t>
            </a:r>
            <a:r>
              <a:rPr lang="cs-CZ" sz="1800" b="0" i="0" u="none" strike="noStrike" dirty="0">
                <a:effectLst/>
              </a:rPr>
              <a:t> jako scéna H</a:t>
            </a:r>
          </a:p>
          <a:p>
            <a:pPr algn="l"/>
            <a:r>
              <a:rPr lang="cs-CZ" sz="1800" dirty="0"/>
              <a:t>K</a:t>
            </a:r>
            <a:r>
              <a:rPr lang="cs-CZ" sz="1800" b="0" i="0" u="none" strike="noStrike" dirty="0">
                <a:effectLst/>
              </a:rPr>
              <a:t> jako objekt, který lze vidět</a:t>
            </a:r>
          </a:p>
          <a:p>
            <a:pPr algn="l"/>
            <a:r>
              <a:rPr lang="cs-CZ" sz="1800" dirty="0"/>
              <a:t>K</a:t>
            </a:r>
            <a:r>
              <a:rPr lang="cs-CZ" sz="1800" b="0" i="0" u="none" strike="noStrike" dirty="0">
                <a:effectLst/>
              </a:rPr>
              <a:t> jako text, který lze číst </a:t>
            </a:r>
          </a:p>
          <a:p>
            <a:pPr algn="l"/>
            <a:r>
              <a:rPr lang="cs-CZ" sz="1800" dirty="0"/>
              <a:t>K</a:t>
            </a:r>
            <a:r>
              <a:rPr lang="cs-CZ" sz="1800" b="0" i="0" u="none" strike="noStrike" dirty="0">
                <a:effectLst/>
              </a:rPr>
              <a:t> jako nástroj kulturní moci, který formuje národní a sociální identity</a:t>
            </a:r>
          </a:p>
          <a:p>
            <a:pPr lvl="1"/>
            <a:r>
              <a:rPr lang="cs-CZ" sz="1800" b="0" i="0" u="none" strike="noStrike" dirty="0">
                <a:effectLst/>
              </a:rPr>
              <a:t>W. J. T. </a:t>
            </a:r>
            <a:r>
              <a:rPr lang="cs-CZ" sz="1800" b="0" i="0" u="none" strike="noStrike" dirty="0" err="1">
                <a:effectLst/>
              </a:rPr>
              <a:t>Mitchell</a:t>
            </a:r>
            <a:r>
              <a:rPr lang="cs-CZ" sz="1800" b="0" i="0" u="none" strike="noStrike" dirty="0">
                <a:effectLst/>
              </a:rPr>
              <a:t>, </a:t>
            </a:r>
            <a:r>
              <a:rPr lang="cs-CZ" sz="1800" b="0" i="1" u="none" strike="noStrike" dirty="0" err="1">
                <a:effectLst/>
              </a:rPr>
              <a:t>Landscape</a:t>
            </a:r>
            <a:r>
              <a:rPr lang="cs-CZ" sz="1800" b="0" i="1" u="none" strike="noStrike" dirty="0">
                <a:effectLst/>
              </a:rPr>
              <a:t> and </a:t>
            </a:r>
            <a:r>
              <a:rPr lang="cs-CZ" sz="1800" b="0" i="1" u="none" strike="noStrike" dirty="0" err="1">
                <a:effectLst/>
              </a:rPr>
              <a:t>Power</a:t>
            </a:r>
            <a:r>
              <a:rPr lang="cs-CZ" sz="1800" b="0" i="0" u="none" strike="noStrike" dirty="0">
                <a:effectLst/>
              </a:rPr>
              <a:t>, 1994</a:t>
            </a:r>
          </a:p>
          <a:p>
            <a:pPr lvl="2"/>
            <a:r>
              <a:rPr lang="cs-CZ" sz="1800" dirty="0"/>
              <a:t>K nikoli jako O, ale S, K je aktivní </a:t>
            </a:r>
          </a:p>
          <a:p>
            <a:pPr lvl="2"/>
            <a:r>
              <a:rPr lang="cs-CZ" sz="1800" b="0" i="0" u="none" strike="noStrike" dirty="0">
                <a:effectLst/>
              </a:rPr>
              <a:t>L-as-</a:t>
            </a:r>
            <a:r>
              <a:rPr lang="cs-CZ" sz="1800" b="0" i="0" u="none" strike="noStrike" dirty="0" err="1">
                <a:effectLst/>
              </a:rPr>
              <a:t>noun</a:t>
            </a:r>
            <a:r>
              <a:rPr lang="cs-CZ" sz="1800" b="0" i="0" u="none" strike="noStrike" dirty="0">
                <a:effectLst/>
              </a:rPr>
              <a:t> a L-as-verb</a:t>
            </a:r>
          </a:p>
          <a:p>
            <a:pPr lvl="1"/>
            <a:r>
              <a:rPr lang="cs-CZ" sz="1800" b="0" i="0" u="none" strike="noStrike" dirty="0">
                <a:effectLst/>
              </a:rPr>
              <a:t>John </a:t>
            </a:r>
            <a:r>
              <a:rPr lang="cs-CZ" sz="1800" b="0" i="0" u="none" strike="noStrike" dirty="0" err="1">
                <a:effectLst/>
              </a:rPr>
              <a:t>Short</a:t>
            </a:r>
            <a:r>
              <a:rPr lang="cs-CZ" sz="1800" b="0" i="0" u="none" strike="noStrike" dirty="0">
                <a:effectLst/>
              </a:rPr>
              <a:t>, </a:t>
            </a:r>
            <a:r>
              <a:rPr lang="cs-CZ" sz="1800" b="0" i="1" u="none" strike="noStrike" dirty="0" err="1">
                <a:effectLst/>
              </a:rPr>
              <a:t>Imagined</a:t>
            </a:r>
            <a:r>
              <a:rPr lang="cs-CZ" sz="1800" b="0" i="1" u="none" strike="noStrike" dirty="0">
                <a:effectLst/>
              </a:rPr>
              <a:t> Country: Society, </a:t>
            </a:r>
            <a:r>
              <a:rPr lang="cs-CZ" sz="1800" b="0" i="1" u="none" strike="noStrike" dirty="0" err="1">
                <a:effectLst/>
              </a:rPr>
              <a:t>Culture</a:t>
            </a:r>
            <a:r>
              <a:rPr lang="cs-CZ" sz="1800" b="0" i="1" u="none" strike="noStrike" dirty="0">
                <a:effectLst/>
              </a:rPr>
              <a:t> and Environment</a:t>
            </a:r>
            <a:r>
              <a:rPr lang="cs-CZ" sz="1800" b="0" i="0" u="none" strike="noStrike" dirty="0">
                <a:effectLst/>
              </a:rPr>
              <a:t>, 1991</a:t>
            </a:r>
          </a:p>
          <a:p>
            <a:pPr lvl="2"/>
            <a:r>
              <a:rPr lang="cs-CZ" sz="1800" dirty="0"/>
              <a:t>Kulturní síla a moc K – např. představy a ideje pojící se s divokostí, městem, venkovem atp.</a:t>
            </a:r>
          </a:p>
          <a:p>
            <a:pPr lvl="2"/>
            <a:r>
              <a:rPr lang="cs-CZ" sz="1800" b="0" i="0" u="none" strike="noStrike" dirty="0">
                <a:effectLst/>
              </a:rPr>
              <a:t>Ukazuje, že tyto pojmy jsou </a:t>
            </a:r>
            <a:r>
              <a:rPr lang="cs-CZ" sz="1800" b="0" i="0" u="none" strike="noStrike" dirty="0" err="1">
                <a:effectLst/>
              </a:rPr>
              <a:t>kce</a:t>
            </a:r>
            <a:r>
              <a:rPr lang="cs-CZ" sz="1800" b="0" i="0" u="none" strike="noStrike" dirty="0">
                <a:effectLst/>
              </a:rPr>
              <a:t> a že ideje </a:t>
            </a:r>
            <a:r>
              <a:rPr lang="cs-CZ" sz="1800" b="0" i="0" u="none" strike="noStrike" dirty="0" err="1">
                <a:effectLst/>
              </a:rPr>
              <a:t>vážísí</a:t>
            </a:r>
            <a:r>
              <a:rPr lang="cs-CZ" sz="1800" b="0" i="0" u="none" strike="noStrike" dirty="0">
                <a:effectLst/>
              </a:rPr>
              <a:t> se ke K jsou společenské</a:t>
            </a:r>
          </a:p>
        </p:txBody>
      </p:sp>
      <p:grpSp>
        <p:nvGrpSpPr>
          <p:cNvPr id="8199" name="Group 8198">
            <a:extLst>
              <a:ext uri="{FF2B5EF4-FFF2-40B4-BE49-F238E27FC236}">
                <a16:creationId xmlns:a16="http://schemas.microsoft.com/office/drawing/2014/main" id="{12B241C5-7E45-AD52-638D-31E8FD2BC1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" y="6737460"/>
            <a:ext cx="12192000" cy="123364"/>
            <a:chOff x="1" y="6737460"/>
            <a:chExt cx="12192000" cy="123364"/>
          </a:xfrm>
        </p:grpSpPr>
        <p:sp>
          <p:nvSpPr>
            <p:cNvPr id="8200" name="Rectangle 8199">
              <a:extLst>
                <a:ext uri="{FF2B5EF4-FFF2-40B4-BE49-F238E27FC236}">
                  <a16:creationId xmlns:a16="http://schemas.microsoft.com/office/drawing/2014/main" id="{49503B28-6749-2F02-0050-2CC7D03CF6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6034320" y="703141"/>
              <a:ext cx="123362" cy="12192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01" name="Rectangle 8200">
              <a:extLst>
                <a:ext uri="{FF2B5EF4-FFF2-40B4-BE49-F238E27FC236}">
                  <a16:creationId xmlns:a16="http://schemas.microsoft.com/office/drawing/2014/main" id="{AC3DEE37-9CE7-622C-B750-66998EDC2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10240559" y="4909383"/>
              <a:ext cx="123362" cy="3779520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9204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 descr="page12image4143829152">
            <a:extLst>
              <a:ext uri="{FF2B5EF4-FFF2-40B4-BE49-F238E27FC236}">
                <a16:creationId xmlns:a16="http://schemas.microsoft.com/office/drawing/2014/main" id="{A7149D07-F299-1408-CDEB-DB634BD87C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00996" y="643466"/>
            <a:ext cx="5390007" cy="5571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6B861A3A-566B-F297-4DA3-421F8BB2972E}"/>
              </a:ext>
            </a:extLst>
          </p:cNvPr>
          <p:cNvSpPr txBox="1"/>
          <p:nvPr/>
        </p:nvSpPr>
        <p:spPr>
          <a:xfrm>
            <a:off x="3400996" y="628496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Joaquín</a:t>
            </a:r>
            <a:r>
              <a:rPr lang="cs-CZ" sz="1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Torres</a:t>
            </a:r>
            <a:r>
              <a:rPr lang="cs-CZ" sz="1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cs-CZ" dirty="0" err="1">
                <a:solidFill>
                  <a:srgbClr val="FFFFFF"/>
                </a:solidFill>
                <a:latin typeface="Arial" panose="020B0604020202020204" pitchFamily="34" charset="0"/>
              </a:rPr>
              <a:t>G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arcía</a:t>
            </a:r>
            <a:r>
              <a:rPr lang="cs-CZ" sz="1800" dirty="0">
                <a:solidFill>
                  <a:srgbClr val="FFFFFF"/>
                </a:solidFill>
                <a:effectLst/>
                <a:latin typeface="Arial,Italic"/>
              </a:rPr>
              <a:t>, 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Obrácena Amerika</a:t>
            </a:r>
            <a:r>
              <a:rPr lang="cs-CZ" sz="180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, 1943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4807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70" name="Rectangle 1126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1074832-6E79-F097-9EB5-460569676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/>
              <a:t>Krajina a </a:t>
            </a:r>
            <a:r>
              <a:rPr lang="en-US" sz="5400" dirty="0" err="1"/>
              <a:t>konstruktivismus</a:t>
            </a:r>
            <a:endParaRPr lang="en-US" sz="5400" dirty="0"/>
          </a:p>
        </p:txBody>
      </p:sp>
      <p:sp>
        <p:nvSpPr>
          <p:cNvPr id="1127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4A7E17-5EC9-5BF3-22F0-E661824270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400" dirty="0"/>
              <a:t>Od </a:t>
            </a:r>
            <a:r>
              <a:rPr lang="en-US" sz="2400" dirty="0" err="1"/>
              <a:t>poloviny</a:t>
            </a:r>
            <a:r>
              <a:rPr lang="en-US" sz="2400" dirty="0"/>
              <a:t> 90. let: </a:t>
            </a:r>
            <a:r>
              <a:rPr lang="en-US" sz="2400" dirty="0" err="1"/>
              <a:t>kstické</a:t>
            </a:r>
            <a:r>
              <a:rPr lang="en-US" sz="2400" dirty="0"/>
              <a:t> </a:t>
            </a:r>
            <a:r>
              <a:rPr lang="en-US" sz="2400" dirty="0" err="1"/>
              <a:t>pojetí</a:t>
            </a:r>
            <a:r>
              <a:rPr lang="en-US" sz="2400" dirty="0"/>
              <a:t>:</a:t>
            </a:r>
          </a:p>
          <a:p>
            <a:pPr lvl="1"/>
            <a:r>
              <a:rPr lang="en-US" dirty="0"/>
              <a:t>K je </a:t>
            </a:r>
            <a:r>
              <a:rPr lang="en-US" dirty="0" err="1"/>
              <a:t>transformována</a:t>
            </a:r>
            <a:r>
              <a:rPr lang="en-US" dirty="0"/>
              <a:t> </a:t>
            </a:r>
            <a:r>
              <a:rPr lang="en-US" dirty="0" err="1"/>
              <a:t>nejenom</a:t>
            </a:r>
            <a:r>
              <a:rPr lang="en-US" dirty="0"/>
              <a:t> </a:t>
            </a:r>
            <a:r>
              <a:rPr lang="en-US" dirty="0" err="1"/>
              <a:t>specifickými</a:t>
            </a:r>
            <a:r>
              <a:rPr lang="en-US" dirty="0"/>
              <a:t> (=</a:t>
            </a:r>
            <a:r>
              <a:rPr lang="en-US" dirty="0" err="1"/>
              <a:t>elitními</a:t>
            </a:r>
            <a:r>
              <a:rPr lang="en-US" dirty="0"/>
              <a:t>) </a:t>
            </a:r>
            <a:r>
              <a:rPr lang="en-US" dirty="0" err="1"/>
              <a:t>skupinami</a:t>
            </a:r>
            <a:r>
              <a:rPr lang="en-US" dirty="0"/>
              <a:t>, ale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ostatními</a:t>
            </a:r>
            <a:r>
              <a:rPr lang="en-US" dirty="0"/>
              <a:t> </a:t>
            </a:r>
            <a:r>
              <a:rPr lang="en-US" dirty="0" err="1"/>
              <a:t>spol</a:t>
            </a:r>
            <a:r>
              <a:rPr lang="en-US" dirty="0"/>
              <a:t>. </a:t>
            </a:r>
            <a:r>
              <a:rPr lang="en-US" dirty="0" err="1"/>
              <a:t>skupinami</a:t>
            </a:r>
            <a:endParaRPr lang="en-US" dirty="0"/>
          </a:p>
          <a:p>
            <a:pPr lvl="1"/>
            <a:r>
              <a:rPr lang="en-US" dirty="0"/>
              <a:t>David </a:t>
            </a:r>
            <a:r>
              <a:rPr lang="en-US" dirty="0" err="1"/>
              <a:t>Blackbourne</a:t>
            </a:r>
            <a:r>
              <a:rPr lang="en-US" dirty="0"/>
              <a:t>, </a:t>
            </a:r>
            <a:r>
              <a:rPr lang="en-US" i="1" dirty="0"/>
              <a:t>The Conquest of Nature. Water, landscape and the Making of Modern Germany</a:t>
            </a:r>
            <a:r>
              <a:rPr lang="en-US" dirty="0"/>
              <a:t>, 2009</a:t>
            </a:r>
          </a:p>
          <a:p>
            <a:pPr lvl="2"/>
            <a:r>
              <a:rPr lang="en-US" sz="2400" dirty="0"/>
              <a:t>K „</a:t>
            </a:r>
            <a:r>
              <a:rPr lang="en-US" sz="2400" dirty="0" err="1"/>
              <a:t>podává</a:t>
            </a:r>
            <a:r>
              <a:rPr lang="en-US" sz="2400" dirty="0"/>
              <a:t> </a:t>
            </a:r>
            <a:r>
              <a:rPr lang="en-US" sz="2400" dirty="0" err="1"/>
              <a:t>výpověď</a:t>
            </a:r>
            <a:r>
              <a:rPr lang="en-US" sz="2400" dirty="0"/>
              <a:t> o </a:t>
            </a:r>
            <a:r>
              <a:rPr lang="en-US" sz="2400" dirty="0" err="1"/>
              <a:t>nátlaku</a:t>
            </a:r>
            <a:r>
              <a:rPr lang="en-US" sz="2400" dirty="0"/>
              <a:t>, ale </a:t>
            </a:r>
            <a:r>
              <a:rPr lang="en-US" sz="2400" dirty="0" err="1"/>
              <a:t>i</a:t>
            </a:r>
            <a:r>
              <a:rPr lang="en-US" sz="2400" dirty="0"/>
              <a:t> o </a:t>
            </a:r>
            <a:r>
              <a:rPr lang="en-US" sz="2400" dirty="0" err="1"/>
              <a:t>souhlasu</a:t>
            </a:r>
            <a:r>
              <a:rPr lang="en-US" sz="2400" dirty="0"/>
              <a:t>“ (19)</a:t>
            </a:r>
          </a:p>
          <a:p>
            <a:pPr lvl="1"/>
            <a:r>
              <a:rPr lang="en-US" dirty="0"/>
              <a:t>Simon Schama</a:t>
            </a:r>
            <a:r>
              <a:rPr lang="en-US" i="1" dirty="0"/>
              <a:t>, Landscape and Memory</a:t>
            </a:r>
            <a:r>
              <a:rPr lang="en-US" dirty="0"/>
              <a:t>, 1995</a:t>
            </a:r>
          </a:p>
          <a:p>
            <a:pPr lvl="2"/>
            <a:r>
              <a:rPr lang="en-US" sz="2400" dirty="0"/>
              <a:t>K </a:t>
            </a:r>
            <a:r>
              <a:rPr lang="en-US" sz="2400" dirty="0" err="1"/>
              <a:t>jako</a:t>
            </a:r>
            <a:r>
              <a:rPr lang="en-US" sz="2400" dirty="0"/>
              <a:t> </a:t>
            </a:r>
            <a:r>
              <a:rPr lang="en-US" sz="2400" dirty="0" err="1"/>
              <a:t>kulturní</a:t>
            </a:r>
            <a:r>
              <a:rPr lang="en-US" sz="2400" dirty="0"/>
              <a:t> product, </a:t>
            </a:r>
            <a:r>
              <a:rPr lang="en-US" sz="2400" dirty="0" err="1"/>
              <a:t>výsledek</a:t>
            </a:r>
            <a:r>
              <a:rPr lang="en-US" sz="2400" dirty="0"/>
              <a:t> </a:t>
            </a:r>
            <a:r>
              <a:rPr lang="en-US" sz="2400" dirty="0" err="1"/>
              <a:t>lidského</a:t>
            </a:r>
            <a:r>
              <a:rPr lang="en-US" sz="2400" dirty="0"/>
              <a:t> </a:t>
            </a:r>
            <a:r>
              <a:rPr lang="en-US" sz="2400" dirty="0" err="1"/>
              <a:t>rozumu</a:t>
            </a:r>
            <a:r>
              <a:rPr lang="en-US" sz="2400" dirty="0"/>
              <a:t> a </a:t>
            </a:r>
            <a:r>
              <a:rPr lang="en-US" sz="2400" dirty="0" err="1"/>
              <a:t>paměti</a:t>
            </a:r>
            <a:r>
              <a:rPr lang="en-US" sz="2400" dirty="0"/>
              <a:t> (</a:t>
            </a:r>
            <a:r>
              <a:rPr lang="en-US" sz="2400" dirty="0" err="1"/>
              <a:t>př</a:t>
            </a:r>
            <a:r>
              <a:rPr lang="en-US" sz="2400" dirty="0"/>
              <a:t>. Yosemite National Park)</a:t>
            </a:r>
          </a:p>
          <a:p>
            <a:pPr lvl="2"/>
            <a:r>
              <a:rPr lang="en-US" sz="2400" dirty="0" err="1"/>
              <a:t>Vztah</a:t>
            </a:r>
            <a:r>
              <a:rPr lang="en-US" sz="2400" dirty="0"/>
              <a:t> </a:t>
            </a:r>
            <a:r>
              <a:rPr lang="en-US" sz="2400" dirty="0" err="1"/>
              <a:t>mezi</a:t>
            </a:r>
            <a:r>
              <a:rPr lang="en-US" sz="2400" dirty="0"/>
              <a:t> </a:t>
            </a:r>
            <a:r>
              <a:rPr lang="en-US" sz="2400" dirty="0" err="1"/>
              <a:t>Č</a:t>
            </a:r>
            <a:r>
              <a:rPr lang="en-US" sz="2400" dirty="0"/>
              <a:t> a K je dialog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E4B67434-1873-9821-7F64-97E0FA2A44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3839" y="329183"/>
            <a:ext cx="2274218" cy="3429969"/>
          </a:xfrm>
          <a:prstGeom prst="rect">
            <a:avLst/>
          </a:prstGeom>
        </p:spPr>
      </p:pic>
      <p:pic>
        <p:nvPicPr>
          <p:cNvPr id="11265" name="Picture 1" descr="page13image4162716608">
            <a:extLst>
              <a:ext uri="{FF2B5EF4-FFF2-40B4-BE49-F238E27FC236}">
                <a16:creationId xmlns:a16="http://schemas.microsoft.com/office/drawing/2014/main" id="{9240CB5D-A9B5-D678-8DC6-20D2DAD327B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3840" y="4118398"/>
            <a:ext cx="3995928" cy="209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0854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1B44E0-B383-ECD6-43F2-4D6191751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280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„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Zvědavy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́ objevovatel tradic tu a tam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klopýtne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 o cosi, co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vyčníva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́ nad povrch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samozřejmosti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současného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života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,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načez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̌ se dá do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odkrýváni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́, objevuje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kousíčky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 a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střípky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kulturni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́ formy,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jiz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̌ jakoby nebylo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možne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́ souvisle rekonstruovat,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ktera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́ jej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však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 zavede </a:t>
            </a:r>
            <a:r>
              <a:rPr lang="cs-CZ" sz="2800" i="1" dirty="0" err="1">
                <a:solidFill>
                  <a:srgbClr val="FFFFFF"/>
                </a:solidFill>
                <a:effectLst/>
                <a:latin typeface="Arial,Italic"/>
              </a:rPr>
              <a:t>hlouběji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,Italic"/>
              </a:rPr>
              <a:t> do minulosti</a:t>
            </a:r>
            <a:r>
              <a:rPr lang="cs-CZ" sz="280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.“ </a:t>
            </a:r>
            <a:br>
              <a:rPr lang="cs-CZ" sz="8000" i="1" dirty="0"/>
            </a:br>
            <a:endParaRPr lang="cs-CZ" sz="8000" i="1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07DC133-7244-6960-120C-EA11B5354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dirty="0">
                <a:solidFill>
                  <a:srgbClr val="FFFFFF"/>
                </a:solidFill>
                <a:effectLst/>
                <a:latin typeface="Arial,Italic"/>
              </a:rPr>
              <a:t>–Simon 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,Italic"/>
              </a:rPr>
              <a:t>Schama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,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Landscape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Italic"/>
              </a:rPr>
              <a:t> and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Italic"/>
              </a:rPr>
              <a:t>Memory</a:t>
            </a:r>
            <a:r>
              <a:rPr lang="cs-CZ" sz="1800" dirty="0">
                <a:solidFill>
                  <a:srgbClr val="FFFFFF"/>
                </a:solidFill>
                <a:effectLst/>
                <a:latin typeface="Arial,Italic"/>
              </a:rPr>
              <a:t>, 1995, s. 16 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173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4EEF99-8E20-8932-F421-695B31975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PŘÍKLADY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775C9E-58A3-9A17-A6CF-846DB4411A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04693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4" name="Rectangle 12293">
            <a:extLst>
              <a:ext uri="{FF2B5EF4-FFF2-40B4-BE49-F238E27FC236}">
                <a16:creationId xmlns:a16="http://schemas.microsoft.com/office/drawing/2014/main" id="{D75A5B51-0925-4835-8511-A0DD17EAA9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DCF22C7-1D7B-3255-E1BD-D359038CC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IKONOGRAFICKÝ PŘÍSTUP</a:t>
            </a:r>
          </a:p>
        </p:txBody>
      </p:sp>
      <p:sp>
        <p:nvSpPr>
          <p:cNvPr id="12296" name="Sketch line">
            <a:extLst>
              <a:ext uri="{FF2B5EF4-FFF2-40B4-BE49-F238E27FC236}">
                <a16:creationId xmlns:a16="http://schemas.microsoft.com/office/drawing/2014/main" id="{5CDFD20D-8E4F-4E3A-AF87-93F23E0D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4BBF97-6E9D-F75B-62E9-2FEBEA1B4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2908005"/>
            <a:ext cx="5295015" cy="326895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1700" b="0" i="0" u="none" strike="noStrike">
                <a:effectLst/>
              </a:rPr>
              <a:t>IA – inspirace k novým způsobům čtení K:</a:t>
            </a:r>
          </a:p>
          <a:p>
            <a:pPr lvl="1"/>
            <a:r>
              <a:rPr lang="en-US" sz="1700" b="0" i="0" u="none" strike="noStrike">
                <a:effectLst/>
              </a:rPr>
              <a:t>IG parků a zahrad</a:t>
            </a:r>
          </a:p>
          <a:p>
            <a:pPr lvl="1"/>
            <a:r>
              <a:rPr lang="en-US" sz="1700"/>
              <a:t>IG </a:t>
            </a:r>
            <a:r>
              <a:rPr lang="en-US" sz="1700" b="0" i="0" u="none" strike="noStrike">
                <a:effectLst/>
              </a:rPr>
              <a:t>národní krajiny a charakteristická vegetace (duby, borovice, palmy, eukalypty)</a:t>
            </a:r>
          </a:p>
          <a:p>
            <a:pPr lvl="1"/>
            <a:r>
              <a:rPr lang="en-US" sz="1700" b="0" i="0" u="none" strike="noStrike">
                <a:effectLst/>
              </a:rPr>
              <a:t>př. diskuse o novém vzhledu Václavského náměstí (lípa nebo platan)</a:t>
            </a:r>
          </a:p>
          <a:p>
            <a:r>
              <a:rPr lang="en-US" sz="1700" b="0" i="0" u="none" strike="noStrike">
                <a:effectLst/>
              </a:rPr>
              <a:t>Problémy:</a:t>
            </a:r>
          </a:p>
          <a:p>
            <a:pPr lvl="1"/>
            <a:r>
              <a:rPr lang="en-US" sz="1700" b="0" i="0" u="none" strike="noStrike">
                <a:effectLst/>
              </a:rPr>
              <a:t>pokud je fyzická </a:t>
            </a:r>
            <a:r>
              <a:rPr lang="en-US" sz="1700"/>
              <a:t>K</a:t>
            </a:r>
            <a:r>
              <a:rPr lang="en-US" sz="1700" b="0" i="0" u="none" strike="noStrike">
                <a:effectLst/>
              </a:rPr>
              <a:t> obrazem (který má být čten) – namalovaná K je obrazem obrazu</a:t>
            </a:r>
          </a:p>
          <a:p>
            <a:pPr lvl="1"/>
            <a:r>
              <a:rPr lang="en-US" sz="1700" b="0" i="0" u="none" strike="noStrike">
                <a:effectLst/>
              </a:rPr>
              <a:t>estetické potěšení/symbolické poselství</a:t>
            </a:r>
          </a:p>
        </p:txBody>
      </p:sp>
      <p:pic>
        <p:nvPicPr>
          <p:cNvPr id="6" name="Obrázek 5" descr="Obsah obrázku rostlina, strom, venku, chobot&#10;&#10;Popis byl vytvořen automaticky">
            <a:extLst>
              <a:ext uri="{FF2B5EF4-FFF2-40B4-BE49-F238E27FC236}">
                <a16:creationId xmlns:a16="http://schemas.microsoft.com/office/drawing/2014/main" id="{BDBEA93B-DB75-8AAE-4433-26C30ED8D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1038" y="544512"/>
            <a:ext cx="2152271" cy="2884488"/>
          </a:xfrm>
          <a:prstGeom prst="rect">
            <a:avLst/>
          </a:prstGeom>
        </p:spPr>
      </p:pic>
      <p:pic>
        <p:nvPicPr>
          <p:cNvPr id="5" name="Obrázek 4" descr="Obsah obrázku text, venku, strom, rostlina&#10;&#10;Popis byl vytvořen automaticky">
            <a:extLst>
              <a:ext uri="{FF2B5EF4-FFF2-40B4-BE49-F238E27FC236}">
                <a16:creationId xmlns:a16="http://schemas.microsoft.com/office/drawing/2014/main" id="{38C8FFE5-EAEC-24ED-3249-C32262853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5747" y="544512"/>
            <a:ext cx="2771888" cy="2837036"/>
          </a:xfrm>
          <a:prstGeom prst="rect">
            <a:avLst/>
          </a:prstGeom>
        </p:spPr>
      </p:pic>
      <p:pic>
        <p:nvPicPr>
          <p:cNvPr id="12289" name="Picture 1" descr="page15image4203588048">
            <a:extLst>
              <a:ext uri="{FF2B5EF4-FFF2-40B4-BE49-F238E27FC236}">
                <a16:creationId xmlns:a16="http://schemas.microsoft.com/office/drawing/2014/main" id="{67A36FE4-D942-7431-17B1-BBAB6B84987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6663" y="3524028"/>
            <a:ext cx="5035330" cy="317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4444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 descr="page16image4246518256">
            <a:extLst>
              <a:ext uri="{FF2B5EF4-FFF2-40B4-BE49-F238E27FC236}">
                <a16:creationId xmlns:a16="http://schemas.microsoft.com/office/drawing/2014/main" id="{56D092AD-B506-C14C-F724-33AE0218A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F8AF5C7-37A2-E062-053F-EF5962CA6FDB}"/>
              </a:ext>
            </a:extLst>
          </p:cNvPr>
          <p:cNvSpPr txBox="1"/>
          <p:nvPr/>
        </p:nvSpPr>
        <p:spPr>
          <a:xfrm>
            <a:off x="3211052" y="8738108"/>
            <a:ext cx="6582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b="0" i="0" u="none" strike="noStrike" dirty="0">
                <a:effectLst/>
              </a:rPr>
              <a:t>Claude Monet, </a:t>
            </a:r>
            <a:r>
              <a:rPr lang="cs-CZ" b="0" i="1" u="none" strike="noStrike" dirty="0">
                <a:effectLst/>
              </a:rPr>
              <a:t>Imprese: Východ slunce</a:t>
            </a:r>
            <a:r>
              <a:rPr lang="cs-CZ" b="0" i="0" u="none" strike="noStrike" dirty="0">
                <a:effectLst/>
              </a:rPr>
              <a:t>, 1897</a:t>
            </a:r>
          </a:p>
        </p:txBody>
      </p:sp>
    </p:spTree>
    <p:extLst>
      <p:ext uri="{BB962C8B-B14F-4D97-AF65-F5344CB8AC3E}">
        <p14:creationId xmlns:p14="http://schemas.microsoft.com/office/powerpoint/2010/main" val="2087445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9375F05-13DB-EBEE-1433-02276CA47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79" y="75914"/>
            <a:ext cx="5219307" cy="1616203"/>
          </a:xfrm>
        </p:spPr>
        <p:txBody>
          <a:bodyPr anchor="b">
            <a:normAutofit/>
          </a:bodyPr>
          <a:lstStyle/>
          <a:p>
            <a:r>
              <a:rPr lang="cs-CZ" sz="3200" dirty="0"/>
              <a:t>Krajina aneb od popisu k interpretaci a různé vrstvy V</a:t>
            </a:r>
            <a:br>
              <a:rPr lang="cs-CZ" sz="3200" dirty="0"/>
            </a:br>
            <a:r>
              <a:rPr lang="cs-CZ" sz="3200" dirty="0"/>
              <a:t>(aktivita)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7AA19F-1D6C-811A-FB83-EC5DD9558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79" y="1834762"/>
            <a:ext cx="7019079" cy="5023238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buNone/>
            </a:pPr>
            <a:r>
              <a:rPr lang="cs-CZ" sz="1600" b="1" i="0" u="none" strike="noStrike" dirty="0">
                <a:effectLst/>
              </a:rPr>
              <a:t>1</a:t>
            </a:r>
            <a:r>
              <a:rPr lang="cs-CZ" sz="2000" b="1" i="0" u="none" strike="noStrike" dirty="0">
                <a:effectLst/>
              </a:rPr>
              <a:t>. Popis a pozorování</a:t>
            </a:r>
          </a:p>
          <a:p>
            <a:pPr lvl="1"/>
            <a:r>
              <a:rPr lang="cs-CZ" sz="1600" b="0" i="0" u="none" strike="noStrike" dirty="0">
                <a:effectLst/>
              </a:rPr>
              <a:t>Co v krajině vidíte? (fyzické prvky, barvy, tvar, prostorové uspořádání)</a:t>
            </a:r>
          </a:p>
          <a:p>
            <a:pPr lvl="1"/>
            <a:r>
              <a:rPr lang="cs-CZ" sz="1600" b="0" i="0" u="none" strike="noStrike" dirty="0">
                <a:effectLst/>
              </a:rPr>
              <a:t>Odkud K pozorujete – v jakém čase a z jakého místa se díváte?</a:t>
            </a:r>
          </a:p>
          <a:p>
            <a:pPr lvl="1"/>
            <a:r>
              <a:rPr lang="cs-CZ" sz="1600" b="0" i="0" u="none" strike="noStrike" dirty="0">
                <a:effectLst/>
              </a:rPr>
              <a:t>Je tato K spíše </a:t>
            </a:r>
            <a:r>
              <a:rPr lang="cs-CZ" sz="1600" b="1" i="0" u="none" strike="noStrike" dirty="0">
                <a:effectLst/>
              </a:rPr>
              <a:t>přirozená</a:t>
            </a:r>
            <a:r>
              <a:rPr lang="cs-CZ" sz="1600" b="0" i="0" u="none" strike="noStrike" dirty="0">
                <a:effectLst/>
              </a:rPr>
              <a:t>, nebo </a:t>
            </a:r>
            <a:r>
              <a:rPr lang="cs-CZ" sz="1600" b="1" i="0" u="none" strike="noStrike" dirty="0">
                <a:effectLst/>
              </a:rPr>
              <a:t>kulturně utvářená</a:t>
            </a:r>
            <a:r>
              <a:rPr lang="cs-CZ" sz="1600" b="0" i="0" u="none" strike="noStrike" dirty="0">
                <a:effectLst/>
              </a:rPr>
              <a:t> (osídlení, zemědělství, cesty, památníky…)?</a:t>
            </a:r>
          </a:p>
          <a:p>
            <a:pPr lvl="1"/>
            <a:r>
              <a:rPr lang="cs-CZ" sz="1600" b="0" i="0" u="none" strike="noStrike" dirty="0">
                <a:effectLst/>
              </a:rPr>
              <a:t>Jaký typ činnosti v K převažuje – práce, odpočinek, paměť, kontrola, spiritualita?</a:t>
            </a:r>
          </a:p>
          <a:p>
            <a:pPr marL="0" indent="0">
              <a:buNone/>
            </a:pPr>
            <a:r>
              <a:rPr lang="cs-CZ" sz="2000" b="1" dirty="0"/>
              <a:t>2. </a:t>
            </a:r>
            <a:r>
              <a:rPr lang="cs-CZ" sz="2000" b="1" i="0" u="none" strike="noStrike" dirty="0">
                <a:effectLst/>
              </a:rPr>
              <a:t> Historické vrstvy</a:t>
            </a:r>
          </a:p>
          <a:p>
            <a:pPr lvl="1"/>
            <a:r>
              <a:rPr lang="cs-CZ" sz="1600" b="0" i="0" u="none" strike="noStrike" dirty="0">
                <a:effectLst/>
              </a:rPr>
              <a:t>Jaké </a:t>
            </a:r>
            <a:r>
              <a:rPr lang="cs-CZ" sz="1600" b="1" i="0" u="none" strike="noStrike" dirty="0">
                <a:effectLst/>
              </a:rPr>
              <a:t>stopy minulosti</a:t>
            </a:r>
            <a:r>
              <a:rPr lang="cs-CZ" sz="1600" b="0" i="0" u="none" strike="noStrike" dirty="0">
                <a:effectLst/>
              </a:rPr>
              <a:t> v krajině zůstávají (ruiny, cesty, toponyma, rostliny, kříže…)?</a:t>
            </a:r>
          </a:p>
          <a:p>
            <a:pPr lvl="1"/>
            <a:r>
              <a:rPr lang="cs-CZ" sz="1600" b="0" i="0" u="none" strike="noStrike" dirty="0">
                <a:effectLst/>
              </a:rPr>
              <a:t>Co by zde bylo </a:t>
            </a:r>
            <a:r>
              <a:rPr lang="cs-CZ" sz="1600" b="1" i="0" u="none" strike="noStrike" dirty="0">
                <a:effectLst/>
              </a:rPr>
              <a:t>před tím</a:t>
            </a:r>
            <a:r>
              <a:rPr lang="cs-CZ" sz="1600" b="0" i="0" u="none" strike="noStrike" dirty="0">
                <a:effectLst/>
              </a:rPr>
              <a:t>, než vznikla podoba, kterou dnes vidíme?</a:t>
            </a:r>
          </a:p>
          <a:p>
            <a:pPr lvl="1"/>
            <a:r>
              <a:rPr lang="cs-CZ" sz="1600" b="0" i="0" u="none" strike="noStrike" dirty="0">
                <a:effectLst/>
              </a:rPr>
              <a:t>Jaké vrstvy se tu překrývají – přírodní, hospodářské, politické, symbolické?</a:t>
            </a:r>
          </a:p>
          <a:p>
            <a:pPr lvl="1"/>
            <a:r>
              <a:rPr lang="cs-CZ" sz="1600" b="0" i="0" u="none" strike="noStrike" dirty="0">
                <a:effectLst/>
              </a:rPr>
              <a:t>Kdo měl k této krajině přístup, kdo ji ovládal a kdo byl vyloučen?</a:t>
            </a:r>
          </a:p>
          <a:p>
            <a:pPr marL="0" indent="0">
              <a:buNone/>
            </a:pPr>
            <a:r>
              <a:rPr lang="cs-CZ" sz="2000" b="1" dirty="0"/>
              <a:t>3. </a:t>
            </a:r>
            <a:r>
              <a:rPr lang="cs-CZ" sz="2000" b="1" i="0" u="none" strike="noStrike" dirty="0">
                <a:effectLst/>
              </a:rPr>
              <a:t>Vnímání, identita, paměť</a:t>
            </a:r>
          </a:p>
          <a:p>
            <a:pPr lvl="1"/>
            <a:r>
              <a:rPr lang="cs-CZ" sz="1600" b="0" i="0" u="none" strike="noStrike" dirty="0">
                <a:effectLst/>
              </a:rPr>
              <a:t>Jaké </a:t>
            </a:r>
            <a:r>
              <a:rPr lang="cs-CZ" sz="1600" b="1" i="0" u="none" strike="noStrike" dirty="0">
                <a:effectLst/>
              </a:rPr>
              <a:t>emoce nebo významy</a:t>
            </a:r>
            <a:r>
              <a:rPr lang="cs-CZ" sz="1600" b="0" i="0" u="none" strike="noStrike" dirty="0">
                <a:effectLst/>
              </a:rPr>
              <a:t> K vyvolává – nostalgii, klid, moc, trauma, posvátno?</a:t>
            </a:r>
          </a:p>
          <a:p>
            <a:pPr lvl="1"/>
            <a:r>
              <a:rPr lang="cs-CZ" sz="1600" b="0" i="0" u="none" strike="noStrike" dirty="0">
                <a:effectLst/>
              </a:rPr>
              <a:t>Jak tato K </a:t>
            </a:r>
            <a:r>
              <a:rPr lang="cs-CZ" sz="1600" b="1" i="0" u="none" strike="noStrike" dirty="0">
                <a:effectLst/>
              </a:rPr>
              <a:t>vstupuje do kolektivní paměti</a:t>
            </a:r>
            <a:r>
              <a:rPr lang="cs-CZ" sz="1600" b="0" i="0" u="none" strike="noStrike" dirty="0">
                <a:effectLst/>
              </a:rPr>
              <a:t> (mýty, literatura, obrazy, poutě)?</a:t>
            </a:r>
          </a:p>
          <a:p>
            <a:pPr lvl="1"/>
            <a:r>
              <a:rPr lang="cs-CZ" sz="1600" b="0" i="0" u="none" strike="noStrike" dirty="0">
                <a:effectLst/>
              </a:rPr>
              <a:t>Jakým způsobem se proměňuje </a:t>
            </a:r>
            <a:r>
              <a:rPr lang="cs-CZ" sz="1600" b="1" i="0" u="none" strike="noStrike" dirty="0">
                <a:effectLst/>
              </a:rPr>
              <a:t>pohled na K</a:t>
            </a:r>
            <a:r>
              <a:rPr lang="cs-CZ" sz="1600" b="0" i="0" u="none" strike="noStrike" dirty="0">
                <a:effectLst/>
              </a:rPr>
              <a:t> v čase (např. kolonizační, romantický, ekologický pohled)?</a:t>
            </a:r>
          </a:p>
        </p:txBody>
      </p:sp>
      <p:pic>
        <p:nvPicPr>
          <p:cNvPr id="9" name="Graphic 8" descr="Oko">
            <a:extLst>
              <a:ext uri="{FF2B5EF4-FFF2-40B4-BE49-F238E27FC236}">
                <a16:creationId xmlns:a16="http://schemas.microsoft.com/office/drawing/2014/main" id="{56A5D306-2129-F8D1-9850-1571976814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008019" y="1292268"/>
            <a:ext cx="4273463" cy="427346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54A2A4D-19EF-3552-F383-6AD9587C8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9208F0F-2734-3945-8FD0-EEB19CF41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2CFF5D9-43B9-9D58-6F3F-25041716D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8477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3" name="Rectangle 1434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CF67545-802B-5F6B-60AE-3178542B6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Topos</a:t>
            </a:r>
            <a:r>
              <a:rPr lang="en-US" sz="5400" dirty="0"/>
              <a:t> a </a:t>
            </a:r>
            <a:r>
              <a:rPr lang="en-US" sz="5400" dirty="0" err="1"/>
              <a:t>tolpologická</a:t>
            </a:r>
            <a:r>
              <a:rPr lang="en-US" sz="5400" dirty="0"/>
              <a:t> </a:t>
            </a:r>
            <a:r>
              <a:rPr lang="en-US" sz="5400" dirty="0" err="1"/>
              <a:t>analýza</a:t>
            </a:r>
            <a:endParaRPr lang="en-US" sz="5400" dirty="0"/>
          </a:p>
        </p:txBody>
      </p:sp>
      <p:sp>
        <p:nvSpPr>
          <p:cNvPr id="1434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112BC9-1AEA-CB75-3884-0778868246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b="0" i="0" u="none" strike="noStrike" dirty="0" err="1">
                <a:effectLst/>
              </a:rPr>
              <a:t>Topos</a:t>
            </a:r>
            <a:r>
              <a:rPr lang="en-US" sz="2000" b="0" i="0" u="none" strike="noStrike" dirty="0">
                <a:effectLst/>
              </a:rPr>
              <a:t> – (</a:t>
            </a:r>
            <a:r>
              <a:rPr lang="en-US" sz="2000" b="0" i="0" u="none" strike="noStrike" dirty="0" err="1">
                <a:effectLst/>
              </a:rPr>
              <a:t>opakující</a:t>
            </a:r>
            <a:r>
              <a:rPr lang="en-US" sz="2000" b="0" i="0" u="none" strike="noStrike" dirty="0">
                <a:effectLst/>
              </a:rPr>
              <a:t> se) </a:t>
            </a:r>
            <a:r>
              <a:rPr lang="en-US" sz="2000" b="0" i="0" u="none" strike="noStrike" dirty="0" err="1">
                <a:effectLst/>
              </a:rPr>
              <a:t>místo</a:t>
            </a:r>
            <a:endParaRPr lang="en-US" sz="2000" b="0" i="0" u="none" strike="noStrike" dirty="0">
              <a:effectLst/>
            </a:endParaRPr>
          </a:p>
          <a:p>
            <a:pPr lvl="1"/>
            <a:r>
              <a:rPr lang="en-US" sz="2000" b="0" i="0" u="none" strike="noStrike" dirty="0" err="1">
                <a:effectLst/>
              </a:rPr>
              <a:t>př</a:t>
            </a:r>
            <a:r>
              <a:rPr lang="en-US" sz="2000" b="0" i="0" u="none" strike="noStrike" dirty="0">
                <a:effectLst/>
              </a:rPr>
              <a:t>. </a:t>
            </a:r>
            <a:r>
              <a:rPr lang="en-US" sz="2000" b="0" i="0" u="none" strike="noStrike" dirty="0" err="1">
                <a:effectLst/>
              </a:rPr>
              <a:t>obrazy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divoké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přírody</a:t>
            </a:r>
            <a:endParaRPr lang="en-US" sz="2000" b="0" i="0" u="none" strike="noStrike" dirty="0">
              <a:effectLst/>
            </a:endParaRPr>
          </a:p>
          <a:p>
            <a:r>
              <a:rPr lang="en-US" sz="2000" b="0" i="0" u="none" strike="noStrike" dirty="0" err="1">
                <a:effectLst/>
              </a:rPr>
              <a:t>na</a:t>
            </a:r>
            <a:r>
              <a:rPr lang="en-US" sz="2000" b="0" i="0" u="none" strike="noStrike" dirty="0">
                <a:effectLst/>
              </a:rPr>
              <a:t> K </a:t>
            </a:r>
            <a:r>
              <a:rPr lang="en-US" sz="2000" b="0" i="0" u="none" strike="noStrike" dirty="0" err="1">
                <a:effectLst/>
              </a:rPr>
              <a:t>byly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promítnuty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různé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hodnoty</a:t>
            </a:r>
            <a:r>
              <a:rPr lang="en-US" sz="2000" b="0" i="0" u="none" strike="noStrike" dirty="0">
                <a:effectLst/>
              </a:rPr>
              <a:t> (</a:t>
            </a:r>
            <a:r>
              <a:rPr lang="en-US" sz="2000" b="0" i="0" u="none" strike="noStrike" dirty="0" err="1">
                <a:effectLst/>
              </a:rPr>
              <a:t>nevinnost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nebo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svoboda</a:t>
            </a:r>
            <a:r>
              <a:rPr lang="en-US" sz="2000" b="0" i="0" u="none" strike="noStrike" dirty="0">
                <a:effectLst/>
              </a:rPr>
              <a:t>)</a:t>
            </a:r>
          </a:p>
          <a:p>
            <a:pPr lvl="1"/>
            <a:r>
              <a:rPr lang="en-US" sz="2000" b="0" i="0" u="none" strike="noStrike" dirty="0" err="1">
                <a:effectLst/>
              </a:rPr>
              <a:t>př</a:t>
            </a:r>
            <a:r>
              <a:rPr lang="en-US" sz="2000" b="0" i="0" u="none" strike="noStrike" dirty="0">
                <a:effectLst/>
              </a:rPr>
              <a:t>. „</a:t>
            </a:r>
            <a:r>
              <a:rPr lang="en-US" sz="2000" b="0" i="0" u="none" strike="noStrike" dirty="0" err="1">
                <a:effectLst/>
              </a:rPr>
              <a:t>pastorální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krajina</a:t>
            </a:r>
            <a:r>
              <a:rPr lang="en-US" sz="2000" b="0" i="0" u="none" strike="noStrike" dirty="0">
                <a:effectLst/>
              </a:rPr>
              <a:t>“</a:t>
            </a:r>
          </a:p>
          <a:p>
            <a:pPr lvl="1"/>
            <a:r>
              <a:rPr lang="en-US" sz="2000" b="0" i="0" u="none" strike="noStrike" dirty="0">
                <a:effectLst/>
              </a:rPr>
              <a:t>Giorgione (1478–1510)</a:t>
            </a:r>
          </a:p>
          <a:p>
            <a:pPr lvl="1"/>
            <a:r>
              <a:rPr lang="en-US" sz="2000" b="0" i="0" u="none" strike="noStrike" dirty="0">
                <a:effectLst/>
              </a:rPr>
              <a:t>Claude Lorrain (1604–1682), </a:t>
            </a:r>
            <a:r>
              <a:rPr lang="en-US" sz="2000" b="0" i="1" u="none" strike="noStrike" dirty="0">
                <a:effectLst/>
              </a:rPr>
              <a:t>Krajina s </a:t>
            </a:r>
            <a:r>
              <a:rPr lang="en-US" sz="2000" b="0" i="1" u="none" strike="noStrike" dirty="0" err="1">
                <a:effectLst/>
              </a:rPr>
              <a:t>Apollónem</a:t>
            </a:r>
            <a:r>
              <a:rPr lang="en-US" sz="2000" b="0" i="1" u="none" strike="noStrike" dirty="0">
                <a:effectLst/>
              </a:rPr>
              <a:t> a </a:t>
            </a:r>
            <a:r>
              <a:rPr lang="en-US" sz="2000" b="0" i="1" u="none" strike="noStrike" dirty="0" err="1">
                <a:effectLst/>
              </a:rPr>
              <a:t>múzami</a:t>
            </a:r>
            <a:endParaRPr lang="en-US" sz="2000" b="0" i="1" u="none" strike="noStrike" dirty="0">
              <a:effectLst/>
            </a:endParaRPr>
          </a:p>
          <a:p>
            <a:pPr lvl="1"/>
            <a:r>
              <a:rPr lang="en-US" sz="2000" b="0" i="0" u="none" strike="noStrike" dirty="0" err="1">
                <a:effectLst/>
              </a:rPr>
              <a:t>idealizovaná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vize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venkovského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života</a:t>
            </a:r>
            <a:r>
              <a:rPr lang="en-US" sz="2000" b="0" i="0" u="none" strike="noStrike" dirty="0">
                <a:effectLst/>
              </a:rPr>
              <a:t> (</a:t>
            </a:r>
            <a:r>
              <a:rPr lang="en-US" sz="2000" b="0" i="0" u="none" strike="noStrike" dirty="0" err="1">
                <a:effectLst/>
              </a:rPr>
              <a:t>život</a:t>
            </a:r>
            <a:r>
              <a:rPr lang="en-US" sz="2000" b="0" i="0" u="none" strike="noStrike" dirty="0">
                <a:effectLst/>
              </a:rPr>
              <a:t> </a:t>
            </a:r>
            <a:r>
              <a:rPr lang="en-US" sz="2000" b="0" i="0" u="none" strike="noStrike" dirty="0" err="1">
                <a:effectLst/>
              </a:rPr>
              <a:t>pastýřů</a:t>
            </a:r>
            <a:r>
              <a:rPr lang="en-US" sz="2000" b="0" i="0" u="none" strike="noStrike" dirty="0">
                <a:effectLst/>
              </a:rPr>
              <a:t>)</a:t>
            </a:r>
          </a:p>
          <a:p>
            <a:r>
              <a:rPr lang="en-US" sz="2000" dirty="0" err="1"/>
              <a:t>Obrazy</a:t>
            </a:r>
            <a:r>
              <a:rPr lang="en-US" sz="2000" dirty="0"/>
              <a:t> K </a:t>
            </a:r>
            <a:r>
              <a:rPr lang="en-US" sz="2000" dirty="0" err="1"/>
              <a:t>ovlivňují</a:t>
            </a:r>
            <a:r>
              <a:rPr lang="en-US" sz="2000" dirty="0"/>
              <a:t>, jak ji </a:t>
            </a:r>
            <a:r>
              <a:rPr lang="en-US" sz="2000" dirty="0" err="1"/>
              <a:t>vnímáme</a:t>
            </a:r>
            <a:r>
              <a:rPr lang="en-US" sz="2000" dirty="0"/>
              <a:t>! </a:t>
            </a:r>
            <a:endParaRPr lang="en-US" sz="2000" b="0" i="0" u="none" strike="noStrike" dirty="0">
              <a:effectLst/>
            </a:endParaRPr>
          </a:p>
          <a:p>
            <a:endParaRPr lang="en-US" sz="2000" dirty="0"/>
          </a:p>
        </p:txBody>
      </p:sp>
      <p:pic>
        <p:nvPicPr>
          <p:cNvPr id="14337" name="Picture 1" descr="page17image4163653648">
            <a:extLst>
              <a:ext uri="{FF2B5EF4-FFF2-40B4-BE49-F238E27FC236}">
                <a16:creationId xmlns:a16="http://schemas.microsoft.com/office/drawing/2014/main" id="{009000E0-F657-740F-F7AE-CCCDE3E4E7C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3840" y="729512"/>
            <a:ext cx="4014216" cy="2629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page17image4163150960">
            <a:extLst>
              <a:ext uri="{FF2B5EF4-FFF2-40B4-BE49-F238E27FC236}">
                <a16:creationId xmlns:a16="http://schemas.microsoft.com/office/drawing/2014/main" id="{E84A816B-A6C8-796F-061B-009E5EBD4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63840" y="4463047"/>
            <a:ext cx="3995928" cy="1408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3910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49D6C-D0A8-EBEE-A139-179B9C3D8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5361" name="Picture 1" descr="page18image4249044608">
            <a:extLst>
              <a:ext uri="{FF2B5EF4-FFF2-40B4-BE49-F238E27FC236}">
                <a16:creationId xmlns:a16="http://schemas.microsoft.com/office/drawing/2014/main" id="{E7721790-0A5F-3D3D-C6DF-EEA432248EEE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172494"/>
            <a:ext cx="4572000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page18image4249546384">
            <a:extLst>
              <a:ext uri="{FF2B5EF4-FFF2-40B4-BE49-F238E27FC236}">
                <a16:creationId xmlns:a16="http://schemas.microsoft.com/office/drawing/2014/main" id="{F7624F96-89CF-4B26-21B5-1F031A5D9B2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160099"/>
            <a:ext cx="5181600" cy="368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8FF41AA-953D-F86F-4ACB-7AB7C0FB5221}"/>
              </a:ext>
            </a:extLst>
          </p:cNvPr>
          <p:cNvSpPr txBox="1"/>
          <p:nvPr/>
        </p:nvSpPr>
        <p:spPr>
          <a:xfrm>
            <a:off x="1143000" y="595496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solidFill>
                  <a:srgbClr val="FFFFFF"/>
                </a:solidFill>
                <a:effectLst/>
                <a:latin typeface="Arial,Bold"/>
              </a:rPr>
              <a:t>Paul 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,Bold"/>
              </a:rPr>
              <a:t>Cézanne</a:t>
            </a:r>
            <a:r>
              <a:rPr lang="cs-CZ" sz="1800" dirty="0">
                <a:solidFill>
                  <a:srgbClr val="FFFFFF"/>
                </a:solidFill>
                <a:effectLst/>
                <a:latin typeface="Arial,Bold"/>
              </a:rPr>
              <a:t>, 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BoldItalic"/>
              </a:rPr>
              <a:t>Domy v </a:t>
            </a:r>
            <a:r>
              <a:rPr lang="cs-CZ" sz="1800" i="1" dirty="0" err="1">
                <a:solidFill>
                  <a:srgbClr val="FFFFFF"/>
                </a:solidFill>
                <a:effectLst/>
                <a:latin typeface="Arial,BoldItalic"/>
              </a:rPr>
              <a:t>Province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5687850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3" name="Rectangle 16392">
            <a:extLst>
              <a:ext uri="{FF2B5EF4-FFF2-40B4-BE49-F238E27FC236}">
                <a16:creationId xmlns:a16="http://schemas.microsoft.com/office/drawing/2014/main" id="{F83B1BEA-1159-4AE5-AD9B-9440E5189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824AD3B-8B74-CBFB-8A99-8E274159D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381000"/>
            <a:ext cx="3419856" cy="20030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Krajina a technologie</a:t>
            </a:r>
          </a:p>
        </p:txBody>
      </p:sp>
      <p:sp>
        <p:nvSpPr>
          <p:cNvPr id="16395" name="sketch line">
            <a:extLst>
              <a:ext uri="{FF2B5EF4-FFF2-40B4-BE49-F238E27FC236}">
                <a16:creationId xmlns:a16="http://schemas.microsoft.com/office/drawing/2014/main" id="{5D50C310-510F-45B8-81D2-BE905D5C6D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57015" y="1412748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3D4F3ED2-4A1F-05F6-6ADF-97E05745DC14}"/>
              </a:ext>
            </a:extLst>
          </p:cNvPr>
          <p:cNvSpPr txBox="1"/>
          <p:nvPr/>
        </p:nvSpPr>
        <p:spPr>
          <a:xfrm>
            <a:off x="-1000433" y="6434826"/>
            <a:ext cx="6172193" cy="420011"/>
          </a:xfrm>
          <a:prstGeom prst="rect">
            <a:avLst/>
          </a:prstGeom>
          <a:solidFill>
            <a:srgbClr val="000000">
              <a:alpha val="50000"/>
            </a:srgbClr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Aft>
                <a:spcPts val="600"/>
              </a:spcAft>
            </a:pPr>
            <a:r>
              <a:rPr lang="cs-CZ" sz="1300" dirty="0">
                <a:solidFill>
                  <a:srgbClr val="FFFFFF"/>
                </a:solidFill>
                <a:effectLst/>
              </a:rPr>
              <a:t>Claude Monet, </a:t>
            </a:r>
            <a:r>
              <a:rPr lang="cs-CZ" sz="1300" i="1" dirty="0">
                <a:solidFill>
                  <a:srgbClr val="FFFFFF"/>
                </a:solidFill>
                <a:effectLst/>
              </a:rPr>
              <a:t>Vlak</a:t>
            </a:r>
            <a:r>
              <a:rPr lang="cs-CZ" sz="1300" dirty="0">
                <a:solidFill>
                  <a:srgbClr val="FFFFFF"/>
                </a:solidFill>
                <a:effectLst/>
              </a:rPr>
              <a:t>, 1872 a Diego Rivera </a:t>
            </a:r>
            <a:endParaRPr lang="cs-CZ" sz="1300" dirty="0">
              <a:solidFill>
                <a:srgbClr val="FFFFFF"/>
              </a:solidFill>
            </a:endParaRPr>
          </a:p>
        </p:txBody>
      </p:sp>
      <p:pic>
        <p:nvPicPr>
          <p:cNvPr id="16386" name="Picture 2" descr="page20image4249164560">
            <a:extLst>
              <a:ext uri="{FF2B5EF4-FFF2-40B4-BE49-F238E27FC236}">
                <a16:creationId xmlns:a16="http://schemas.microsoft.com/office/drawing/2014/main" id="{38D9E142-0611-2A9F-082F-29586BF5089B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5" b="3236"/>
          <a:stretch>
            <a:fillRect/>
          </a:stretch>
        </p:blipFill>
        <p:spPr bwMode="auto">
          <a:xfrm>
            <a:off x="5801041" y="485926"/>
            <a:ext cx="6539818" cy="7212732"/>
          </a:xfrm>
          <a:custGeom>
            <a:avLst/>
            <a:gdLst/>
            <a:ahLst/>
            <a:cxnLst/>
            <a:rect l="l" t="t" r="r" b="b"/>
            <a:pathLst>
              <a:path w="6005375" h="4189309">
                <a:moveTo>
                  <a:pt x="5422311" y="873"/>
                </a:moveTo>
                <a:cubicBezTo>
                  <a:pt x="5467738" y="-1249"/>
                  <a:pt x="5513346" y="499"/>
                  <a:pt x="5558643" y="6137"/>
                </a:cubicBezTo>
                <a:cubicBezTo>
                  <a:pt x="5633356" y="13367"/>
                  <a:pt x="5708323" y="18441"/>
                  <a:pt x="5783036" y="26052"/>
                </a:cubicBezTo>
                <a:cubicBezTo>
                  <a:pt x="5816269" y="29477"/>
                  <a:pt x="5849884" y="16792"/>
                  <a:pt x="5882612" y="28462"/>
                </a:cubicBezTo>
                <a:cubicBezTo>
                  <a:pt x="5909726" y="38166"/>
                  <a:pt x="5937089" y="43856"/>
                  <a:pt x="5964555" y="46416"/>
                </a:cubicBezTo>
                <a:lnTo>
                  <a:pt x="5997178" y="46088"/>
                </a:lnTo>
                <a:lnTo>
                  <a:pt x="5995170" y="275470"/>
                </a:lnTo>
                <a:cubicBezTo>
                  <a:pt x="5993432" y="411056"/>
                  <a:pt x="5993035" y="546624"/>
                  <a:pt x="5999656" y="682159"/>
                </a:cubicBezTo>
                <a:cubicBezTo>
                  <a:pt x="6009854" y="891918"/>
                  <a:pt x="6003364" y="1101545"/>
                  <a:pt x="5999656" y="1311172"/>
                </a:cubicBezTo>
                <a:cubicBezTo>
                  <a:pt x="5992506" y="1713210"/>
                  <a:pt x="6003364" y="2114718"/>
                  <a:pt x="5998730" y="2516227"/>
                </a:cubicBezTo>
                <a:cubicBezTo>
                  <a:pt x="5996744" y="2694204"/>
                  <a:pt x="5998994" y="2871916"/>
                  <a:pt x="6003364" y="3049893"/>
                </a:cubicBezTo>
                <a:cubicBezTo>
                  <a:pt x="6009720" y="3304015"/>
                  <a:pt x="5999922" y="3558268"/>
                  <a:pt x="5989196" y="3812257"/>
                </a:cubicBezTo>
                <a:cubicBezTo>
                  <a:pt x="5985594" y="3882097"/>
                  <a:pt x="5984646" y="3952020"/>
                  <a:pt x="5986348" y="4021878"/>
                </a:cubicBezTo>
                <a:lnTo>
                  <a:pt x="5996786" y="4189309"/>
                </a:lnTo>
                <a:lnTo>
                  <a:pt x="0" y="4189309"/>
                </a:lnTo>
                <a:lnTo>
                  <a:pt x="0" y="27247"/>
                </a:lnTo>
                <a:lnTo>
                  <a:pt x="495" y="27408"/>
                </a:lnTo>
                <a:cubicBezTo>
                  <a:pt x="5176" y="27551"/>
                  <a:pt x="10686" y="26465"/>
                  <a:pt x="17314" y="23896"/>
                </a:cubicBezTo>
                <a:cubicBezTo>
                  <a:pt x="33823" y="19050"/>
                  <a:pt x="50862" y="16234"/>
                  <a:pt x="68053" y="15524"/>
                </a:cubicBezTo>
                <a:cubicBezTo>
                  <a:pt x="200481" y="-1093"/>
                  <a:pt x="333037" y="3346"/>
                  <a:pt x="466100" y="8801"/>
                </a:cubicBezTo>
                <a:cubicBezTo>
                  <a:pt x="697850" y="18187"/>
                  <a:pt x="929854" y="29096"/>
                  <a:pt x="1161985" y="25798"/>
                </a:cubicBezTo>
                <a:cubicBezTo>
                  <a:pt x="1397540" y="22373"/>
                  <a:pt x="1632588" y="29604"/>
                  <a:pt x="1867890" y="39117"/>
                </a:cubicBezTo>
                <a:cubicBezTo>
                  <a:pt x="1971017" y="43050"/>
                  <a:pt x="2074779" y="46982"/>
                  <a:pt x="2176256" y="17680"/>
                </a:cubicBezTo>
                <a:cubicBezTo>
                  <a:pt x="2199190" y="12314"/>
                  <a:pt x="2223101" y="12834"/>
                  <a:pt x="2245769" y="19202"/>
                </a:cubicBezTo>
                <a:cubicBezTo>
                  <a:pt x="2359678" y="45713"/>
                  <a:pt x="2474221" y="53578"/>
                  <a:pt x="2589398" y="27447"/>
                </a:cubicBezTo>
                <a:cubicBezTo>
                  <a:pt x="2721802" y="-1220"/>
                  <a:pt x="2858087" y="-7347"/>
                  <a:pt x="2992519" y="9308"/>
                </a:cubicBezTo>
                <a:cubicBezTo>
                  <a:pt x="3115435" y="23008"/>
                  <a:pt x="3238984" y="37849"/>
                  <a:pt x="3362153" y="26813"/>
                </a:cubicBezTo>
                <a:cubicBezTo>
                  <a:pt x="3556737" y="9308"/>
                  <a:pt x="3751067" y="24530"/>
                  <a:pt x="3945651" y="29223"/>
                </a:cubicBezTo>
                <a:cubicBezTo>
                  <a:pt x="4010343" y="30745"/>
                  <a:pt x="4075416" y="44064"/>
                  <a:pt x="4139727" y="32141"/>
                </a:cubicBezTo>
                <a:cubicBezTo>
                  <a:pt x="4241079" y="13367"/>
                  <a:pt x="4341288" y="20597"/>
                  <a:pt x="4442766" y="31126"/>
                </a:cubicBezTo>
                <a:cubicBezTo>
                  <a:pt x="4637096" y="51422"/>
                  <a:pt x="4831299" y="61189"/>
                  <a:pt x="5024742" y="23134"/>
                </a:cubicBezTo>
                <a:cubicBezTo>
                  <a:pt x="5084742" y="11211"/>
                  <a:pt x="5144359" y="4361"/>
                  <a:pt x="5205373" y="20344"/>
                </a:cubicBezTo>
                <a:cubicBezTo>
                  <a:pt x="5232315" y="26496"/>
                  <a:pt x="5260361" y="25976"/>
                  <a:pt x="5287062" y="18822"/>
                </a:cubicBezTo>
                <a:cubicBezTo>
                  <a:pt x="5331637" y="8985"/>
                  <a:pt x="5376883" y="2995"/>
                  <a:pt x="5422311" y="87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5" name="Picture 1" descr="page19image4249620320">
            <a:extLst>
              <a:ext uri="{FF2B5EF4-FFF2-40B4-BE49-F238E27FC236}">
                <a16:creationId xmlns:a16="http://schemas.microsoft.com/office/drawing/2014/main" id="{C4D63627-3865-9295-4E71-B6B92BF40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1" r="-3" b="4584"/>
          <a:stretch>
            <a:fillRect/>
          </a:stretch>
        </p:blipFill>
        <p:spPr bwMode="auto">
          <a:xfrm>
            <a:off x="0" y="1838632"/>
            <a:ext cx="6592826" cy="4599333"/>
          </a:xfrm>
          <a:custGeom>
            <a:avLst/>
            <a:gdLst/>
            <a:ahLst/>
            <a:cxnLst/>
            <a:rect l="l" t="t" r="r" b="b"/>
            <a:pathLst>
              <a:path w="6006950" h="4200116">
                <a:moveTo>
                  <a:pt x="1035902" y="878"/>
                </a:moveTo>
                <a:cubicBezTo>
                  <a:pt x="1135908" y="5076"/>
                  <a:pt x="1234824" y="23223"/>
                  <a:pt x="1334526" y="31024"/>
                </a:cubicBezTo>
                <a:cubicBezTo>
                  <a:pt x="1429408" y="38508"/>
                  <a:pt x="1524290" y="49417"/>
                  <a:pt x="1619679" y="34449"/>
                </a:cubicBezTo>
                <a:cubicBezTo>
                  <a:pt x="1713242" y="21726"/>
                  <a:pt x="1807870" y="18745"/>
                  <a:pt x="1902041" y="25570"/>
                </a:cubicBezTo>
                <a:cubicBezTo>
                  <a:pt x="2006183" y="30770"/>
                  <a:pt x="2110071" y="48021"/>
                  <a:pt x="2214847" y="33561"/>
                </a:cubicBezTo>
                <a:cubicBezTo>
                  <a:pt x="2228052" y="32216"/>
                  <a:pt x="2241384" y="33954"/>
                  <a:pt x="2253790" y="38635"/>
                </a:cubicBezTo>
                <a:cubicBezTo>
                  <a:pt x="2294520" y="52169"/>
                  <a:pt x="2338397" y="53007"/>
                  <a:pt x="2379622" y="41045"/>
                </a:cubicBezTo>
                <a:cubicBezTo>
                  <a:pt x="2431756" y="27168"/>
                  <a:pt x="2486503" y="26254"/>
                  <a:pt x="2539069" y="38381"/>
                </a:cubicBezTo>
                <a:cubicBezTo>
                  <a:pt x="2617207" y="55379"/>
                  <a:pt x="2695598" y="72123"/>
                  <a:pt x="2776908" y="58169"/>
                </a:cubicBezTo>
                <a:cubicBezTo>
                  <a:pt x="2824222" y="50178"/>
                  <a:pt x="2868111" y="30770"/>
                  <a:pt x="2914791" y="21637"/>
                </a:cubicBezTo>
                <a:cubicBezTo>
                  <a:pt x="3049249" y="-4620"/>
                  <a:pt x="3184976" y="3244"/>
                  <a:pt x="3320703" y="12124"/>
                </a:cubicBezTo>
                <a:cubicBezTo>
                  <a:pt x="3453259" y="20876"/>
                  <a:pt x="3585179" y="38888"/>
                  <a:pt x="3718496" y="36225"/>
                </a:cubicBezTo>
                <a:cubicBezTo>
                  <a:pt x="3746884" y="36440"/>
                  <a:pt x="3775210" y="38812"/>
                  <a:pt x="3803230" y="43328"/>
                </a:cubicBezTo>
                <a:cubicBezTo>
                  <a:pt x="3907245" y="57028"/>
                  <a:pt x="4011767" y="69966"/>
                  <a:pt x="4114640" y="42313"/>
                </a:cubicBezTo>
                <a:cubicBezTo>
                  <a:pt x="4206871" y="17312"/>
                  <a:pt x="4303111" y="10677"/>
                  <a:pt x="4397891" y="22779"/>
                </a:cubicBezTo>
                <a:cubicBezTo>
                  <a:pt x="4522696" y="39130"/>
                  <a:pt x="4648846" y="42707"/>
                  <a:pt x="4774374" y="33434"/>
                </a:cubicBezTo>
                <a:cubicBezTo>
                  <a:pt x="4813773" y="29515"/>
                  <a:pt x="4853387" y="28107"/>
                  <a:pt x="4892977" y="29248"/>
                </a:cubicBezTo>
                <a:cubicBezTo>
                  <a:pt x="5181681" y="42440"/>
                  <a:pt x="5471273" y="25062"/>
                  <a:pt x="5759471" y="55759"/>
                </a:cubicBezTo>
                <a:cubicBezTo>
                  <a:pt x="5805028" y="61131"/>
                  <a:pt x="5850896" y="61524"/>
                  <a:pt x="5896277" y="57017"/>
                </a:cubicBezTo>
                <a:lnTo>
                  <a:pt x="6006950" y="33749"/>
                </a:lnTo>
                <a:lnTo>
                  <a:pt x="6006950" y="4200116"/>
                </a:lnTo>
                <a:lnTo>
                  <a:pt x="13501" y="4200116"/>
                </a:lnTo>
                <a:lnTo>
                  <a:pt x="28554" y="3862213"/>
                </a:lnTo>
                <a:cubicBezTo>
                  <a:pt x="30457" y="3736758"/>
                  <a:pt x="27411" y="3611386"/>
                  <a:pt x="15626" y="3486312"/>
                </a:cubicBezTo>
                <a:cubicBezTo>
                  <a:pt x="-847" y="3333707"/>
                  <a:pt x="-4304" y="3179990"/>
                  <a:pt x="5296" y="3026802"/>
                </a:cubicBezTo>
                <a:cubicBezTo>
                  <a:pt x="11786" y="2939137"/>
                  <a:pt x="18539" y="2851472"/>
                  <a:pt x="22776" y="2763676"/>
                </a:cubicBezTo>
                <a:cubicBezTo>
                  <a:pt x="28180" y="2638786"/>
                  <a:pt x="25173" y="2513673"/>
                  <a:pt x="13771" y="2389181"/>
                </a:cubicBezTo>
                <a:cubicBezTo>
                  <a:pt x="4237" y="2294247"/>
                  <a:pt x="3177" y="2198663"/>
                  <a:pt x="10593" y="2103543"/>
                </a:cubicBezTo>
                <a:cubicBezTo>
                  <a:pt x="25690" y="1941590"/>
                  <a:pt x="9931" y="1779636"/>
                  <a:pt x="5032" y="1617814"/>
                </a:cubicBezTo>
                <a:cubicBezTo>
                  <a:pt x="-3577" y="1320125"/>
                  <a:pt x="20393" y="1022570"/>
                  <a:pt x="9666" y="724882"/>
                </a:cubicBezTo>
                <a:cubicBezTo>
                  <a:pt x="3841" y="577627"/>
                  <a:pt x="16420" y="430504"/>
                  <a:pt x="9666" y="283249"/>
                </a:cubicBezTo>
                <a:cubicBezTo>
                  <a:pt x="6885" y="230875"/>
                  <a:pt x="4568" y="178502"/>
                  <a:pt x="3409" y="126111"/>
                </a:cubicBezTo>
                <a:lnTo>
                  <a:pt x="3819" y="33427"/>
                </a:lnTo>
                <a:lnTo>
                  <a:pt x="31797" y="28723"/>
                </a:lnTo>
                <a:cubicBezTo>
                  <a:pt x="147177" y="14068"/>
                  <a:pt x="264046" y="13354"/>
                  <a:pt x="379873" y="26711"/>
                </a:cubicBezTo>
                <a:cubicBezTo>
                  <a:pt x="443931" y="35083"/>
                  <a:pt x="508243" y="47768"/>
                  <a:pt x="573442" y="35083"/>
                </a:cubicBezTo>
                <a:cubicBezTo>
                  <a:pt x="579581" y="33992"/>
                  <a:pt x="585759" y="36757"/>
                  <a:pt x="589044" y="42060"/>
                </a:cubicBezTo>
                <a:cubicBezTo>
                  <a:pt x="621264" y="81382"/>
                  <a:pt x="663123" y="80114"/>
                  <a:pt x="705871" y="67429"/>
                </a:cubicBezTo>
                <a:cubicBezTo>
                  <a:pt x="733929" y="58740"/>
                  <a:pt x="761430" y="48326"/>
                  <a:pt x="788194" y="36225"/>
                </a:cubicBezTo>
                <a:cubicBezTo>
                  <a:pt x="835052" y="16792"/>
                  <a:pt x="884827" y="5299"/>
                  <a:pt x="935464" y="2230"/>
                </a:cubicBezTo>
                <a:cubicBezTo>
                  <a:pt x="969111" y="-370"/>
                  <a:pt x="1002567" y="-521"/>
                  <a:pt x="1035902" y="87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5843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987853-A691-13C2-A651-9B3BEC26F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013" y="327026"/>
            <a:ext cx="3290887" cy="22875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Krajina a nacinalismus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959BB0-AF24-63F8-B78D-35EE919E41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23982" y="327026"/>
            <a:ext cx="7485413" cy="228758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b="0" i="0" u="none" strike="noStrike" dirty="0">
                <a:effectLst/>
              </a:rPr>
              <a:t>19. </a:t>
            </a:r>
            <a:r>
              <a:rPr lang="en-US" sz="1800" b="0" i="0" u="none" strike="noStrike" dirty="0" err="1">
                <a:effectLst/>
              </a:rPr>
              <a:t>století</a:t>
            </a:r>
            <a:r>
              <a:rPr lang="en-US" sz="1800" b="0" i="0" u="none" strike="noStrike" dirty="0">
                <a:effectLst/>
              </a:rPr>
              <a:t>: K </a:t>
            </a:r>
            <a:r>
              <a:rPr lang="en-US" sz="1800" b="0" i="0" u="none" strike="noStrike" dirty="0" err="1">
                <a:effectLst/>
              </a:rPr>
              <a:t>byla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znárodněna</a:t>
            </a:r>
            <a:r>
              <a:rPr lang="en-US" sz="1800" b="0" i="0" u="none" strike="noStrike" dirty="0">
                <a:effectLst/>
              </a:rPr>
              <a:t> –&gt; S </a:t>
            </a:r>
            <a:r>
              <a:rPr lang="en-US" sz="1800" b="0" i="0" u="none" strike="noStrike" dirty="0" err="1">
                <a:effectLst/>
              </a:rPr>
              <a:t>národa</a:t>
            </a:r>
            <a:endParaRPr lang="en-US" sz="1800" b="0" i="0" u="none" strike="noStrike" dirty="0">
              <a:effectLst/>
            </a:endParaRPr>
          </a:p>
          <a:p>
            <a:r>
              <a:rPr lang="en-US" sz="1800" b="0" i="0" u="none" strike="noStrike" dirty="0" err="1">
                <a:effectLst/>
              </a:rPr>
              <a:t>Průmyslová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revoluce</a:t>
            </a:r>
            <a:r>
              <a:rPr lang="en-US" sz="1800" b="0" i="0" u="none" strike="noStrike" dirty="0">
                <a:effectLst/>
              </a:rPr>
              <a:t> (</a:t>
            </a:r>
            <a:r>
              <a:rPr lang="en-US" sz="1800" b="0" i="0" u="none" strike="noStrike" dirty="0" err="1">
                <a:effectLst/>
              </a:rPr>
              <a:t>továrny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infrastruktura</a:t>
            </a:r>
            <a:r>
              <a:rPr lang="en-US" sz="1800" b="0" i="0" u="none" strike="noStrike" dirty="0">
                <a:effectLst/>
              </a:rPr>
              <a:t>…)/K </a:t>
            </a:r>
            <a:r>
              <a:rPr lang="en-US" sz="1800" b="0" i="0" u="none" strike="noStrike" dirty="0" err="1">
                <a:effectLst/>
              </a:rPr>
              <a:t>jako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ztracený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ráj</a:t>
            </a:r>
            <a:r>
              <a:rPr lang="en-US" sz="1800" b="0" i="0" u="none" strike="noStrike" dirty="0">
                <a:effectLst/>
              </a:rPr>
              <a:t> (</a:t>
            </a:r>
            <a:r>
              <a:rPr lang="en-US" sz="1800" b="0" i="0" u="none" strike="noStrike" dirty="0" err="1">
                <a:effectLst/>
              </a:rPr>
              <a:t>otevřená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divoká</a:t>
            </a:r>
            <a:r>
              <a:rPr lang="en-US" sz="1800" b="0" i="0" u="none" strike="noStrike" dirty="0">
                <a:effectLst/>
              </a:rPr>
              <a:t>)</a:t>
            </a:r>
          </a:p>
          <a:p>
            <a:pPr lvl="1"/>
            <a:r>
              <a:rPr lang="en-US" sz="1800" b="0" i="0" u="none" strike="noStrike" dirty="0" err="1">
                <a:effectLst/>
              </a:rPr>
              <a:t>př</a:t>
            </a:r>
            <a:r>
              <a:rPr lang="en-US" sz="1800" b="0" i="0" u="none" strike="noStrike" dirty="0">
                <a:effectLst/>
              </a:rPr>
              <a:t>. John Constable (1776–1837), </a:t>
            </a:r>
            <a:r>
              <a:rPr lang="en-US" sz="1800" b="0" i="1" u="none" strike="noStrike" dirty="0" err="1">
                <a:effectLst/>
              </a:rPr>
              <a:t>Wivenho</a:t>
            </a:r>
            <a:r>
              <a:rPr lang="en-US" sz="1800" b="0" i="1" u="none" strike="noStrike" dirty="0">
                <a:effectLst/>
              </a:rPr>
              <a:t> Park</a:t>
            </a:r>
            <a:r>
              <a:rPr lang="en-US" sz="1800" b="0" i="0" u="none" strike="noStrike" dirty="0">
                <a:effectLst/>
              </a:rPr>
              <a:t>, 1816 </a:t>
            </a:r>
          </a:p>
          <a:p>
            <a:pPr lvl="1"/>
            <a:r>
              <a:rPr lang="en-US" sz="1800" b="0" i="0" u="none" strike="noStrike" dirty="0" err="1">
                <a:effectLst/>
              </a:rPr>
              <a:t>př</a:t>
            </a:r>
            <a:r>
              <a:rPr lang="en-US" sz="1800" b="0" i="0" u="none" strike="noStrike" dirty="0">
                <a:effectLst/>
              </a:rPr>
              <a:t>. </a:t>
            </a:r>
            <a:r>
              <a:rPr lang="en-US" sz="1800" b="0" i="0" u="none" strike="noStrike" dirty="0" err="1">
                <a:effectLst/>
              </a:rPr>
              <a:t>Národní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divadlo</a:t>
            </a:r>
            <a:endParaRPr lang="en-US" sz="1800" b="0" i="0" u="none" strike="noStrike" dirty="0">
              <a:effectLst/>
            </a:endParaRPr>
          </a:p>
          <a:p>
            <a:pPr lvl="1"/>
            <a:r>
              <a:rPr lang="en-US" sz="1800" dirty="0" err="1"/>
              <a:t>př</a:t>
            </a:r>
            <a:r>
              <a:rPr lang="en-US" sz="1800" dirty="0"/>
              <a:t>. </a:t>
            </a:r>
            <a:r>
              <a:rPr lang="en-US" sz="1800" dirty="0" err="1"/>
              <a:t>Mácha</a:t>
            </a:r>
            <a:r>
              <a:rPr lang="en-US" sz="1800" dirty="0"/>
              <a:t>…</a:t>
            </a:r>
            <a:endParaRPr lang="en-US" sz="1800" b="0" i="0" u="none" strike="noStrike" dirty="0">
              <a:effectLst/>
            </a:endParaRPr>
          </a:p>
          <a:p>
            <a:r>
              <a:rPr lang="en-US" sz="1800" b="0" i="0" u="none" strike="noStrike" dirty="0" err="1">
                <a:effectLst/>
              </a:rPr>
              <a:t>Památné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hory</a:t>
            </a:r>
            <a:r>
              <a:rPr lang="en-US" sz="1800" b="0" i="0" u="none" strike="noStrike" dirty="0">
                <a:effectLst/>
              </a:rPr>
              <a:t> (</a:t>
            </a:r>
            <a:r>
              <a:rPr lang="en-US" sz="1800" b="0" i="0" u="none" strike="noStrike" dirty="0" err="1">
                <a:effectLst/>
              </a:rPr>
              <a:t>Říp</a:t>
            </a:r>
            <a:r>
              <a:rPr lang="en-US" sz="1800" b="0" i="0" u="none" strike="noStrike" dirty="0">
                <a:effectLst/>
              </a:rPr>
              <a:t> a </a:t>
            </a:r>
            <a:r>
              <a:rPr lang="en-US" sz="1800" b="0" i="0" u="none" strike="noStrike" dirty="0" err="1">
                <a:effectLst/>
              </a:rPr>
              <a:t>Blaník</a:t>
            </a:r>
            <a:r>
              <a:rPr lang="en-US" sz="1800" b="0" i="0" u="none" strike="noStrike" dirty="0">
                <a:effectLst/>
              </a:rPr>
              <a:t>)</a:t>
            </a:r>
          </a:p>
          <a:p>
            <a:endParaRPr lang="en-US" sz="1800" dirty="0"/>
          </a:p>
        </p:txBody>
      </p:sp>
      <p:pic>
        <p:nvPicPr>
          <p:cNvPr id="17409" name="Picture 1" descr="page21image4246724928">
            <a:extLst>
              <a:ext uri="{FF2B5EF4-FFF2-40B4-BE49-F238E27FC236}">
                <a16:creationId xmlns:a16="http://schemas.microsoft.com/office/drawing/2014/main" id="{CE8F6B7B-D0AF-D4BA-E87C-C29DD286058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86" b="12074"/>
          <a:stretch>
            <a:fillRect/>
          </a:stretch>
        </p:blipFill>
        <p:spPr bwMode="auto">
          <a:xfrm>
            <a:off x="-9168" y="2763151"/>
            <a:ext cx="12201168" cy="4093262"/>
          </a:xfrm>
          <a:custGeom>
            <a:avLst/>
            <a:gdLst/>
            <a:ahLst/>
            <a:cxnLst/>
            <a:rect l="l" t="t" r="r" b="b"/>
            <a:pathLst>
              <a:path w="12201168" h="4093262">
                <a:moveTo>
                  <a:pt x="12201168" y="0"/>
                </a:moveTo>
                <a:lnTo>
                  <a:pt x="12201168" y="4093262"/>
                </a:lnTo>
                <a:lnTo>
                  <a:pt x="0" y="4093262"/>
                </a:lnTo>
                <a:lnTo>
                  <a:pt x="0" y="49771"/>
                </a:lnTo>
                <a:lnTo>
                  <a:pt x="344880" y="64399"/>
                </a:lnTo>
                <a:cubicBezTo>
                  <a:pt x="3386438" y="213466"/>
                  <a:pt x="6427997" y="534535"/>
                  <a:pt x="9469555" y="167599"/>
                </a:cubicBezTo>
                <a:cubicBezTo>
                  <a:pt x="10229945" y="75865"/>
                  <a:pt x="10990334" y="27132"/>
                  <a:pt x="11750723" y="796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1309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439" name="Rectangle 18438">
            <a:extLst>
              <a:ext uri="{FF2B5EF4-FFF2-40B4-BE49-F238E27FC236}">
                <a16:creationId xmlns:a16="http://schemas.microsoft.com/office/drawing/2014/main" id="{FA69AAE0-49D5-4C8B-8BA2-55898C00E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3" name="Picture 1" descr="page22image4248998304">
            <a:extLst>
              <a:ext uri="{FF2B5EF4-FFF2-40B4-BE49-F238E27FC236}">
                <a16:creationId xmlns:a16="http://schemas.microsoft.com/office/drawing/2014/main" id="{B5C70581-07A3-7B94-DE1F-469C5BD83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0" r="8720"/>
          <a:stretch>
            <a:fillRect/>
          </a:stretch>
        </p:blipFill>
        <p:spPr bwMode="auto">
          <a:xfrm>
            <a:off x="0" y="16"/>
            <a:ext cx="11849468" cy="6857984"/>
          </a:xfrm>
          <a:custGeom>
            <a:avLst/>
            <a:gdLst/>
            <a:ahLst/>
            <a:cxnLst/>
            <a:rect l="l" t="t" r="r" b="b"/>
            <a:pathLst>
              <a:path w="7534640" h="6857984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447233" y="4124161"/>
                  <a:pt x="4350312" y="4197688"/>
                  <a:pt x="4483996" y="4348083"/>
                </a:cubicBezTo>
                <a:cubicBezTo>
                  <a:pt x="4644419" y="4344742"/>
                  <a:pt x="4627708" y="4598742"/>
                  <a:pt x="4788129" y="4561979"/>
                </a:cubicBezTo>
                <a:cubicBezTo>
                  <a:pt x="4754709" y="4678954"/>
                  <a:pt x="4641076" y="4618795"/>
                  <a:pt x="4600971" y="4705690"/>
                </a:cubicBezTo>
                <a:cubicBezTo>
                  <a:pt x="4684524" y="4779217"/>
                  <a:pt x="4844945" y="4725744"/>
                  <a:pt x="4871683" y="4879480"/>
                </a:cubicBezTo>
                <a:cubicBezTo>
                  <a:pt x="4838262" y="5039902"/>
                  <a:pt x="4945210" y="5019849"/>
                  <a:pt x="5032105" y="5029876"/>
                </a:cubicBezTo>
                <a:cubicBezTo>
                  <a:pt x="5239317" y="5049930"/>
                  <a:pt x="5439843" y="5063297"/>
                  <a:pt x="5643713" y="5096719"/>
                </a:cubicBezTo>
                <a:cubicBezTo>
                  <a:pt x="5693844" y="5106745"/>
                  <a:pt x="5810819" y="5083350"/>
                  <a:pt x="5800794" y="5186956"/>
                </a:cubicBezTo>
                <a:cubicBezTo>
                  <a:pt x="5790767" y="5270508"/>
                  <a:pt x="5700529" y="5240431"/>
                  <a:pt x="5643713" y="5243772"/>
                </a:cubicBezTo>
                <a:cubicBezTo>
                  <a:pt x="5329553" y="5283879"/>
                  <a:pt x="5012052" y="5220378"/>
                  <a:pt x="4701235" y="5223719"/>
                </a:cubicBezTo>
                <a:cubicBezTo>
                  <a:pt x="4664472" y="5223719"/>
                  <a:pt x="4657787" y="5334009"/>
                  <a:pt x="4577576" y="5297246"/>
                </a:cubicBezTo>
                <a:cubicBezTo>
                  <a:pt x="4788129" y="5397510"/>
                  <a:pt x="5767372" y="5424248"/>
                  <a:pt x="6094900" y="5477721"/>
                </a:cubicBezTo>
                <a:cubicBezTo>
                  <a:pt x="5754004" y="5858724"/>
                  <a:pt x="5429817" y="5628117"/>
                  <a:pt x="5159105" y="5842012"/>
                </a:cubicBezTo>
                <a:cubicBezTo>
                  <a:pt x="5159105" y="5842012"/>
                  <a:pt x="5212580" y="5842012"/>
                  <a:pt x="5443187" y="5912197"/>
                </a:cubicBezTo>
                <a:cubicBezTo>
                  <a:pt x="5627002" y="5969012"/>
                  <a:pt x="5536765" y="6049223"/>
                  <a:pt x="6001321" y="6202962"/>
                </a:cubicBezTo>
                <a:cubicBezTo>
                  <a:pt x="5824188" y="6253093"/>
                  <a:pt x="5593581" y="6156172"/>
                  <a:pt x="5506685" y="6416857"/>
                </a:cubicBezTo>
                <a:cubicBezTo>
                  <a:pt x="5643713" y="6463648"/>
                  <a:pt x="5807477" y="6420200"/>
                  <a:pt x="5904398" y="6543858"/>
                </a:cubicBezTo>
                <a:cubicBezTo>
                  <a:pt x="5934478" y="6580622"/>
                  <a:pt x="5964557" y="6604017"/>
                  <a:pt x="6001321" y="6624068"/>
                </a:cubicBezTo>
                <a:cubicBezTo>
                  <a:pt x="5984612" y="6630754"/>
                  <a:pt x="5964557" y="6637437"/>
                  <a:pt x="5951188" y="6644121"/>
                </a:cubicBezTo>
                <a:cubicBezTo>
                  <a:pt x="5977925" y="6667518"/>
                  <a:pt x="6663060" y="6794517"/>
                  <a:pt x="6836850" y="6797860"/>
                </a:cubicBezTo>
                <a:cubicBezTo>
                  <a:pt x="6761652" y="6822926"/>
                  <a:pt x="6636845" y="6844075"/>
                  <a:pt x="6553814" y="6856412"/>
                </a:cubicBezTo>
                <a:lnTo>
                  <a:pt x="6542822" y="6857984"/>
                </a:lnTo>
                <a:lnTo>
                  <a:pt x="0" y="685798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A107128C-6E83-B289-55D0-F974008005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5000" y="3797301"/>
            <a:ext cx="3764210" cy="15748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b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fontAlgn="base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</a:pPr>
            <a:r>
              <a:rPr kumimoji="0" lang="en-US" altLang="cs-CZ" sz="4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Julius Eduard </a:t>
            </a:r>
            <a:r>
              <a:rPr kumimoji="0" lang="en-US" altLang="cs-CZ" sz="4400" b="0" i="0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Mařák</a:t>
            </a:r>
            <a:r>
              <a:rPr kumimoji="0" lang="en-US" altLang="cs-CZ" sz="4400" b="0" i="0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, </a:t>
            </a:r>
            <a:r>
              <a:rPr kumimoji="0" lang="en-US" altLang="cs-CZ" sz="4400" b="0" i="1" u="none" strike="noStrike" kern="1200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Říp</a:t>
            </a:r>
            <a:r>
              <a:rPr kumimoji="0" lang="en-US" altLang="cs-CZ" sz="4400" b="0" i="1" u="none" strike="noStrike" kern="1200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07425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 descr="page23image4243578496">
            <a:extLst>
              <a:ext uri="{FF2B5EF4-FFF2-40B4-BE49-F238E27FC236}">
                <a16:creationId xmlns:a16="http://schemas.microsoft.com/office/drawing/2014/main" id="{7B15C4D6-A26C-0304-ED5A-4F839CBDD19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00" b="15500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Rectangle 19461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1E49253-2AB2-0480-3037-6FEA7588CA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Krajina a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politické</a:t>
            </a:r>
            <a:r>
              <a:rPr lang="en-US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3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režimy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9464" name="Straight Connector 19463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66" name="Straight Connector 19465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14405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486" name="Rectangle 20485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1" name="Picture 1" descr="page24image4249353776">
            <a:extLst>
              <a:ext uri="{FF2B5EF4-FFF2-40B4-BE49-F238E27FC236}">
                <a16:creationId xmlns:a16="http://schemas.microsoft.com/office/drawing/2014/main" id="{96A1C2D0-0C5E-35DD-9ACF-2EF6AA444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"/>
          <a:stretch>
            <a:fillRect/>
          </a:stretch>
        </p:blipFill>
        <p:spPr bwMode="auto"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0488" name="Freeform: Shape 20487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490" name="Freeform: Shape 20489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92" name="Rectangle 20491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494" name="Rectangle 20493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51823AA-F7E7-25B1-8EE2-10DC4B480328}"/>
              </a:ext>
            </a:extLst>
          </p:cNvPr>
          <p:cNvSpPr txBox="1"/>
          <p:nvPr/>
        </p:nvSpPr>
        <p:spPr>
          <a:xfrm>
            <a:off x="371094" y="2718054"/>
            <a:ext cx="3438906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700" b="0" i="0" u="none" strike="noStrike" dirty="0">
                <a:effectLst/>
              </a:rPr>
              <a:t>Albert Bierstadt, </a:t>
            </a:r>
            <a:r>
              <a:rPr lang="en-US" sz="1700" b="0" i="1" u="none" strike="noStrike" dirty="0" err="1">
                <a:effectLst/>
              </a:rPr>
              <a:t>Mezi</a:t>
            </a:r>
            <a:r>
              <a:rPr lang="en-US" sz="1700" b="0" i="1" u="none" strike="noStrike" dirty="0">
                <a:effectLst/>
              </a:rPr>
              <a:t> </a:t>
            </a:r>
            <a:r>
              <a:rPr lang="en-US" sz="1700" b="0" i="1" u="none" strike="noStrike" dirty="0" err="1">
                <a:effectLst/>
              </a:rPr>
              <a:t>horami</a:t>
            </a:r>
            <a:r>
              <a:rPr lang="en-US" sz="1700" b="0" i="1" u="none" strike="noStrike" dirty="0">
                <a:effectLst/>
              </a:rPr>
              <a:t> Sierra Nevada, </a:t>
            </a:r>
            <a:r>
              <a:rPr lang="en-US" sz="1700" b="0" i="1" u="none" strike="noStrike" dirty="0" err="1">
                <a:effectLst/>
              </a:rPr>
              <a:t>Kalifornie</a:t>
            </a:r>
            <a:r>
              <a:rPr lang="en-US" sz="1700" b="0" i="0" u="none" strike="noStrike" dirty="0">
                <a:effectLst/>
              </a:rPr>
              <a:t>, 1868 </a:t>
            </a:r>
            <a:r>
              <a:rPr lang="en-US" sz="1700" b="0" i="0" u="none" strike="noStrike" dirty="0" err="1">
                <a:effectLst/>
              </a:rPr>
              <a:t>Americká</a:t>
            </a:r>
            <a:r>
              <a:rPr lang="en-US" sz="1700" b="0" i="0" u="none" strike="noStrike" dirty="0">
                <a:effectLst/>
              </a:rPr>
              <a:t> </a:t>
            </a:r>
            <a:r>
              <a:rPr lang="en-US" sz="1700" b="0" i="0" u="none" strike="noStrike" dirty="0" err="1">
                <a:effectLst/>
              </a:rPr>
              <a:t>krajinářská</a:t>
            </a:r>
            <a:r>
              <a:rPr lang="en-US" sz="1700" b="0" i="0" u="none" strike="noStrike" dirty="0">
                <a:effectLst/>
              </a:rPr>
              <a:t> </a:t>
            </a:r>
            <a:r>
              <a:rPr lang="en-US" sz="1700" b="0" i="0" u="none" strike="noStrike" dirty="0" err="1">
                <a:effectLst/>
              </a:rPr>
              <a:t>malba</a:t>
            </a:r>
            <a:endParaRPr lang="en-US" sz="1700" b="0" i="0" u="none" strike="noStrike" dirty="0">
              <a:effectLst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D319F7C-2D74-439E-98B3-5E2B3A6100E8}"/>
              </a:ext>
            </a:extLst>
          </p:cNvPr>
          <p:cNvSpPr txBox="1"/>
          <p:nvPr/>
        </p:nvSpPr>
        <p:spPr>
          <a:xfrm>
            <a:off x="424816" y="1713269"/>
            <a:ext cx="3029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„Země nikoho“</a:t>
            </a:r>
          </a:p>
        </p:txBody>
      </p:sp>
    </p:spTree>
    <p:extLst>
      <p:ext uri="{BB962C8B-B14F-4D97-AF65-F5344CB8AC3E}">
        <p14:creationId xmlns:p14="http://schemas.microsoft.com/office/powerpoint/2010/main" val="5655154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511" name="Rectangle 21510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Picture 2" descr="page26image4246631728">
            <a:extLst>
              <a:ext uri="{FF2B5EF4-FFF2-40B4-BE49-F238E27FC236}">
                <a16:creationId xmlns:a16="http://schemas.microsoft.com/office/drawing/2014/main" id="{0472E37F-F713-4680-AABD-4596C1C58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4" r="-2" b="20839"/>
          <a:stretch>
            <a:fillRect/>
          </a:stretch>
        </p:blipFill>
        <p:spPr bwMode="auto"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5" name="Picture 1" descr="page25image4200078512">
            <a:extLst>
              <a:ext uri="{FF2B5EF4-FFF2-40B4-BE49-F238E27FC236}">
                <a16:creationId xmlns:a16="http://schemas.microsoft.com/office/drawing/2014/main" id="{27F990E8-3B44-7F5D-564B-10F068178BE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4" r="-2" b="14149"/>
          <a:stretch>
            <a:fillRect/>
          </a:stretch>
        </p:blipFill>
        <p:spPr bwMode="auto"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1513" name="Freeform: Shape 21512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515" name="Freeform: Shape 21514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EFC2931-D892-D466-71A3-3EBCEC986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Krajina v čase</a:t>
            </a:r>
          </a:p>
        </p:txBody>
      </p:sp>
      <p:sp>
        <p:nvSpPr>
          <p:cNvPr id="21517" name="Rectangle 21516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1519" name="Rectangle 21518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21" name="Rectangle 21520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6C880E-617D-70F2-23E6-C8DA06548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2512611"/>
            <a:ext cx="4832803" cy="36643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effectLst/>
              </a:rPr>
              <a:t>Hieronymus Bosch, </a:t>
            </a:r>
            <a:r>
              <a:rPr lang="en-US" sz="2000" i="1" dirty="0" err="1">
                <a:effectLst/>
              </a:rPr>
              <a:t>Peklo</a:t>
            </a:r>
            <a:r>
              <a:rPr lang="en-US" sz="2000" dirty="0">
                <a:effectLst/>
              </a:rPr>
              <a:t>, 16. </a:t>
            </a:r>
            <a:r>
              <a:rPr lang="en-US" sz="2000" dirty="0" err="1">
                <a:effectLst/>
              </a:rPr>
              <a:t>století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84442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1" descr="page27image4243339328">
            <a:extLst>
              <a:ext uri="{FF2B5EF4-FFF2-40B4-BE49-F238E27FC236}">
                <a16:creationId xmlns:a16="http://schemas.microsoft.com/office/drawing/2014/main" id="{5628A9DB-C54F-3EC4-C314-CFA77C202AA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39" b="17061"/>
          <a:stretch>
            <a:fillRect/>
          </a:stretch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4" name="Rectangle 22533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AAAD251-6D07-EB2F-8D5F-B3B4C03AB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/>
            <a:r>
              <a:rPr lang="en-US" sz="3600" dirty="0"/>
              <a:t>Krajina a </a:t>
            </a:r>
            <a:r>
              <a:rPr lang="en-US" sz="3600" dirty="0" err="1"/>
              <a:t>společnost</a:t>
            </a:r>
            <a:br>
              <a:rPr lang="en-US" sz="3600" dirty="0"/>
            </a:br>
            <a:r>
              <a:rPr lang="en-US" sz="1300" dirty="0"/>
              <a:t>J</a:t>
            </a:r>
            <a:r>
              <a:rPr lang="cs-CZ" sz="1300" dirty="0" err="1">
                <a:effectLst/>
                <a:latin typeface="Arial,Bold"/>
              </a:rPr>
              <a:t>ean</a:t>
            </a:r>
            <a:r>
              <a:rPr lang="cs-CZ" sz="1300" dirty="0">
                <a:effectLst/>
                <a:latin typeface="Arial,Bold"/>
              </a:rPr>
              <a:t> Francois </a:t>
            </a:r>
            <a:r>
              <a:rPr lang="cs-CZ" sz="1300" dirty="0" err="1">
                <a:effectLst/>
                <a:latin typeface="Arial,Bold"/>
              </a:rPr>
              <a:t>Millet</a:t>
            </a:r>
            <a:r>
              <a:rPr lang="cs-CZ" sz="1300" dirty="0">
                <a:effectLst/>
                <a:latin typeface="Arial,Bold"/>
              </a:rPr>
              <a:t>, </a:t>
            </a:r>
            <a:r>
              <a:rPr lang="cs-CZ" sz="1300" i="1" dirty="0">
                <a:effectLst/>
                <a:latin typeface="Arial,Bold"/>
              </a:rPr>
              <a:t>Anděl páně</a:t>
            </a:r>
            <a:r>
              <a:rPr lang="cs-CZ" sz="1300" b="1" i="1" dirty="0">
                <a:latin typeface="Arial" panose="020B0604020202020204" pitchFamily="34" charset="0"/>
              </a:rPr>
              <a:t>,</a:t>
            </a:r>
            <a:r>
              <a:rPr lang="cs-CZ" sz="1300" dirty="0">
                <a:effectLst/>
                <a:latin typeface="Arial,Bold"/>
              </a:rPr>
              <a:t>1857-1859 </a:t>
            </a:r>
            <a:endParaRPr lang="en-US" sz="1300" dirty="0"/>
          </a:p>
        </p:txBody>
      </p:sp>
      <p:cxnSp>
        <p:nvCxnSpPr>
          <p:cNvPr id="22536" name="Straight Connector 22535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38" name="Straight Connector 22537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34185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558" name="Rectangle 23557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6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7B54FA02-3974-167A-0FD0-270374DF5E4F}"/>
              </a:ext>
            </a:extLst>
          </p:cNvPr>
          <p:cNvSpPr txBox="1"/>
          <p:nvPr/>
        </p:nvSpPr>
        <p:spPr>
          <a:xfrm>
            <a:off x="640080" y="2872899"/>
            <a:ext cx="424358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>
                <a:effectLst/>
              </a:rPr>
              <a:t>Mariamna Davydova, </a:t>
            </a:r>
            <a:r>
              <a:rPr lang="en-US" sz="2200" b="0" i="1" u="none" strike="noStrike">
                <a:effectLst/>
              </a:rPr>
              <a:t>Piknik v lese u Kamenky</a:t>
            </a:r>
            <a:r>
              <a:rPr lang="en-US" sz="2200" b="0" i="0" u="none" strike="noStrike">
                <a:effectLst/>
              </a:rPr>
              <a:t>, 1922, akvarel</a:t>
            </a:r>
          </a:p>
        </p:txBody>
      </p:sp>
      <p:pic>
        <p:nvPicPr>
          <p:cNvPr id="23553" name="Picture 1" descr="page28image4163428496">
            <a:extLst>
              <a:ext uri="{FF2B5EF4-FFF2-40B4-BE49-F238E27FC236}">
                <a16:creationId xmlns:a16="http://schemas.microsoft.com/office/drawing/2014/main" id="{C947E402-DA16-D727-BD74-0B1A2F0FC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7" r="15256"/>
          <a:stretch>
            <a:fillRect/>
          </a:stretch>
        </p:blipFill>
        <p:spPr bwMode="auto">
          <a:xfrm>
            <a:off x="5096923" y="-22701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522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0" name="Rectangle 102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C9A84E0-796B-BCD3-683E-CC119D321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Definice</a:t>
            </a:r>
          </a:p>
        </p:txBody>
      </p:sp>
      <p:sp>
        <p:nvSpPr>
          <p:cNvPr id="103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955E42-B69D-37B2-FCAE-3D7979F259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0936" y="2580894"/>
            <a:ext cx="5885978" cy="354787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b="0" i="0" u="none" strike="noStrike" dirty="0">
                <a:effectLst/>
              </a:rPr>
              <a:t>2 </a:t>
            </a:r>
            <a:r>
              <a:rPr lang="en-US" sz="1800" b="0" i="0" u="none" strike="noStrike" dirty="0" err="1">
                <a:effectLst/>
              </a:rPr>
              <a:t>úrovně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významu</a:t>
            </a:r>
            <a:r>
              <a:rPr lang="en-US" sz="1800" b="0" i="0" u="none" strike="noStrike" dirty="0">
                <a:effectLst/>
              </a:rPr>
              <a:t>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K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b="0" i="0" u="none" strike="noStrike" dirty="0" err="1">
                <a:effectLst/>
              </a:rPr>
              <a:t>běžná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součást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našeho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každodenního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slovníku</a:t>
            </a:r>
            <a:endParaRPr lang="en-US" sz="1800" b="0" i="0" u="none" strike="noStrike" dirty="0">
              <a:effectLst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800" dirty="0"/>
              <a:t>K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b="0" i="0" u="none" strike="noStrike" dirty="0" err="1">
                <a:effectLst/>
              </a:rPr>
              <a:t>vědecký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pojem</a:t>
            </a:r>
            <a:r>
              <a:rPr lang="en-US" sz="1800" b="0" i="0" u="none" strike="noStrike" dirty="0">
                <a:effectLst/>
              </a:rPr>
              <a:t> – 2 </a:t>
            </a:r>
            <a:r>
              <a:rPr lang="en-US" sz="1800" b="0" i="0" u="none" strike="noStrike" dirty="0" err="1">
                <a:effectLst/>
              </a:rPr>
              <a:t>extrémy</a:t>
            </a:r>
            <a:r>
              <a:rPr lang="en-US" sz="1800" b="0" i="0" u="none" strike="noStrike" dirty="0">
                <a:effectLst/>
              </a:rPr>
              <a:t>:</a:t>
            </a:r>
          </a:p>
          <a:p>
            <a:pPr lvl="1"/>
            <a:r>
              <a:rPr lang="en-US" sz="1800" b="0" i="0" u="none" strike="noStrike" dirty="0">
                <a:effectLst/>
              </a:rPr>
              <a:t> K </a:t>
            </a:r>
            <a:r>
              <a:rPr lang="en-US" sz="1800" b="0" i="0" u="none" strike="noStrike" dirty="0" err="1">
                <a:effectLst/>
              </a:rPr>
              <a:t>jako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teoretický</a:t>
            </a:r>
            <a:r>
              <a:rPr lang="en-US" sz="1800" b="0" i="0" u="none" strike="noStrike" dirty="0">
                <a:effectLst/>
              </a:rPr>
              <a:t>/</a:t>
            </a:r>
            <a:r>
              <a:rPr lang="en-US" sz="1800" b="0" i="0" u="none" strike="noStrike" dirty="0" err="1">
                <a:effectLst/>
              </a:rPr>
              <a:t>sociální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konstrukt</a:t>
            </a:r>
            <a:endParaRPr lang="en-US" sz="1800" dirty="0"/>
          </a:p>
          <a:p>
            <a:pPr lvl="1"/>
            <a:r>
              <a:rPr lang="en-US" sz="1800" b="0" i="0" u="none" strike="noStrike" dirty="0">
                <a:effectLst/>
              </a:rPr>
              <a:t> K </a:t>
            </a:r>
            <a:r>
              <a:rPr lang="en-US" sz="1800" b="0" i="0" u="none" strike="noStrike" dirty="0" err="1">
                <a:effectLst/>
              </a:rPr>
              <a:t>jako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hmotné</a:t>
            </a:r>
            <a:r>
              <a:rPr lang="en-US" sz="1800" b="0" i="0" u="none" strike="noStrike" dirty="0">
                <a:effectLst/>
              </a:rPr>
              <a:t>, mat. </a:t>
            </a:r>
            <a:r>
              <a:rPr lang="en-US" sz="1800" b="0" i="0" u="none" strike="noStrike" dirty="0" err="1">
                <a:effectLst/>
              </a:rPr>
              <a:t>prostředí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formované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ekologickými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silami</a:t>
            </a:r>
            <a:endParaRPr lang="en-US" sz="1800" b="0" i="0" u="none" strike="noStrike" dirty="0">
              <a:effectLst/>
            </a:endParaRPr>
          </a:p>
          <a:p>
            <a:r>
              <a:rPr lang="en-US" sz="1800" b="0" i="0" u="none" strike="noStrike" dirty="0" err="1">
                <a:effectLst/>
              </a:rPr>
              <a:t>hlavní</a:t>
            </a:r>
            <a:r>
              <a:rPr lang="en-US" sz="1800" b="0" i="0" u="none" strike="noStrike" dirty="0">
                <a:effectLst/>
              </a:rPr>
              <a:t> proud </a:t>
            </a:r>
            <a:r>
              <a:rPr lang="en-US" sz="1800" b="0" i="0" u="none" strike="noStrike" dirty="0" err="1">
                <a:effectLst/>
              </a:rPr>
              <a:t>současných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koncepcí</a:t>
            </a:r>
            <a:r>
              <a:rPr lang="en-US" sz="1800" b="0" i="0" u="none" strike="noStrike" dirty="0">
                <a:effectLst/>
              </a:rPr>
              <a:t> K </a:t>
            </a:r>
            <a:r>
              <a:rPr lang="en-US" sz="1800" b="0" i="0" u="none" strike="noStrike" dirty="0" err="1">
                <a:effectLst/>
              </a:rPr>
              <a:t>leží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někde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uprostřed</a:t>
            </a:r>
            <a:r>
              <a:rPr lang="en-US" sz="1800" b="0" i="0" u="none" strike="noStrike" dirty="0">
                <a:effectLst/>
              </a:rPr>
              <a:t>:</a:t>
            </a:r>
          </a:p>
          <a:p>
            <a:pPr lvl="1"/>
            <a:r>
              <a:rPr lang="en-US" sz="1800" dirty="0"/>
              <a:t>K </a:t>
            </a:r>
            <a:r>
              <a:rPr lang="en-US" sz="1800" dirty="0" err="1"/>
              <a:t>jako</a:t>
            </a:r>
            <a:r>
              <a:rPr lang="en-US" sz="1800" dirty="0"/>
              <a:t> </a:t>
            </a:r>
            <a:r>
              <a:rPr lang="en-US" sz="1800" dirty="0" err="1"/>
              <a:t>utvářená</a:t>
            </a:r>
            <a:r>
              <a:rPr lang="en-US" sz="1800" dirty="0"/>
              <a:t> </a:t>
            </a:r>
            <a:r>
              <a:rPr lang="en-US" sz="1800" dirty="0" err="1"/>
              <a:t>lidskou</a:t>
            </a:r>
            <a:r>
              <a:rPr lang="en-US" sz="1800" dirty="0"/>
              <a:t> </a:t>
            </a:r>
            <a:r>
              <a:rPr lang="en-US" sz="1800" dirty="0" err="1"/>
              <a:t>činností</a:t>
            </a:r>
            <a:r>
              <a:rPr lang="en-US" sz="1800" dirty="0"/>
              <a:t> (</a:t>
            </a:r>
            <a:r>
              <a:rPr lang="en-US" sz="1800" dirty="0" err="1"/>
              <a:t>vnímáním</a:t>
            </a:r>
            <a:r>
              <a:rPr lang="en-US" sz="1800" dirty="0"/>
              <a:t> </a:t>
            </a:r>
            <a:r>
              <a:rPr lang="en-US" sz="1800" dirty="0" err="1"/>
              <a:t>či</a:t>
            </a:r>
            <a:r>
              <a:rPr lang="en-US" sz="1800" dirty="0"/>
              <a:t> </a:t>
            </a:r>
            <a:r>
              <a:rPr lang="en-US" sz="1800" dirty="0" err="1"/>
              <a:t>pamětí</a:t>
            </a:r>
            <a:r>
              <a:rPr lang="en-US" sz="1800" dirty="0"/>
              <a:t>)</a:t>
            </a:r>
          </a:p>
          <a:p>
            <a:pPr lvl="1"/>
            <a:r>
              <a:rPr lang="en-US" sz="1800" b="0" i="0" u="none" strike="noStrike" dirty="0">
                <a:effectLst/>
              </a:rPr>
              <a:t>K </a:t>
            </a:r>
            <a:r>
              <a:rPr lang="en-US" sz="1800" b="0" i="0" u="none" strike="noStrike" dirty="0" err="1">
                <a:effectLst/>
              </a:rPr>
              <a:t>jako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něco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daného</a:t>
            </a:r>
            <a:r>
              <a:rPr lang="en-US" sz="1800" dirty="0"/>
              <a:t>, </a:t>
            </a:r>
            <a:r>
              <a:rPr lang="en-US" sz="1800" b="0" i="0" u="none" strike="noStrike" dirty="0" err="1">
                <a:effectLst/>
              </a:rPr>
              <a:t>přirozeného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měřitelného</a:t>
            </a:r>
            <a:endParaRPr lang="en-US" sz="1800" b="0" i="0" u="none" strike="noStrike" dirty="0">
              <a:effectLst/>
            </a:endParaRPr>
          </a:p>
          <a:p>
            <a:r>
              <a:rPr lang="en-US" sz="1800" dirty="0"/>
              <a:t>&gt;&gt; </a:t>
            </a:r>
            <a:r>
              <a:rPr lang="en-US" sz="1800" dirty="0" err="1"/>
              <a:t>Definice</a:t>
            </a:r>
            <a:r>
              <a:rPr lang="en-US" sz="1800" dirty="0"/>
              <a:t> </a:t>
            </a:r>
            <a:r>
              <a:rPr lang="en-US" sz="1800" dirty="0" err="1"/>
              <a:t>krajiny</a:t>
            </a:r>
            <a:r>
              <a:rPr lang="en-US" sz="1800" dirty="0"/>
              <a:t> </a:t>
            </a:r>
            <a:r>
              <a:rPr lang="en-US" sz="1800" dirty="0" err="1"/>
              <a:t>nejsou</a:t>
            </a:r>
            <a:r>
              <a:rPr lang="en-US" sz="1800" dirty="0"/>
              <a:t> </a:t>
            </a:r>
            <a:r>
              <a:rPr lang="en-US" sz="1800" dirty="0" err="1"/>
              <a:t>nikdy</a:t>
            </a:r>
            <a:r>
              <a:rPr lang="en-US" sz="1800" dirty="0"/>
              <a:t> </a:t>
            </a:r>
            <a:r>
              <a:rPr lang="en-US" sz="1800" dirty="0" err="1"/>
              <a:t>neutrální</a:t>
            </a:r>
            <a:r>
              <a:rPr lang="en-US" sz="1800" dirty="0"/>
              <a:t>, </a:t>
            </a:r>
            <a:r>
              <a:rPr lang="en-US" sz="1800" dirty="0" err="1"/>
              <a:t>jsou</a:t>
            </a:r>
            <a:r>
              <a:rPr lang="en-US" sz="1800" dirty="0"/>
              <a:t> </a:t>
            </a:r>
            <a:r>
              <a:rPr lang="en-US" sz="1800" dirty="0" err="1"/>
              <a:t>vždy</a:t>
            </a:r>
            <a:r>
              <a:rPr lang="en-US" sz="1800" dirty="0"/>
              <a:t> K a J </a:t>
            </a:r>
            <a:r>
              <a:rPr lang="en-US" sz="1800" dirty="0" err="1"/>
              <a:t>podméněné</a:t>
            </a:r>
            <a:r>
              <a:rPr lang="en-US" sz="1800" dirty="0"/>
              <a:t>.</a:t>
            </a:r>
            <a:endParaRPr lang="en-US" sz="1800" b="0" i="0" u="none" strike="noStrike" dirty="0">
              <a:effectLst/>
            </a:endParaRPr>
          </a:p>
          <a:p>
            <a:endParaRPr lang="en-US" sz="1800" dirty="0"/>
          </a:p>
        </p:txBody>
      </p:sp>
      <p:pic>
        <p:nvPicPr>
          <p:cNvPr id="1025" name="Picture 1" descr="page2image4227722080">
            <a:extLst>
              <a:ext uri="{FF2B5EF4-FFF2-40B4-BE49-F238E27FC236}">
                <a16:creationId xmlns:a16="http://schemas.microsoft.com/office/drawing/2014/main" id="{E4720AD3-52ED-B072-091A-348F9998448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92620" y="640080"/>
            <a:ext cx="4071823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4300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" descr="page29image4162628736">
            <a:extLst>
              <a:ext uri="{FF2B5EF4-FFF2-40B4-BE49-F238E27FC236}">
                <a16:creationId xmlns:a16="http://schemas.microsoft.com/office/drawing/2014/main" id="{DE9CEC50-E595-7D63-5402-33782E6D013A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BDCCE49A-007F-36AF-C77C-2B0A6593FA98}"/>
              </a:ext>
            </a:extLst>
          </p:cNvPr>
          <p:cNvSpPr txBox="1"/>
          <p:nvPr/>
        </p:nvSpPr>
        <p:spPr>
          <a:xfrm>
            <a:off x="3048000" y="6368534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 u="none" strike="noStrike" dirty="0">
                <a:effectLst/>
              </a:rPr>
              <a:t>Sergej </a:t>
            </a:r>
            <a:r>
              <a:rPr lang="cs-CZ" b="0" i="0" u="none" strike="noStrike" dirty="0" err="1">
                <a:effectLst/>
              </a:rPr>
              <a:t>Gerasimov</a:t>
            </a:r>
            <a:r>
              <a:rPr lang="cs-CZ" b="0" i="0" u="none" strike="noStrike" dirty="0">
                <a:effectLst/>
              </a:rPr>
              <a:t>, </a:t>
            </a:r>
            <a:r>
              <a:rPr lang="cs-CZ" b="0" i="1" u="none" strike="noStrike" dirty="0">
                <a:effectLst/>
              </a:rPr>
              <a:t>Oslava sklizně na kolektivním </a:t>
            </a:r>
            <a:r>
              <a:rPr lang="cs-CZ" b="0" i="1" u="none" strike="noStrike" dirty="0" err="1">
                <a:effectLst/>
              </a:rPr>
              <a:t>statktu</a:t>
            </a:r>
            <a:r>
              <a:rPr lang="cs-CZ" b="0" i="0" u="none" strike="noStrike" dirty="0">
                <a:effectLst/>
              </a:rPr>
              <a:t>, 1937</a:t>
            </a:r>
          </a:p>
        </p:txBody>
      </p:sp>
    </p:spTree>
    <p:extLst>
      <p:ext uri="{BB962C8B-B14F-4D97-AF65-F5344CB8AC3E}">
        <p14:creationId xmlns:p14="http://schemas.microsoft.com/office/powerpoint/2010/main" val="20163648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606" name="Rectangle 25605">
            <a:extLst>
              <a:ext uri="{FF2B5EF4-FFF2-40B4-BE49-F238E27FC236}">
                <a16:creationId xmlns:a16="http://schemas.microsoft.com/office/drawing/2014/main" id="{D2854001-B4AF-4E18-9D2E-33E37F97A8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08" name="Rectangle 25607">
            <a:extLst>
              <a:ext uri="{FF2B5EF4-FFF2-40B4-BE49-F238E27FC236}">
                <a16:creationId xmlns:a16="http://schemas.microsoft.com/office/drawing/2014/main" id="{8AEA628B-C8FF-4D0B-B111-F101F580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3202" y="36338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610" name="Rectangle 25609">
            <a:extLst>
              <a:ext uri="{FF2B5EF4-FFF2-40B4-BE49-F238E27FC236}">
                <a16:creationId xmlns:a16="http://schemas.microsoft.com/office/drawing/2014/main" id="{42663BD0-064C-40FC-A331-F49FCA9536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8506" y="2935541"/>
            <a:ext cx="62179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9E82A606-5DA6-6AF9-D6C4-ADC0B27B46B1}"/>
              </a:ext>
            </a:extLst>
          </p:cNvPr>
          <p:cNvSpPr txBox="1"/>
          <p:nvPr/>
        </p:nvSpPr>
        <p:spPr>
          <a:xfrm>
            <a:off x="639270" y="3355848"/>
            <a:ext cx="6244957" cy="28254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b="0" i="0" u="none" strike="noStrike">
                <a:effectLst/>
              </a:rPr>
              <a:t>Dorothea Lange, </a:t>
            </a:r>
            <a:r>
              <a:rPr lang="en-US" sz="2200" b="0" i="1" u="none" strike="noStrike">
                <a:effectLst/>
              </a:rPr>
              <a:t>Chudí sběrači švestek v Kalifornii</a:t>
            </a:r>
            <a:r>
              <a:rPr lang="en-US" sz="2200" b="0" i="0" u="none" strike="noStrike">
                <a:effectLst/>
              </a:rPr>
              <a:t>. Matka šesti dětí. Věk třicet dva let. Nipomo, Kalifornie, únor 1936.</a:t>
            </a:r>
          </a:p>
        </p:txBody>
      </p:sp>
      <p:pic>
        <p:nvPicPr>
          <p:cNvPr id="25601" name="Picture 1" descr="page30image4242580784">
            <a:extLst>
              <a:ext uri="{FF2B5EF4-FFF2-40B4-BE49-F238E27FC236}">
                <a16:creationId xmlns:a16="http://schemas.microsoft.com/office/drawing/2014/main" id="{03AA533D-B988-7383-76B3-EAE7661F21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2800"/>
          <a:stretch>
            <a:fillRect/>
          </a:stretch>
        </p:blipFill>
        <p:spPr bwMode="auto">
          <a:xfrm>
            <a:off x="7684007" y="603504"/>
            <a:ext cx="4050792" cy="557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03413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30" name="Rectangle 26629">
            <a:extLst>
              <a:ext uri="{FF2B5EF4-FFF2-40B4-BE49-F238E27FC236}">
                <a16:creationId xmlns:a16="http://schemas.microsoft.com/office/drawing/2014/main" id="{ED9C414A-A284-4D73-B9C7-54C138F6D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A0E5B31B-9713-AE7F-4BAF-6B445BD10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62" y="680482"/>
            <a:ext cx="2955852" cy="328312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72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Krajina a </a:t>
            </a:r>
            <a:r>
              <a:rPr lang="en-US" sz="7200" kern="1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rPr>
              <a:t>reklama</a:t>
            </a:r>
            <a:endParaRPr lang="en-US" sz="7200" kern="12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632" name="Rectangle 26631">
            <a:extLst>
              <a:ext uri="{FF2B5EF4-FFF2-40B4-BE49-F238E27FC236}">
                <a16:creationId xmlns:a16="http://schemas.microsoft.com/office/drawing/2014/main" id="{A3DAD80A-CFC8-4003-858B-671FF2048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5045" y="0"/>
            <a:ext cx="7406956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pic>
        <p:nvPicPr>
          <p:cNvPr id="26625" name="Picture 1" descr="page31image4162680960">
            <a:extLst>
              <a:ext uri="{FF2B5EF4-FFF2-40B4-BE49-F238E27FC236}">
                <a16:creationId xmlns:a16="http://schemas.microsoft.com/office/drawing/2014/main" id="{67B05295-77E2-C4E3-C8FE-AC4C9C7483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2674" y="698030"/>
            <a:ext cx="6052010" cy="5461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291143A0-A037-0E3B-833C-BE8FD83811D0}"/>
              </a:ext>
            </a:extLst>
          </p:cNvPr>
          <p:cNvSpPr txBox="1"/>
          <p:nvPr/>
        </p:nvSpPr>
        <p:spPr>
          <a:xfrm>
            <a:off x="333829" y="4441305"/>
            <a:ext cx="33092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Manipulace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Spojování produktu s obrazem a s ním spojenými představami</a:t>
            </a:r>
          </a:p>
        </p:txBody>
      </p:sp>
    </p:spTree>
    <p:extLst>
      <p:ext uri="{BB962C8B-B14F-4D97-AF65-F5344CB8AC3E}">
        <p14:creationId xmlns:p14="http://schemas.microsoft.com/office/powerpoint/2010/main" val="25474210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1" descr="page32image4255750784">
            <a:extLst>
              <a:ext uri="{FF2B5EF4-FFF2-40B4-BE49-F238E27FC236}">
                <a16:creationId xmlns:a16="http://schemas.microsoft.com/office/drawing/2014/main" id="{AD7972C8-213A-FFCF-88E3-E29DC8AA6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413737" y="910398"/>
            <a:ext cx="9694622" cy="503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page32image4255750992">
            <a:extLst>
              <a:ext uri="{FF2B5EF4-FFF2-40B4-BE49-F238E27FC236}">
                <a16:creationId xmlns:a16="http://schemas.microsoft.com/office/drawing/2014/main" id="{D96CD61D-3C6F-06E4-4964-C0C6CDC138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84443" y="573673"/>
            <a:ext cx="6023113" cy="571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0390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4D00DF-7625-A9FC-D45A-8C13DCF6C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Psychoanalytický přístup</a:t>
            </a:r>
          </a:p>
        </p:txBody>
      </p:sp>
      <p:pic>
        <p:nvPicPr>
          <p:cNvPr id="28673" name="Picture 1" descr="page33image4200456000">
            <a:extLst>
              <a:ext uri="{FF2B5EF4-FFF2-40B4-BE49-F238E27FC236}">
                <a16:creationId xmlns:a16="http://schemas.microsoft.com/office/drawing/2014/main" id="{4974EDCC-AA17-867F-247A-7511B2A745A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327" y="1825625"/>
            <a:ext cx="5573345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A9FA2789-4F3D-A40D-FBC4-A94F7066CFE7}"/>
              </a:ext>
            </a:extLst>
          </p:cNvPr>
          <p:cNvSpPr txBox="1"/>
          <p:nvPr/>
        </p:nvSpPr>
        <p:spPr>
          <a:xfrm>
            <a:off x="1794013" y="6386237"/>
            <a:ext cx="9559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solidFill>
                  <a:srgbClr val="FFFFFF"/>
                </a:solidFill>
                <a:effectLst/>
                <a:latin typeface="Arial,Bold"/>
              </a:rPr>
              <a:t>Philippe Jacques Van 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,Bold"/>
              </a:rPr>
              <a:t>Bree</a:t>
            </a:r>
            <a:r>
              <a:rPr lang="cs-CZ" sz="1800" dirty="0">
                <a:solidFill>
                  <a:srgbClr val="FFFFFF"/>
                </a:solidFill>
                <a:effectLst/>
                <a:latin typeface="Arial,Bold"/>
              </a:rPr>
              <a:t>, </a:t>
            </a:r>
            <a:r>
              <a:rPr lang="cs-CZ" sz="1800" i="1" dirty="0">
                <a:solidFill>
                  <a:srgbClr val="FFFFFF"/>
                </a:solidFill>
                <a:effectLst/>
                <a:latin typeface="Arial,BoldItalic"/>
              </a:rPr>
              <a:t>Koupel v harému</a:t>
            </a:r>
            <a:r>
              <a:rPr lang="cs-CZ" sz="1800" dirty="0">
                <a:solidFill>
                  <a:srgbClr val="FFFFFF"/>
                </a:solidFill>
                <a:effectLst/>
                <a:latin typeface="Arial,BoldItalic"/>
              </a:rPr>
              <a:t>, </a:t>
            </a:r>
            <a:r>
              <a:rPr lang="cs-CZ" sz="1800" dirty="0">
                <a:solidFill>
                  <a:srgbClr val="FFFFFF"/>
                </a:solidFill>
                <a:effectLst/>
                <a:latin typeface="Arial,Bold"/>
              </a:rPr>
              <a:t>19. století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7348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84FAE4-ED4C-D714-70CD-B65CA87BC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0" i="0" u="none" strike="noStrike" dirty="0">
                <a:effectLst/>
              </a:rPr>
              <a:t>Zajímavé výzkumy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7603EC-4F6D-FEBE-435A-022AF982C0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42478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A67E5649-3E16-8A97-9AD0-8D7C5575B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3" y="741391"/>
            <a:ext cx="5219307" cy="161620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</a:t>
            </a:r>
            <a:r>
              <a:rPr lang="en-US" sz="4000" b="1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rajina a </a:t>
            </a:r>
            <a:r>
              <a:rPr lang="en-US" sz="4000" b="1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kláštery</a:t>
            </a:r>
            <a:r>
              <a:rPr lang="en-US" sz="4000" b="1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– </a:t>
            </a:r>
            <a:r>
              <a:rPr lang="en-US" sz="4000" b="1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letecké</a:t>
            </a:r>
            <a:r>
              <a:rPr lang="en-US" sz="4000" b="1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 </a:t>
            </a:r>
            <a:r>
              <a:rPr lang="en-US" sz="4000" b="1" i="0" u="none" strike="noStrike" kern="1200" dirty="0" err="1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fotografie</a:t>
            </a:r>
            <a:br>
              <a:rPr lang="en-US" sz="4000" b="1" i="0" u="none" strike="noStrike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9702E12-8473-461B-1AD0-4250DEB859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6692" y="2533476"/>
            <a:ext cx="5219307" cy="353741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400" b="0" i="0" u="none" strike="noStrike" dirty="0" err="1">
                <a:effectLst/>
              </a:rPr>
              <a:t>Využití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leteckých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fotografií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jako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zdroje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informací</a:t>
            </a:r>
            <a:endParaRPr lang="en-US" sz="2400" dirty="0"/>
          </a:p>
          <a:p>
            <a:pPr lvl="1"/>
            <a:r>
              <a:rPr lang="en-US" b="0" i="0" u="none" strike="noStrike" dirty="0">
                <a:effectLst/>
              </a:rPr>
              <a:t>I, </a:t>
            </a:r>
            <a:r>
              <a:rPr lang="en-US" b="0" i="0" u="none" strike="noStrike" dirty="0" err="1">
                <a:effectLst/>
              </a:rPr>
              <a:t>které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nejsou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zřejmé</a:t>
            </a:r>
            <a:r>
              <a:rPr lang="en-US" b="0" i="0" u="none" strike="noStrike" dirty="0">
                <a:effectLst/>
              </a:rPr>
              <a:t> z </a:t>
            </a:r>
            <a:r>
              <a:rPr lang="en-US" b="0" i="0" u="none" strike="noStrike" dirty="0" err="1">
                <a:effectLst/>
              </a:rPr>
              <a:t>jiných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zdrojů</a:t>
            </a:r>
            <a:endParaRPr lang="en-US" dirty="0"/>
          </a:p>
          <a:p>
            <a:pPr lvl="1"/>
            <a:r>
              <a:rPr lang="en-US" b="0" i="0" u="none" strike="noStrike" dirty="0" err="1">
                <a:effectLst/>
              </a:rPr>
              <a:t>stopy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vegetace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stopy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půdy</a:t>
            </a:r>
            <a:r>
              <a:rPr lang="en-US" b="0" i="0" u="none" strike="noStrike" dirty="0">
                <a:effectLst/>
              </a:rPr>
              <a:t>, </a:t>
            </a:r>
            <a:r>
              <a:rPr lang="en-US" b="0" i="0" u="none" strike="noStrike" dirty="0" err="1">
                <a:effectLst/>
              </a:rPr>
              <a:t>zemní</a:t>
            </a:r>
            <a:r>
              <a:rPr lang="en-US" b="0" i="0" u="none" strike="noStrike" dirty="0">
                <a:effectLst/>
              </a:rPr>
              <a:t> </a:t>
            </a:r>
            <a:r>
              <a:rPr lang="en-US" b="0" i="0" u="none" strike="noStrike" dirty="0" err="1">
                <a:effectLst/>
              </a:rPr>
              <a:t>valy</a:t>
            </a:r>
            <a:endParaRPr lang="en-US" dirty="0"/>
          </a:p>
          <a:p>
            <a:pPr lvl="1"/>
            <a:r>
              <a:rPr lang="en-US" b="0" i="0" u="none" strike="noStrike" dirty="0" err="1">
                <a:effectLst/>
              </a:rPr>
              <a:t>Př</a:t>
            </a:r>
            <a:r>
              <a:rPr lang="en-US" b="0" i="0" u="none" strike="noStrike" dirty="0">
                <a:effectLst/>
              </a:rPr>
              <a:t>. </a:t>
            </a:r>
            <a:r>
              <a:rPr lang="en-US" b="0" i="0" u="none" strike="noStrike" dirty="0" err="1">
                <a:effectLst/>
              </a:rPr>
              <a:t>Opatství</a:t>
            </a:r>
            <a:r>
              <a:rPr lang="en-US" b="0" i="0" u="none" strike="noStrike" dirty="0">
                <a:effectLst/>
              </a:rPr>
              <a:t> Wymondham, </a:t>
            </a:r>
            <a:r>
              <a:rPr lang="en-US" b="0" i="0" u="none" strike="noStrike" dirty="0" err="1">
                <a:effectLst/>
              </a:rPr>
              <a:t>Nortfolk</a:t>
            </a:r>
            <a:r>
              <a:rPr lang="en-US" dirty="0"/>
              <a:t> a </a:t>
            </a:r>
            <a:r>
              <a:rPr lang="en-US" b="0" i="0" u="none" strike="noStrike" dirty="0" err="1">
                <a:effectLst/>
              </a:rPr>
              <a:t>Opatství</a:t>
            </a:r>
            <a:r>
              <a:rPr lang="en-US" b="0" i="0" u="none" strike="noStrike" dirty="0">
                <a:effectLst/>
              </a:rPr>
              <a:t> West Dereham</a:t>
            </a:r>
          </a:p>
          <a:p>
            <a:pPr lvl="2"/>
            <a:r>
              <a:rPr lang="en-US" sz="2400" dirty="0" err="1"/>
              <a:t>k</a:t>
            </a:r>
            <a:r>
              <a:rPr lang="en-US" sz="2400" b="0" i="0" u="none" strike="noStrike" dirty="0" err="1">
                <a:effectLst/>
              </a:rPr>
              <a:t>lášterní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hospodářství</a:t>
            </a:r>
            <a:r>
              <a:rPr lang="en-US" sz="2400" b="0" i="0" u="none" strike="noStrike" dirty="0">
                <a:effectLst/>
              </a:rPr>
              <a:t> (</a:t>
            </a:r>
            <a:r>
              <a:rPr lang="en-US" sz="2400" b="0" i="0" u="none" strike="noStrike" dirty="0" err="1">
                <a:effectLst/>
              </a:rPr>
              <a:t>místa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statků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atp</a:t>
            </a:r>
            <a:r>
              <a:rPr lang="en-US" sz="2400" b="0" i="0" u="none" strike="noStrike" dirty="0">
                <a:effectLst/>
              </a:rPr>
              <a:t>./</a:t>
            </a:r>
            <a:r>
              <a:rPr lang="en-US" sz="2400" b="0" i="0" u="none" strike="noStrike" dirty="0" err="1">
                <a:effectLst/>
              </a:rPr>
              <a:t>nedostatek</a:t>
            </a:r>
            <a:r>
              <a:rPr lang="en-US" sz="2400" b="0" i="0" u="none" strike="noStrike" dirty="0">
                <a:effectLst/>
              </a:rPr>
              <a:t> </a:t>
            </a:r>
            <a:r>
              <a:rPr lang="en-US" sz="2400" b="0" i="0" u="none" strike="noStrike" dirty="0" err="1">
                <a:effectLst/>
              </a:rPr>
              <a:t>dokumentů</a:t>
            </a:r>
            <a:r>
              <a:rPr lang="en-US" sz="2400" b="0" i="0" u="none" strike="noStrike" dirty="0">
                <a:effectLst/>
              </a:rPr>
              <a:t>)</a:t>
            </a:r>
          </a:p>
          <a:p>
            <a:pPr marL="0" indent="0">
              <a:buNone/>
            </a:pPr>
            <a:endParaRPr lang="en-US" sz="2000" b="0" i="0" u="none" strike="noStrike" dirty="0">
              <a:effectLst/>
            </a:endParaRPr>
          </a:p>
          <a:p>
            <a:endParaRPr lang="en-US" sz="2000" dirty="0"/>
          </a:p>
        </p:txBody>
      </p:sp>
      <p:pic>
        <p:nvPicPr>
          <p:cNvPr id="29699" name="Picture 3" descr="page34image4143796320">
            <a:extLst>
              <a:ext uri="{FF2B5EF4-FFF2-40B4-BE49-F238E27FC236}">
                <a16:creationId xmlns:a16="http://schemas.microsoft.com/office/drawing/2014/main" id="{953A5C70-8E9A-8E86-3695-0E761A623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57660" y="787114"/>
            <a:ext cx="4174181" cy="5283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9704" name="Group 29703">
            <a:extLst>
              <a:ext uri="{FF2B5EF4-FFF2-40B4-BE49-F238E27FC236}">
                <a16:creationId xmlns:a16="http://schemas.microsoft.com/office/drawing/2014/main" id="{C54A2A4D-19EF-3552-F383-6AD9587C8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29705" name="Rectangle 29704">
              <a:extLst>
                <a:ext uri="{FF2B5EF4-FFF2-40B4-BE49-F238E27FC236}">
                  <a16:creationId xmlns:a16="http://schemas.microsoft.com/office/drawing/2014/main" id="{A9208F0F-2734-3945-8FD0-EEB19CF41A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706" name="Rectangle 29705">
              <a:extLst>
                <a:ext uri="{FF2B5EF4-FFF2-40B4-BE49-F238E27FC236}">
                  <a16:creationId xmlns:a16="http://schemas.microsoft.com/office/drawing/2014/main" id="{62CFF5D9-43B9-9D58-6F3F-25041716D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932987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1" descr="page35image4243067104">
            <a:extLst>
              <a:ext uri="{FF2B5EF4-FFF2-40B4-BE49-F238E27FC236}">
                <a16:creationId xmlns:a16="http://schemas.microsoft.com/office/drawing/2014/main" id="{4D046BB0-14CF-54B2-B80D-D17CA6D7E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004800" cy="975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329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5C56E0-AAC4-6D40-1D80-324F56B2F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73"/>
            <a:ext cx="10515600" cy="1325563"/>
          </a:xfrm>
        </p:spPr>
        <p:txBody>
          <a:bodyPr/>
          <a:lstStyle/>
          <a:p>
            <a:pPr algn="ctr"/>
            <a:r>
              <a:rPr lang="cs-CZ" dirty="0"/>
              <a:t>Česká barokní krajina</a:t>
            </a:r>
          </a:p>
        </p:txBody>
      </p:sp>
      <p:pic>
        <p:nvPicPr>
          <p:cNvPr id="31745" name="Picture 1" descr="page36image4227463312">
            <a:extLst>
              <a:ext uri="{FF2B5EF4-FFF2-40B4-BE49-F238E27FC236}">
                <a16:creationId xmlns:a16="http://schemas.microsoft.com/office/drawing/2014/main" id="{6A05CE38-9869-AC78-6589-7E8B1B280A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7157" y="1565955"/>
            <a:ext cx="4953000" cy="280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page36image4227463616">
            <a:extLst>
              <a:ext uri="{FF2B5EF4-FFF2-40B4-BE49-F238E27FC236}">
                <a16:creationId xmlns:a16="http://schemas.microsoft.com/office/drawing/2014/main" id="{570FD86A-7173-8DF8-13A1-D23DA4ECD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6323"/>
            <a:ext cx="12192000" cy="3441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285C835B-3C04-6161-C7FF-85CDF9EDEB2B}"/>
              </a:ext>
            </a:extLst>
          </p:cNvPr>
          <p:cNvSpPr txBox="1"/>
          <p:nvPr/>
        </p:nvSpPr>
        <p:spPr>
          <a:xfrm>
            <a:off x="7609114" y="2784639"/>
            <a:ext cx="9474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solidFill>
                  <a:srgbClr val="FFFFFF"/>
                </a:solidFill>
                <a:effectLst/>
                <a:latin typeface="Arial,Bold"/>
              </a:rPr>
              <a:t>http://</a:t>
            </a:r>
            <a:r>
              <a:rPr lang="cs-CZ" sz="1800" dirty="0" err="1">
                <a:solidFill>
                  <a:srgbClr val="FFFFFF"/>
                </a:solidFill>
                <a:effectLst/>
                <a:latin typeface="Arial,Bold"/>
              </a:rPr>
              <a:t>www.baroknikrajinou.cz</a:t>
            </a:r>
            <a:r>
              <a:rPr lang="cs-CZ" sz="1800" dirty="0">
                <a:solidFill>
                  <a:srgbClr val="FFFFFF"/>
                </a:solidFill>
                <a:effectLst/>
                <a:latin typeface="Arial,Bold"/>
              </a:rPr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33962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715091-B001-E866-0192-2A964ED46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číst K?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1A3211-8F0D-0909-DDFF-653D81EF2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cs-CZ" b="0" i="0" u="none" strike="noStrike" dirty="0">
                <a:effectLst/>
              </a:rPr>
              <a:t>Průzkum krajiny (Wiliam </a:t>
            </a:r>
            <a:r>
              <a:rPr lang="cs-CZ" b="0" i="0" u="none" strike="noStrike" dirty="0" err="1">
                <a:effectLst/>
              </a:rPr>
              <a:t>Hoskins</a:t>
            </a:r>
            <a:r>
              <a:rPr lang="cs-CZ" b="0" i="0" u="none" strike="noStrike" dirty="0">
                <a:effectLst/>
              </a:rPr>
              <a:t>), topografický průzkum...</a:t>
            </a:r>
          </a:p>
          <a:p>
            <a:pPr lvl="1"/>
            <a:r>
              <a:rPr lang="cs-CZ" b="0" i="0" u="none" strike="noStrike" dirty="0">
                <a:effectLst/>
              </a:rPr>
              <a:t>Charakteristické rysy, typické znaky/nedůležité prvky:</a:t>
            </a:r>
          </a:p>
          <a:p>
            <a:pPr lvl="2"/>
            <a:r>
              <a:rPr lang="cs-CZ" b="0" i="0" u="none" strike="noStrike" dirty="0">
                <a:effectLst/>
              </a:rPr>
              <a:t>Stabilní prvky a fyzické rysy (stromy, budovy, oplocení, lesy, pole...)</a:t>
            </a:r>
          </a:p>
          <a:p>
            <a:pPr lvl="2"/>
            <a:r>
              <a:rPr lang="cs-CZ" b="0" i="0" u="none" strike="noStrike" dirty="0">
                <a:effectLst/>
              </a:rPr>
              <a:t>Výškové linie, rozdělení, komunikace (výškové rozdíly, cesty...)</a:t>
            </a:r>
          </a:p>
          <a:p>
            <a:pPr lvl="2"/>
            <a:r>
              <a:rPr lang="cs-CZ" b="0" i="0" u="none" strike="noStrike" dirty="0">
                <a:effectLst/>
              </a:rPr>
              <a:t>Osídlení (urbanizace), doprava, zemědělství</a:t>
            </a:r>
          </a:p>
          <a:p>
            <a:pPr lvl="2"/>
            <a:r>
              <a:rPr lang="cs-CZ" b="0" i="0" u="none" strike="noStrike" dirty="0">
                <a:effectLst/>
              </a:rPr>
              <a:t>Sítě/body...</a:t>
            </a:r>
          </a:p>
          <a:p>
            <a:pPr lvl="1"/>
            <a:r>
              <a:rPr lang="cs-CZ" b="0" i="0" u="none" strike="noStrike">
                <a:effectLst/>
              </a:rPr>
              <a:t>Dokumenty</a:t>
            </a:r>
            <a:r>
              <a:rPr lang="cs-CZ" b="0" i="0" u="none" strike="noStrike" dirty="0">
                <a:effectLst/>
              </a:rPr>
              <a:t>: záznamy z pozemkových průzkumů, pozemkové knihy, staré fotografie, letecké snímky, záznamy ze sčítání lidu...</a:t>
            </a:r>
          </a:p>
          <a:p>
            <a:pPr lvl="1"/>
            <a:r>
              <a:rPr lang="cs-CZ" dirty="0"/>
              <a:t>Moderní technologie</a:t>
            </a:r>
          </a:p>
          <a:p>
            <a:pPr lvl="2"/>
            <a:r>
              <a:rPr lang="cs-CZ" i="0" u="none" strike="noStrike" dirty="0">
                <a:effectLst/>
              </a:rPr>
              <a:t>Geografické informační systémy (GIS)</a:t>
            </a:r>
          </a:p>
          <a:p>
            <a:pPr lvl="2"/>
            <a:r>
              <a:rPr lang="cs-CZ" i="0" u="none" strike="noStrike" dirty="0">
                <a:effectLst/>
              </a:rPr>
              <a:t>Dálkový průzkum Země (</a:t>
            </a:r>
            <a:r>
              <a:rPr lang="cs-CZ" i="0" u="none" strike="noStrike" dirty="0" err="1">
                <a:effectLst/>
              </a:rPr>
              <a:t>Remote</a:t>
            </a:r>
            <a:r>
              <a:rPr lang="cs-CZ" i="0" u="none" strike="noStrike" dirty="0">
                <a:effectLst/>
              </a:rPr>
              <a:t> </a:t>
            </a:r>
            <a:r>
              <a:rPr lang="cs-CZ" i="0" u="none" strike="noStrike" dirty="0" err="1">
                <a:effectLst/>
              </a:rPr>
              <a:t>Sensing</a:t>
            </a:r>
            <a:r>
              <a:rPr lang="cs-CZ" i="0" u="none" strike="noStrike" dirty="0">
                <a:effectLst/>
              </a:rPr>
              <a:t>)</a:t>
            </a:r>
          </a:p>
          <a:p>
            <a:pPr lvl="3"/>
            <a:r>
              <a:rPr lang="cs-CZ" i="0" u="none" strike="noStrike" dirty="0">
                <a:effectLst/>
              </a:rPr>
              <a:t>letecké snímky, satelitní data nebo </a:t>
            </a:r>
            <a:r>
              <a:rPr lang="cs-CZ" i="0" u="none" strike="noStrike" dirty="0" err="1">
                <a:effectLst/>
              </a:rPr>
              <a:t>LiDAR</a:t>
            </a:r>
            <a:r>
              <a:rPr lang="cs-CZ" i="0" u="none" strike="noStrike" dirty="0">
                <a:effectLst/>
              </a:rPr>
              <a:t> (laserové skenování zemského povrchu)</a:t>
            </a:r>
          </a:p>
          <a:p>
            <a:pPr lvl="2"/>
            <a:r>
              <a:rPr lang="cs-CZ" i="0" u="none" strike="noStrike" dirty="0">
                <a:effectLst/>
              </a:rPr>
              <a:t>Digitalizace a </a:t>
            </a:r>
            <a:r>
              <a:rPr lang="cs-CZ" i="0" u="none" strike="noStrike" dirty="0" err="1">
                <a:effectLst/>
              </a:rPr>
              <a:t>georeferencování</a:t>
            </a:r>
            <a:r>
              <a:rPr lang="cs-CZ" i="0" u="none" strike="noStrike" dirty="0">
                <a:effectLst/>
              </a:rPr>
              <a:t> historických map</a:t>
            </a:r>
          </a:p>
          <a:p>
            <a:pPr lvl="2"/>
            <a:r>
              <a:rPr lang="cs-CZ" i="0" u="none" strike="noStrike" dirty="0">
                <a:effectLst/>
              </a:rPr>
              <a:t>3D modelování a vizualizace</a:t>
            </a:r>
          </a:p>
          <a:p>
            <a:pPr lvl="2"/>
            <a:r>
              <a:rPr lang="cs-CZ" i="0" u="none" strike="noStrike" dirty="0">
                <a:effectLst/>
              </a:rPr>
              <a:t>Environmentální a </a:t>
            </a:r>
            <a:r>
              <a:rPr lang="cs-CZ" i="0" u="none" strike="noStrike" dirty="0" err="1">
                <a:effectLst/>
              </a:rPr>
              <a:t>bioarcheologické</a:t>
            </a:r>
            <a:r>
              <a:rPr lang="cs-CZ" i="0" u="none" strike="noStrike" dirty="0">
                <a:effectLst/>
              </a:rPr>
              <a:t> metody…</a:t>
            </a:r>
          </a:p>
          <a:p>
            <a:pPr lvl="2"/>
            <a:endParaRPr lang="cs-CZ" b="0" i="0" u="none" strike="noStrike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0992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23E2EC-A793-3ABD-4578-26423737C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200" i="1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Scenérie</a:t>
            </a:r>
            <a:r>
              <a:rPr lang="cs-CZ" sz="320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krajiny je „</a:t>
            </a:r>
            <a:r>
              <a:rPr lang="cs-CZ" sz="3200" i="1" dirty="0" err="1">
                <a:solidFill>
                  <a:srgbClr val="FFFFFF"/>
                </a:solidFill>
                <a:effectLst/>
                <a:latin typeface="Arial,Italic"/>
              </a:rPr>
              <a:t>vystavěna</a:t>
            </a:r>
            <a:r>
              <a:rPr lang="cs-CZ" sz="3200" i="1" dirty="0">
                <a:solidFill>
                  <a:srgbClr val="FFFFFF"/>
                </a:solidFill>
                <a:effectLst/>
                <a:latin typeface="Arial,Italic"/>
              </a:rPr>
              <a:t> </a:t>
            </a:r>
            <a:r>
              <a:rPr lang="cs-CZ" sz="3200" i="1" dirty="0" err="1">
                <a:solidFill>
                  <a:srgbClr val="FFFFFF"/>
                </a:solidFill>
                <a:effectLst/>
                <a:latin typeface="Arial,Italic"/>
              </a:rPr>
              <a:t>stejne</a:t>
            </a:r>
            <a:r>
              <a:rPr lang="cs-CZ" sz="3200" i="1" dirty="0">
                <a:solidFill>
                  <a:srgbClr val="FFFFFF"/>
                </a:solidFill>
                <a:effectLst/>
                <a:latin typeface="Arial,Italic"/>
              </a:rPr>
              <a:t>̌ tak z vrstev </a:t>
            </a:r>
            <a:r>
              <a:rPr lang="cs-CZ" sz="3200" i="1" dirty="0" err="1">
                <a:solidFill>
                  <a:srgbClr val="FFFFFF"/>
                </a:solidFill>
                <a:effectLst/>
                <a:latin typeface="Arial,Italic"/>
              </a:rPr>
              <a:t>paměti</a:t>
            </a:r>
            <a:r>
              <a:rPr lang="cs-CZ" sz="3200" i="1" dirty="0">
                <a:solidFill>
                  <a:srgbClr val="FFFFFF"/>
                </a:solidFill>
                <a:effectLst/>
                <a:latin typeface="Arial,Italic"/>
              </a:rPr>
              <a:t> jako z vrstev kamene (...).</a:t>
            </a:r>
            <a:r>
              <a:rPr lang="cs-CZ" sz="3200" i="1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“ </a:t>
            </a:r>
            <a:br>
              <a:rPr lang="cs-CZ" dirty="0"/>
            </a:br>
            <a:br>
              <a:rPr lang="cs-CZ" dirty="0"/>
            </a:b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212173F-71B2-8754-C97C-62C8B19887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400" dirty="0">
                <a:solidFill>
                  <a:srgbClr val="FFFFFF"/>
                </a:solidFill>
                <a:effectLst/>
                <a:latin typeface="Arial,Italic"/>
              </a:rPr>
              <a:t>– Simon </a:t>
            </a:r>
            <a:r>
              <a:rPr lang="cs-CZ" sz="2400" dirty="0" err="1">
                <a:solidFill>
                  <a:srgbClr val="FFFFFF"/>
                </a:solidFill>
                <a:effectLst/>
                <a:latin typeface="Arial,Italic"/>
              </a:rPr>
              <a:t>Schama</a:t>
            </a:r>
            <a:r>
              <a:rPr lang="cs-CZ" sz="2400" dirty="0">
                <a:solidFill>
                  <a:srgbClr val="FFFFFF"/>
                </a:solidFill>
                <a:effectLst/>
                <a:latin typeface="Arial,Italic"/>
              </a:rPr>
              <a:t>, </a:t>
            </a:r>
            <a:r>
              <a:rPr lang="cs-CZ" sz="2400" i="1" dirty="0" err="1">
                <a:solidFill>
                  <a:srgbClr val="FFFFFF"/>
                </a:solidFill>
                <a:effectLst/>
                <a:latin typeface="Arial,Italic"/>
              </a:rPr>
              <a:t>Landscape</a:t>
            </a:r>
            <a:r>
              <a:rPr lang="cs-CZ" sz="2400" i="1" dirty="0">
                <a:solidFill>
                  <a:srgbClr val="FFFFFF"/>
                </a:solidFill>
                <a:effectLst/>
                <a:latin typeface="Arial,Italic"/>
              </a:rPr>
              <a:t> and </a:t>
            </a:r>
            <a:r>
              <a:rPr lang="cs-CZ" sz="2400" i="1" dirty="0" err="1">
                <a:solidFill>
                  <a:srgbClr val="FFFFFF"/>
                </a:solidFill>
                <a:effectLst/>
                <a:latin typeface="Arial,Italic"/>
              </a:rPr>
              <a:t>Memory</a:t>
            </a:r>
            <a:r>
              <a:rPr lang="cs-CZ" sz="2400" i="1" dirty="0">
                <a:solidFill>
                  <a:srgbClr val="FFFFFF"/>
                </a:solidFill>
                <a:effectLst/>
                <a:latin typeface="Arial,Italic"/>
              </a:rPr>
              <a:t> </a:t>
            </a:r>
            <a:r>
              <a:rPr lang="cs-CZ" sz="2400" dirty="0">
                <a:solidFill>
                  <a:srgbClr val="FFFFFF"/>
                </a:solidFill>
                <a:effectLst/>
                <a:latin typeface="Arial,Italic"/>
              </a:rPr>
              <a:t>(</a:t>
            </a:r>
            <a:r>
              <a:rPr lang="cs-CZ" sz="2400" dirty="0" err="1">
                <a:solidFill>
                  <a:srgbClr val="FFFFFF"/>
                </a:solidFill>
                <a:effectLst/>
                <a:latin typeface="Arial,Italic"/>
              </a:rPr>
              <a:t>Pamět</a:t>
            </a:r>
            <a:r>
              <a:rPr lang="cs-CZ" sz="2400" dirty="0">
                <a:solidFill>
                  <a:srgbClr val="FFFFFF"/>
                </a:solidFill>
                <a:effectLst/>
                <a:latin typeface="Arial,Italic"/>
              </a:rPr>
              <a:t> a krajina), 2007, s. 5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61604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CD98E6-074B-53BC-C5A4-BF71AF8BF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671" y="0"/>
            <a:ext cx="10515600" cy="1325563"/>
          </a:xfrm>
        </p:spPr>
        <p:txBody>
          <a:bodyPr/>
          <a:lstStyle/>
          <a:p>
            <a:r>
              <a:rPr lang="cs-CZ" dirty="0"/>
              <a:t>Význam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62F48E-8B47-8FC9-F4C6-E7E5048B39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095" y="1108532"/>
            <a:ext cx="5181600" cy="4351338"/>
          </a:xfrm>
        </p:spPr>
        <p:txBody>
          <a:bodyPr/>
          <a:lstStyle/>
          <a:p>
            <a:pPr algn="l"/>
            <a:r>
              <a:rPr lang="cs-CZ" b="0" i="0" u="none" strike="noStrike" dirty="0">
                <a:effectLst/>
              </a:rPr>
              <a:t>Čeština: kraj - krájet</a:t>
            </a:r>
          </a:p>
          <a:p>
            <a:pPr algn="l"/>
            <a:r>
              <a:rPr lang="cs-CZ" b="0" i="0" u="none" strike="noStrike" dirty="0">
                <a:effectLst/>
              </a:rPr>
              <a:t>Angličtina: krajina z holandštiny – </a:t>
            </a:r>
            <a:r>
              <a:rPr lang="cs-CZ" b="0" i="1" u="none" strike="noStrike" dirty="0" err="1">
                <a:effectLst/>
              </a:rPr>
              <a:t>landskip</a:t>
            </a:r>
            <a:r>
              <a:rPr lang="cs-CZ" b="0" i="0" u="none" strike="noStrike" dirty="0">
                <a:effectLst/>
              </a:rPr>
              <a:t> (vnitrozemí)</a:t>
            </a:r>
          </a:p>
          <a:p>
            <a:pPr algn="l"/>
            <a:r>
              <a:rPr lang="cs-CZ" b="0" i="0" u="none" strike="noStrike" dirty="0">
                <a:effectLst/>
              </a:rPr>
              <a:t>Francouzština: </a:t>
            </a:r>
            <a:r>
              <a:rPr lang="cs-CZ" b="0" i="1" u="none" strike="noStrike" dirty="0" err="1">
                <a:effectLst/>
              </a:rPr>
              <a:t>paysage</a:t>
            </a:r>
            <a:r>
              <a:rPr lang="cs-CZ" b="0" i="0" u="none" strike="noStrike" dirty="0">
                <a:effectLst/>
              </a:rPr>
              <a:t> (venkov) - </a:t>
            </a:r>
            <a:r>
              <a:rPr lang="cs-CZ" b="0" i="1" u="none" strike="noStrike" dirty="0" err="1">
                <a:effectLst/>
              </a:rPr>
              <a:t>paysan</a:t>
            </a:r>
            <a:r>
              <a:rPr lang="cs-CZ" b="0" i="0" u="none" strike="noStrike" dirty="0">
                <a:effectLst/>
              </a:rPr>
              <a:t> (venkovský, rolník)</a:t>
            </a:r>
          </a:p>
          <a:p>
            <a:endParaRPr lang="cs-CZ" dirty="0"/>
          </a:p>
        </p:txBody>
      </p:sp>
      <p:pic>
        <p:nvPicPr>
          <p:cNvPr id="2049" name="Picture 1" descr="page4image4199870096">
            <a:extLst>
              <a:ext uri="{FF2B5EF4-FFF2-40B4-BE49-F238E27FC236}">
                <a16:creationId xmlns:a16="http://schemas.microsoft.com/office/drawing/2014/main" id="{E750EDD2-C0BA-3F19-FF74-C3AB7ACFE0D6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246" y="1108532"/>
            <a:ext cx="6530659" cy="4640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7834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EA22A0-DC3A-CF2C-AAAA-0F3A4C907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Krajina a věda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06DCB3-1963-DA08-3464-E4773334B7A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l"/>
            <a:r>
              <a:rPr lang="cs-CZ" b="0" i="0" u="none" strike="noStrike" dirty="0">
                <a:effectLst/>
              </a:rPr>
              <a:t>Přírodní vědy (geologie, pedologie atd.)</a:t>
            </a:r>
          </a:p>
          <a:p>
            <a:pPr algn="l"/>
            <a:r>
              <a:rPr lang="cs-CZ" b="0" i="0" u="none" strike="noStrike" dirty="0">
                <a:effectLst/>
              </a:rPr>
              <a:t>Společenské a humanitní vědy (archeologie, antropologie, sociologie, geografie atd.)</a:t>
            </a:r>
          </a:p>
          <a:p>
            <a:pPr algn="l"/>
            <a:r>
              <a:rPr lang="cs-CZ" b="0" i="0" u="none" strike="noStrike" dirty="0">
                <a:effectLst/>
              </a:rPr>
              <a:t>Historie: K archeologie, krajinná historie, historická geografie, environmentální H</a:t>
            </a:r>
          </a:p>
          <a:p>
            <a:r>
              <a:rPr lang="cs-CZ" i="0" u="none" strike="noStrike" dirty="0">
                <a:effectLst/>
              </a:rPr>
              <a:t>Multidisciplinární výzkum přináší důkazy o výrobě vína v římské době u </a:t>
            </a:r>
            <a:r>
              <a:rPr lang="cs-CZ" i="0" u="none" strike="noStrike" dirty="0" err="1">
                <a:effectLst/>
              </a:rPr>
              <a:t>Ohridu</a:t>
            </a:r>
            <a:endParaRPr lang="cs-CZ" i="0" u="none" strike="noStrike" dirty="0">
              <a:effectLst/>
            </a:endParaRPr>
          </a:p>
          <a:p>
            <a:pPr algn="l"/>
            <a:r>
              <a:rPr lang="cs-CZ" b="0" i="0" u="none" strike="noStrike" dirty="0">
                <a:effectLst/>
              </a:rPr>
              <a:t>https://</a:t>
            </a:r>
            <a:r>
              <a:rPr lang="cs-CZ" b="0" i="0" u="none" strike="noStrike" dirty="0" err="1">
                <a:effectLst/>
              </a:rPr>
              <a:t>www.ff.cuni.cz</a:t>
            </a:r>
            <a:r>
              <a:rPr lang="cs-CZ" b="0" i="0" u="none" strike="noStrike" dirty="0">
                <a:effectLst/>
              </a:rPr>
              <a:t>/2025/11/multidisciplinarni-vyzkum-prinasi-dukazy-o-vyrobe-vina-v-rimske-dobe-u-ohridu/</a:t>
            </a:r>
          </a:p>
          <a:p>
            <a:endParaRPr lang="cs-CZ" dirty="0"/>
          </a:p>
        </p:txBody>
      </p:sp>
      <p:pic>
        <p:nvPicPr>
          <p:cNvPr id="3073" name="Picture 1" descr="page5image4200353344">
            <a:extLst>
              <a:ext uri="{FF2B5EF4-FFF2-40B4-BE49-F238E27FC236}">
                <a16:creationId xmlns:a16="http://schemas.microsoft.com/office/drawing/2014/main" id="{B2A29DF5-7B9C-6BCE-0623-F209F83DDB6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5181600" cy="363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4435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8F002DAD-7733-8CD1-3B64-FF2F0FF51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Konceptualizace krajiny</a:t>
            </a:r>
          </a:p>
        </p:txBody>
      </p:sp>
      <p:sp>
        <p:nvSpPr>
          <p:cNvPr id="410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18C002-5786-D35A-8A1A-0DE7CEAA1B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706624"/>
            <a:ext cx="6894576" cy="4078224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r>
              <a:rPr lang="en-US" sz="1800" b="0" i="0" u="none" strike="noStrike" dirty="0" err="1">
                <a:effectLst/>
              </a:rPr>
              <a:t>Liší</a:t>
            </a:r>
            <a:r>
              <a:rPr lang="en-US" sz="1800" b="0" i="0" u="none" strike="noStrike" dirty="0">
                <a:effectLst/>
              </a:rPr>
              <a:t> se v </a:t>
            </a:r>
            <a:r>
              <a:rPr lang="en-US" sz="1800" b="0" i="0" u="none" strike="noStrike" dirty="0" err="1">
                <a:effectLst/>
              </a:rPr>
              <a:t>prostoru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i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čase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individuálně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i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spol</a:t>
            </a:r>
            <a:r>
              <a:rPr lang="en-US" sz="1800" b="0" i="0" u="none" strike="noStrike" dirty="0">
                <a:effectLst/>
              </a:rPr>
              <a:t>.</a:t>
            </a:r>
          </a:p>
          <a:p>
            <a:r>
              <a:rPr lang="en-US" sz="1800" b="0" i="0" u="none" strike="noStrike" dirty="0" err="1">
                <a:effectLst/>
              </a:rPr>
              <a:t>Koncepce</a:t>
            </a:r>
            <a:r>
              <a:rPr lang="en-US" sz="1800" b="0" i="0" u="none" strike="noStrike" dirty="0">
                <a:effectLst/>
              </a:rPr>
              <a:t> K </a:t>
            </a:r>
            <a:r>
              <a:rPr lang="en-US" sz="1800" b="0" i="0" u="none" strike="noStrike" dirty="0" err="1">
                <a:effectLst/>
              </a:rPr>
              <a:t>prošla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významnými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změnami</a:t>
            </a:r>
            <a:r>
              <a:rPr lang="en-US" sz="1800" b="0" i="0" u="none" strike="noStrike" dirty="0">
                <a:effectLst/>
              </a:rPr>
              <a:t> v </a:t>
            </a:r>
            <a:r>
              <a:rPr lang="en-US" sz="1800" b="0" i="0" u="none" strike="noStrike" dirty="0" err="1">
                <a:effectLst/>
              </a:rPr>
              <a:t>druhé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polovině</a:t>
            </a:r>
            <a:r>
              <a:rPr lang="en-US" sz="1800" b="0" i="0" u="none" strike="noStrike" dirty="0">
                <a:effectLst/>
              </a:rPr>
              <a:t> 20. </a:t>
            </a:r>
            <a:r>
              <a:rPr lang="en-US" sz="1800" b="0" i="0" u="none" strike="noStrike" dirty="0" err="1">
                <a:effectLst/>
              </a:rPr>
              <a:t>století</a:t>
            </a:r>
            <a:r>
              <a:rPr lang="en-US" sz="1800" b="0" i="0" u="none" strike="noStrike" dirty="0">
                <a:effectLst/>
              </a:rPr>
              <a:t>.</a:t>
            </a:r>
          </a:p>
          <a:p>
            <a:r>
              <a:rPr lang="en-US" sz="1800" b="0" i="0" u="none" strike="noStrike" dirty="0">
                <a:effectLst/>
              </a:rPr>
              <a:t>3 </a:t>
            </a:r>
            <a:r>
              <a:rPr lang="en-US" sz="1800" b="0" i="0" u="none" strike="noStrike" dirty="0" err="1">
                <a:effectLst/>
              </a:rPr>
              <a:t>hlavní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přístupy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ke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studiu</a:t>
            </a:r>
            <a:r>
              <a:rPr lang="en-US" sz="1800" b="0" i="0" u="none" strike="noStrike" dirty="0">
                <a:effectLst/>
              </a:rPr>
              <a:t> L:</a:t>
            </a:r>
          </a:p>
          <a:p>
            <a:pPr marL="0" indent="0">
              <a:buNone/>
            </a:pPr>
            <a:r>
              <a:rPr lang="en-US" sz="1800" b="0" i="0" u="none" strike="noStrike" dirty="0">
                <a:effectLst/>
              </a:rPr>
              <a:t>1. </a:t>
            </a:r>
            <a:r>
              <a:rPr lang="en-US" sz="1800" b="1" i="0" u="none" strike="noStrike" dirty="0">
                <a:effectLst/>
              </a:rPr>
              <a:t>K-</a:t>
            </a:r>
            <a:r>
              <a:rPr lang="en-US" sz="1800" b="1" i="0" u="none" strike="noStrike" dirty="0" err="1">
                <a:effectLst/>
              </a:rPr>
              <a:t>scéna</a:t>
            </a:r>
            <a:endParaRPr lang="en-US" sz="1800" b="1" i="0" u="none" strike="noStrike" dirty="0">
              <a:effectLst/>
            </a:endParaRPr>
          </a:p>
          <a:p>
            <a:r>
              <a:rPr lang="en-US" sz="1800" b="0" i="0" u="none" strike="noStrike" dirty="0" err="1">
                <a:effectLst/>
              </a:rPr>
              <a:t>Francouzská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škola</a:t>
            </a:r>
            <a:r>
              <a:rPr lang="en-US" sz="1800" b="0" i="0" u="none" strike="noStrike" dirty="0">
                <a:effectLst/>
              </a:rPr>
              <a:t> Annales (Fernand Braudel)</a:t>
            </a:r>
          </a:p>
          <a:p>
            <a:r>
              <a:rPr lang="en-US" sz="1800" b="0" i="0" u="none" strike="noStrike" dirty="0">
                <a:effectLst/>
              </a:rPr>
              <a:t>L history (</a:t>
            </a:r>
            <a:r>
              <a:rPr lang="en-US" sz="1800" b="0" i="0" u="none" strike="noStrike" dirty="0" err="1">
                <a:effectLst/>
              </a:rPr>
              <a:t>krajinná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historie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historie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krajiny</a:t>
            </a:r>
            <a:r>
              <a:rPr lang="en-US" sz="1800" b="0" i="0" u="none" strike="noStrike" dirty="0">
                <a:effectLst/>
              </a:rPr>
              <a:t>) – William George Hoskins, </a:t>
            </a:r>
            <a:r>
              <a:rPr lang="en-US" sz="1800" b="0" i="1" u="none" strike="noStrike" dirty="0">
                <a:effectLst/>
              </a:rPr>
              <a:t>The Making of the English Landscape</a:t>
            </a:r>
            <a:r>
              <a:rPr lang="en-US" sz="1800" b="0" i="0" u="none" strike="noStrike" dirty="0">
                <a:effectLst/>
              </a:rPr>
              <a:t>, 1955 (K </a:t>
            </a:r>
            <a:r>
              <a:rPr lang="en-US" sz="1800" b="0" i="0" u="none" strike="noStrike" dirty="0" err="1">
                <a:effectLst/>
              </a:rPr>
              <a:t>jako</a:t>
            </a:r>
            <a:r>
              <a:rPr lang="en-US" sz="1800" b="0" i="0" u="none" strike="noStrike" dirty="0">
                <a:effectLst/>
              </a:rPr>
              <a:t> palimpsest, </a:t>
            </a:r>
            <a:r>
              <a:rPr lang="en-US" sz="1800" b="0" i="0" u="none" strike="noStrike" dirty="0" err="1">
                <a:effectLst/>
              </a:rPr>
              <a:t>který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lze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číst</a:t>
            </a:r>
            <a:r>
              <a:rPr lang="en-US" sz="1800" b="0" i="0" u="none" strike="noStrike" dirty="0">
                <a:effectLst/>
              </a:rPr>
              <a:t> “</a:t>
            </a:r>
            <a:r>
              <a:rPr lang="en-US" sz="1800" b="0" i="0" u="none" strike="noStrike" dirty="0" err="1">
                <a:effectLst/>
              </a:rPr>
              <a:t>poučeným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okem</a:t>
            </a:r>
            <a:r>
              <a:rPr lang="en-US" sz="1800" b="0" i="0" u="none" strike="noStrike" dirty="0">
                <a:effectLst/>
              </a:rPr>
              <a:t>”)</a:t>
            </a:r>
          </a:p>
          <a:p>
            <a:pPr marL="0" indent="0">
              <a:buNone/>
            </a:pPr>
            <a:r>
              <a:rPr lang="en-US" sz="1800" dirty="0"/>
              <a:t>2.  </a:t>
            </a:r>
            <a:r>
              <a:rPr lang="en-US" sz="1800" b="1" i="0" u="none" strike="noStrike" dirty="0" err="1">
                <a:effectLst/>
              </a:rPr>
              <a:t>Postmarxistický</a:t>
            </a:r>
            <a:r>
              <a:rPr lang="en-US" sz="1800" b="1" i="0" u="none" strike="noStrike" dirty="0">
                <a:effectLst/>
              </a:rPr>
              <a:t> </a:t>
            </a:r>
            <a:r>
              <a:rPr lang="en-US" sz="1800" b="1" i="0" u="none" strike="noStrike" dirty="0" err="1">
                <a:effectLst/>
              </a:rPr>
              <a:t>přístup</a:t>
            </a:r>
            <a:r>
              <a:rPr lang="en-US" sz="1800" b="0" i="0" u="none" strike="noStrike" dirty="0">
                <a:effectLst/>
              </a:rPr>
              <a:t>, 2. </a:t>
            </a:r>
            <a:r>
              <a:rPr lang="en-US" sz="1800" b="0" i="0" u="none" strike="noStrike" dirty="0" err="1">
                <a:effectLst/>
              </a:rPr>
              <a:t>polovina</a:t>
            </a:r>
            <a:r>
              <a:rPr lang="en-US" sz="1800" b="0" i="0" u="none" strike="noStrike" dirty="0">
                <a:effectLst/>
              </a:rPr>
              <a:t> 80. let</a:t>
            </a:r>
          </a:p>
          <a:p>
            <a:r>
              <a:rPr lang="en-US" sz="1800" b="0" i="0" u="none" strike="noStrike" dirty="0" err="1">
                <a:effectLst/>
              </a:rPr>
              <a:t>nové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otázky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jako</a:t>
            </a:r>
            <a:r>
              <a:rPr lang="en-US" sz="1800" b="0" i="0" u="none" strike="noStrike" dirty="0">
                <a:effectLst/>
              </a:rPr>
              <a:t> je </a:t>
            </a:r>
            <a:r>
              <a:rPr lang="en-US" sz="1800" b="0" i="0" u="none" strike="noStrike" dirty="0" err="1">
                <a:effectLst/>
              </a:rPr>
              <a:t>rozdělení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majetku</a:t>
            </a:r>
            <a:r>
              <a:rPr lang="en-US" sz="1800" b="0" i="0" u="none" strike="noStrike" dirty="0">
                <a:effectLst/>
              </a:rPr>
              <a:t> a </a:t>
            </a:r>
            <a:r>
              <a:rPr lang="en-US" sz="1800" b="0" i="0" u="none" strike="noStrike" dirty="0" err="1">
                <a:effectLst/>
              </a:rPr>
              <a:t>moci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třídní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rozdíly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nebo</a:t>
            </a:r>
            <a:r>
              <a:rPr lang="en-US" sz="1800" b="0" i="0" u="none" strike="noStrike" dirty="0">
                <a:effectLst/>
              </a:rPr>
              <a:t> G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3. </a:t>
            </a:r>
            <a:r>
              <a:rPr lang="en-US" sz="1800" b="1" i="0" u="none" strike="noStrike" dirty="0" err="1">
                <a:effectLst/>
              </a:rPr>
              <a:t>Konstruktivistický</a:t>
            </a:r>
            <a:r>
              <a:rPr lang="en-US" sz="1800" b="1" i="0" u="none" strike="noStrike" dirty="0">
                <a:effectLst/>
              </a:rPr>
              <a:t> </a:t>
            </a:r>
            <a:r>
              <a:rPr lang="en-US" sz="1800" b="1" i="0" u="none" strike="noStrike" dirty="0" err="1">
                <a:effectLst/>
              </a:rPr>
              <a:t>přístup</a:t>
            </a:r>
            <a:r>
              <a:rPr lang="en-US" sz="1800" b="0" i="0" u="none" strike="noStrike" dirty="0">
                <a:effectLst/>
              </a:rPr>
              <a:t>, 2. </a:t>
            </a:r>
            <a:r>
              <a:rPr lang="en-US" sz="1800" b="0" i="0" u="none" strike="noStrike" dirty="0" err="1">
                <a:effectLst/>
              </a:rPr>
              <a:t>polovina</a:t>
            </a:r>
            <a:r>
              <a:rPr lang="en-US" sz="1800" b="0" i="0" u="none" strike="noStrike" dirty="0">
                <a:effectLst/>
              </a:rPr>
              <a:t> 90. let</a:t>
            </a:r>
          </a:p>
          <a:p>
            <a:r>
              <a:rPr lang="en-US" sz="1800" b="0" i="0" u="none" strike="noStrike" dirty="0" err="1">
                <a:effectLst/>
              </a:rPr>
              <a:t>přiřazuje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roli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ve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formování</a:t>
            </a:r>
            <a:r>
              <a:rPr lang="en-US" sz="1800" b="0" i="0" u="none" strike="noStrike" dirty="0">
                <a:effectLst/>
              </a:rPr>
              <a:t> K </a:t>
            </a:r>
            <a:r>
              <a:rPr lang="en-US" sz="1800" b="0" i="0" u="none" strike="noStrike" dirty="0" err="1">
                <a:effectLst/>
              </a:rPr>
              <a:t>všem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sociálním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vrstvám</a:t>
            </a:r>
            <a:r>
              <a:rPr lang="en-US" sz="1800" b="0" i="0" u="none" strike="noStrike" dirty="0">
                <a:effectLst/>
              </a:rPr>
              <a:t>, </a:t>
            </a:r>
            <a:r>
              <a:rPr lang="en-US" sz="1800" b="0" i="0" u="none" strike="noStrike" dirty="0" err="1">
                <a:effectLst/>
              </a:rPr>
              <a:t>nejen</a:t>
            </a:r>
            <a:r>
              <a:rPr lang="en-US" sz="1800" b="0" i="0" u="none" strike="noStrike" dirty="0">
                <a:effectLst/>
              </a:rPr>
              <a:t> </a:t>
            </a:r>
            <a:r>
              <a:rPr lang="en-US" sz="1800" b="0" i="0" u="none" strike="noStrike" dirty="0" err="1">
                <a:effectLst/>
              </a:rPr>
              <a:t>elitám</a:t>
            </a:r>
            <a:endParaRPr lang="en-US" sz="1800" b="0" i="0" u="none" strike="noStrike" dirty="0">
              <a:effectLst/>
            </a:endParaRPr>
          </a:p>
          <a:p>
            <a:endParaRPr lang="en-US" sz="1500" dirty="0"/>
          </a:p>
        </p:txBody>
      </p:sp>
      <p:pic>
        <p:nvPicPr>
          <p:cNvPr id="4097" name="Picture 1" descr="page6image4242808272">
            <a:extLst>
              <a:ext uri="{FF2B5EF4-FFF2-40B4-BE49-F238E27FC236}">
                <a16:creationId xmlns:a16="http://schemas.microsoft.com/office/drawing/2014/main" id="{7E50A8A3-487D-A337-BEF7-0DBB605892D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09679" y="329183"/>
            <a:ext cx="2722537" cy="3429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page6image4242808880">
            <a:extLst>
              <a:ext uri="{FF2B5EF4-FFF2-40B4-BE49-F238E27FC236}">
                <a16:creationId xmlns:a16="http://schemas.microsoft.com/office/drawing/2014/main" id="{E12DCAE9-77F4-F8CD-0A99-7719EBF4A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7284" y="4079193"/>
            <a:ext cx="3749040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8310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D9CFD-659A-2CBC-0746-28ECB76D6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  K-scény ke K-objektu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E4E2AD-C1E6-B229-0382-DE0AE1CF02F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F škola </a:t>
            </a:r>
            <a:r>
              <a:rPr lang="cs-CZ" dirty="0" err="1"/>
              <a:t>Annales</a:t>
            </a:r>
            <a:r>
              <a:rPr lang="cs-CZ" dirty="0"/>
              <a:t> (*1929)</a:t>
            </a:r>
          </a:p>
          <a:p>
            <a:pPr lvl="1"/>
            <a:r>
              <a:rPr lang="cs-CZ" dirty="0" err="1"/>
              <a:t>longue</a:t>
            </a:r>
            <a:r>
              <a:rPr lang="cs-CZ" dirty="0"/>
              <a:t> </a:t>
            </a:r>
            <a:r>
              <a:rPr lang="cs-CZ" dirty="0" err="1"/>
              <a:t>durée</a:t>
            </a:r>
            <a:endParaRPr lang="cs-CZ" dirty="0"/>
          </a:p>
          <a:p>
            <a:pPr lvl="1"/>
            <a:r>
              <a:rPr lang="cs-CZ" dirty="0" err="1"/>
              <a:t>kontextualizace</a:t>
            </a:r>
            <a:endParaRPr lang="cs-CZ" dirty="0"/>
          </a:p>
          <a:p>
            <a:r>
              <a:rPr lang="cs-CZ" dirty="0"/>
              <a:t> </a:t>
            </a:r>
            <a:r>
              <a:rPr lang="cs-CZ" dirty="0" err="1"/>
              <a:t>Fernand</a:t>
            </a:r>
            <a:r>
              <a:rPr lang="cs-CZ" dirty="0"/>
              <a:t> </a:t>
            </a:r>
            <a:r>
              <a:rPr lang="cs-CZ" dirty="0" err="1"/>
              <a:t>Braudel</a:t>
            </a:r>
            <a:r>
              <a:rPr lang="cs-CZ" dirty="0"/>
              <a:t>, </a:t>
            </a:r>
            <a:r>
              <a:rPr lang="cs-CZ" i="1" dirty="0"/>
              <a:t>La </a:t>
            </a:r>
            <a:r>
              <a:rPr lang="cs-CZ" i="1" dirty="0" err="1"/>
              <a:t>Méditérranné</a:t>
            </a:r>
            <a:r>
              <a:rPr lang="cs-CZ" i="1" dirty="0"/>
              <a:t> et </a:t>
            </a:r>
            <a:r>
              <a:rPr lang="cs-CZ" i="1" dirty="0" err="1"/>
              <a:t>le</a:t>
            </a:r>
            <a:r>
              <a:rPr lang="cs-CZ" i="1" dirty="0"/>
              <a:t> monde </a:t>
            </a:r>
            <a:r>
              <a:rPr lang="cs-CZ" i="1" dirty="0" err="1"/>
              <a:t>méditerranéen</a:t>
            </a:r>
            <a:r>
              <a:rPr lang="cs-CZ" i="1" dirty="0"/>
              <a:t> a l ́</a:t>
            </a:r>
            <a:r>
              <a:rPr lang="cs-CZ" i="1" dirty="0" err="1"/>
              <a:t>époque</a:t>
            </a:r>
            <a:r>
              <a:rPr lang="cs-CZ" i="1" dirty="0"/>
              <a:t> de Philippe II</a:t>
            </a:r>
            <a:r>
              <a:rPr lang="cs-CZ" dirty="0"/>
              <a:t>, 1949 (K jako cosi přirozeného, v čemž je registrována lidská činnost – olivy, keramika…)</a:t>
            </a:r>
          </a:p>
        </p:txBody>
      </p:sp>
      <p:pic>
        <p:nvPicPr>
          <p:cNvPr id="5121" name="Picture 1" descr="page7image4161704064">
            <a:extLst>
              <a:ext uri="{FF2B5EF4-FFF2-40B4-BE49-F238E27FC236}">
                <a16:creationId xmlns:a16="http://schemas.microsoft.com/office/drawing/2014/main" id="{76E28A29-1C8C-8F7B-AFEC-5966E4E9E2F9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917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2" name="Rectangle 6151">
            <a:extLst>
              <a:ext uri="{FF2B5EF4-FFF2-40B4-BE49-F238E27FC236}">
                <a16:creationId xmlns:a16="http://schemas.microsoft.com/office/drawing/2014/main" id="{ADC09A0A-5EF7-45F4-B8EE-54903540B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9870B4B-E7AC-DEA4-06EB-D12CD30C8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2766" y="270451"/>
            <a:ext cx="6017562" cy="154406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 err="1"/>
              <a:t>Dějiny</a:t>
            </a:r>
            <a:r>
              <a:rPr lang="en-US" sz="4000" dirty="0"/>
              <a:t> </a:t>
            </a:r>
            <a:r>
              <a:rPr lang="en-US" sz="4000" dirty="0" err="1"/>
              <a:t>krajiny</a:t>
            </a:r>
            <a:r>
              <a:rPr lang="en-US" sz="4000" dirty="0"/>
              <a:t> (landscape history)</a:t>
            </a:r>
          </a:p>
        </p:txBody>
      </p:sp>
      <p:pic>
        <p:nvPicPr>
          <p:cNvPr id="6147" name="Picture 3" descr="page8image4161655456">
            <a:extLst>
              <a:ext uri="{FF2B5EF4-FFF2-40B4-BE49-F238E27FC236}">
                <a16:creationId xmlns:a16="http://schemas.microsoft.com/office/drawing/2014/main" id="{705E3232-22F2-AFE6-4494-7EF533AF9F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740" y="228494"/>
            <a:ext cx="4795285" cy="3057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Picture 1" descr="page8image4242956144">
            <a:extLst>
              <a:ext uri="{FF2B5EF4-FFF2-40B4-BE49-F238E27FC236}">
                <a16:creationId xmlns:a16="http://schemas.microsoft.com/office/drawing/2014/main" id="{28DC7D49-7826-7275-5663-7D91AD0BAA6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740" y="3439393"/>
            <a:ext cx="2373010" cy="319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age8image4242955520">
            <a:extLst>
              <a:ext uri="{FF2B5EF4-FFF2-40B4-BE49-F238E27FC236}">
                <a16:creationId xmlns:a16="http://schemas.microsoft.com/office/drawing/2014/main" id="{B4A92C50-C8E2-289D-5D22-644E5E6B5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70491" y="3439393"/>
            <a:ext cx="2223534" cy="319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14397E-1299-4934-7910-0A42CC2A1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2766" y="1728624"/>
            <a:ext cx="6852713" cy="481499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1600" dirty="0"/>
              <a:t>William George Hoskins, </a:t>
            </a:r>
            <a:r>
              <a:rPr lang="en-US" sz="1600" i="1" dirty="0"/>
              <a:t>The Making of the English Landscape</a:t>
            </a:r>
            <a:r>
              <a:rPr lang="en-US" sz="1600" dirty="0"/>
              <a:t>, 1955 (</a:t>
            </a:r>
            <a:r>
              <a:rPr lang="en-US" sz="1600" dirty="0" err="1"/>
              <a:t>anglická</a:t>
            </a:r>
            <a:r>
              <a:rPr lang="en-US" sz="1600" dirty="0"/>
              <a:t> K od A po 2SV, od </a:t>
            </a:r>
            <a:r>
              <a:rPr lang="en-US" sz="1600" dirty="0" err="1"/>
              <a:t>života</a:t>
            </a:r>
            <a:r>
              <a:rPr lang="en-US" sz="1600" dirty="0"/>
              <a:t> v lese k </a:t>
            </a:r>
            <a:r>
              <a:rPr lang="en-US" sz="1600" dirty="0" err="1"/>
              <a:t>městům</a:t>
            </a:r>
            <a:r>
              <a:rPr lang="en-US" sz="1600" dirty="0"/>
              <a:t>) </a:t>
            </a:r>
          </a:p>
          <a:p>
            <a:r>
              <a:rPr lang="en-US" sz="1600" dirty="0"/>
              <a:t>K </a:t>
            </a:r>
            <a:r>
              <a:rPr lang="en-US" sz="1600" dirty="0" err="1"/>
              <a:t>jako</a:t>
            </a:r>
            <a:r>
              <a:rPr lang="en-US" sz="1600" dirty="0"/>
              <a:t> </a:t>
            </a:r>
            <a:r>
              <a:rPr lang="en-US" sz="1600" dirty="0" err="1"/>
              <a:t>médium</a:t>
            </a:r>
            <a:r>
              <a:rPr lang="en-US" sz="1600" dirty="0"/>
              <a:t>,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kterém</a:t>
            </a:r>
            <a:r>
              <a:rPr lang="en-US" sz="1600" dirty="0"/>
              <a:t> </a:t>
            </a:r>
            <a:r>
              <a:rPr lang="en-US" sz="1600" dirty="0" err="1"/>
              <a:t>jsou</a:t>
            </a:r>
            <a:r>
              <a:rPr lang="en-US" sz="1600" dirty="0"/>
              <a:t> </a:t>
            </a:r>
            <a:r>
              <a:rPr lang="en-US" sz="1600" dirty="0" err="1"/>
              <a:t>zakódovány</a:t>
            </a:r>
            <a:r>
              <a:rPr lang="en-US" sz="1600" dirty="0"/>
              <a:t> </a:t>
            </a:r>
            <a:r>
              <a:rPr lang="en-US" sz="1600" dirty="0" err="1"/>
              <a:t>stopy</a:t>
            </a:r>
            <a:r>
              <a:rPr lang="en-US" sz="1600" dirty="0"/>
              <a:t> </a:t>
            </a:r>
            <a:r>
              <a:rPr lang="en-US" sz="1600" dirty="0" err="1"/>
              <a:t>minulosti</a:t>
            </a:r>
            <a:r>
              <a:rPr lang="en-US" sz="1600" dirty="0"/>
              <a:t> a my </a:t>
            </a:r>
            <a:r>
              <a:rPr lang="en-US" sz="1600" dirty="0" err="1"/>
              <a:t>tyto</a:t>
            </a:r>
            <a:r>
              <a:rPr lang="en-US" sz="1600" dirty="0"/>
              <a:t> mat. </a:t>
            </a:r>
            <a:r>
              <a:rPr lang="en-US" sz="1600" dirty="0" err="1"/>
              <a:t>stopy</a:t>
            </a:r>
            <a:r>
              <a:rPr lang="en-US" sz="1600" dirty="0"/>
              <a:t> </a:t>
            </a:r>
            <a:r>
              <a:rPr lang="en-US" sz="1600" dirty="0" err="1"/>
              <a:t>můžeme</a:t>
            </a:r>
            <a:r>
              <a:rPr lang="en-US" sz="1600" dirty="0"/>
              <a:t> „</a:t>
            </a:r>
            <a:r>
              <a:rPr lang="en-US" sz="1600" dirty="0" err="1"/>
              <a:t>číst</a:t>
            </a:r>
            <a:r>
              <a:rPr lang="en-US" sz="1600" dirty="0"/>
              <a:t>“ – </a:t>
            </a:r>
            <a:r>
              <a:rPr lang="en-US" sz="1600" dirty="0" err="1"/>
              <a:t>různé</a:t>
            </a:r>
            <a:r>
              <a:rPr lang="en-US" sz="1600" dirty="0"/>
              <a:t> </a:t>
            </a:r>
            <a:r>
              <a:rPr lang="en-US" sz="1600" dirty="0" err="1"/>
              <a:t>textové</a:t>
            </a:r>
            <a:r>
              <a:rPr lang="en-US" sz="1600" dirty="0"/>
              <a:t> </a:t>
            </a:r>
            <a:r>
              <a:rPr lang="en-US" sz="1600" dirty="0" err="1"/>
              <a:t>metafory</a:t>
            </a:r>
            <a:endParaRPr lang="en-US" sz="1600" dirty="0"/>
          </a:p>
          <a:p>
            <a:pPr lvl="1"/>
            <a:r>
              <a:rPr lang="en-US" sz="1600" dirty="0"/>
              <a:t>K </a:t>
            </a:r>
            <a:r>
              <a:rPr lang="en-US" sz="1600" dirty="0" err="1"/>
              <a:t>jako</a:t>
            </a:r>
            <a:r>
              <a:rPr lang="en-US" sz="1600" dirty="0"/>
              <a:t> palimpsest (M. </a:t>
            </a:r>
            <a:r>
              <a:rPr lang="en-US" sz="1600" dirty="0" err="1"/>
              <a:t>Gojda</a:t>
            </a:r>
            <a:r>
              <a:rPr lang="en-US" sz="1600" dirty="0"/>
              <a:t>, Maitland, Hoskins): K </a:t>
            </a:r>
            <a:r>
              <a:rPr lang="en-US" sz="1600" dirty="0" err="1"/>
              <a:t>jako</a:t>
            </a:r>
            <a:r>
              <a:rPr lang="en-US" sz="1600" dirty="0"/>
              <a:t> </a:t>
            </a:r>
            <a:r>
              <a:rPr lang="en-US" sz="1600" dirty="0" err="1"/>
              <a:t>vícevrstvá</a:t>
            </a:r>
            <a:r>
              <a:rPr lang="en-US" sz="1600" dirty="0"/>
              <a:t> </a:t>
            </a:r>
            <a:r>
              <a:rPr lang="en-US" sz="1600" dirty="0" err="1"/>
              <a:t>formace</a:t>
            </a:r>
            <a:r>
              <a:rPr lang="en-US" sz="1600" dirty="0"/>
              <a:t> – „</a:t>
            </a:r>
            <a:r>
              <a:rPr lang="en-US" sz="1600" dirty="0" err="1"/>
              <a:t>čtení</a:t>
            </a:r>
            <a:r>
              <a:rPr lang="en-US" sz="1600" dirty="0"/>
              <a:t>“ </a:t>
            </a:r>
            <a:r>
              <a:rPr lang="en-US" sz="1600" dirty="0" err="1"/>
              <a:t>starších</a:t>
            </a:r>
            <a:r>
              <a:rPr lang="en-US" sz="1600" dirty="0"/>
              <a:t> </a:t>
            </a:r>
            <a:r>
              <a:rPr lang="en-US" sz="1600" dirty="0" err="1"/>
              <a:t>vrstev</a:t>
            </a:r>
            <a:r>
              <a:rPr lang="en-US" sz="1600" dirty="0"/>
              <a:t> </a:t>
            </a:r>
            <a:r>
              <a:rPr lang="en-US" sz="1600" dirty="0" err="1"/>
              <a:t>vyžaduje</a:t>
            </a:r>
            <a:r>
              <a:rPr lang="en-US" sz="1600" dirty="0"/>
              <a:t> </a:t>
            </a:r>
            <a:r>
              <a:rPr lang="en-US" sz="1600" dirty="0" err="1"/>
              <a:t>speciální</a:t>
            </a:r>
            <a:r>
              <a:rPr lang="en-US" sz="1600" dirty="0"/>
              <a:t> </a:t>
            </a:r>
            <a:r>
              <a:rPr lang="en-US" sz="1600" dirty="0" err="1"/>
              <a:t>postup</a:t>
            </a:r>
            <a:r>
              <a:rPr lang="en-US" sz="1600" dirty="0"/>
              <a:t>/</a:t>
            </a:r>
            <a:r>
              <a:rPr lang="en-US" sz="1600" dirty="0" err="1"/>
              <a:t>výcvik</a:t>
            </a:r>
            <a:endParaRPr lang="en-US" sz="1600" dirty="0"/>
          </a:p>
          <a:p>
            <a:pPr lvl="1"/>
            <a:r>
              <a:rPr lang="en-US" sz="1600" dirty="0"/>
              <a:t>K </a:t>
            </a:r>
            <a:r>
              <a:rPr lang="en-US" sz="1600" dirty="0" err="1"/>
              <a:t>jako</a:t>
            </a:r>
            <a:r>
              <a:rPr lang="en-US" sz="1600" dirty="0"/>
              <a:t> text</a:t>
            </a:r>
          </a:p>
          <a:p>
            <a:pPr lvl="1"/>
            <a:r>
              <a:rPr lang="en-US" sz="1600" dirty="0"/>
              <a:t>K </a:t>
            </a:r>
            <a:r>
              <a:rPr lang="en-US" sz="1600" dirty="0" err="1"/>
              <a:t>jako</a:t>
            </a:r>
            <a:r>
              <a:rPr lang="en-US" sz="1600" dirty="0"/>
              <a:t> </a:t>
            </a:r>
            <a:r>
              <a:rPr lang="en-US" sz="1600" dirty="0" err="1"/>
              <a:t>příběh</a:t>
            </a:r>
            <a:r>
              <a:rPr lang="en-US" sz="1600" dirty="0"/>
              <a:t> </a:t>
            </a:r>
          </a:p>
          <a:p>
            <a:pPr lvl="2"/>
            <a:r>
              <a:rPr lang="en-US" sz="1600" dirty="0" err="1"/>
              <a:t>Př</a:t>
            </a:r>
            <a:r>
              <a:rPr lang="en-US" sz="1600" dirty="0"/>
              <a:t>. </a:t>
            </a:r>
            <a:r>
              <a:rPr lang="en-US" sz="1600" dirty="0" err="1"/>
              <a:t>místa</a:t>
            </a:r>
            <a:r>
              <a:rPr lang="en-US" sz="1600" dirty="0"/>
              <a:t> </a:t>
            </a:r>
            <a:r>
              <a:rPr lang="en-US" sz="1600" dirty="0" err="1"/>
              <a:t>paměti</a:t>
            </a:r>
            <a:r>
              <a:rPr lang="en-US" sz="1600" dirty="0"/>
              <a:t>, </a:t>
            </a:r>
            <a:r>
              <a:rPr lang="en-US" sz="1600" dirty="0" err="1"/>
              <a:t>paměť</a:t>
            </a:r>
            <a:r>
              <a:rPr lang="en-US" sz="1600" dirty="0"/>
              <a:t> </a:t>
            </a:r>
            <a:r>
              <a:rPr lang="en-US" sz="1600" dirty="0" err="1"/>
              <a:t>krajiny</a:t>
            </a:r>
            <a:r>
              <a:rPr lang="en-US" sz="1600" dirty="0"/>
              <a:t> (</a:t>
            </a:r>
            <a:r>
              <a:rPr lang="en-US" sz="1600" dirty="0" err="1"/>
              <a:t>Lapka</a:t>
            </a:r>
            <a:r>
              <a:rPr lang="en-US" sz="1600" dirty="0"/>
              <a:t>, </a:t>
            </a:r>
            <a:r>
              <a:rPr lang="en-US" sz="1600" dirty="0" err="1"/>
              <a:t>Cudlínová</a:t>
            </a:r>
            <a:r>
              <a:rPr lang="en-US" sz="1600" dirty="0"/>
              <a:t>) – K </a:t>
            </a:r>
            <a:r>
              <a:rPr lang="en-US" sz="1600" dirty="0" err="1"/>
              <a:t>si</a:t>
            </a:r>
            <a:r>
              <a:rPr lang="en-US" sz="1600" dirty="0"/>
              <a:t> </a:t>
            </a:r>
            <a:r>
              <a:rPr lang="en-US" sz="1600" dirty="0" err="1"/>
              <a:t>uchovává</a:t>
            </a:r>
            <a:r>
              <a:rPr lang="en-US" sz="1600" dirty="0"/>
              <a:t> </a:t>
            </a:r>
            <a:r>
              <a:rPr lang="en-US" sz="1600" dirty="0" err="1"/>
              <a:t>svou</a:t>
            </a:r>
            <a:r>
              <a:rPr lang="en-US" sz="1600" dirty="0"/>
              <a:t> </a:t>
            </a:r>
            <a:r>
              <a:rPr lang="en-US" sz="1600" dirty="0" err="1"/>
              <a:t>pamět</a:t>
            </a:r>
            <a:r>
              <a:rPr lang="en-US" sz="1600" dirty="0"/>
              <a:t> jak </a:t>
            </a:r>
            <a:r>
              <a:rPr lang="en-US" sz="1600" dirty="0" err="1"/>
              <a:t>fy</a:t>
            </a:r>
            <a:r>
              <a:rPr lang="en-US" sz="1600" dirty="0"/>
              <a:t>, </a:t>
            </a:r>
            <a:r>
              <a:rPr lang="en-US" sz="1600" dirty="0" err="1"/>
              <a:t>tak</a:t>
            </a:r>
            <a:r>
              <a:rPr lang="en-US" sz="1600" dirty="0"/>
              <a:t> v </a:t>
            </a:r>
            <a:r>
              <a:rPr lang="en-US" sz="1600" dirty="0" err="1"/>
              <a:t>paměti</a:t>
            </a:r>
            <a:endParaRPr lang="en-US" sz="1600" dirty="0"/>
          </a:p>
          <a:p>
            <a:r>
              <a:rPr lang="en-US" sz="1600" dirty="0"/>
              <a:t>1948: Hoskins </a:t>
            </a:r>
            <a:r>
              <a:rPr lang="en-US" sz="1600" dirty="0" err="1"/>
              <a:t>založil</a:t>
            </a:r>
            <a:r>
              <a:rPr lang="en-US" sz="1600" dirty="0"/>
              <a:t> Centre for English Local History (Centrum pro </a:t>
            </a:r>
            <a:r>
              <a:rPr lang="en-US" sz="1600" dirty="0" err="1"/>
              <a:t>anglickou</a:t>
            </a:r>
            <a:r>
              <a:rPr lang="en-US" sz="1600" dirty="0"/>
              <a:t> </a:t>
            </a:r>
            <a:r>
              <a:rPr lang="en-US" sz="1600" dirty="0" err="1"/>
              <a:t>místní</a:t>
            </a:r>
            <a:r>
              <a:rPr lang="en-US" sz="1600" dirty="0"/>
              <a:t> </a:t>
            </a:r>
            <a:r>
              <a:rPr lang="en-US" sz="1600" dirty="0" err="1"/>
              <a:t>historii</a:t>
            </a:r>
            <a:r>
              <a:rPr lang="en-US" sz="1600" dirty="0"/>
              <a:t>)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Univerzitě</a:t>
            </a:r>
            <a:r>
              <a:rPr lang="en-US" sz="1600" dirty="0"/>
              <a:t> v </a:t>
            </a:r>
            <a:r>
              <a:rPr lang="en-US" sz="1600" dirty="0" err="1"/>
              <a:t>Leicesteru</a:t>
            </a:r>
            <a:r>
              <a:rPr lang="en-US" sz="1600" dirty="0"/>
              <a:t>:</a:t>
            </a:r>
          </a:p>
          <a:p>
            <a:pPr lvl="1"/>
            <a:r>
              <a:rPr lang="en-US" sz="1600" dirty="0" err="1"/>
              <a:t>Výzkum</a:t>
            </a:r>
            <a:r>
              <a:rPr lang="en-US" sz="1600" dirty="0"/>
              <a:t> K: </a:t>
            </a:r>
            <a:r>
              <a:rPr lang="en-US" sz="1600" dirty="0" err="1"/>
              <a:t>malé</a:t>
            </a:r>
            <a:r>
              <a:rPr lang="en-US" sz="1600" dirty="0"/>
              <a:t> </a:t>
            </a:r>
            <a:r>
              <a:rPr lang="en-US" sz="1600" dirty="0" err="1"/>
              <a:t>území</a:t>
            </a:r>
            <a:r>
              <a:rPr lang="en-US" sz="1600" dirty="0"/>
              <a:t>, </a:t>
            </a:r>
            <a:r>
              <a:rPr lang="en-US" sz="1600" dirty="0" err="1"/>
              <a:t>analýzy</a:t>
            </a:r>
            <a:r>
              <a:rPr lang="en-US" sz="1600" dirty="0"/>
              <a:t> map, </a:t>
            </a:r>
            <a:r>
              <a:rPr lang="en-US" sz="1600" dirty="0" err="1"/>
              <a:t>studium</a:t>
            </a:r>
            <a:r>
              <a:rPr lang="en-US" sz="1600" dirty="0"/>
              <a:t> v </a:t>
            </a:r>
            <a:r>
              <a:rPr lang="en-US" sz="1600" dirty="0" err="1"/>
              <a:t>archivech</a:t>
            </a:r>
            <a:r>
              <a:rPr lang="en-US" sz="1600" dirty="0"/>
              <a:t> a </a:t>
            </a:r>
            <a:r>
              <a:rPr lang="en-US" sz="1600" dirty="0" err="1"/>
              <a:t>práce</a:t>
            </a:r>
            <a:r>
              <a:rPr lang="en-US" sz="1600" dirty="0"/>
              <a:t> v </a:t>
            </a:r>
            <a:r>
              <a:rPr lang="en-US" sz="1600" dirty="0" err="1"/>
              <a:t>terénu</a:t>
            </a:r>
            <a:endParaRPr lang="en-US" sz="1600" dirty="0"/>
          </a:p>
          <a:p>
            <a:r>
              <a:rPr lang="en-US" sz="1600" dirty="0" err="1"/>
              <a:t>Inspirace</a:t>
            </a:r>
            <a:r>
              <a:rPr lang="en-US" sz="1600" dirty="0"/>
              <a:t> pro </a:t>
            </a:r>
            <a:r>
              <a:rPr lang="en-US" sz="1600" dirty="0" err="1"/>
              <a:t>další</a:t>
            </a:r>
            <a:r>
              <a:rPr lang="en-US" sz="1600" dirty="0"/>
              <a:t> H (Hunter, Morris, Rackham)</a:t>
            </a:r>
          </a:p>
          <a:p>
            <a:r>
              <a:rPr lang="en-US" sz="1600" dirty="0"/>
              <a:t>Fort Hoskins Historic County Park</a:t>
            </a:r>
          </a:p>
          <a:p>
            <a:r>
              <a:rPr lang="en-US" sz="1600" dirty="0"/>
              <a:t>&gt;&gt; </a:t>
            </a:r>
            <a:r>
              <a:rPr lang="en-US" sz="1600" dirty="0" err="1"/>
              <a:t>Paměť</a:t>
            </a:r>
            <a:r>
              <a:rPr lang="en-US" sz="1600" dirty="0"/>
              <a:t> K je </a:t>
            </a:r>
            <a:r>
              <a:rPr lang="en-US" sz="1600" dirty="0" err="1"/>
              <a:t>vždy</a:t>
            </a:r>
            <a:r>
              <a:rPr lang="en-US" sz="1600" dirty="0"/>
              <a:t> </a:t>
            </a:r>
            <a:r>
              <a:rPr lang="en-US" sz="1600" dirty="0" err="1"/>
              <a:t>člověku</a:t>
            </a:r>
            <a:r>
              <a:rPr lang="en-US" sz="1600" dirty="0"/>
              <a:t> </a:t>
            </a:r>
            <a:r>
              <a:rPr lang="en-US" sz="1600" dirty="0" err="1"/>
              <a:t>předávána</a:t>
            </a:r>
            <a:r>
              <a:rPr lang="en-US" sz="1600" dirty="0"/>
              <a:t> </a:t>
            </a:r>
            <a:r>
              <a:rPr lang="en-US" sz="1600" dirty="0" err="1"/>
              <a:t>formou</a:t>
            </a:r>
            <a:r>
              <a:rPr lang="en-US" sz="1600" dirty="0"/>
              <a:t> </a:t>
            </a:r>
            <a:r>
              <a:rPr lang="en-US" sz="1600" dirty="0" err="1"/>
              <a:t>narativu</a:t>
            </a:r>
            <a:r>
              <a:rPr lang="en-US" sz="1600" dirty="0"/>
              <a:t>, </a:t>
            </a:r>
            <a:r>
              <a:rPr lang="en-US" sz="1600" dirty="0" err="1"/>
              <a:t>není</a:t>
            </a:r>
            <a:r>
              <a:rPr lang="en-US" sz="1600" dirty="0"/>
              <a:t> to </a:t>
            </a:r>
            <a:r>
              <a:rPr lang="en-US" sz="1600" dirty="0" err="1"/>
              <a:t>nic</a:t>
            </a:r>
            <a:r>
              <a:rPr lang="en-US" sz="1600" dirty="0"/>
              <a:t>, co by </a:t>
            </a:r>
            <a:r>
              <a:rPr lang="en-US" sz="1600" dirty="0" err="1"/>
              <a:t>bylo</a:t>
            </a:r>
            <a:r>
              <a:rPr lang="en-US" sz="1600" dirty="0"/>
              <a:t> </a:t>
            </a:r>
            <a:r>
              <a:rPr lang="en-US" sz="1600" dirty="0" err="1"/>
              <a:t>krajině</a:t>
            </a:r>
            <a:r>
              <a:rPr lang="en-US" sz="1600" dirty="0"/>
              <a:t> </a:t>
            </a:r>
            <a:r>
              <a:rPr lang="en-US" sz="1600" dirty="0" err="1"/>
              <a:t>vlastní</a:t>
            </a:r>
            <a:r>
              <a:rPr lang="en-US" sz="1600" dirty="0"/>
              <a:t>, </a:t>
            </a:r>
            <a:r>
              <a:rPr lang="en-US" sz="1600" dirty="0" err="1"/>
              <a:t>přirozené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58033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Motiv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</TotalTime>
  <Words>1918</Words>
  <Application>Microsoft Macintosh PowerPoint</Application>
  <PresentationFormat>Širokoúhlá obrazovka</PresentationFormat>
  <Paragraphs>183</Paragraphs>
  <Slides>39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7" baseType="lpstr">
      <vt:lpstr>Aptos</vt:lpstr>
      <vt:lpstr>Aptos Display</vt:lpstr>
      <vt:lpstr>Arial</vt:lpstr>
      <vt:lpstr>Arial,Bold</vt:lpstr>
      <vt:lpstr>Arial,BoldItalic</vt:lpstr>
      <vt:lpstr>Arial,Italic</vt:lpstr>
      <vt:lpstr>Calibri</vt:lpstr>
      <vt:lpstr>Motiv Office</vt:lpstr>
      <vt:lpstr>Síla obrazu</vt:lpstr>
      <vt:lpstr>Krajina aneb od popisu k interpretaci a různé vrstvy V (aktivita)</vt:lpstr>
      <vt:lpstr>Definice</vt:lpstr>
      <vt:lpstr>Scenérie krajiny je „vystavěna stejně tak z vrstev paměti jako z vrstev kamene (...).“   </vt:lpstr>
      <vt:lpstr>Význam</vt:lpstr>
      <vt:lpstr>Krajina a věda</vt:lpstr>
      <vt:lpstr>Konceptualizace krajiny</vt:lpstr>
      <vt:lpstr>Od  K-scény ke K-objektu</vt:lpstr>
      <vt:lpstr>Dějiny krajiny (landscape history)</vt:lpstr>
      <vt:lpstr>Palimpsest</vt:lpstr>
      <vt:lpstr>„Krajiny, na které jsem se díval před mnoha lety, byly i tehdy více než pouhé scenérie a já chtěl vědět, co říkají. Teď už se trochu vyznám v jejich kódu a vím, jako ho vyluštit, (...).“  </vt:lpstr>
      <vt:lpstr>Krajina a moc</vt:lpstr>
      <vt:lpstr>Prezentace aplikace PowerPoint</vt:lpstr>
      <vt:lpstr>Prezentace aplikace PowerPoint</vt:lpstr>
      <vt:lpstr>Krajina a konstruktivismus</vt:lpstr>
      <vt:lpstr>„Zvědavý objevovatel tradic tu a tam klopýtne o cosi, co vyčnívá nad povrch samozřejmosti současného života, načež se dá do odkrývání, objevuje kousíčky a střípky kulturní formy, již jakoby nebylo možné souvisle rekonstruovat, která jej však zavede hlouběji do minulosti.“  </vt:lpstr>
      <vt:lpstr>PŘÍKLADY</vt:lpstr>
      <vt:lpstr>IKONOGRAFICKÝ PŘÍSTUP</vt:lpstr>
      <vt:lpstr>Prezentace aplikace PowerPoint</vt:lpstr>
      <vt:lpstr>Topos a tolpologická analýza</vt:lpstr>
      <vt:lpstr>Prezentace aplikace PowerPoint</vt:lpstr>
      <vt:lpstr>Krajina a technologie</vt:lpstr>
      <vt:lpstr>Krajina a nacinalismus</vt:lpstr>
      <vt:lpstr>Prezentace aplikace PowerPoint</vt:lpstr>
      <vt:lpstr>Krajina a politické režimy</vt:lpstr>
      <vt:lpstr>Prezentace aplikace PowerPoint</vt:lpstr>
      <vt:lpstr>Krajina v čase</vt:lpstr>
      <vt:lpstr>Krajina a společnost Jean Francois Millet, Anděl páně,1857-1859 </vt:lpstr>
      <vt:lpstr>Prezentace aplikace PowerPoint</vt:lpstr>
      <vt:lpstr>Prezentace aplikace PowerPoint</vt:lpstr>
      <vt:lpstr>Prezentace aplikace PowerPoint</vt:lpstr>
      <vt:lpstr>Krajina a reklama</vt:lpstr>
      <vt:lpstr>Prezentace aplikace PowerPoint</vt:lpstr>
      <vt:lpstr>Psychoanalytický přístup</vt:lpstr>
      <vt:lpstr>Zajímavé výzkumy</vt:lpstr>
      <vt:lpstr>Krajina a kláštery – letecké fotografie </vt:lpstr>
      <vt:lpstr>Prezentace aplikace PowerPoint</vt:lpstr>
      <vt:lpstr>Česká barokní krajina</vt:lpstr>
      <vt:lpstr>Jak číst K?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Brenišínová, Monika</dc:creator>
  <cp:lastModifiedBy>Brenišínová, Monika</cp:lastModifiedBy>
  <cp:revision>5</cp:revision>
  <dcterms:created xsi:type="dcterms:W3CDTF">2025-11-06T10:04:03Z</dcterms:created>
  <dcterms:modified xsi:type="dcterms:W3CDTF">2025-11-06T15:47:41Z</dcterms:modified>
</cp:coreProperties>
</file>