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3" r:id="rId4"/>
    <p:sldId id="274" r:id="rId5"/>
    <p:sldId id="261" r:id="rId6"/>
    <p:sldId id="271" r:id="rId7"/>
    <p:sldId id="260" r:id="rId8"/>
    <p:sldId id="272" r:id="rId9"/>
    <p:sldId id="275" r:id="rId10"/>
    <p:sldId id="276" r:id="rId11"/>
    <p:sldId id="277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2F3E82E3-3248-4EEC-AD71-3ABB733AB836}">
          <p14:sldIdLst>
            <p14:sldId id="256"/>
            <p14:sldId id="258"/>
            <p14:sldId id="273"/>
            <p14:sldId id="274"/>
            <p14:sldId id="261"/>
            <p14:sldId id="271"/>
            <p14:sldId id="260"/>
            <p14:sldId id="272"/>
            <p14:sldId id="275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725DC9-0571-461B-AC17-76460485D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6DAA7B2-94F5-4354-9F97-996AC6C73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8FCB76-936F-4A2F-8841-0892C8C7C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7509-D30D-49B8-9FF9-19B67DF09209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0C8C1A-3997-462E-8625-E7A64887F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C05172-4CFA-48D6-BD85-FEA816BD6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225-FFD2-4248-9B6F-A04B4980A0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6720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EF4DC9-844D-4E67-921A-DD887E46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799B373-DCC4-4624-81CA-4496256FB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2A36D7-2ECC-40EE-B68E-C6142BD15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7509-D30D-49B8-9FF9-19B67DF09209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B99998-8EEF-4F05-A5A2-2D76A48AC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BE570C-4261-4260-9712-AB3492747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225-FFD2-4248-9B6F-A04B4980A0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7322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DBE38AA-22A7-42DB-9C7F-1504792AB5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EF602ED-EE5A-402B-A555-94D09242B6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5E8E19-ED11-496F-A881-0093C8879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7509-D30D-49B8-9FF9-19B67DF09209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C2EF54-6653-4A87-BCFD-A75590E4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6EBCCE-3D55-4D2E-B567-5D8905D98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225-FFD2-4248-9B6F-A04B4980A0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240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0B89A9-8083-47A9-AE9B-88E722C2D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2B508E-F404-4587-81FA-2C13B791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F71445-1977-4839-90FE-7F4C2982E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7509-D30D-49B8-9FF9-19B67DF09209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14932C-34BA-469A-AF7C-B6118FA6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F2D8BE-0044-4382-B2BB-9EA76D52A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225-FFD2-4248-9B6F-A04B4980A0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31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70AB99-0A75-4DC2-A088-701D025AB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73475B-646F-47C4-AA6E-9A5D9E779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336147-072A-4701-9687-83F4CBE07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7509-D30D-49B8-9FF9-19B67DF09209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2C3C4E-F43B-4EC9-805B-C7D86FB2D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919518-4717-4A5D-9604-C5962A27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225-FFD2-4248-9B6F-A04B4980A0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9501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6A76AF-8BF5-4250-8E63-49DFD5707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DDDEE7-E7CD-40AE-8C48-A64195732F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5275185-490C-432E-9B3B-9AF60AFC6F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6A3CBB-5197-4B16-AB24-BB0CC5232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7509-D30D-49B8-9FF9-19B67DF09209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1461DC5-BB7C-4974-A214-528504F18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D4B34FD-EEF0-4345-AD43-97DA89170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225-FFD2-4248-9B6F-A04B4980A0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345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21295-9024-4BBF-AF06-E6618CD76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8FA67C3-F9D2-4A36-87BA-4FBF8D25F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9894196-C6E1-425E-B85F-5588FE444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6638FF6-4C9C-4791-99F0-6BEEA2051C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805189A-39E0-4534-A73C-A83C648C11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4FE653E-E2CD-4FC1-8CB1-D0AE2619F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7509-D30D-49B8-9FF9-19B67DF09209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88D434-AACB-4041-8B1D-DEEA3ABD9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05533FA-B9C2-49A9-939F-131B24493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225-FFD2-4248-9B6F-A04B4980A0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3879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CE96FE-D8D0-48CE-88B9-6D4A11D77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C1A7810-F808-4CF8-8383-BDBECEB48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7509-D30D-49B8-9FF9-19B67DF09209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8DD88B5-D06E-4252-9B23-1915D7605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F49206D-A1A5-4B28-972D-62D175482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225-FFD2-4248-9B6F-A04B4980A0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4796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70CC005-B8E4-42E1-AE03-2585D8C2B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7509-D30D-49B8-9FF9-19B67DF09209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ECA3909-401C-4CD0-BFD9-290BD1D9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EE10447-FC8A-4899-8693-99B6A20D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225-FFD2-4248-9B6F-A04B4980A0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430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35CB63-F715-4817-9430-7F51BB908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CC1C55-0F97-4618-BC72-9E6EBE6A1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99DDEE6-DBFA-40FE-8D26-5A6B7456F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40952A-32FE-4360-89CA-E79A094CD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7509-D30D-49B8-9FF9-19B67DF09209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84E06B4-2F6F-4497-B0C4-45B90D812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BBC244-DEA5-4AE9-9775-AA17732CE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225-FFD2-4248-9B6F-A04B4980A0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63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05F6C4-FC33-42F8-AAE2-74F1DBEAA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5845292-48A8-4482-84C9-1CDF0D4C68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96CD22C-7BB5-45A0-AF1D-9460359929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1798B43-6681-4856-A8FB-223FDAA76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7509-D30D-49B8-9FF9-19B67DF09209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B3A0B21-7D7C-4114-85D4-F25135E28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5F6C6F-BE21-4ACA-AC9D-9781A10A8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225-FFD2-4248-9B6F-A04B4980A0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5726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6E8A570-0F2C-48D2-827E-C3ACD8A76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362E604-0F89-4287-8D81-DBAF5DB21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102DFD-FC3F-407D-99B3-B80424F109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77509-D30D-49B8-9FF9-19B67DF09209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297271-FD3A-49D5-9683-436CD8A3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82AF34-A991-4A19-B27B-84F41ABAB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C8225-FFD2-4248-9B6F-A04B4980A0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574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Obrázek 5" descr="Obsah obrázku text, bílá tabule&#10;&#10;Popis byl vytvořen automaticky">
            <a:extLst>
              <a:ext uri="{FF2B5EF4-FFF2-40B4-BE49-F238E27FC236}">
                <a16:creationId xmlns:a16="http://schemas.microsoft.com/office/drawing/2014/main" id="{E2D3BFE9-BABB-4BF8-8AF8-8136D3ACE9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"/>
          <a:stretch/>
        </p:blipFill>
        <p:spPr>
          <a:xfrm>
            <a:off x="0" y="-1"/>
            <a:ext cx="12191980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07D605E-85DF-4447-9D38-B457D6496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cs-CZ" sz="6000" dirty="0">
                <a:solidFill>
                  <a:srgbClr val="FFFFFF"/>
                </a:solidFill>
              </a:rPr>
              <a:t>Kanonické a konfuciánské spisy</a:t>
            </a:r>
            <a:endParaRPr lang="cs-CZ" sz="6000" i="1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AEA7EB9-E940-4540-8995-CCEF115B4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cs-CZ" sz="1700" dirty="0">
                <a:solidFill>
                  <a:srgbClr val="FFFFFF"/>
                </a:solidFill>
              </a:rPr>
              <a:t>Čínská filosofie</a:t>
            </a:r>
          </a:p>
        </p:txBody>
      </p:sp>
    </p:spTree>
    <p:extLst>
      <p:ext uri="{BB962C8B-B14F-4D97-AF65-F5344CB8AC3E}">
        <p14:creationId xmlns:p14="http://schemas.microsoft.com/office/powerpoint/2010/main" val="41335122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3E466F-DFAD-47A6-97EE-553CF4357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Mencius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261040-7107-49AF-AD91-9D5A94756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err="1">
                <a:effectLst/>
                <a:ea typeface="PMingLiU" panose="02020500000000000000" pitchFamily="18" charset="-120"/>
              </a:rPr>
              <a:t>Mengzi</a:t>
            </a:r>
            <a:r>
              <a:rPr lang="cs-CZ" sz="2000" dirty="0">
                <a:effectLst/>
                <a:ea typeface="PMingLiU" panose="02020500000000000000" pitchFamily="18" charset="-120"/>
              </a:rPr>
              <a:t> </a:t>
            </a:r>
            <a:r>
              <a:rPr lang="zh-CN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孟子</a:t>
            </a:r>
            <a:r>
              <a:rPr lang="cs-CZ" sz="2000" dirty="0">
                <a:effectLst/>
                <a:ea typeface="DengXian" panose="02010600030101010101" pitchFamily="2" charset="-122"/>
              </a:rPr>
              <a:t>, </a:t>
            </a:r>
            <a:r>
              <a:rPr lang="cs-CZ" sz="2000" dirty="0" err="1">
                <a:effectLst/>
                <a:ea typeface="DengXian" panose="02010600030101010101" pitchFamily="2" charset="-122"/>
              </a:rPr>
              <a:t>Meng</a:t>
            </a:r>
            <a:r>
              <a:rPr lang="cs-CZ" sz="2000" dirty="0">
                <a:effectLst/>
                <a:ea typeface="DengXian" panose="02010600030101010101" pitchFamily="2" charset="-122"/>
              </a:rPr>
              <a:t> Ke </a:t>
            </a:r>
            <a:r>
              <a:rPr lang="zh-CN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孟軻</a:t>
            </a:r>
            <a:r>
              <a:rPr lang="cs-CZ" sz="2000" dirty="0">
                <a:effectLst/>
                <a:ea typeface="DengXian" panose="02010600030101010101" pitchFamily="2" charset="-122"/>
              </a:rPr>
              <a:t>, </a:t>
            </a:r>
            <a:r>
              <a:rPr lang="cs-CZ" sz="2000" dirty="0" err="1">
                <a:effectLst/>
                <a:ea typeface="DengXian" panose="02010600030101010101" pitchFamily="2" charset="-122"/>
              </a:rPr>
              <a:t>Ya</a:t>
            </a:r>
            <a:r>
              <a:rPr lang="cs-CZ" sz="2000" dirty="0">
                <a:effectLst/>
                <a:ea typeface="DengXian" panose="02010600030101010101" pitchFamily="2" charset="-122"/>
              </a:rPr>
              <a:t> </a:t>
            </a:r>
            <a:r>
              <a:rPr lang="cs-CZ" sz="2000" dirty="0" err="1">
                <a:effectLst/>
                <a:ea typeface="DengXian" panose="02010600030101010101" pitchFamily="2" charset="-122"/>
              </a:rPr>
              <a:t>Sheng</a:t>
            </a:r>
            <a:r>
              <a:rPr lang="cs-CZ" sz="2000" dirty="0">
                <a:effectLst/>
                <a:ea typeface="DengXian" panose="02010600030101010101" pitchFamily="2" charset="-122"/>
              </a:rPr>
              <a:t> </a:t>
            </a:r>
            <a:r>
              <a:rPr lang="zh-CN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亞聖</a:t>
            </a:r>
            <a:r>
              <a:rPr lang="zh-CN" sz="2000" dirty="0">
                <a:effectLst/>
                <a:ea typeface="Arial" panose="020B0604020202020204" pitchFamily="34" charset="0"/>
              </a:rPr>
              <a:t> </a:t>
            </a:r>
            <a:r>
              <a:rPr lang="cs-CZ" sz="2000" dirty="0">
                <a:effectLst/>
                <a:ea typeface="DengXian" panose="02010600030101010101" pitchFamily="2" charset="-122"/>
              </a:rPr>
              <a:t>(Druhý </a:t>
            </a:r>
            <a:r>
              <a:rPr lang="cs-CZ" sz="2000" dirty="0" err="1">
                <a:effectLst/>
                <a:ea typeface="DengXian" panose="02010600030101010101" pitchFamily="2" charset="-122"/>
              </a:rPr>
              <a:t>mudřec</a:t>
            </a:r>
            <a:r>
              <a:rPr lang="cs-CZ" sz="2000" dirty="0">
                <a:effectLst/>
                <a:ea typeface="DengXian" panose="02010600030101010101" pitchFamily="2" charset="-122"/>
              </a:rPr>
              <a:t>)</a:t>
            </a:r>
          </a:p>
          <a:p>
            <a:r>
              <a:rPr lang="cs-CZ" sz="2000" dirty="0">
                <a:ea typeface="DengXian" panose="02010600030101010101" pitchFamily="2" charset="-122"/>
              </a:rPr>
              <a:t>Tradičně 372 př.n.l. – 289 </a:t>
            </a:r>
            <a:r>
              <a:rPr lang="cs-CZ" sz="2000" dirty="0" err="1">
                <a:ea typeface="DengXian" panose="02010600030101010101" pitchFamily="2" charset="-122"/>
              </a:rPr>
              <a:t>přn.l</a:t>
            </a:r>
            <a:r>
              <a:rPr lang="cs-CZ" sz="2000" dirty="0">
                <a:ea typeface="DengXian" panose="02010600030101010101" pitchFamily="2" charset="-122"/>
              </a:rPr>
              <a:t>.</a:t>
            </a:r>
          </a:p>
          <a:p>
            <a:r>
              <a:rPr lang="cs-CZ" sz="2000" dirty="0">
                <a:ea typeface="DengXian" panose="02010600030101010101" pitchFamily="2" charset="-122"/>
              </a:rPr>
              <a:t>Příslušník třídy </a:t>
            </a:r>
            <a:r>
              <a:rPr lang="cs-CZ" sz="2000" i="1" dirty="0" err="1">
                <a:ea typeface="DengXian" panose="02010600030101010101" pitchFamily="2" charset="-122"/>
              </a:rPr>
              <a:t>shi</a:t>
            </a:r>
            <a:r>
              <a:rPr lang="cs-CZ" sz="2000" i="1" dirty="0">
                <a:ea typeface="DengXian" panose="02010600030101010101" pitchFamily="2" charset="-122"/>
              </a:rPr>
              <a:t> </a:t>
            </a:r>
            <a:r>
              <a:rPr lang="zh-CN" altLang="en-US" sz="2000" dirty="0">
                <a:ea typeface="DengXian" panose="02010600030101010101" pitchFamily="2" charset="-122"/>
              </a:rPr>
              <a:t>士</a:t>
            </a:r>
            <a:endParaRPr lang="en-US" altLang="zh-CN" sz="2000" dirty="0">
              <a:ea typeface="DengXian" panose="02010600030101010101" pitchFamily="2" charset="-122"/>
            </a:endParaRPr>
          </a:p>
          <a:p>
            <a:r>
              <a:rPr lang="cs-CZ" sz="2000" dirty="0"/>
              <a:t>Učedník </a:t>
            </a:r>
            <a:r>
              <a:rPr lang="cs-CZ" sz="2000" dirty="0" err="1"/>
              <a:t>Zisia</a:t>
            </a:r>
            <a:r>
              <a:rPr lang="cs-CZ" sz="2000" dirty="0"/>
              <a:t> </a:t>
            </a:r>
            <a:r>
              <a:rPr lang="zh-CN" altLang="en-US" sz="2000" dirty="0"/>
              <a:t>子思</a:t>
            </a:r>
            <a:endParaRPr lang="cs-CZ" altLang="zh-CN" sz="2000" dirty="0"/>
          </a:p>
          <a:p>
            <a:r>
              <a:rPr lang="cs-CZ" altLang="zh-CN" sz="2000" dirty="0"/>
              <a:t>Poradce v různých státech (</a:t>
            </a:r>
            <a:r>
              <a:rPr lang="cs-CZ" altLang="zh-CN" sz="2000" dirty="0" err="1"/>
              <a:t>Wei</a:t>
            </a:r>
            <a:r>
              <a:rPr lang="zh-CN" altLang="en-US" sz="2000" dirty="0"/>
              <a:t>魏</a:t>
            </a:r>
            <a:r>
              <a:rPr lang="cs-CZ" altLang="zh-CN" sz="2000" dirty="0"/>
              <a:t>, </a:t>
            </a:r>
            <a:r>
              <a:rPr lang="cs-CZ" altLang="zh-CN" sz="2000" dirty="0" err="1"/>
              <a:t>Qi</a:t>
            </a:r>
            <a:r>
              <a:rPr lang="en-US" altLang="zh-CN" sz="2000" dirty="0"/>
              <a:t> </a:t>
            </a:r>
            <a:r>
              <a:rPr lang="zh-CN" altLang="en-US" sz="2000" dirty="0"/>
              <a:t>齊</a:t>
            </a:r>
            <a:r>
              <a:rPr lang="cs-CZ" altLang="zh-CN" sz="2000" dirty="0"/>
              <a:t>, </a:t>
            </a:r>
            <a:r>
              <a:rPr lang="cs-CZ" altLang="zh-CN" sz="2000" dirty="0" err="1"/>
              <a:t>Lu</a:t>
            </a:r>
            <a:r>
              <a:rPr lang="en-US" altLang="zh-CN" sz="2000" dirty="0"/>
              <a:t> </a:t>
            </a:r>
            <a:r>
              <a:rPr lang="zh-CN" altLang="en-US" sz="2000" dirty="0"/>
              <a:t>魯</a:t>
            </a:r>
            <a:r>
              <a:rPr lang="cs-CZ" altLang="zh-CN" sz="2000" dirty="0"/>
              <a:t>)</a:t>
            </a:r>
            <a:endParaRPr lang="en-US" altLang="zh-CN" sz="2000" dirty="0"/>
          </a:p>
          <a:p>
            <a:r>
              <a:rPr lang="cs-CZ" sz="2000" dirty="0"/>
              <a:t>Text knihy </a:t>
            </a:r>
            <a:r>
              <a:rPr lang="cs-CZ" sz="2000" dirty="0" err="1"/>
              <a:t>Mencius</a:t>
            </a:r>
            <a:r>
              <a:rPr lang="cs-CZ" sz="2000" dirty="0"/>
              <a:t>: 11 pian </a:t>
            </a:r>
            <a:r>
              <a:rPr lang="zh-CN" altLang="en-US" sz="2000" dirty="0"/>
              <a:t>篇</a:t>
            </a:r>
            <a:r>
              <a:rPr lang="cs-CZ" altLang="zh-CN" sz="2000" dirty="0"/>
              <a:t> (7 vnitřních a 4 vnější) – doklady v </a:t>
            </a:r>
            <a:r>
              <a:rPr lang="cs-CZ" altLang="zh-CN" sz="2000" i="1" dirty="0" err="1"/>
              <a:t>Hanshu</a:t>
            </a:r>
            <a:r>
              <a:rPr lang="cs-CZ" altLang="zh-CN" sz="2000" i="1" dirty="0"/>
              <a:t> </a:t>
            </a:r>
            <a:r>
              <a:rPr lang="zh-CN" altLang="en-US" sz="2000" dirty="0"/>
              <a:t>漢書</a:t>
            </a:r>
            <a:r>
              <a:rPr lang="cs-CZ" altLang="zh-CN" sz="2000" dirty="0"/>
              <a:t> (111 n.l.)</a:t>
            </a:r>
          </a:p>
          <a:p>
            <a:pPr lvl="1"/>
            <a:r>
              <a:rPr lang="cs-CZ" sz="1600" dirty="0"/>
              <a:t>Komentář </a:t>
            </a:r>
            <a:r>
              <a:rPr lang="cs-CZ" sz="1600" dirty="0" err="1"/>
              <a:t>Zhao</a:t>
            </a:r>
            <a:r>
              <a:rPr lang="cs-CZ" sz="1600" dirty="0"/>
              <a:t> </a:t>
            </a:r>
            <a:r>
              <a:rPr lang="cs-CZ" sz="1600" dirty="0" err="1"/>
              <a:t>Qi</a:t>
            </a:r>
            <a:r>
              <a:rPr lang="en-US" sz="1600" dirty="0"/>
              <a:t> </a:t>
            </a:r>
            <a:r>
              <a:rPr lang="zh-CN" altLang="en-US" sz="1600" dirty="0"/>
              <a:t>趙岐 </a:t>
            </a:r>
            <a:r>
              <a:rPr lang="cs-CZ" altLang="zh-CN" sz="1600" dirty="0"/>
              <a:t>(108-201 n.l.)</a:t>
            </a:r>
          </a:p>
          <a:p>
            <a:pPr lvl="1"/>
            <a:r>
              <a:rPr lang="cs-CZ" altLang="zh-CN" sz="1600" dirty="0"/>
              <a:t>Důraz na lidskost, odmítnutí prospěchářství (</a:t>
            </a:r>
            <a:r>
              <a:rPr lang="cs-CZ" altLang="zh-CN" sz="1600" i="1" dirty="0" err="1"/>
              <a:t>li</a:t>
            </a:r>
            <a:r>
              <a:rPr lang="cs-CZ" altLang="zh-CN" sz="1600" i="1" dirty="0"/>
              <a:t> </a:t>
            </a:r>
            <a:r>
              <a:rPr lang="zh-CN" altLang="en-US" sz="1600" dirty="0"/>
              <a:t>利</a:t>
            </a:r>
            <a:r>
              <a:rPr lang="cs-CZ" altLang="zh-CN" sz="1600" dirty="0"/>
              <a:t>)</a:t>
            </a:r>
          </a:p>
          <a:p>
            <a:pPr lvl="1"/>
            <a:r>
              <a:rPr lang="cs-CZ" altLang="zh-CN" sz="1600" dirty="0"/>
              <a:t>Vztah k dávnověku – císaři </a:t>
            </a:r>
            <a:r>
              <a:rPr lang="cs-CZ" altLang="zh-CN" sz="1600" dirty="0" err="1"/>
              <a:t>Yao</a:t>
            </a:r>
            <a:r>
              <a:rPr lang="cs-CZ" altLang="zh-CN" sz="1600" dirty="0"/>
              <a:t> </a:t>
            </a:r>
            <a:r>
              <a:rPr lang="zh-CN" altLang="en-US" sz="1600" dirty="0"/>
              <a:t>堯</a:t>
            </a:r>
            <a:r>
              <a:rPr lang="cs-CZ" altLang="zh-CN" sz="1600" dirty="0"/>
              <a:t> a </a:t>
            </a:r>
            <a:r>
              <a:rPr lang="cs-CZ" altLang="zh-CN" sz="1600" dirty="0" err="1"/>
              <a:t>Shun</a:t>
            </a:r>
            <a:r>
              <a:rPr lang="en-US" altLang="zh-CN" sz="1600" dirty="0"/>
              <a:t> </a:t>
            </a:r>
            <a:r>
              <a:rPr lang="zh-CN" altLang="en-US" sz="1600" dirty="0"/>
              <a:t>舜</a:t>
            </a:r>
            <a:r>
              <a:rPr lang="cs-CZ" altLang="zh-CN" sz="1600" dirty="0"/>
              <a:t> (otázka sebe kultivace); problém mandátu Nebes a královraždy: </a:t>
            </a:r>
            <a:r>
              <a:rPr lang="zh-TW" altLang="en-US" sz="1600" dirty="0"/>
              <a:t>	</a:t>
            </a:r>
          </a:p>
          <a:p>
            <a:pPr lvl="1"/>
            <a:r>
              <a:rPr lang="zh-TW" altLang="en-US" sz="1600" dirty="0"/>
              <a:t>齊宣王問曰：「湯放桀，武王伐紂，有諸？」孟子對曰：「於傳有之。」曰：「臣弒其君可乎？」曰：「賊仁者謂之賊，賊義者謂之殘，殘賊之人謂之一夫。聞誅一夫紂矣，未聞弒君也。」</a:t>
            </a:r>
            <a:endParaRPr lang="cs-CZ" altLang="zh-TW" sz="1600" dirty="0"/>
          </a:p>
          <a:p>
            <a:pPr lvl="1"/>
            <a:r>
              <a:rPr lang="cs-CZ" altLang="zh-CN" sz="1600" dirty="0"/>
              <a:t>Pravý král </a:t>
            </a:r>
            <a:r>
              <a:rPr lang="zh-CN" altLang="en-US" sz="1600" dirty="0"/>
              <a:t>王者</a:t>
            </a:r>
            <a:endParaRPr lang="cs-CZ" altLang="zh-CN" sz="1600" dirty="0"/>
          </a:p>
          <a:p>
            <a:pPr lvl="1"/>
            <a:r>
              <a:rPr lang="cs-CZ" sz="1600" dirty="0"/>
              <a:t>Otázka lidské přirozenosti </a:t>
            </a:r>
            <a:r>
              <a:rPr lang="cs-CZ" sz="1600" i="1" dirty="0" err="1"/>
              <a:t>xing</a:t>
            </a:r>
            <a:r>
              <a:rPr lang="cs-CZ" sz="1600" dirty="0"/>
              <a:t> </a:t>
            </a:r>
            <a:r>
              <a:rPr lang="zh-CN" altLang="en-US" sz="1600" dirty="0"/>
              <a:t>性 </a:t>
            </a:r>
            <a:r>
              <a:rPr lang="cs-CZ" altLang="zh-CN" sz="1600" dirty="0"/>
              <a:t>a reakce </a:t>
            </a:r>
            <a:r>
              <a:rPr lang="cs-CZ" altLang="zh-CN" sz="1600" dirty="0" err="1"/>
              <a:t>Xun</a:t>
            </a:r>
            <a:r>
              <a:rPr lang="cs-CZ" altLang="zh-CN" sz="1600" dirty="0"/>
              <a:t> </a:t>
            </a:r>
            <a:r>
              <a:rPr lang="cs-CZ" altLang="zh-CN" sz="1600" dirty="0" err="1"/>
              <a:t>Qinga</a:t>
            </a:r>
            <a:endParaRPr lang="cs-CZ" sz="16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0BA16CA-46A6-41A2-9C93-F5DE46688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555" y="819150"/>
            <a:ext cx="175260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19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CA204-80ED-4F0F-AB67-4F6BFFD8A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Xunzi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30C28D-6AF2-4930-9661-FD904ED89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58905" cy="4351338"/>
          </a:xfrm>
        </p:spPr>
        <p:txBody>
          <a:bodyPr>
            <a:normAutofit fontScale="92500" lnSpcReduction="10000"/>
          </a:bodyPr>
          <a:lstStyle/>
          <a:p>
            <a:r>
              <a:rPr lang="cs-CZ" sz="20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Xunzi</a:t>
            </a:r>
            <a:r>
              <a:rPr lang="cs-CZ" sz="20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荀子</a:t>
            </a:r>
            <a:r>
              <a:rPr lang="cs-CZ" sz="20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cs-CZ" sz="20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Xun</a:t>
            </a:r>
            <a:r>
              <a:rPr lang="cs-CZ" sz="20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Kuang</a:t>
            </a:r>
            <a:r>
              <a:rPr lang="cs-CZ" sz="20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荀況</a:t>
            </a:r>
            <a:r>
              <a:rPr lang="cs-CZ" sz="20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, též Sun </a:t>
            </a:r>
            <a:r>
              <a:rPr lang="cs-CZ" sz="20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Qing</a:t>
            </a:r>
            <a:r>
              <a:rPr lang="cs-CZ" sz="20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孫卿</a:t>
            </a:r>
            <a:r>
              <a:rPr lang="cs-CZ" sz="20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či </a:t>
            </a:r>
            <a:r>
              <a:rPr lang="cs-CZ" sz="20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Xun</a:t>
            </a:r>
            <a:r>
              <a:rPr lang="cs-CZ" sz="20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Qing</a:t>
            </a:r>
            <a:r>
              <a:rPr lang="zh-CN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荀卿</a:t>
            </a:r>
            <a:r>
              <a:rPr lang="cs-CZ" altLang="zh-CN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 310 př.n.l. – 234 př.n.l.</a:t>
            </a:r>
          </a:p>
          <a:p>
            <a:r>
              <a:rPr lang="cs-CZ" sz="2000" dirty="0">
                <a:ea typeface="DengXian" panose="02010600030101010101" pitchFamily="2" charset="-122"/>
                <a:cs typeface="Arial" panose="020B0604020202020204" pitchFamily="34" charset="0"/>
              </a:rPr>
              <a:t>Působil jako poradce v </a:t>
            </a:r>
            <a:r>
              <a:rPr lang="cs-CZ" sz="2000" dirty="0" err="1">
                <a:ea typeface="DengXian" panose="02010600030101010101" pitchFamily="2" charset="-122"/>
                <a:cs typeface="Arial" panose="020B0604020202020204" pitchFamily="34" charset="0"/>
              </a:rPr>
              <a:t>Qi</a:t>
            </a:r>
            <a:r>
              <a:rPr lang="cs-CZ" sz="2000" dirty="0">
                <a:ea typeface="DengXian" panose="02010600030101010101" pitchFamily="2" charset="-122"/>
                <a:cs typeface="Arial" panose="020B0604020202020204" pitchFamily="34" charset="0"/>
              </a:rPr>
              <a:t> a v </a:t>
            </a:r>
            <a:r>
              <a:rPr lang="cs-CZ" sz="2000" dirty="0" err="1">
                <a:ea typeface="DengXian" panose="02010600030101010101" pitchFamily="2" charset="-122"/>
                <a:cs typeface="Arial" panose="020B0604020202020204" pitchFamily="34" charset="0"/>
              </a:rPr>
              <a:t>Chu</a:t>
            </a:r>
            <a:endParaRPr lang="cs-CZ" sz="2000" dirty="0"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cs-CZ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Žáci </a:t>
            </a:r>
            <a:r>
              <a:rPr lang="cs-CZ" sz="2000" dirty="0" err="1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Li</a:t>
            </a:r>
            <a:r>
              <a:rPr lang="cs-CZ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 Si </a:t>
            </a:r>
            <a:r>
              <a:rPr lang="zh-CN" altLang="en-US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李斯 </a:t>
            </a:r>
            <a:r>
              <a:rPr lang="cs-CZ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a Han </a:t>
            </a:r>
            <a:r>
              <a:rPr lang="cs-CZ" sz="2000" dirty="0" err="1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Fei</a:t>
            </a:r>
            <a:r>
              <a:rPr lang="en-US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sz="2000" dirty="0"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韓非</a:t>
            </a:r>
            <a:endParaRPr lang="en-US" altLang="zh-CN" sz="2000" dirty="0"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cs-CZ" altLang="zh-CN" sz="2000" dirty="0">
                <a:ea typeface="DengXian" panose="02010600030101010101" pitchFamily="2" charset="-122"/>
                <a:cs typeface="Arial" panose="020B0604020202020204" pitchFamily="34" charset="0"/>
              </a:rPr>
              <a:t>Vztah k „akademii </a:t>
            </a:r>
            <a:r>
              <a:rPr lang="cs-CZ" altLang="zh-CN" sz="2000" dirty="0" err="1">
                <a:ea typeface="DengXian" panose="02010600030101010101" pitchFamily="2" charset="-122"/>
                <a:cs typeface="Arial" panose="020B0604020202020204" pitchFamily="34" charset="0"/>
              </a:rPr>
              <a:t>Jixia</a:t>
            </a:r>
            <a:r>
              <a:rPr lang="cs-CZ" altLang="zh-CN" sz="2000" dirty="0">
                <a:ea typeface="DengXian" panose="02010600030101010101" pitchFamily="2" charset="-122"/>
                <a:cs typeface="Arial" panose="020B0604020202020204" pitchFamily="34" charset="0"/>
              </a:rPr>
              <a:t>“ </a:t>
            </a:r>
            <a:r>
              <a:rPr lang="zh-CN" altLang="en-US" sz="2000" dirty="0">
                <a:ea typeface="DengXian" panose="02010600030101010101" pitchFamily="2" charset="-122"/>
                <a:cs typeface="Arial" panose="020B0604020202020204" pitchFamily="34" charset="0"/>
              </a:rPr>
              <a:t>稷下學宮</a:t>
            </a:r>
            <a:endParaRPr lang="cs-CZ" sz="2000" dirty="0">
              <a:effectLst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cs-CZ" sz="2000" dirty="0"/>
              <a:t>Kniha kompilována </a:t>
            </a:r>
            <a:r>
              <a:rPr lang="cs-CZ" sz="2000" dirty="0" err="1"/>
              <a:t>Liu</a:t>
            </a:r>
            <a:r>
              <a:rPr lang="en-US" sz="2000" dirty="0"/>
              <a:t> </a:t>
            </a:r>
            <a:r>
              <a:rPr lang="cs-CZ" sz="2000" dirty="0" err="1"/>
              <a:t>Xiangem</a:t>
            </a:r>
            <a:r>
              <a:rPr lang="cs-CZ" sz="2000" dirty="0"/>
              <a:t> </a:t>
            </a:r>
            <a:r>
              <a:rPr lang="zh-CN" altLang="en-US" sz="2000" dirty="0"/>
              <a:t>劉向 </a:t>
            </a:r>
            <a:r>
              <a:rPr lang="cs-CZ" altLang="zh-CN" sz="2000" dirty="0"/>
              <a:t>(79 př.n.l. – 8 n.l.) </a:t>
            </a:r>
          </a:p>
          <a:p>
            <a:r>
              <a:rPr lang="cs-CZ" sz="2000" dirty="0"/>
              <a:t>Přes některé textologické nejasnosti jde o jeden z výrazně ucelených spisů, kde se systematicky rozebírají ideje (odlišný formát od </a:t>
            </a:r>
            <a:r>
              <a:rPr lang="cs-CZ" sz="2000" dirty="0" err="1"/>
              <a:t>Mencia</a:t>
            </a:r>
            <a:r>
              <a:rPr lang="cs-CZ" sz="2000" dirty="0"/>
              <a:t>, ale i většiny ostatní  produkce</a:t>
            </a:r>
          </a:p>
          <a:p>
            <a:r>
              <a:rPr lang="cs-CZ" sz="2000" dirty="0"/>
              <a:t>Propagace „konfuciánů“</a:t>
            </a:r>
          </a:p>
          <a:p>
            <a:r>
              <a:rPr lang="cs-CZ" sz="2000" dirty="0"/>
              <a:t>Polemika o lidské přirozenosti</a:t>
            </a:r>
          </a:p>
          <a:p>
            <a:r>
              <a:rPr lang="cs-CZ" sz="2000" dirty="0"/>
              <a:t>Otázka nápravy jmen </a:t>
            </a:r>
            <a:r>
              <a:rPr lang="cs-CZ" sz="2000" i="1" dirty="0" err="1"/>
              <a:t>zheng</a:t>
            </a:r>
            <a:r>
              <a:rPr lang="cs-CZ" sz="2000" i="1" dirty="0"/>
              <a:t> </a:t>
            </a:r>
            <a:r>
              <a:rPr lang="cs-CZ" sz="2000" i="1" dirty="0" err="1"/>
              <a:t>ming</a:t>
            </a:r>
            <a:r>
              <a:rPr lang="cs-CZ" sz="2000" i="1" dirty="0"/>
              <a:t> </a:t>
            </a:r>
            <a:r>
              <a:rPr lang="zh-CN" altLang="en-US" sz="2000" dirty="0"/>
              <a:t>正名</a:t>
            </a:r>
            <a:endParaRPr lang="cs-CZ" altLang="zh-CN" sz="2000" dirty="0"/>
          </a:p>
          <a:p>
            <a:endParaRPr lang="cs-CZ" sz="2000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0281721-4749-4189-98C3-780DD40D6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332" y="230187"/>
            <a:ext cx="1938048" cy="132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7DE0017-29A6-4DA7-A210-B7C4B99F1027}"/>
              </a:ext>
            </a:extLst>
          </p:cNvPr>
          <p:cNvSpPr txBox="1"/>
          <p:nvPr/>
        </p:nvSpPr>
        <p:spPr>
          <a:xfrm>
            <a:off x="6183984" y="1693126"/>
            <a:ext cx="5693789" cy="4755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zh-CN" sz="1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名無固宜，約之以命，約定俗成謂之宜，異於約則謂之不宜。名無固實，約之以命實，約定俗成，謂之實名。名有固善，徑易而不拂，謂之善名。</a:t>
            </a:r>
            <a:endParaRPr lang="cs-CZ" sz="16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6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„U pojmenování není nic jako jejich jednou daná správnost plynoucí ze samé podstaty věci. Lidé se na nich dohodnou a podle toho je zavedou, a způsob pojmenování, který určila dohoda a které se stalo zvyklostí, je správný, a to, co se liší od dohody, nazývám nesprávným. U pojmenování není nic jako jednou daný vztah mezi pojmenováním a skutečností plynoucí ze samé podstaty věci. Lidé se na něm smluví a podle toho pojmenují skutečnost. To, co se řídí smluveným a co se stalo zvyklostí, se nazývá skutečným pojmenováním. Nicméně u pojmenování rozlišujeme pojmenování dobrá z podstaty věci: když jsou stručná a jednoduchá a nepříčí se skutečnosti, nazývají se dobrými pojmenováními.“</a:t>
            </a:r>
            <a:endParaRPr lang="cs-CZ" sz="16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cs-CZ" sz="1600" dirty="0" err="1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Zádrapa</a:t>
            </a:r>
            <a:r>
              <a:rPr lang="cs-CZ" sz="16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, L.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Sün</a:t>
            </a:r>
            <a:r>
              <a:rPr lang="cs-CZ" sz="1600" i="1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-c‘, tradičně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Sün</a:t>
            </a:r>
            <a:r>
              <a:rPr lang="cs-CZ" sz="1600" i="1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Kchuang</a:t>
            </a:r>
            <a:r>
              <a:rPr lang="cs-CZ" sz="1600" i="1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  <a:r>
              <a:rPr lang="cs-CZ" sz="1600" dirty="0"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Praha, Academia 2019, s. 372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995628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ACEA30-1750-4FDF-8D0C-5D968C8D4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cs-CZ" dirty="0"/>
              <a:t>Konfuciánství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2DDD09-EB1D-42EF-B8CC-49C032051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 lnSpcReduction="10000"/>
          </a:bodyPr>
          <a:lstStyle/>
          <a:p>
            <a:r>
              <a:rPr lang="cs-CZ" sz="2000" dirty="0"/>
              <a:t>Problém šesti škol – </a:t>
            </a:r>
            <a:r>
              <a:rPr lang="cs-CZ" sz="2000" i="1" dirty="0" err="1"/>
              <a:t>liujia</a:t>
            </a:r>
            <a:r>
              <a:rPr lang="cs-CZ" sz="2000" dirty="0"/>
              <a:t> </a:t>
            </a:r>
            <a:r>
              <a:rPr lang="zh-CN" altLang="en-US" sz="2000" dirty="0"/>
              <a:t>六家</a:t>
            </a:r>
            <a:r>
              <a:rPr lang="cs-CZ" altLang="zh-CN" sz="2000" dirty="0"/>
              <a:t> (potažmo </a:t>
            </a:r>
            <a:r>
              <a:rPr lang="cs-CZ" altLang="zh-CN" sz="2000" i="1" dirty="0" err="1"/>
              <a:t>baijia</a:t>
            </a:r>
            <a:r>
              <a:rPr lang="cs-CZ" altLang="zh-CN" sz="2000" dirty="0"/>
              <a:t> </a:t>
            </a:r>
            <a:r>
              <a:rPr lang="zh-CN" altLang="en-US" sz="2000" dirty="0"/>
              <a:t>百家</a:t>
            </a:r>
            <a:r>
              <a:rPr lang="cs-CZ" altLang="zh-CN" sz="2000" dirty="0"/>
              <a:t>)- konfuciáni jako </a:t>
            </a:r>
            <a:r>
              <a:rPr lang="cs-CZ" altLang="zh-CN" sz="2000" i="1" dirty="0" err="1"/>
              <a:t>ruzhe</a:t>
            </a:r>
            <a:r>
              <a:rPr lang="cs-CZ" altLang="zh-CN" sz="2000" dirty="0"/>
              <a:t> </a:t>
            </a:r>
            <a:r>
              <a:rPr lang="zh-CN" altLang="en-US" sz="2000" dirty="0"/>
              <a:t>儒者</a:t>
            </a:r>
            <a:endParaRPr lang="cs-CZ" sz="2000" dirty="0"/>
          </a:p>
          <a:p>
            <a:r>
              <a:rPr lang="cs-CZ" sz="2000" dirty="0"/>
              <a:t>Kult Konfucia nabývá na síle za d. Han </a:t>
            </a:r>
            <a:r>
              <a:rPr lang="zh-CN" altLang="en-US" sz="2000" dirty="0"/>
              <a:t>漢</a:t>
            </a:r>
            <a:r>
              <a:rPr lang="cs-CZ" sz="2000" dirty="0"/>
              <a:t>(206 př.n.l. – 220 n.l.)</a:t>
            </a:r>
          </a:p>
          <a:p>
            <a:r>
              <a:rPr lang="cs-CZ" sz="2000" dirty="0"/>
              <a:t>Spojován s Pěti kanonickými knihami (</a:t>
            </a:r>
            <a:r>
              <a:rPr lang="cs-CZ" sz="2000" dirty="0" err="1"/>
              <a:t>Wu</a:t>
            </a:r>
            <a:r>
              <a:rPr lang="cs-CZ" sz="2000" dirty="0"/>
              <a:t> Jing </a:t>
            </a:r>
            <a:r>
              <a:rPr lang="zh-CN" altLang="en-US" sz="2000" dirty="0"/>
              <a:t>五經</a:t>
            </a:r>
            <a:r>
              <a:rPr lang="cs-CZ" altLang="zh-CN" sz="2000" dirty="0"/>
              <a:t>)</a:t>
            </a:r>
          </a:p>
          <a:p>
            <a:r>
              <a:rPr lang="cs-CZ" sz="2000" dirty="0"/>
              <a:t>Na západě jsou za nejzásadnější dílo považovány </a:t>
            </a:r>
            <a:r>
              <a:rPr lang="cs-CZ" sz="2000" i="1" dirty="0"/>
              <a:t>Hovory (</a:t>
            </a:r>
            <a:r>
              <a:rPr lang="cs-CZ" sz="2000" i="1" dirty="0" err="1"/>
              <a:t>Lunyu</a:t>
            </a:r>
            <a:r>
              <a:rPr lang="cs-CZ" sz="2000" i="1" dirty="0"/>
              <a:t> </a:t>
            </a:r>
            <a:r>
              <a:rPr lang="zh-CN" altLang="en-US" sz="2000" dirty="0"/>
              <a:t>論語</a:t>
            </a:r>
            <a:r>
              <a:rPr lang="cs-CZ" altLang="zh-CN" sz="2000" dirty="0"/>
              <a:t>)</a:t>
            </a:r>
          </a:p>
          <a:p>
            <a:r>
              <a:rPr lang="cs-CZ" altLang="zh-CN" sz="2000" dirty="0"/>
              <a:t>Nejvýznamnější pokračovatelé („konfuciáni“) </a:t>
            </a:r>
            <a:r>
              <a:rPr lang="cs-CZ" altLang="zh-CN" sz="2000" dirty="0" err="1"/>
              <a:t>Mengzi</a:t>
            </a:r>
            <a:r>
              <a:rPr lang="cs-CZ" altLang="zh-CN" sz="2000" dirty="0"/>
              <a:t> </a:t>
            </a:r>
            <a:r>
              <a:rPr lang="zh-CN" altLang="en-US" sz="2000" dirty="0"/>
              <a:t>孟子 </a:t>
            </a:r>
            <a:r>
              <a:rPr lang="cs-CZ" altLang="zh-CN" sz="2000" dirty="0"/>
              <a:t>(</a:t>
            </a:r>
            <a:r>
              <a:rPr lang="cs-CZ" altLang="zh-CN" sz="2000" dirty="0" err="1"/>
              <a:t>Mencius</a:t>
            </a:r>
            <a:r>
              <a:rPr lang="cs-CZ" altLang="zh-CN" sz="2000" dirty="0"/>
              <a:t>) a </a:t>
            </a:r>
            <a:r>
              <a:rPr lang="cs-CZ" altLang="zh-CN" sz="2000" dirty="0" err="1"/>
              <a:t>Xunzi</a:t>
            </a:r>
            <a:r>
              <a:rPr lang="cs-CZ" altLang="zh-CN" sz="2000" dirty="0"/>
              <a:t> </a:t>
            </a:r>
            <a:r>
              <a:rPr lang="zh-CN" altLang="en-US" sz="2000" dirty="0"/>
              <a:t>荀子</a:t>
            </a:r>
            <a:endParaRPr lang="en-US" altLang="zh-CN" sz="2000" dirty="0"/>
          </a:p>
          <a:p>
            <a:r>
              <a:rPr lang="cs-CZ" altLang="zh-CN" sz="2000" dirty="0"/>
              <a:t>Zásadní vztah mezi předpokládanou podobou textů za Válčících států a za dynastie Han</a:t>
            </a:r>
          </a:p>
          <a:p>
            <a:r>
              <a:rPr lang="cs-CZ" altLang="zh-CN" sz="2000" dirty="0"/>
              <a:t>Jaké je jádro konfuciánského učení?</a:t>
            </a:r>
          </a:p>
          <a:p>
            <a:endParaRPr lang="cs-CZ" sz="2000" dirty="0"/>
          </a:p>
        </p:txBody>
      </p:sp>
      <p:pic>
        <p:nvPicPr>
          <p:cNvPr id="8" name="Obrázek 7" descr="Obsah obrázku budova, kámen, cihla&#10;&#10;Popis byl vytvořen automaticky">
            <a:extLst>
              <a:ext uri="{FF2B5EF4-FFF2-40B4-BE49-F238E27FC236}">
                <a16:creationId xmlns:a16="http://schemas.microsoft.com/office/drawing/2014/main" id="{933812D1-8052-4334-806C-B31DDEC8FC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" r="2" b="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67E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F7060BA5-C77A-4D57-AC54-0A4D008CC942}"/>
              </a:ext>
            </a:extLst>
          </p:cNvPr>
          <p:cNvSpPr txBox="1"/>
          <p:nvPr/>
        </p:nvSpPr>
        <p:spPr>
          <a:xfrm>
            <a:off x="20" y="6172201"/>
            <a:ext cx="4052522" cy="6858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cs-CZ" sz="1300" i="1" err="1">
                <a:solidFill>
                  <a:srgbClr val="FFFFFF"/>
                </a:solidFill>
              </a:rPr>
              <a:t>Xiping</a:t>
            </a:r>
            <a:r>
              <a:rPr lang="cs-CZ" sz="1300" i="1">
                <a:solidFill>
                  <a:srgbClr val="FFFFFF"/>
                </a:solidFill>
              </a:rPr>
              <a:t> </a:t>
            </a:r>
            <a:r>
              <a:rPr lang="cs-CZ" sz="1300" i="1" err="1">
                <a:solidFill>
                  <a:srgbClr val="FFFFFF"/>
                </a:solidFill>
              </a:rPr>
              <a:t>shiji</a:t>
            </a:r>
            <a:r>
              <a:rPr lang="en-US" sz="1300" i="1">
                <a:solidFill>
                  <a:srgbClr val="FFFFFF"/>
                </a:solidFill>
              </a:rPr>
              <a:t> </a:t>
            </a:r>
            <a:r>
              <a:rPr lang="zh-CN" altLang="en-US" sz="1300">
                <a:solidFill>
                  <a:srgbClr val="FFFFFF"/>
                </a:solidFill>
              </a:rPr>
              <a:t>熹平石經</a:t>
            </a:r>
            <a:r>
              <a:rPr lang="cs-CZ" altLang="zh-CN" sz="1300">
                <a:solidFill>
                  <a:srgbClr val="FFFFFF"/>
                </a:solidFill>
              </a:rPr>
              <a:t>, kamenné stély z dynastie Východní Han</a:t>
            </a:r>
            <a:endParaRPr lang="cs-CZ" sz="13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602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962340-CE90-46E2-8522-38C61D901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>
            <a:normAutofit/>
          </a:bodyPr>
          <a:lstStyle/>
          <a:p>
            <a:r>
              <a:rPr lang="cs-CZ" sz="4000"/>
              <a:t>Kanonické knihy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B83C72-2A59-4604-9311-C9F9763C6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055"/>
            <a:ext cx="4617720" cy="5010820"/>
          </a:xfrm>
        </p:spPr>
        <p:txBody>
          <a:bodyPr>
            <a:normAutofit/>
          </a:bodyPr>
          <a:lstStyle/>
          <a:p>
            <a:r>
              <a:rPr lang="cs-CZ" sz="1600" dirty="0"/>
              <a:t>Za dynastie Han se objevuje termín Pět kanonických knih – </a:t>
            </a:r>
            <a:r>
              <a:rPr lang="cs-CZ" sz="1600" i="1" dirty="0" err="1"/>
              <a:t>Wu</a:t>
            </a:r>
            <a:r>
              <a:rPr lang="cs-CZ" sz="1600" i="1" dirty="0"/>
              <a:t> Jing </a:t>
            </a:r>
            <a:r>
              <a:rPr lang="zh-CN" altLang="en-US" sz="1600" dirty="0"/>
              <a:t>五經</a:t>
            </a:r>
            <a:r>
              <a:rPr lang="cs-CZ" altLang="zh-CN" sz="1600" dirty="0"/>
              <a:t>, jde o:</a:t>
            </a:r>
          </a:p>
          <a:p>
            <a:pPr lvl="1"/>
            <a:r>
              <a:rPr lang="cs-CZ" sz="1600" i="1" dirty="0" err="1"/>
              <a:t>Shijing</a:t>
            </a:r>
            <a:r>
              <a:rPr lang="en-US" sz="1600" i="1" dirty="0"/>
              <a:t> </a:t>
            </a:r>
            <a:r>
              <a:rPr lang="zh-CN" altLang="en-US" sz="1600" dirty="0"/>
              <a:t>詩經</a:t>
            </a:r>
            <a:r>
              <a:rPr lang="cs-CZ" altLang="zh-CN" sz="1600" dirty="0"/>
              <a:t> Kniha písní</a:t>
            </a:r>
          </a:p>
          <a:p>
            <a:pPr lvl="1"/>
            <a:r>
              <a:rPr lang="cs-CZ" sz="1600" i="1" dirty="0" err="1"/>
              <a:t>Shangshu</a:t>
            </a:r>
            <a:r>
              <a:rPr lang="en-US" sz="1600" i="1" dirty="0"/>
              <a:t> </a:t>
            </a:r>
            <a:r>
              <a:rPr lang="zh-CN" altLang="en-US" sz="1600" dirty="0"/>
              <a:t>尚書 </a:t>
            </a:r>
            <a:r>
              <a:rPr lang="cs-CZ" altLang="zh-CN" sz="1600" dirty="0"/>
              <a:t>Kniha dokumentů (též </a:t>
            </a:r>
            <a:r>
              <a:rPr lang="cs-CZ" altLang="zh-CN" sz="1600" i="1" dirty="0" err="1"/>
              <a:t>Shujing</a:t>
            </a:r>
            <a:r>
              <a:rPr lang="cs-CZ" altLang="zh-CN" sz="1600" i="1" dirty="0"/>
              <a:t>  </a:t>
            </a:r>
            <a:r>
              <a:rPr lang="zh-CN" altLang="en-US" sz="1600" dirty="0"/>
              <a:t>書經</a:t>
            </a:r>
            <a:r>
              <a:rPr lang="cs-CZ" altLang="zh-CN" sz="1600" dirty="0"/>
              <a:t>)</a:t>
            </a:r>
            <a:endParaRPr lang="cs-CZ" sz="1600" dirty="0"/>
          </a:p>
          <a:p>
            <a:pPr lvl="1"/>
            <a:r>
              <a:rPr lang="cs-CZ" sz="1600" i="1" dirty="0"/>
              <a:t>Liji</a:t>
            </a:r>
            <a:r>
              <a:rPr lang="en-US" sz="1600" i="1" dirty="0"/>
              <a:t> </a:t>
            </a:r>
            <a:r>
              <a:rPr lang="zh-CN" altLang="en-US" sz="1600" dirty="0"/>
              <a:t>禮記</a:t>
            </a:r>
            <a:r>
              <a:rPr lang="cs-CZ" altLang="zh-CN" sz="1600" dirty="0"/>
              <a:t> Kniha obřadů</a:t>
            </a:r>
            <a:endParaRPr lang="cs-CZ" sz="1600" dirty="0"/>
          </a:p>
          <a:p>
            <a:pPr lvl="1"/>
            <a:r>
              <a:rPr lang="cs-CZ" sz="1600" i="1" dirty="0" err="1"/>
              <a:t>Zhouyi</a:t>
            </a:r>
            <a:r>
              <a:rPr lang="cs-CZ" sz="1600" i="1" dirty="0"/>
              <a:t> </a:t>
            </a:r>
            <a:r>
              <a:rPr lang="zh-CN" altLang="en-US" sz="1600" dirty="0"/>
              <a:t>周易 </a:t>
            </a:r>
            <a:r>
              <a:rPr lang="cs-CZ" altLang="zh-CN" sz="1600" dirty="0"/>
              <a:t>– </a:t>
            </a:r>
            <a:r>
              <a:rPr lang="cs-CZ" altLang="zh-CN" sz="1600" dirty="0" err="1"/>
              <a:t>Zhouské</a:t>
            </a:r>
            <a:r>
              <a:rPr lang="cs-CZ" altLang="zh-CN" sz="1600" dirty="0"/>
              <a:t> proměny (též </a:t>
            </a:r>
            <a:r>
              <a:rPr lang="cs-CZ" sz="1600" i="1" dirty="0" err="1"/>
              <a:t>Yijing</a:t>
            </a:r>
            <a:r>
              <a:rPr lang="cs-CZ" sz="1600" i="1" dirty="0"/>
              <a:t> </a:t>
            </a:r>
            <a:r>
              <a:rPr lang="zh-CN" altLang="en-US" sz="1600" dirty="0"/>
              <a:t>易經</a:t>
            </a:r>
            <a:r>
              <a:rPr lang="cs-CZ" altLang="zh-CN" sz="1600" dirty="0"/>
              <a:t> – Kniha proměn)</a:t>
            </a:r>
            <a:endParaRPr lang="cs-CZ" sz="1600" i="1" dirty="0"/>
          </a:p>
          <a:p>
            <a:pPr lvl="1"/>
            <a:r>
              <a:rPr lang="cs-CZ" sz="1600" i="1" dirty="0" err="1"/>
              <a:t>Chunqiu</a:t>
            </a:r>
            <a:r>
              <a:rPr lang="cs-CZ" sz="1600" i="1" dirty="0"/>
              <a:t> (+</a:t>
            </a:r>
            <a:r>
              <a:rPr lang="cs-CZ" sz="1600" i="1" dirty="0" err="1"/>
              <a:t>Zuo</a:t>
            </a:r>
            <a:r>
              <a:rPr lang="cs-CZ" sz="1600" i="1" dirty="0"/>
              <a:t> </a:t>
            </a:r>
            <a:r>
              <a:rPr lang="cs-CZ" sz="1600" i="1" dirty="0" err="1"/>
              <a:t>Zhuan</a:t>
            </a:r>
            <a:r>
              <a:rPr lang="cs-CZ" sz="1600" i="1" dirty="0"/>
              <a:t>)</a:t>
            </a:r>
            <a:r>
              <a:rPr lang="en-US" sz="1600" i="1" dirty="0"/>
              <a:t> </a:t>
            </a:r>
            <a:r>
              <a:rPr lang="zh-CN" altLang="en-US" sz="1600" dirty="0"/>
              <a:t>春秋 </a:t>
            </a:r>
            <a:r>
              <a:rPr lang="cs-CZ" altLang="zh-CN" sz="1600" dirty="0"/>
              <a:t>(</a:t>
            </a:r>
            <a:r>
              <a:rPr lang="zh-CN" altLang="en-US" sz="1600" dirty="0"/>
              <a:t>左傳</a:t>
            </a:r>
            <a:r>
              <a:rPr lang="cs-CZ" altLang="zh-CN" sz="1600" dirty="0"/>
              <a:t>) Letopisy (a Kronika </a:t>
            </a:r>
            <a:r>
              <a:rPr lang="cs-CZ" altLang="zh-CN" sz="1600" dirty="0" err="1"/>
              <a:t>Zuova</a:t>
            </a:r>
            <a:r>
              <a:rPr lang="cs-CZ" altLang="zh-CN" sz="1600" dirty="0"/>
              <a:t>)</a:t>
            </a:r>
          </a:p>
          <a:p>
            <a:r>
              <a:rPr lang="cs-CZ" sz="1600" dirty="0"/>
              <a:t>Později </a:t>
            </a:r>
            <a:r>
              <a:rPr lang="cs-CZ" sz="1600" i="1" dirty="0" err="1"/>
              <a:t>Jiu</a:t>
            </a:r>
            <a:r>
              <a:rPr lang="cs-CZ" sz="1600" i="1" dirty="0"/>
              <a:t> Jing </a:t>
            </a:r>
            <a:r>
              <a:rPr lang="zh-CN" altLang="en-US" sz="1600" dirty="0"/>
              <a:t>九經</a:t>
            </a:r>
            <a:r>
              <a:rPr lang="cs-CZ" altLang="zh-CN" sz="1600" dirty="0"/>
              <a:t>, za d. Tang</a:t>
            </a:r>
            <a:r>
              <a:rPr lang="en-US" altLang="zh-CN" sz="1600" dirty="0"/>
              <a:t> </a:t>
            </a:r>
            <a:r>
              <a:rPr lang="cs-CZ" altLang="zh-CN" sz="1600" dirty="0"/>
              <a:t>(618-907) </a:t>
            </a:r>
            <a:r>
              <a:rPr lang="cs-CZ" altLang="zh-CN" sz="1600" i="1" dirty="0" err="1"/>
              <a:t>Shisan</a:t>
            </a:r>
            <a:r>
              <a:rPr lang="cs-CZ" altLang="zh-CN" sz="1600" i="1" dirty="0"/>
              <a:t> Jing </a:t>
            </a:r>
            <a:r>
              <a:rPr lang="zh-CN" altLang="en-US" sz="1600" dirty="0"/>
              <a:t>十三經</a:t>
            </a:r>
            <a:r>
              <a:rPr lang="cs-CZ" altLang="zh-CN" sz="1600" dirty="0"/>
              <a:t> (</a:t>
            </a:r>
            <a:r>
              <a:rPr lang="cs-CZ" altLang="zh-CN" sz="1600" i="1" dirty="0" err="1"/>
              <a:t>Yijing</a:t>
            </a:r>
            <a:r>
              <a:rPr lang="cs-CZ" altLang="zh-CN" sz="1600" i="1" dirty="0"/>
              <a:t>, </a:t>
            </a:r>
            <a:r>
              <a:rPr lang="cs-CZ" altLang="zh-CN" sz="1600" i="1" dirty="0" err="1"/>
              <a:t>Shangshu</a:t>
            </a:r>
            <a:r>
              <a:rPr lang="cs-CZ" altLang="zh-CN" sz="1600" i="1" dirty="0"/>
              <a:t>, </a:t>
            </a:r>
            <a:r>
              <a:rPr lang="cs-CZ" altLang="zh-CN" sz="1600" i="1" dirty="0" err="1"/>
              <a:t>Shijing</a:t>
            </a:r>
            <a:r>
              <a:rPr lang="cs-CZ" altLang="zh-CN" sz="1600" i="1" dirty="0"/>
              <a:t>, </a:t>
            </a:r>
            <a:r>
              <a:rPr lang="cs-CZ" altLang="zh-CN" sz="1600" i="1" dirty="0" err="1"/>
              <a:t>Sanli</a:t>
            </a:r>
            <a:r>
              <a:rPr lang="cs-CZ" altLang="zh-CN" sz="1600" i="1" dirty="0"/>
              <a:t> </a:t>
            </a:r>
            <a:r>
              <a:rPr lang="zh-CN" altLang="en-US" sz="1600" dirty="0"/>
              <a:t>三禮</a:t>
            </a:r>
            <a:r>
              <a:rPr lang="cs-CZ" altLang="zh-CN" sz="1600" i="1" dirty="0"/>
              <a:t> (</a:t>
            </a:r>
            <a:r>
              <a:rPr lang="cs-CZ" altLang="zh-CN" sz="1600" i="1" dirty="0" err="1"/>
              <a:t>Zhouli</a:t>
            </a:r>
            <a:r>
              <a:rPr lang="en-US" altLang="zh-CN" sz="1600" i="1" dirty="0"/>
              <a:t> </a:t>
            </a:r>
            <a:r>
              <a:rPr lang="zh-CN" altLang="en-US" sz="1600" dirty="0"/>
              <a:t>周禮</a:t>
            </a:r>
            <a:r>
              <a:rPr lang="cs-CZ" altLang="zh-CN" sz="1600" i="1" dirty="0"/>
              <a:t>, </a:t>
            </a:r>
            <a:r>
              <a:rPr lang="cs-CZ" altLang="zh-CN" sz="1600" i="1" dirty="0" err="1"/>
              <a:t>Yili</a:t>
            </a:r>
            <a:r>
              <a:rPr lang="en-US" altLang="zh-CN" sz="1600" i="1" dirty="0"/>
              <a:t> </a:t>
            </a:r>
            <a:r>
              <a:rPr lang="zh-CN" altLang="en-US" sz="1600" dirty="0"/>
              <a:t>儀禮</a:t>
            </a:r>
            <a:r>
              <a:rPr lang="cs-CZ" altLang="zh-CN" sz="1600" i="1" dirty="0"/>
              <a:t>, Liji) </a:t>
            </a:r>
            <a:r>
              <a:rPr lang="cs-CZ" altLang="zh-CN" sz="1600" i="1" dirty="0" err="1"/>
              <a:t>Chunqiu</a:t>
            </a:r>
            <a:r>
              <a:rPr lang="cs-CZ" altLang="zh-CN" sz="1600" i="1" dirty="0"/>
              <a:t> </a:t>
            </a:r>
            <a:r>
              <a:rPr lang="cs-CZ" altLang="zh-CN" sz="1600" i="1" dirty="0" err="1"/>
              <a:t>Zuo</a:t>
            </a:r>
            <a:r>
              <a:rPr lang="cs-CZ" altLang="zh-CN" sz="1600" i="1" dirty="0"/>
              <a:t> </a:t>
            </a:r>
            <a:r>
              <a:rPr lang="cs-CZ" altLang="zh-CN" sz="1600" i="1" dirty="0" err="1"/>
              <a:t>Zhuan</a:t>
            </a:r>
            <a:r>
              <a:rPr lang="cs-CZ" altLang="zh-CN" sz="1600" i="1" dirty="0"/>
              <a:t>,</a:t>
            </a:r>
            <a:r>
              <a:rPr lang="en-US" altLang="zh-CN" sz="1600" i="1" dirty="0"/>
              <a:t> </a:t>
            </a:r>
            <a:r>
              <a:rPr lang="cs-CZ" altLang="zh-CN" sz="1600" i="1" dirty="0" err="1"/>
              <a:t>Gongyang</a:t>
            </a:r>
            <a:r>
              <a:rPr lang="cs-CZ" altLang="zh-CN" sz="1600" i="1" dirty="0"/>
              <a:t> </a:t>
            </a:r>
            <a:r>
              <a:rPr lang="cs-CZ" altLang="zh-CN" sz="1600" i="1" dirty="0" err="1"/>
              <a:t>Zhuan</a:t>
            </a:r>
            <a:r>
              <a:rPr lang="en-US" altLang="zh-CN" sz="1600" i="1" dirty="0"/>
              <a:t> </a:t>
            </a:r>
            <a:r>
              <a:rPr lang="zh-CN" altLang="en-US" sz="1600" dirty="0"/>
              <a:t>公羊傳</a:t>
            </a:r>
            <a:r>
              <a:rPr lang="cs-CZ" altLang="zh-CN" sz="1600" i="1" dirty="0"/>
              <a:t>, </a:t>
            </a:r>
            <a:r>
              <a:rPr lang="cs-CZ" altLang="zh-CN" sz="1600" i="1" dirty="0" err="1"/>
              <a:t>Guliang</a:t>
            </a:r>
            <a:r>
              <a:rPr lang="cs-CZ" altLang="zh-CN" sz="1600" i="1" dirty="0"/>
              <a:t> </a:t>
            </a:r>
            <a:r>
              <a:rPr lang="cs-CZ" altLang="zh-CN" sz="1600" i="1" dirty="0" err="1"/>
              <a:t>Zhuan</a:t>
            </a:r>
            <a:r>
              <a:rPr lang="en-US" altLang="zh-CN" sz="1600" i="1" dirty="0"/>
              <a:t> </a:t>
            </a:r>
            <a:r>
              <a:rPr lang="zh-CN" altLang="en-US" sz="1600" dirty="0"/>
              <a:t>穀梁傳</a:t>
            </a:r>
            <a:r>
              <a:rPr lang="cs-CZ" altLang="zh-CN" sz="1600" i="1" dirty="0"/>
              <a:t>, </a:t>
            </a:r>
            <a:r>
              <a:rPr lang="cs-CZ" altLang="zh-CN" sz="1600" i="1" dirty="0" err="1"/>
              <a:t>Lunyu</a:t>
            </a:r>
            <a:r>
              <a:rPr lang="en-US" altLang="zh-CN" sz="1600" i="1" dirty="0"/>
              <a:t> </a:t>
            </a:r>
            <a:r>
              <a:rPr lang="zh-CN" altLang="en-US" sz="1600" dirty="0"/>
              <a:t>論語</a:t>
            </a:r>
            <a:r>
              <a:rPr lang="cs-CZ" altLang="zh-CN" sz="1600" i="1" dirty="0"/>
              <a:t>, </a:t>
            </a:r>
            <a:r>
              <a:rPr lang="cs-CZ" altLang="zh-CN" sz="1600" i="1" dirty="0" err="1"/>
              <a:t>Xiaojing</a:t>
            </a:r>
            <a:r>
              <a:rPr lang="en-US" altLang="zh-CN" sz="1600" i="1" dirty="0"/>
              <a:t> </a:t>
            </a:r>
            <a:r>
              <a:rPr lang="zh-CN" altLang="en-US" sz="1600" dirty="0"/>
              <a:t>孝經</a:t>
            </a:r>
            <a:r>
              <a:rPr lang="cs-CZ" altLang="zh-CN" sz="1600" i="1" dirty="0"/>
              <a:t>, </a:t>
            </a:r>
            <a:r>
              <a:rPr lang="cs-CZ" altLang="zh-CN" sz="1600" i="1" dirty="0" err="1"/>
              <a:t>Erya</a:t>
            </a:r>
            <a:r>
              <a:rPr lang="en-US" altLang="zh-CN" sz="1600" i="1" dirty="0"/>
              <a:t> </a:t>
            </a:r>
            <a:r>
              <a:rPr lang="zh-CN" altLang="en-US" sz="1600" dirty="0"/>
              <a:t>爾雅</a:t>
            </a:r>
            <a:r>
              <a:rPr lang="cs-CZ" altLang="zh-CN" sz="1600" i="1" dirty="0"/>
              <a:t>, </a:t>
            </a:r>
            <a:r>
              <a:rPr lang="cs-CZ" altLang="zh-CN" sz="1600" i="1" dirty="0" err="1"/>
              <a:t>Mengzi</a:t>
            </a:r>
            <a:r>
              <a:rPr lang="en-US" altLang="zh-CN" sz="1600" i="1" dirty="0"/>
              <a:t> </a:t>
            </a:r>
            <a:r>
              <a:rPr lang="zh-CN" altLang="en-US" sz="1600" dirty="0"/>
              <a:t>孟子</a:t>
            </a:r>
            <a:r>
              <a:rPr lang="cs-CZ" altLang="zh-CN" sz="1600" i="1" dirty="0"/>
              <a:t>)</a:t>
            </a:r>
            <a:endParaRPr lang="en-US" altLang="zh-CN" sz="1600" i="1" dirty="0"/>
          </a:p>
          <a:p>
            <a:r>
              <a:rPr lang="cs-CZ" altLang="zh-CN" sz="1600" dirty="0"/>
              <a:t>Za d. Song (960-1279) tzv. Čtyři knihy </a:t>
            </a:r>
            <a:r>
              <a:rPr lang="cs-CZ" altLang="zh-CN" sz="1600" i="1" dirty="0"/>
              <a:t>Si </a:t>
            </a:r>
            <a:r>
              <a:rPr lang="cs-CZ" altLang="zh-CN" sz="1600" i="1" dirty="0" err="1"/>
              <a:t>Shu</a:t>
            </a:r>
            <a:r>
              <a:rPr lang="cs-CZ" altLang="zh-CN" sz="1600" i="1" dirty="0"/>
              <a:t> </a:t>
            </a:r>
            <a:r>
              <a:rPr lang="zh-CN" altLang="en-US" sz="1600" dirty="0"/>
              <a:t>四書</a:t>
            </a:r>
            <a:r>
              <a:rPr lang="cs-CZ" altLang="zh-CN" sz="1600" dirty="0"/>
              <a:t>:</a:t>
            </a:r>
            <a:r>
              <a:rPr lang="zh-CN" altLang="en-US" sz="1600" dirty="0"/>
              <a:t> </a:t>
            </a:r>
            <a:r>
              <a:rPr lang="cs-CZ" altLang="zh-CN" sz="1600" i="1" dirty="0" err="1"/>
              <a:t>Lunyu</a:t>
            </a:r>
            <a:r>
              <a:rPr lang="cs-CZ" altLang="zh-CN" sz="1600" i="1" dirty="0"/>
              <a:t>, </a:t>
            </a:r>
            <a:r>
              <a:rPr lang="cs-CZ" altLang="zh-CN" sz="1600" i="1" dirty="0" err="1"/>
              <a:t>Mengzi</a:t>
            </a:r>
            <a:r>
              <a:rPr lang="cs-CZ" altLang="zh-CN" sz="1600" i="1" dirty="0"/>
              <a:t>, </a:t>
            </a:r>
            <a:r>
              <a:rPr lang="cs-CZ" altLang="zh-CN" sz="1600" i="1" dirty="0" err="1"/>
              <a:t>Daxue</a:t>
            </a:r>
            <a:r>
              <a:rPr lang="cs-CZ" altLang="zh-CN" sz="1600" i="1" dirty="0"/>
              <a:t> </a:t>
            </a:r>
            <a:r>
              <a:rPr lang="zh-CN" altLang="en-US" sz="1600" dirty="0"/>
              <a:t>大學</a:t>
            </a:r>
            <a:r>
              <a:rPr lang="cs-CZ" altLang="zh-CN" sz="1600" i="1" dirty="0"/>
              <a:t>, </a:t>
            </a:r>
            <a:r>
              <a:rPr lang="cs-CZ" altLang="zh-CN" sz="1600" i="1" dirty="0" err="1"/>
              <a:t>Zhongyong</a:t>
            </a:r>
            <a:r>
              <a:rPr lang="en-US" altLang="zh-CN" sz="1600" i="1" dirty="0"/>
              <a:t> </a:t>
            </a:r>
            <a:r>
              <a:rPr lang="zh-CN" altLang="en-US" sz="1600" dirty="0"/>
              <a:t>中庸</a:t>
            </a:r>
            <a:endParaRPr lang="en-US" altLang="zh-CN" sz="1600" dirty="0"/>
          </a:p>
          <a:p>
            <a:endParaRPr lang="cs-CZ" sz="1600" i="1" dirty="0"/>
          </a:p>
        </p:txBody>
      </p:sp>
      <p:pic>
        <p:nvPicPr>
          <p:cNvPr id="1026" name="Picture 2" descr="五经指什么">
            <a:extLst>
              <a:ext uri="{FF2B5EF4-FFF2-40B4-BE49-F238E27FC236}">
                <a16:creationId xmlns:a16="http://schemas.microsoft.com/office/drawing/2014/main" id="{F656DD55-D60F-48C8-B3F5-0C5BD3EC1F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1" r="2" b="190"/>
          <a:stretch/>
        </p:blipFill>
        <p:spPr bwMode="auto">
          <a:xfrm>
            <a:off x="5829175" y="1482055"/>
            <a:ext cx="5686996" cy="389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428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A9AD1B-BE1D-4607-A449-697A1F36B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Wu Jing </a:t>
            </a:r>
            <a:r>
              <a:rPr lang="zh-CN" alt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五經</a:t>
            </a:r>
            <a:r>
              <a:rPr lang="en-US" sz="4000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FECFF8-5C0A-4073-99C0-95C7A0F18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0855" y="1412489"/>
            <a:ext cx="3427283" cy="43638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900" i="1" dirty="0" err="1"/>
              <a:t>Shijing</a:t>
            </a:r>
            <a:r>
              <a:rPr lang="en-US" sz="1900" i="1" dirty="0"/>
              <a:t> </a:t>
            </a:r>
            <a:r>
              <a:rPr lang="zh-CN" altLang="en-US" sz="1900" dirty="0"/>
              <a:t>詩經</a:t>
            </a:r>
            <a:r>
              <a:rPr lang="en-US" altLang="zh-CN" sz="1900" dirty="0"/>
              <a:t> </a:t>
            </a:r>
            <a:r>
              <a:rPr lang="en-US" altLang="zh-CN" sz="1900" dirty="0" err="1"/>
              <a:t>Kniha</a:t>
            </a:r>
            <a:r>
              <a:rPr lang="en-US" altLang="zh-CN" sz="1900" dirty="0"/>
              <a:t> </a:t>
            </a:r>
            <a:r>
              <a:rPr lang="en-US" altLang="zh-CN" sz="1900" dirty="0" err="1"/>
              <a:t>písní</a:t>
            </a:r>
            <a:endParaRPr lang="en-US" altLang="zh-CN" sz="1900" dirty="0"/>
          </a:p>
          <a:p>
            <a:pPr lvl="1"/>
            <a:r>
              <a:rPr lang="en-US" altLang="zh-CN" sz="1900" dirty="0" err="1"/>
              <a:t>Maova</a:t>
            </a:r>
            <a:r>
              <a:rPr lang="en-US" altLang="zh-CN" sz="1900" dirty="0"/>
              <a:t> </a:t>
            </a:r>
            <a:r>
              <a:rPr lang="en-US" altLang="zh-CN" sz="1900" dirty="0" err="1"/>
              <a:t>edice</a:t>
            </a:r>
            <a:r>
              <a:rPr lang="en-US" altLang="zh-CN" sz="1900" dirty="0"/>
              <a:t>- </a:t>
            </a:r>
            <a:r>
              <a:rPr lang="en-US" altLang="zh-CN" sz="1900" dirty="0" err="1"/>
              <a:t>Velká</a:t>
            </a:r>
            <a:r>
              <a:rPr lang="en-US" altLang="zh-CN" sz="1900" dirty="0"/>
              <a:t> </a:t>
            </a:r>
            <a:r>
              <a:rPr lang="en-US" altLang="zh-CN" sz="1900" dirty="0" err="1"/>
              <a:t>předmluva</a:t>
            </a:r>
            <a:r>
              <a:rPr lang="en-US" altLang="zh-CN" sz="1900" dirty="0"/>
              <a:t> </a:t>
            </a:r>
            <a:r>
              <a:rPr lang="en-US" altLang="zh-CN" sz="1900" dirty="0" err="1"/>
              <a:t>ke</a:t>
            </a:r>
            <a:r>
              <a:rPr lang="en-US" altLang="zh-CN" sz="1900" dirty="0"/>
              <a:t> </a:t>
            </a:r>
            <a:r>
              <a:rPr lang="en-US" altLang="zh-CN" sz="1900" dirty="0" err="1"/>
              <a:t>knize</a:t>
            </a:r>
            <a:r>
              <a:rPr lang="en-US" altLang="zh-CN" sz="1900" dirty="0"/>
              <a:t> </a:t>
            </a:r>
            <a:r>
              <a:rPr lang="en-US" altLang="zh-CN" sz="1900" dirty="0" err="1"/>
              <a:t>písní</a:t>
            </a:r>
            <a:endParaRPr lang="en-US" altLang="zh-CN" sz="1900" dirty="0"/>
          </a:p>
          <a:p>
            <a:r>
              <a:rPr lang="en-US" sz="1900" i="1" dirty="0" err="1"/>
              <a:t>Shangshu</a:t>
            </a:r>
            <a:r>
              <a:rPr lang="en-US" sz="1900" i="1" dirty="0"/>
              <a:t> </a:t>
            </a:r>
            <a:r>
              <a:rPr lang="zh-CN" altLang="en-US" sz="1900" dirty="0"/>
              <a:t>尚書 </a:t>
            </a:r>
            <a:r>
              <a:rPr lang="en-US" altLang="zh-CN" sz="1900" dirty="0" err="1"/>
              <a:t>Kniha</a:t>
            </a:r>
            <a:r>
              <a:rPr lang="en-US" altLang="zh-CN" sz="1900" dirty="0"/>
              <a:t> </a:t>
            </a:r>
            <a:r>
              <a:rPr lang="en-US" altLang="zh-CN" sz="1900" dirty="0" err="1"/>
              <a:t>dokumentů</a:t>
            </a:r>
            <a:r>
              <a:rPr lang="en-US" altLang="zh-CN" sz="1900" dirty="0"/>
              <a:t> (</a:t>
            </a:r>
            <a:r>
              <a:rPr lang="en-US" altLang="zh-CN" sz="1900" dirty="0" err="1"/>
              <a:t>též</a:t>
            </a:r>
            <a:r>
              <a:rPr lang="en-US" altLang="zh-CN" sz="1900" dirty="0"/>
              <a:t> </a:t>
            </a:r>
            <a:r>
              <a:rPr lang="en-US" altLang="zh-CN" sz="1900" i="1" dirty="0" err="1"/>
              <a:t>Shujing</a:t>
            </a:r>
            <a:r>
              <a:rPr lang="en-US" altLang="zh-CN" sz="1900" i="1" dirty="0"/>
              <a:t>  </a:t>
            </a:r>
            <a:r>
              <a:rPr lang="zh-CN" altLang="en-US" sz="1900" dirty="0"/>
              <a:t>書經</a:t>
            </a:r>
            <a:r>
              <a:rPr lang="en-US" altLang="zh-CN" sz="1900" dirty="0"/>
              <a:t>)</a:t>
            </a:r>
            <a:endParaRPr lang="en-US" sz="1900" dirty="0"/>
          </a:p>
          <a:p>
            <a:r>
              <a:rPr lang="en-US" sz="1900" i="1" dirty="0" err="1"/>
              <a:t>Liji</a:t>
            </a:r>
            <a:r>
              <a:rPr lang="en-US" sz="1900" i="1" dirty="0"/>
              <a:t> </a:t>
            </a:r>
            <a:r>
              <a:rPr lang="zh-CN" altLang="en-US" sz="1900" dirty="0"/>
              <a:t>禮記</a:t>
            </a:r>
            <a:r>
              <a:rPr lang="en-US" altLang="zh-CN" sz="1900" dirty="0"/>
              <a:t> </a:t>
            </a:r>
            <a:r>
              <a:rPr lang="en-US" altLang="zh-CN" sz="1900" dirty="0" err="1"/>
              <a:t>Kniha</a:t>
            </a:r>
            <a:r>
              <a:rPr lang="en-US" altLang="zh-CN" sz="1900" dirty="0"/>
              <a:t> </a:t>
            </a:r>
            <a:r>
              <a:rPr lang="en-US" altLang="zh-CN" sz="1900" dirty="0" err="1"/>
              <a:t>obřadů</a:t>
            </a:r>
            <a:endParaRPr lang="en-US" altLang="zh-CN" sz="1900" dirty="0"/>
          </a:p>
          <a:p>
            <a:r>
              <a:rPr lang="en-US" sz="1900" i="1" dirty="0" err="1"/>
              <a:t>Zhouyi</a:t>
            </a:r>
            <a:r>
              <a:rPr lang="en-US" sz="1900" i="1" dirty="0"/>
              <a:t> </a:t>
            </a:r>
            <a:r>
              <a:rPr lang="zh-CN" altLang="en-US" sz="1900" dirty="0"/>
              <a:t>周易 </a:t>
            </a:r>
            <a:r>
              <a:rPr lang="en-US" altLang="zh-CN" sz="1900" dirty="0"/>
              <a:t>– </a:t>
            </a:r>
            <a:r>
              <a:rPr lang="en-US" altLang="zh-CN" sz="1900" dirty="0" err="1"/>
              <a:t>Zhouské</a:t>
            </a:r>
            <a:r>
              <a:rPr lang="en-US" altLang="zh-CN" sz="1900" dirty="0"/>
              <a:t> </a:t>
            </a:r>
            <a:r>
              <a:rPr lang="en-US" altLang="zh-CN" sz="1900" dirty="0" err="1"/>
              <a:t>proměny</a:t>
            </a:r>
            <a:r>
              <a:rPr lang="en-US" altLang="zh-CN" sz="1900" dirty="0"/>
              <a:t> (</a:t>
            </a:r>
            <a:r>
              <a:rPr lang="en-US" altLang="zh-CN" sz="1900" dirty="0" err="1"/>
              <a:t>též</a:t>
            </a:r>
            <a:r>
              <a:rPr lang="en-US" altLang="zh-CN" sz="1900" dirty="0"/>
              <a:t> </a:t>
            </a:r>
            <a:r>
              <a:rPr lang="en-US" sz="1900" i="1" dirty="0" err="1"/>
              <a:t>Yijing</a:t>
            </a:r>
            <a:r>
              <a:rPr lang="en-US" sz="1900" i="1" dirty="0"/>
              <a:t> </a:t>
            </a:r>
            <a:r>
              <a:rPr lang="zh-CN" altLang="en-US" sz="1900" dirty="0"/>
              <a:t>易經</a:t>
            </a:r>
            <a:r>
              <a:rPr lang="en-US" altLang="zh-CN" sz="1900" dirty="0"/>
              <a:t> – </a:t>
            </a:r>
            <a:r>
              <a:rPr lang="en-US" altLang="zh-CN" sz="1900" dirty="0" err="1"/>
              <a:t>Kniha</a:t>
            </a:r>
            <a:r>
              <a:rPr lang="en-US" altLang="zh-CN" sz="1900" dirty="0"/>
              <a:t> </a:t>
            </a:r>
            <a:r>
              <a:rPr lang="en-US" altLang="zh-CN" sz="1900" dirty="0" err="1"/>
              <a:t>proměn</a:t>
            </a:r>
            <a:r>
              <a:rPr lang="en-US" altLang="zh-CN" sz="1900" dirty="0"/>
              <a:t>)</a:t>
            </a:r>
            <a:endParaRPr lang="en-US" sz="1900" i="1" dirty="0"/>
          </a:p>
          <a:p>
            <a:r>
              <a:rPr lang="en-US" sz="1900" i="1" dirty="0"/>
              <a:t>Chunqiu </a:t>
            </a:r>
            <a:r>
              <a:rPr lang="zh-CN" altLang="en-US" sz="1900" dirty="0"/>
              <a:t>春秋 </a:t>
            </a:r>
            <a:r>
              <a:rPr lang="en-US" altLang="zh-CN" sz="1900" dirty="0"/>
              <a:t>(</a:t>
            </a:r>
            <a:r>
              <a:rPr lang="zh-CN" altLang="en-US" sz="1900" dirty="0"/>
              <a:t>左傳</a:t>
            </a:r>
            <a:r>
              <a:rPr lang="en-US" altLang="zh-CN" sz="1900" dirty="0"/>
              <a:t>) </a:t>
            </a:r>
            <a:r>
              <a:rPr lang="en-US" altLang="zh-CN" sz="1900" dirty="0" err="1"/>
              <a:t>Letopisy</a:t>
            </a:r>
            <a:r>
              <a:rPr lang="en-US" altLang="zh-CN" sz="1900" dirty="0"/>
              <a:t> (a </a:t>
            </a:r>
            <a:r>
              <a:rPr lang="en-US" altLang="zh-CN" sz="1900" dirty="0" err="1"/>
              <a:t>Kronika</a:t>
            </a:r>
            <a:r>
              <a:rPr lang="en-US" altLang="zh-CN" sz="1900" dirty="0"/>
              <a:t> </a:t>
            </a:r>
            <a:r>
              <a:rPr lang="en-US" altLang="zh-CN" sz="1900" dirty="0" err="1"/>
              <a:t>Zuova</a:t>
            </a:r>
            <a:r>
              <a:rPr lang="en-US" altLang="zh-CN" sz="1900" dirty="0"/>
              <a:t>)</a:t>
            </a:r>
          </a:p>
          <a:p>
            <a:r>
              <a:rPr lang="en-US" altLang="zh-CN" sz="1900" dirty="0" err="1"/>
              <a:t>Šestá</a:t>
            </a:r>
            <a:r>
              <a:rPr lang="en-US" altLang="zh-CN" sz="1900" dirty="0"/>
              <a:t> </a:t>
            </a:r>
            <a:r>
              <a:rPr lang="en-US" altLang="zh-CN" sz="1900" dirty="0" err="1"/>
              <a:t>Kniha</a:t>
            </a:r>
            <a:r>
              <a:rPr lang="en-US" altLang="zh-CN" sz="1900" dirty="0"/>
              <a:t> </a:t>
            </a:r>
            <a:r>
              <a:rPr lang="cs-CZ" altLang="zh-CN" sz="1900" dirty="0"/>
              <a:t>hudby</a:t>
            </a:r>
            <a:r>
              <a:rPr lang="en-US" altLang="zh-CN" sz="1900" dirty="0"/>
              <a:t> </a:t>
            </a:r>
            <a:r>
              <a:rPr lang="en-US" altLang="zh-CN" sz="1900" i="1" dirty="0" err="1"/>
              <a:t>Yuejing</a:t>
            </a:r>
            <a:r>
              <a:rPr lang="en-US" altLang="zh-CN" sz="1900" i="1" dirty="0"/>
              <a:t> </a:t>
            </a:r>
            <a:r>
              <a:rPr lang="zh-CN" altLang="en-US" sz="1900" dirty="0"/>
              <a:t>樂經</a:t>
            </a:r>
            <a:r>
              <a:rPr lang="en-US" altLang="zh-CN" sz="1900" dirty="0"/>
              <a:t> </a:t>
            </a:r>
            <a:r>
              <a:rPr lang="en-US" altLang="zh-CN" sz="1900" dirty="0" err="1"/>
              <a:t>ztracena</a:t>
            </a:r>
            <a:endParaRPr lang="en-US" altLang="zh-CN" sz="1900" dirty="0"/>
          </a:p>
          <a:p>
            <a:endParaRPr lang="en-US" sz="1900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184B0493-5BA9-46C6-B147-7CF64860D1F3}"/>
              </a:ext>
            </a:extLst>
          </p:cNvPr>
          <p:cNvSpPr txBox="1"/>
          <p:nvPr/>
        </p:nvSpPr>
        <p:spPr>
          <a:xfrm>
            <a:off x="8451604" y="1412488"/>
            <a:ext cx="3197701" cy="5242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zh-CN" sz="1600" b="0" i="0" dirty="0">
                <a:effectLst/>
              </a:rPr>
              <a:t>V </a:t>
            </a:r>
            <a:r>
              <a:rPr lang="cs-CZ" altLang="zh-CN" sz="1600" b="0" i="1" dirty="0">
                <a:effectLst/>
              </a:rPr>
              <a:t>Knize dokumentů </a:t>
            </a:r>
            <a:r>
              <a:rPr lang="cs-CZ" altLang="zh-CN" sz="1600" b="0" dirty="0">
                <a:effectLst/>
              </a:rPr>
              <a:t>jsou záznamy politických záležitostí, </a:t>
            </a:r>
            <a:r>
              <a:rPr lang="cs-CZ" altLang="zh-CN" sz="1600" b="0" i="1" dirty="0">
                <a:effectLst/>
              </a:rPr>
              <a:t>Kniha písní </a:t>
            </a:r>
            <a:r>
              <a:rPr lang="cs-CZ" altLang="zh-CN" sz="1600" b="0" dirty="0">
                <a:effectLst/>
              </a:rPr>
              <a:t> je spis, v němž je vyčerpávajícím způsobem obsažena niterná hudba, </a:t>
            </a:r>
            <a:r>
              <a:rPr lang="cs-CZ" altLang="zh-CN" sz="1600" b="0" i="1" dirty="0">
                <a:effectLst/>
              </a:rPr>
              <a:t>Kniha </a:t>
            </a:r>
            <a:r>
              <a:rPr lang="cs-CZ" altLang="zh-CN" sz="1600" i="1" dirty="0"/>
              <a:t>o</a:t>
            </a:r>
            <a:r>
              <a:rPr lang="cs-CZ" altLang="zh-CN" sz="1600" b="0" i="1" dirty="0">
                <a:effectLst/>
              </a:rPr>
              <a:t>břadů </a:t>
            </a:r>
            <a:r>
              <a:rPr lang="cs-CZ" altLang="zh-CN" sz="1600" b="0" dirty="0">
                <a:effectLst/>
              </a:rPr>
              <a:t>představuje základní obrysy pravidel, základní vodítko k vyvozování postupů na základě druhové podobnosti případů. Studium proto končí, když se dospěje ke </a:t>
            </a:r>
            <a:r>
              <a:rPr lang="cs-CZ" altLang="zh-CN" sz="1600" b="0" i="1" dirty="0">
                <a:effectLst/>
              </a:rPr>
              <a:t>Knize obřadů</a:t>
            </a:r>
            <a:r>
              <a:rPr lang="cs-CZ" altLang="zh-CN" sz="1600" b="0" dirty="0">
                <a:effectLst/>
              </a:rPr>
              <a:t>. Tomuto se říká nejzazší mez správné cesty a ctnosti. To, jak </a:t>
            </a:r>
            <a:r>
              <a:rPr lang="cs-CZ" altLang="zh-CN" sz="1600" b="0" i="1" dirty="0">
                <a:effectLst/>
              </a:rPr>
              <a:t>Kniha obřadů</a:t>
            </a:r>
            <a:r>
              <a:rPr lang="cs-CZ" altLang="zh-CN" sz="1600" i="1" dirty="0"/>
              <a:t> </a:t>
            </a:r>
            <a:r>
              <a:rPr lang="cs-CZ" altLang="zh-CN" sz="1600" dirty="0"/>
              <a:t>ctí uhlazení vzorce chování, to jak je </a:t>
            </a:r>
            <a:r>
              <a:rPr lang="cs-CZ" altLang="zh-CN" sz="1600" i="1" dirty="0"/>
              <a:t>Kniha </a:t>
            </a:r>
            <a:r>
              <a:rPr lang="cs-CZ" altLang="zh-CN" sz="1600" dirty="0"/>
              <a:t>hudby prodchnuta souladem, to, jak široký záběr mají </a:t>
            </a:r>
            <a:r>
              <a:rPr lang="cs-CZ" altLang="zh-CN" sz="1600" i="1" dirty="0"/>
              <a:t>Kniha dokumentů a Kniha písní, </a:t>
            </a:r>
            <a:r>
              <a:rPr lang="cs-CZ" altLang="zh-CN" sz="1600" dirty="0"/>
              <a:t>jak</a:t>
            </a:r>
            <a:r>
              <a:rPr lang="cs-CZ" altLang="zh-CN" sz="1600" i="1" dirty="0"/>
              <a:t> Letopisy </a:t>
            </a:r>
            <a:r>
              <a:rPr lang="cs-CZ" altLang="zh-CN" sz="1600" dirty="0"/>
              <a:t>skrytě naznačují významy, v tom jsou nejdokonalejší mezi nebem a zemí.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i="1" dirty="0" err="1"/>
              <a:t>Xunzi</a:t>
            </a:r>
            <a:r>
              <a:rPr lang="cs-CZ" sz="1600" i="1" dirty="0"/>
              <a:t>: Nabádám k učení </a:t>
            </a:r>
            <a:r>
              <a:rPr lang="zh-CN" altLang="cs-CZ" sz="1600" dirty="0"/>
              <a:t>荀子</a:t>
            </a:r>
            <a:r>
              <a:rPr lang="cs-CZ" altLang="zh-CN" sz="1600" dirty="0"/>
              <a:t>: </a:t>
            </a:r>
            <a:r>
              <a:rPr lang="zh-CN" altLang="cs-CZ" sz="1600" dirty="0"/>
              <a:t>勸學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291521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93CA07-90AC-4508-B144-D4F692C8E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cs-CZ" sz="3600" dirty="0"/>
              <a:t>Postava Konfucia a </a:t>
            </a:r>
            <a:r>
              <a:rPr lang="cs-CZ" sz="3600" i="1" dirty="0"/>
              <a:t>Hovory</a:t>
            </a:r>
          </a:p>
        </p:txBody>
      </p:sp>
      <p:pic>
        <p:nvPicPr>
          <p:cNvPr id="7" name="Obrázek 6" descr="Obsah obrázku nábytek, závěs, kobereček&#10;&#10;Popis byl vytvořen automaticky">
            <a:extLst>
              <a:ext uri="{FF2B5EF4-FFF2-40B4-BE49-F238E27FC236}">
                <a16:creationId xmlns:a16="http://schemas.microsoft.com/office/drawing/2014/main" id="{E4BB9E14-AF08-4333-867D-73993D8299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8" b="36275"/>
          <a:stretch/>
        </p:blipFill>
        <p:spPr>
          <a:xfrm>
            <a:off x="20" y="10"/>
            <a:ext cx="12191980" cy="3710603"/>
          </a:xfrm>
          <a:custGeom>
            <a:avLst/>
            <a:gdLst>
              <a:gd name="connsiteX0" fmla="*/ 0 w 12192000"/>
              <a:gd name="connsiteY0" fmla="*/ 0 h 3692092"/>
              <a:gd name="connsiteX1" fmla="*/ 12192000 w 12192000"/>
              <a:gd name="connsiteY1" fmla="*/ 0 h 3692092"/>
              <a:gd name="connsiteX2" fmla="*/ 12192000 w 12192000"/>
              <a:gd name="connsiteY2" fmla="*/ 3504824 h 3692092"/>
              <a:gd name="connsiteX3" fmla="*/ 12024691 w 12192000"/>
              <a:gd name="connsiteY3" fmla="*/ 3517794 h 3692092"/>
              <a:gd name="connsiteX4" fmla="*/ 160485 w 12192000"/>
              <a:gd name="connsiteY4" fmla="*/ 3663863 h 3692092"/>
              <a:gd name="connsiteX5" fmla="*/ 0 w 12192000"/>
              <a:gd name="connsiteY5" fmla="*/ 3692092 h 3692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18419DE-68F5-40A7-97C2-8586F0D23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rmAutofit fontScale="85000" lnSpcReduction="10000"/>
          </a:bodyPr>
          <a:lstStyle/>
          <a:p>
            <a:r>
              <a:rPr lang="cs-CZ" sz="1800" dirty="0"/>
              <a:t>Konfucius = </a:t>
            </a:r>
            <a:r>
              <a:rPr lang="cs-CZ" sz="1800" dirty="0" err="1"/>
              <a:t>Kongfuzi</a:t>
            </a:r>
            <a:r>
              <a:rPr lang="cs-CZ" sz="1800" dirty="0"/>
              <a:t> </a:t>
            </a:r>
            <a:r>
              <a:rPr lang="zh-CN" altLang="en-US" sz="1800" dirty="0"/>
              <a:t>孔夫子</a:t>
            </a:r>
            <a:r>
              <a:rPr lang="cs-CZ" sz="1800" dirty="0"/>
              <a:t>, Kong </a:t>
            </a:r>
            <a:r>
              <a:rPr lang="cs-CZ" sz="1800" dirty="0" err="1"/>
              <a:t>Qiu</a:t>
            </a:r>
            <a:r>
              <a:rPr lang="cs-CZ" sz="1800" dirty="0"/>
              <a:t> </a:t>
            </a:r>
            <a:r>
              <a:rPr lang="zh-CN" altLang="en-US" sz="1800" dirty="0"/>
              <a:t>孔丘</a:t>
            </a:r>
            <a:r>
              <a:rPr lang="cs-CZ" sz="1800" dirty="0"/>
              <a:t>, </a:t>
            </a:r>
            <a:r>
              <a:rPr lang="cs-CZ" sz="1800" dirty="0" err="1"/>
              <a:t>Zhong</a:t>
            </a:r>
            <a:r>
              <a:rPr lang="cs-CZ" sz="1800" dirty="0"/>
              <a:t> Ni </a:t>
            </a:r>
            <a:r>
              <a:rPr lang="zh-CN" altLang="en-US" sz="1800" dirty="0"/>
              <a:t>仲尼</a:t>
            </a:r>
            <a:r>
              <a:rPr lang="cs-CZ" sz="1800" dirty="0"/>
              <a:t>; 551 př.n.l. – 479 př.n.l.</a:t>
            </a:r>
          </a:p>
          <a:p>
            <a:r>
              <a:rPr lang="cs-CZ" sz="1800" dirty="0"/>
              <a:t>Okolo Konfucia existovalo mnoho textů: </a:t>
            </a:r>
            <a:r>
              <a:rPr lang="cs-CZ" sz="1800" dirty="0" err="1"/>
              <a:t>Lunyu</a:t>
            </a:r>
            <a:r>
              <a:rPr lang="cs-CZ" sz="1800" dirty="0"/>
              <a:t>, </a:t>
            </a:r>
            <a:r>
              <a:rPr lang="cs-CZ" sz="1800" dirty="0" err="1"/>
              <a:t>Kongzi</a:t>
            </a:r>
            <a:r>
              <a:rPr lang="cs-CZ" sz="1800" dirty="0"/>
              <a:t> </a:t>
            </a:r>
            <a:r>
              <a:rPr lang="cs-CZ" sz="1800" dirty="0" err="1"/>
              <a:t>jiayu</a:t>
            </a:r>
            <a:r>
              <a:rPr lang="cs-CZ" sz="1800" dirty="0"/>
              <a:t>, </a:t>
            </a:r>
            <a:r>
              <a:rPr lang="cs-CZ" sz="1800" dirty="0" err="1"/>
              <a:t>Kongcongzi</a:t>
            </a:r>
            <a:r>
              <a:rPr lang="cs-CZ" sz="1800" dirty="0"/>
              <a:t>. Zmínky v Liji, </a:t>
            </a:r>
            <a:r>
              <a:rPr lang="cs-CZ" sz="1800" dirty="0" err="1"/>
              <a:t>Shuyuanu</a:t>
            </a:r>
            <a:r>
              <a:rPr lang="cs-CZ" sz="1800" dirty="0"/>
              <a:t>. Jako aktér v </a:t>
            </a:r>
            <a:r>
              <a:rPr lang="cs-CZ" sz="1800" dirty="0" err="1"/>
              <a:t>Zhuangovi</a:t>
            </a:r>
            <a:r>
              <a:rPr lang="cs-CZ" sz="1800" dirty="0"/>
              <a:t> apod.</a:t>
            </a:r>
          </a:p>
          <a:p>
            <a:r>
              <a:rPr lang="cs-CZ" sz="1800" dirty="0"/>
              <a:t>Životopis v </a:t>
            </a:r>
            <a:r>
              <a:rPr lang="cs-CZ" sz="1800" i="1" dirty="0" err="1"/>
              <a:t>Shiji</a:t>
            </a:r>
            <a:endParaRPr lang="cs-CZ" sz="1800" dirty="0"/>
          </a:p>
          <a:p>
            <a:r>
              <a:rPr lang="cs-CZ" sz="1800" dirty="0"/>
              <a:t>Za západních </a:t>
            </a:r>
            <a:r>
              <a:rPr lang="cs-CZ" sz="1800" dirty="0" err="1"/>
              <a:t>Hanů</a:t>
            </a:r>
            <a:r>
              <a:rPr lang="cs-CZ" sz="1800" dirty="0"/>
              <a:t> existovala tradice Konfucia jakožto světce – nadpřirozené síly, věštění, nekorunovaný král</a:t>
            </a:r>
          </a:p>
          <a:p>
            <a:r>
              <a:rPr lang="cs-CZ" sz="1800" i="1" dirty="0" err="1"/>
              <a:t>Suwang</a:t>
            </a:r>
            <a:r>
              <a:rPr lang="cs-CZ" sz="1800" i="1" dirty="0"/>
              <a:t> </a:t>
            </a:r>
            <a:r>
              <a:rPr lang="zh-CN" altLang="en-US" sz="1800" dirty="0"/>
              <a:t>素王</a:t>
            </a:r>
            <a:r>
              <a:rPr lang="cs-CZ" altLang="zh-CN" sz="1800" dirty="0"/>
              <a:t> – spjato se školou nového textu a tradicí </a:t>
            </a:r>
            <a:r>
              <a:rPr lang="cs-CZ" altLang="zh-CN" sz="1800" dirty="0" err="1"/>
              <a:t>Gongyang</a:t>
            </a:r>
            <a:r>
              <a:rPr lang="cs-CZ" altLang="zh-CN" sz="1800" dirty="0"/>
              <a:t> </a:t>
            </a:r>
            <a:r>
              <a:rPr lang="zh-CN" altLang="en-US" sz="1800" dirty="0"/>
              <a:t>公羊 </a:t>
            </a:r>
            <a:r>
              <a:rPr lang="cs-CZ" altLang="zh-CN" sz="1800" dirty="0"/>
              <a:t>– esoterické předávání tradice</a:t>
            </a:r>
          </a:p>
          <a:p>
            <a:r>
              <a:rPr lang="cs-CZ" sz="1800" i="1" dirty="0"/>
              <a:t>Hovory </a:t>
            </a:r>
            <a:r>
              <a:rPr lang="cs-CZ" sz="1800" dirty="0"/>
              <a:t>jako </a:t>
            </a:r>
            <a:r>
              <a:rPr lang="cs-CZ" sz="1800" dirty="0" err="1"/>
              <a:t>hanský</a:t>
            </a:r>
            <a:r>
              <a:rPr lang="cs-CZ" sz="1800" dirty="0"/>
              <a:t> kompilát textů o Konfuciovi jakožto sekulární postavě</a:t>
            </a:r>
            <a:endParaRPr lang="cs-CZ" sz="1800" i="1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50571C8-7F6C-4432-97A5-35C95E3C606D}"/>
              </a:ext>
            </a:extLst>
          </p:cNvPr>
          <p:cNvSpPr txBox="1"/>
          <p:nvPr/>
        </p:nvSpPr>
        <p:spPr>
          <a:xfrm>
            <a:off x="481013" y="6205536"/>
            <a:ext cx="8927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Rukopis </a:t>
            </a:r>
            <a:r>
              <a:rPr lang="cs-CZ" sz="1400" i="1" dirty="0" err="1"/>
              <a:t>Lunyu</a:t>
            </a:r>
            <a:r>
              <a:rPr lang="cs-CZ" sz="1400" i="1" dirty="0"/>
              <a:t> </a:t>
            </a:r>
            <a:r>
              <a:rPr lang="cs-CZ" sz="1400" dirty="0"/>
              <a:t>dochovaný v </a:t>
            </a:r>
            <a:r>
              <a:rPr lang="cs-CZ" sz="1400" dirty="0" err="1"/>
              <a:t>Dunhuangu</a:t>
            </a:r>
            <a:r>
              <a:rPr lang="cs-CZ" sz="1400" dirty="0"/>
              <a:t> </a:t>
            </a:r>
            <a:r>
              <a:rPr lang="zh-CN" altLang="en-US" sz="1400" dirty="0"/>
              <a:t>敦煌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54500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78BC76CA-D8C0-4E0C-8B00-3DE484C162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502"/>
            <a:ext cx="13621013" cy="1052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88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4F2BBB-7F18-42CF-A763-F53DE4FD6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Vznik a vývoj textu</a:t>
            </a:r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84AE9DE-6E96-4D16-A7C1-4A6E85F979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5321" y="2575034"/>
            <a:ext cx="5120113" cy="346222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1400" dirty="0"/>
              <a:t>Za Válčících států koloval nespočet textů spojovaných s Konfuciem. Na vykopaných textech fragmenty </a:t>
            </a:r>
            <a:r>
              <a:rPr lang="cs-CZ" sz="1400" i="1" dirty="0" err="1"/>
              <a:t>Lunyu</a:t>
            </a:r>
            <a:r>
              <a:rPr lang="cs-CZ" sz="1400" dirty="0"/>
              <a:t>, </a:t>
            </a:r>
            <a:r>
              <a:rPr lang="cs-CZ" sz="1400" i="1" dirty="0" err="1"/>
              <a:t>Kongzi</a:t>
            </a:r>
            <a:r>
              <a:rPr lang="cs-CZ" sz="1400" i="1" dirty="0"/>
              <a:t> </a:t>
            </a:r>
            <a:r>
              <a:rPr lang="cs-CZ" sz="1400" i="1" dirty="0" err="1"/>
              <a:t>jiayu</a:t>
            </a:r>
            <a:r>
              <a:rPr lang="cs-CZ" sz="1400" dirty="0"/>
              <a:t> a dalších.</a:t>
            </a:r>
          </a:p>
          <a:p>
            <a:r>
              <a:rPr lang="cs-CZ" sz="1400" i="1" dirty="0" err="1"/>
              <a:t>Lunyu</a:t>
            </a:r>
            <a:r>
              <a:rPr lang="cs-CZ" sz="1400" i="1" dirty="0"/>
              <a:t> </a:t>
            </a:r>
            <a:r>
              <a:rPr lang="cs-CZ" sz="1400" dirty="0"/>
              <a:t>jako text – v </a:t>
            </a:r>
            <a:r>
              <a:rPr lang="cs-CZ" sz="1400" i="1" dirty="0" err="1"/>
              <a:t>Hanshu</a:t>
            </a:r>
            <a:r>
              <a:rPr lang="cs-CZ" sz="1400" dirty="0"/>
              <a:t> </a:t>
            </a:r>
            <a:r>
              <a:rPr lang="zh-CN" altLang="en-US" sz="1400" dirty="0"/>
              <a:t>漢書 </a:t>
            </a:r>
            <a:r>
              <a:rPr lang="cs-CZ" altLang="zh-CN" sz="1400" dirty="0"/>
              <a:t>(</a:t>
            </a:r>
            <a:r>
              <a:rPr lang="cs-CZ" altLang="zh-CN" sz="1400" dirty="0" err="1"/>
              <a:t>Ban</a:t>
            </a:r>
            <a:r>
              <a:rPr lang="cs-CZ" altLang="zh-CN" sz="1400" dirty="0"/>
              <a:t> </a:t>
            </a:r>
            <a:r>
              <a:rPr lang="cs-CZ" altLang="zh-CN" sz="1400" dirty="0" err="1"/>
              <a:t>Gu</a:t>
            </a:r>
            <a:r>
              <a:rPr lang="cs-CZ" altLang="zh-CN" sz="1400" dirty="0"/>
              <a:t> </a:t>
            </a:r>
            <a:r>
              <a:rPr lang="zh-CN" altLang="en-US" sz="1400" dirty="0"/>
              <a:t>班固</a:t>
            </a:r>
            <a:r>
              <a:rPr lang="cs-CZ" altLang="zh-CN" sz="1400" dirty="0"/>
              <a:t> 32-92):</a:t>
            </a:r>
          </a:p>
          <a:p>
            <a:pPr lvl="1"/>
            <a:r>
              <a:rPr lang="cs-CZ" sz="1000" i="1" dirty="0" err="1"/>
              <a:t>Lu</a:t>
            </a:r>
            <a:r>
              <a:rPr lang="cs-CZ" sz="1000" i="1" dirty="0"/>
              <a:t> </a:t>
            </a:r>
            <a:r>
              <a:rPr lang="cs-CZ" sz="1000" i="1" dirty="0" err="1"/>
              <a:t>Lunyu</a:t>
            </a:r>
            <a:r>
              <a:rPr lang="cs-CZ" sz="1000" i="1" dirty="0"/>
              <a:t> </a:t>
            </a:r>
            <a:r>
              <a:rPr lang="zh-CN" altLang="en-US" sz="1000" dirty="0"/>
              <a:t>魯論語 </a:t>
            </a:r>
            <a:r>
              <a:rPr lang="cs-CZ" altLang="zh-CN" sz="1000" dirty="0"/>
              <a:t>(20 kapitol)</a:t>
            </a:r>
            <a:endParaRPr lang="cs-CZ" sz="1000" i="1" dirty="0"/>
          </a:p>
          <a:p>
            <a:pPr lvl="1"/>
            <a:r>
              <a:rPr lang="cs-CZ" sz="1000" i="1" dirty="0"/>
              <a:t>QI </a:t>
            </a:r>
            <a:r>
              <a:rPr lang="cs-CZ" sz="1000" i="1" dirty="0" err="1"/>
              <a:t>Lunyu</a:t>
            </a:r>
            <a:r>
              <a:rPr lang="en-US" sz="1000" i="1" dirty="0"/>
              <a:t> </a:t>
            </a:r>
            <a:r>
              <a:rPr lang="zh-CN" altLang="en-US" sz="1000" dirty="0"/>
              <a:t>齊論語</a:t>
            </a:r>
            <a:r>
              <a:rPr lang="cs-CZ" altLang="zh-CN" sz="1000" dirty="0"/>
              <a:t> (22 kapitol)</a:t>
            </a:r>
            <a:endParaRPr lang="cs-CZ" sz="1000" dirty="0"/>
          </a:p>
          <a:p>
            <a:pPr lvl="1"/>
            <a:r>
              <a:rPr lang="cs-CZ" sz="1000" i="1" dirty="0" err="1"/>
              <a:t>Gu</a:t>
            </a:r>
            <a:r>
              <a:rPr lang="cs-CZ" sz="1000" i="1" dirty="0"/>
              <a:t> </a:t>
            </a:r>
            <a:r>
              <a:rPr lang="cs-CZ" sz="1000" i="1" dirty="0" err="1"/>
              <a:t>Lunyu</a:t>
            </a:r>
            <a:r>
              <a:rPr lang="en-US" sz="1000" i="1" dirty="0"/>
              <a:t> </a:t>
            </a:r>
            <a:r>
              <a:rPr lang="zh-CN" altLang="en-US" sz="1000" dirty="0"/>
              <a:t>古論語</a:t>
            </a:r>
            <a:r>
              <a:rPr lang="cs-CZ" altLang="zh-CN" sz="1000" dirty="0"/>
              <a:t> (21 kapitol)</a:t>
            </a:r>
          </a:p>
          <a:p>
            <a:pPr marL="457200" lvl="1" indent="0">
              <a:buNone/>
            </a:pPr>
            <a:endParaRPr lang="cs-CZ" sz="1000" dirty="0"/>
          </a:p>
          <a:p>
            <a:pPr marL="457200" lvl="1" indent="0">
              <a:buNone/>
            </a:pPr>
            <a:r>
              <a:rPr lang="cs-CZ" sz="1400" dirty="0"/>
              <a:t>Za Východních </a:t>
            </a:r>
            <a:r>
              <a:rPr lang="cs-CZ" sz="1400" dirty="0" err="1"/>
              <a:t>Hanů</a:t>
            </a:r>
            <a:r>
              <a:rPr lang="cs-CZ" sz="1400" dirty="0"/>
              <a:t> četné komentáře – </a:t>
            </a:r>
            <a:r>
              <a:rPr lang="cs-CZ" sz="1400" i="1" dirty="0" err="1"/>
              <a:t>Lunyu</a:t>
            </a:r>
            <a:r>
              <a:rPr lang="cs-CZ" sz="1400" i="1" dirty="0"/>
              <a:t> </a:t>
            </a:r>
            <a:r>
              <a:rPr lang="cs-CZ" sz="1400" i="1" dirty="0" err="1"/>
              <a:t>jijie</a:t>
            </a:r>
            <a:r>
              <a:rPr lang="cs-CZ" sz="1400" i="1" dirty="0"/>
              <a:t> </a:t>
            </a:r>
            <a:r>
              <a:rPr lang="zh-CN" altLang="en-US" sz="1400" dirty="0"/>
              <a:t>論語集解 </a:t>
            </a:r>
            <a:r>
              <a:rPr lang="cs-CZ" altLang="zh-CN" sz="1400" dirty="0"/>
              <a:t>(240-249 </a:t>
            </a:r>
            <a:r>
              <a:rPr lang="cs-CZ" altLang="zh-CN" sz="1400" dirty="0" err="1"/>
              <a:t>Cao</a:t>
            </a:r>
            <a:r>
              <a:rPr lang="cs-CZ" altLang="zh-CN" sz="1400" dirty="0"/>
              <a:t> </a:t>
            </a:r>
            <a:r>
              <a:rPr lang="cs-CZ" altLang="zh-CN" sz="1400" dirty="0" err="1"/>
              <a:t>Wei</a:t>
            </a:r>
            <a:r>
              <a:rPr lang="cs-CZ" altLang="zh-CN" sz="1400" dirty="0"/>
              <a:t>) (dochováno z </a:t>
            </a:r>
            <a:r>
              <a:rPr lang="cs-CZ" altLang="zh-CN" sz="1400" dirty="0" err="1"/>
              <a:t>Dunhuangu</a:t>
            </a:r>
            <a:r>
              <a:rPr lang="cs-CZ" altLang="zh-CN" sz="1400" dirty="0"/>
              <a:t>)</a:t>
            </a:r>
          </a:p>
          <a:p>
            <a:pPr marL="457200" lvl="1" indent="0">
              <a:buNone/>
            </a:pPr>
            <a:r>
              <a:rPr lang="cs-CZ" sz="1400" dirty="0"/>
              <a:t>Komentátoři: 	He Yan </a:t>
            </a:r>
            <a:r>
              <a:rPr lang="zh-CN" altLang="en-US" sz="1400" dirty="0"/>
              <a:t>何晏</a:t>
            </a:r>
            <a:r>
              <a:rPr lang="cs-CZ" altLang="zh-CN" sz="1400" dirty="0"/>
              <a:t> (195-249)</a:t>
            </a:r>
          </a:p>
          <a:p>
            <a:pPr marL="457200" lvl="1" indent="0">
              <a:buNone/>
            </a:pPr>
            <a:r>
              <a:rPr lang="cs-CZ" sz="1400" dirty="0"/>
              <a:t>		</a:t>
            </a:r>
            <a:r>
              <a:rPr lang="cs-CZ" sz="1400" dirty="0" err="1"/>
              <a:t>Huang</a:t>
            </a:r>
            <a:r>
              <a:rPr lang="cs-CZ" sz="1400" dirty="0"/>
              <a:t> Kan </a:t>
            </a:r>
            <a:r>
              <a:rPr lang="zh-CN" altLang="en-US" sz="1400" dirty="0"/>
              <a:t>皇侃 </a:t>
            </a:r>
            <a:r>
              <a:rPr lang="cs-CZ" altLang="zh-CN" sz="1400" dirty="0"/>
              <a:t>(488-545)</a:t>
            </a:r>
          </a:p>
          <a:p>
            <a:pPr marL="457200" lvl="1" indent="0">
              <a:buNone/>
            </a:pPr>
            <a:r>
              <a:rPr lang="cs-CZ" sz="1400" dirty="0"/>
              <a:t>		</a:t>
            </a:r>
            <a:r>
              <a:rPr lang="cs-CZ" sz="1400" dirty="0" err="1"/>
              <a:t>Zhu</a:t>
            </a:r>
            <a:r>
              <a:rPr lang="cs-CZ" sz="1400" dirty="0"/>
              <a:t> </a:t>
            </a:r>
            <a:r>
              <a:rPr lang="cs-CZ" sz="1400" dirty="0" err="1"/>
              <a:t>Xi</a:t>
            </a:r>
            <a:r>
              <a:rPr lang="cs-CZ" sz="1400" dirty="0"/>
              <a:t> </a:t>
            </a:r>
            <a:r>
              <a:rPr lang="zh-CN" altLang="en-US" sz="1400" dirty="0"/>
              <a:t>朱熹 </a:t>
            </a:r>
            <a:r>
              <a:rPr lang="cs-CZ" altLang="zh-CN" sz="1400" dirty="0"/>
              <a:t>(1130-1200)</a:t>
            </a:r>
            <a:endParaRPr lang="en-US" altLang="zh-CN" sz="1400" dirty="0"/>
          </a:p>
          <a:p>
            <a:pPr marL="457200" lvl="1" indent="0">
              <a:buNone/>
            </a:pPr>
            <a:r>
              <a:rPr lang="en-US" sz="1400" dirty="0"/>
              <a:t>		</a:t>
            </a:r>
            <a:r>
              <a:rPr lang="cs-CZ" sz="1400" dirty="0" err="1"/>
              <a:t>Liu</a:t>
            </a:r>
            <a:r>
              <a:rPr lang="cs-CZ" sz="1400" dirty="0"/>
              <a:t> </a:t>
            </a:r>
            <a:r>
              <a:rPr lang="cs-CZ" sz="1400" dirty="0" err="1"/>
              <a:t>Baonan</a:t>
            </a:r>
            <a:r>
              <a:rPr lang="cs-CZ" sz="1400" dirty="0"/>
              <a:t> </a:t>
            </a:r>
            <a:r>
              <a:rPr lang="zh-CN" altLang="en-US" sz="1400" dirty="0"/>
              <a:t>劉寳楠</a:t>
            </a:r>
            <a:r>
              <a:rPr lang="cs-CZ" sz="1400" dirty="0"/>
              <a:t>(1791-1855)</a:t>
            </a:r>
          </a:p>
          <a:p>
            <a:pPr marL="457200" lvl="1" indent="0">
              <a:buNone/>
            </a:pPr>
            <a:endParaRPr lang="cs-CZ" sz="1400" dirty="0"/>
          </a:p>
          <a:p>
            <a:pPr marL="457200" lvl="1" indent="0">
              <a:buNone/>
            </a:pPr>
            <a:endParaRPr lang="cs-CZ" sz="1400" dirty="0"/>
          </a:p>
          <a:p>
            <a:pPr marL="457200" lvl="1" indent="0">
              <a:buNone/>
            </a:pPr>
            <a:endParaRPr lang="cs-CZ" sz="1400" dirty="0"/>
          </a:p>
          <a:p>
            <a:pPr marL="457200" lvl="1" indent="0">
              <a:buNone/>
            </a:pPr>
            <a:endParaRPr lang="en-US" sz="1000" i="1" dirty="0"/>
          </a:p>
        </p:txBody>
      </p:sp>
      <p:pic>
        <p:nvPicPr>
          <p:cNvPr id="4" name="Obrázek 3" descr="Obsah obrázku stůl, vsedě, pracovní stůl, počítač&#10;&#10;Popis byl vytvořen automaticky">
            <a:extLst>
              <a:ext uri="{FF2B5EF4-FFF2-40B4-BE49-F238E27FC236}">
                <a16:creationId xmlns:a16="http://schemas.microsoft.com/office/drawing/2014/main" id="{C288BFF0-8D8E-4144-80B3-FE19B07011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3" r="14866" b="-2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6D7F0D1-467E-43DD-8962-7AE087206380}"/>
              </a:ext>
            </a:extLst>
          </p:cNvPr>
          <p:cNvSpPr txBox="1"/>
          <p:nvPr/>
        </p:nvSpPr>
        <p:spPr>
          <a:xfrm>
            <a:off x="812800" y="6037262"/>
            <a:ext cx="6055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zh-CN" sz="1400" i="1" dirty="0"/>
              <a:t>Tištená edice </a:t>
            </a:r>
            <a:r>
              <a:rPr lang="cs-CZ" altLang="zh-CN" sz="1400" i="1" dirty="0" err="1"/>
              <a:t>Lunyu</a:t>
            </a:r>
            <a:r>
              <a:rPr lang="cs-CZ" altLang="zh-CN" sz="1400" i="1" dirty="0"/>
              <a:t> </a:t>
            </a:r>
            <a:r>
              <a:rPr lang="cs-CZ" altLang="zh-CN" sz="1400" i="1" dirty="0" err="1"/>
              <a:t>zhushu</a:t>
            </a:r>
            <a:r>
              <a:rPr lang="cs-CZ" altLang="zh-CN" sz="1400" i="1" dirty="0"/>
              <a:t> </a:t>
            </a:r>
            <a:r>
              <a:rPr lang="zh-CN" altLang="en-US" sz="1400" dirty="0"/>
              <a:t>論語注疏</a:t>
            </a:r>
            <a:r>
              <a:rPr lang="cs-CZ" altLang="zh-CN" sz="1400" dirty="0"/>
              <a:t> z dynastie Ming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235452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E87299-0878-4E77-9846-18AAA7C7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cs-CZ" dirty="0"/>
              <a:t>Pojmy a systém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5E38FF-D77D-4906-B506-1AE259427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 lnSpcReduction="10000"/>
          </a:bodyPr>
          <a:lstStyle/>
          <a:p>
            <a:r>
              <a:rPr lang="cs-CZ" sz="2000" dirty="0"/>
              <a:t>Ren </a:t>
            </a:r>
            <a:r>
              <a:rPr lang="zh-CN" altLang="en-US" sz="2000" dirty="0"/>
              <a:t>仁</a:t>
            </a:r>
            <a:r>
              <a:rPr lang="cs-CZ" sz="2000" dirty="0"/>
              <a:t>, </a:t>
            </a:r>
            <a:r>
              <a:rPr lang="cs-CZ" sz="2000" dirty="0" err="1"/>
              <a:t>shu</a:t>
            </a:r>
            <a:r>
              <a:rPr lang="en-US" sz="2000" dirty="0"/>
              <a:t> </a:t>
            </a:r>
            <a:r>
              <a:rPr lang="zh-CN" altLang="en-US" sz="2000" dirty="0"/>
              <a:t>恕</a:t>
            </a:r>
            <a:r>
              <a:rPr lang="cs-CZ" sz="2000" dirty="0"/>
              <a:t>, </a:t>
            </a:r>
            <a:r>
              <a:rPr lang="cs-CZ" sz="2000" dirty="0" err="1"/>
              <a:t>li</a:t>
            </a:r>
            <a:r>
              <a:rPr lang="en-US" sz="2000" dirty="0"/>
              <a:t> </a:t>
            </a:r>
            <a:r>
              <a:rPr lang="zh-CN" altLang="en-US" sz="2000" dirty="0"/>
              <a:t>禮</a:t>
            </a:r>
            <a:r>
              <a:rPr lang="cs-CZ" sz="2000" dirty="0"/>
              <a:t>, </a:t>
            </a:r>
            <a:r>
              <a:rPr lang="cs-CZ" sz="2000" dirty="0" err="1"/>
              <a:t>xiao</a:t>
            </a:r>
            <a:r>
              <a:rPr lang="en-US" sz="2000" dirty="0"/>
              <a:t> </a:t>
            </a:r>
            <a:r>
              <a:rPr lang="zh-CN" altLang="en-US" sz="2000" dirty="0"/>
              <a:t>孝</a:t>
            </a:r>
            <a:r>
              <a:rPr lang="cs-CZ" sz="2000" dirty="0"/>
              <a:t>, </a:t>
            </a:r>
            <a:r>
              <a:rPr lang="cs-CZ" sz="2000" dirty="0" err="1"/>
              <a:t>Zhong</a:t>
            </a:r>
            <a:r>
              <a:rPr lang="en-US" sz="2000" dirty="0"/>
              <a:t> </a:t>
            </a:r>
            <a:r>
              <a:rPr lang="zh-CN" altLang="en-US" sz="2000" dirty="0"/>
              <a:t>忠</a:t>
            </a:r>
            <a:r>
              <a:rPr lang="cs-CZ" sz="2000" dirty="0"/>
              <a:t>, </a:t>
            </a:r>
            <a:r>
              <a:rPr lang="cs-CZ" sz="2000" dirty="0" err="1"/>
              <a:t>xin</a:t>
            </a:r>
            <a:r>
              <a:rPr lang="en-US" sz="2000" dirty="0"/>
              <a:t> </a:t>
            </a:r>
            <a:r>
              <a:rPr lang="zh-CN" altLang="en-US" sz="2000" dirty="0"/>
              <a:t>信</a:t>
            </a:r>
            <a:r>
              <a:rPr lang="cs-CZ" altLang="zh-CN" sz="2000" dirty="0"/>
              <a:t>…</a:t>
            </a:r>
          </a:p>
          <a:p>
            <a:r>
              <a:rPr lang="cs-CZ" sz="2000" dirty="0"/>
              <a:t>Rozebírané v konkrétních situacích – „žité“ </a:t>
            </a:r>
          </a:p>
          <a:p>
            <a:r>
              <a:rPr lang="cs-CZ" sz="2000" dirty="0"/>
              <a:t>Nejsou součástí rigorózního systému a argumentace, ale </a:t>
            </a:r>
            <a:r>
              <a:rPr lang="cs-CZ" sz="2000" u="sng" dirty="0"/>
              <a:t>autoritativních</a:t>
            </a:r>
            <a:r>
              <a:rPr lang="cs-CZ" sz="2000" dirty="0"/>
              <a:t> výroků a/nebo instruktivních situací </a:t>
            </a:r>
          </a:p>
          <a:p>
            <a:pPr lvl="1"/>
            <a:r>
              <a:rPr lang="zh-CN" altLang="en-US" dirty="0"/>
              <a:t>子曰：「觚不觚，觚哉！觚哉！」</a:t>
            </a:r>
            <a:endParaRPr lang="en-US" altLang="zh-CN" dirty="0"/>
          </a:p>
          <a:p>
            <a:pPr lvl="1"/>
            <a:r>
              <a:rPr lang="zh-TW" altLang="en-US" dirty="0"/>
              <a:t>齊景公問政於孔子。孔子對曰：「君君，臣臣，父父，子子。」公曰：「善哉！信如君不君，臣不臣，父不父，子不子，雖有粟，吾得而食諸？」</a:t>
            </a:r>
            <a:endParaRPr lang="cs-CZ" sz="1600" dirty="0"/>
          </a:p>
          <a:p>
            <a:r>
              <a:rPr lang="cs-CZ" sz="2000" dirty="0" err="1"/>
              <a:t>Denecke</a:t>
            </a:r>
            <a:r>
              <a:rPr lang="cs-CZ" sz="2000" dirty="0"/>
              <a:t>: </a:t>
            </a:r>
            <a:r>
              <a:rPr lang="cs-CZ" sz="2000" dirty="0" err="1"/>
              <a:t>Lunyu</a:t>
            </a:r>
            <a:r>
              <a:rPr lang="cs-CZ" sz="2000" dirty="0"/>
              <a:t> jako text z kategorie </a:t>
            </a:r>
            <a:r>
              <a:rPr lang="cs-CZ" sz="2000" i="1" dirty="0" err="1"/>
              <a:t>zishu</a:t>
            </a:r>
            <a:r>
              <a:rPr lang="cs-CZ" sz="2000" dirty="0"/>
              <a:t> </a:t>
            </a:r>
            <a:r>
              <a:rPr lang="zh-CN" altLang="en-US" sz="2000" dirty="0"/>
              <a:t>子書</a:t>
            </a:r>
            <a:r>
              <a:rPr lang="cs-CZ" altLang="zh-CN" sz="2000" dirty="0"/>
              <a:t> představuje „základ žánru“ </a:t>
            </a:r>
          </a:p>
        </p:txBody>
      </p:sp>
      <p:pic>
        <p:nvPicPr>
          <p:cNvPr id="5" name="Obrázek 4" descr="Obsah obrázku kniha, text&#10;&#10;Popis byl vytvořen automaticky">
            <a:extLst>
              <a:ext uri="{FF2B5EF4-FFF2-40B4-BE49-F238E27FC236}">
                <a16:creationId xmlns:a16="http://schemas.microsoft.com/office/drawing/2014/main" id="{5A78B54F-3377-4BA4-8B06-2AF9CC7B82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2" r="3431" b="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C49E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692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3695F2-B310-4E66-A074-F8BFE52459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688157"/>
            <a:ext cx="10662501" cy="5488806"/>
          </a:xfrm>
        </p:spPr>
        <p:txBody>
          <a:bodyPr>
            <a:normAutofit fontScale="55000" lnSpcReduction="20000"/>
          </a:bodyPr>
          <a:lstStyle/>
          <a:p>
            <a:pPr lvl="1">
              <a:lnSpc>
                <a:spcPct val="120000"/>
              </a:lnSpc>
            </a:pPr>
            <a:r>
              <a:rPr lang="cs-CZ" altLang="zh-TW" sz="2800" dirty="0"/>
              <a:t>Systém jasné dané společenské role a osobní odpovědnosti založené na sebe kultivaci a učení s pomocí obřadů a hudby. Leč obraz přísného a rigorózního učení může nabourat sám Konfucius:</a:t>
            </a:r>
          </a:p>
          <a:p>
            <a:pPr lvl="1">
              <a:lnSpc>
                <a:spcPct val="120000"/>
              </a:lnSpc>
            </a:pPr>
            <a:r>
              <a:rPr lang="zh-TW" altLang="en-US" sz="2800" dirty="0"/>
              <a:t>子路、曾皙、冉有、公西華侍坐。子曰：「以吾一日長乎爾，毋吾以也。居則曰：「不吾知也！</a:t>
            </a:r>
            <a:r>
              <a:rPr lang="en-US" altLang="zh-TW" sz="2800" dirty="0"/>
              <a:t>』</a:t>
            </a:r>
            <a:r>
              <a:rPr lang="zh-TW" altLang="en-US" sz="2800" dirty="0"/>
              <a:t>如或知爾，則何以哉？」子路率爾而對曰：「千乘之國，攝乎大國之間，加之以師旅，因之以饑饉；由也為之，比及三年，可使有勇，且知方也。」夫子哂之。「求！爾何如？」對曰：「方六七十，如五六十，求也為之，比及三年，可使足民。如其禮樂，以俟君子。」「赤！爾何如？」對曰：「非曰能之，願學焉。宗廟之事，如會同，端章甫，願為小相焉。」「點！爾何如？」鼓瑟希，鏗爾，舍瑟而作。對曰：「異乎三子者之撰。」子曰：「何傷乎？亦各言其志也。」曰：「莫春者，春服既成。冠者五六人，童子六七人，浴乎沂，風乎舞雩，詠而歸。」夫子喟然歎曰：「吾與點也！」三子者出，曾皙後。曾皙曰：「夫三子者之言何如？」子曰：「亦各言其志也已矣。」曰：「夫子何哂由也？」曰：「為國以禮，其言不讓，是故哂之。」「唯求則非邦也與？」「安見方六七十如五六十而非邦也者？」「唯赤則非邦也與？」「宗廟會同，非諸侯而何？赤也為之小，孰能為之大？」</a:t>
            </a:r>
            <a:endParaRPr lang="cs-CZ" altLang="zh-TW" sz="2800" dirty="0"/>
          </a:p>
          <a:p>
            <a:pPr lvl="1">
              <a:lnSpc>
                <a:spcPct val="120000"/>
              </a:lnSpc>
            </a:pPr>
            <a:r>
              <a:rPr lang="en-US" sz="2400" dirty="0" err="1"/>
              <a:t>Zilu</a:t>
            </a:r>
            <a:r>
              <a:rPr lang="en-US" sz="2400" dirty="0"/>
              <a:t>, Zeng Xi, Ran You a </a:t>
            </a:r>
            <a:r>
              <a:rPr lang="en-US" sz="2400" dirty="0" err="1"/>
              <a:t>Gongxi</a:t>
            </a:r>
            <a:r>
              <a:rPr lang="en-US" sz="2400" dirty="0"/>
              <a:t> Hua </a:t>
            </a:r>
            <a:r>
              <a:rPr lang="en-US" sz="2400" dirty="0" err="1"/>
              <a:t>seděli</a:t>
            </a:r>
            <a:r>
              <a:rPr lang="cs-CZ" sz="2400" dirty="0"/>
              <a:t> </a:t>
            </a:r>
            <a:r>
              <a:rPr lang="en-US" sz="2400" dirty="0"/>
              <a:t>po </a:t>
            </a:r>
            <a:r>
              <a:rPr lang="en-US" sz="2400" dirty="0" err="1"/>
              <a:t>boku</a:t>
            </a:r>
            <a:r>
              <a:rPr lang="en-US" sz="2400" dirty="0"/>
              <a:t> </a:t>
            </a:r>
            <a:r>
              <a:rPr lang="en-US" sz="2400" dirty="0" err="1"/>
              <a:t>Mistra</a:t>
            </a:r>
            <a:r>
              <a:rPr lang="en-US" sz="2400" dirty="0"/>
              <a:t>, </a:t>
            </a:r>
            <a:r>
              <a:rPr lang="en-US" sz="2400" dirty="0" err="1"/>
              <a:t>připraveni</a:t>
            </a:r>
            <a:r>
              <a:rPr lang="en-US" sz="2400" dirty="0"/>
              <a:t> mu </a:t>
            </a:r>
            <a:r>
              <a:rPr lang="en-US" sz="2400" dirty="0" err="1"/>
              <a:t>posloužit</a:t>
            </a:r>
            <a:r>
              <a:rPr lang="en-US" sz="2400" dirty="0"/>
              <a:t>. </a:t>
            </a:r>
            <a:r>
              <a:rPr lang="en-US" sz="2400" dirty="0" err="1"/>
              <a:t>Mistr</a:t>
            </a:r>
            <a:r>
              <a:rPr lang="en-US" sz="2400" dirty="0"/>
              <a:t> </a:t>
            </a:r>
            <a:r>
              <a:rPr lang="en-US" sz="2400" dirty="0" err="1"/>
              <a:t>řekl</a:t>
            </a:r>
            <a:r>
              <a:rPr lang="en-US" sz="2400" dirty="0"/>
              <a:t>:</a:t>
            </a:r>
            <a:r>
              <a:rPr lang="cs-CZ" sz="2400" dirty="0"/>
              <a:t> </a:t>
            </a:r>
            <a:r>
              <a:rPr lang="en-US" sz="2400" dirty="0"/>
              <a:t>„</a:t>
            </a:r>
            <a:r>
              <a:rPr lang="en-US" sz="2400" dirty="0" err="1"/>
              <a:t>Jsem</a:t>
            </a:r>
            <a:r>
              <a:rPr lang="en-US" sz="2400" dirty="0"/>
              <a:t> </a:t>
            </a:r>
            <a:r>
              <a:rPr lang="en-US" sz="2400" dirty="0" err="1"/>
              <a:t>sice</a:t>
            </a:r>
            <a:r>
              <a:rPr lang="en-US" sz="2400" dirty="0"/>
              <a:t> o </a:t>
            </a:r>
            <a:r>
              <a:rPr lang="en-US" sz="2400" dirty="0" err="1"/>
              <a:t>nějaký</a:t>
            </a:r>
            <a:r>
              <a:rPr lang="en-US" sz="2400" dirty="0"/>
              <a:t> ten </a:t>
            </a:r>
            <a:r>
              <a:rPr lang="en-US" sz="2400" dirty="0" err="1"/>
              <a:t>rok</a:t>
            </a:r>
            <a:r>
              <a:rPr lang="en-US" sz="2400" dirty="0"/>
              <a:t> </a:t>
            </a:r>
            <a:r>
              <a:rPr lang="en-US" sz="2400" dirty="0" err="1"/>
              <a:t>starší</a:t>
            </a:r>
            <a:r>
              <a:rPr lang="en-US" sz="2400" dirty="0"/>
              <a:t> </a:t>
            </a:r>
            <a:r>
              <a:rPr lang="en-US" sz="2400" dirty="0" err="1"/>
              <a:t>než</a:t>
            </a:r>
            <a:r>
              <a:rPr lang="en-US" sz="2400" dirty="0"/>
              <a:t> </a:t>
            </a:r>
            <a:r>
              <a:rPr lang="en-US" sz="2400" dirty="0" err="1"/>
              <a:t>vy</a:t>
            </a:r>
            <a:r>
              <a:rPr lang="en-US" sz="2400" dirty="0"/>
              <a:t>, ale </a:t>
            </a:r>
            <a:r>
              <a:rPr lang="en-US" sz="2400" dirty="0" err="1"/>
              <a:t>neberte</a:t>
            </a:r>
            <a:r>
              <a:rPr lang="cs-CZ" sz="2400" dirty="0"/>
              <a:t> </a:t>
            </a:r>
            <a:r>
              <a:rPr lang="en-US" sz="2400" dirty="0" err="1"/>
              <a:t>mě</a:t>
            </a:r>
            <a:r>
              <a:rPr lang="en-US" sz="2400" dirty="0"/>
              <a:t> </a:t>
            </a:r>
            <a:r>
              <a:rPr lang="en-US" sz="2400" dirty="0" err="1"/>
              <a:t>tak</a:t>
            </a:r>
            <a:r>
              <a:rPr lang="en-US" sz="2400" dirty="0"/>
              <a:t> a </a:t>
            </a:r>
            <a:r>
              <a:rPr lang="en-US" sz="2400" dirty="0" err="1"/>
              <a:t>směle</a:t>
            </a:r>
            <a:r>
              <a:rPr lang="en-US" sz="2400" dirty="0"/>
              <a:t> </a:t>
            </a:r>
            <a:r>
              <a:rPr lang="en-US" sz="2400" dirty="0" err="1"/>
              <a:t>mluvte</a:t>
            </a:r>
            <a:r>
              <a:rPr lang="en-US" sz="2400" dirty="0"/>
              <a:t>. </a:t>
            </a:r>
            <a:r>
              <a:rPr lang="en-US" sz="2400" dirty="0" err="1"/>
              <a:t>Obvykle</a:t>
            </a:r>
            <a:r>
              <a:rPr lang="en-US" sz="2400" dirty="0"/>
              <a:t> </a:t>
            </a:r>
            <a:r>
              <a:rPr lang="en-US" sz="2400" dirty="0" err="1"/>
              <a:t>říkáváte</a:t>
            </a:r>
            <a:r>
              <a:rPr lang="en-US" sz="2400" dirty="0"/>
              <a:t>: ,</a:t>
            </a:r>
            <a:r>
              <a:rPr lang="en-US" sz="2400" dirty="0" err="1"/>
              <a:t>Nikdo</a:t>
            </a:r>
            <a:r>
              <a:rPr lang="en-US" sz="2400" dirty="0"/>
              <a:t> </a:t>
            </a:r>
            <a:r>
              <a:rPr lang="en-US" sz="2400" dirty="0" err="1"/>
              <a:t>mě</a:t>
            </a:r>
            <a:r>
              <a:rPr lang="cs-CZ" sz="2400" dirty="0"/>
              <a:t> </a:t>
            </a:r>
            <a:r>
              <a:rPr lang="en-US" sz="2400" dirty="0" err="1"/>
              <a:t>nezná</a:t>
            </a:r>
            <a:r>
              <a:rPr lang="en-US" sz="2400" dirty="0"/>
              <a:t>!' </a:t>
            </a:r>
            <a:r>
              <a:rPr lang="en-US" sz="2400" dirty="0" err="1"/>
              <a:t>Kdybyste</a:t>
            </a:r>
            <a:r>
              <a:rPr lang="en-US" sz="2400" dirty="0"/>
              <a:t> se </a:t>
            </a:r>
            <a:r>
              <a:rPr lang="en-US" sz="2400" dirty="0" err="1"/>
              <a:t>stali</a:t>
            </a:r>
            <a:r>
              <a:rPr lang="en-US" sz="2400" dirty="0"/>
              <a:t> </a:t>
            </a:r>
            <a:r>
              <a:rPr lang="en-US" sz="2400" dirty="0" err="1"/>
              <a:t>známými</a:t>
            </a:r>
            <a:r>
              <a:rPr lang="en-US" sz="2400" dirty="0"/>
              <a:t>, co </a:t>
            </a:r>
            <a:r>
              <a:rPr lang="en-US" sz="2400" dirty="0" err="1"/>
              <a:t>byste</a:t>
            </a:r>
            <a:r>
              <a:rPr lang="en-US" sz="2400" dirty="0"/>
              <a:t> v </a:t>
            </a:r>
            <a:r>
              <a:rPr lang="en-US" sz="2400" dirty="0" err="1"/>
              <a:t>takovém</a:t>
            </a:r>
            <a:r>
              <a:rPr lang="cs-CZ" sz="2400" dirty="0"/>
              <a:t> </a:t>
            </a:r>
            <a:r>
              <a:rPr lang="en-US" sz="2400" dirty="0" err="1"/>
              <a:t>případě</a:t>
            </a:r>
            <a:r>
              <a:rPr lang="en-US" sz="2400" dirty="0"/>
              <a:t> </a:t>
            </a:r>
            <a:r>
              <a:rPr lang="en-US" sz="2400" dirty="0" err="1"/>
              <a:t>chtěli</a:t>
            </a:r>
            <a:r>
              <a:rPr lang="en-US" sz="2400" dirty="0"/>
              <a:t> </a:t>
            </a:r>
            <a:r>
              <a:rPr lang="en-US" sz="2400" dirty="0" err="1"/>
              <a:t>dokázat</a:t>
            </a:r>
            <a:r>
              <a:rPr lang="en-US" sz="2400" dirty="0"/>
              <a:t>?" </a:t>
            </a:r>
            <a:r>
              <a:rPr lang="en-US" sz="2400" dirty="0" err="1"/>
              <a:t>Zilu</a:t>
            </a:r>
            <a:r>
              <a:rPr lang="en-US" sz="2400" dirty="0"/>
              <a:t> </a:t>
            </a:r>
            <a:r>
              <a:rPr lang="en-US" sz="2400" dirty="0" err="1"/>
              <a:t>ihned</a:t>
            </a:r>
            <a:r>
              <a:rPr lang="en-US" sz="2400" dirty="0"/>
              <a:t>, bez </a:t>
            </a:r>
            <a:r>
              <a:rPr lang="en-US" sz="2400" dirty="0" err="1"/>
              <a:t>rozmýšlení</a:t>
            </a:r>
            <a:r>
              <a:rPr lang="en-US" sz="2400" dirty="0"/>
              <a:t>,</a:t>
            </a:r>
            <a:r>
              <a:rPr lang="cs-CZ" sz="2400" dirty="0"/>
              <a:t> </a:t>
            </a:r>
            <a:r>
              <a:rPr lang="en-US" sz="2400" dirty="0" err="1"/>
              <a:t>prohlásil</a:t>
            </a:r>
            <a:r>
              <a:rPr lang="en-US" sz="2400" dirty="0"/>
              <a:t>: „</a:t>
            </a:r>
            <a:r>
              <a:rPr lang="en-US" sz="2400" dirty="0" err="1"/>
              <a:t>Řekněme</a:t>
            </a:r>
            <a:r>
              <a:rPr lang="en-US" sz="2400" dirty="0"/>
              <a:t>, </a:t>
            </a:r>
            <a:r>
              <a:rPr lang="en-US" sz="2400" dirty="0" err="1"/>
              <a:t>že</a:t>
            </a:r>
            <a:r>
              <a:rPr lang="en-US" sz="2400" dirty="0"/>
              <a:t> by </a:t>
            </a:r>
            <a:r>
              <a:rPr lang="en-US" sz="2400" dirty="0" err="1"/>
              <a:t>existoval</a:t>
            </a:r>
            <a:r>
              <a:rPr lang="en-US" sz="2400" dirty="0"/>
              <a:t> </a:t>
            </a:r>
            <a:r>
              <a:rPr lang="en-US" sz="2400" dirty="0" err="1"/>
              <a:t>stát</a:t>
            </a:r>
            <a:r>
              <a:rPr lang="en-US" sz="2400" dirty="0"/>
              <a:t> </a:t>
            </a:r>
            <a:r>
              <a:rPr lang="en-US" sz="2400" dirty="0" err="1"/>
              <a:t>disponující</a:t>
            </a:r>
            <a:r>
              <a:rPr lang="cs-CZ" sz="2400" dirty="0"/>
              <a:t> </a:t>
            </a:r>
            <a:r>
              <a:rPr lang="en-US" sz="2400" dirty="0" err="1"/>
              <a:t>tisícem</a:t>
            </a:r>
            <a:r>
              <a:rPr lang="en-US" sz="2400" dirty="0"/>
              <a:t> </a:t>
            </a:r>
            <a:r>
              <a:rPr lang="en-US" sz="2400" dirty="0" err="1"/>
              <a:t>válečných</a:t>
            </a:r>
            <a:r>
              <a:rPr lang="en-US" sz="2400" dirty="0"/>
              <a:t> </a:t>
            </a:r>
            <a:r>
              <a:rPr lang="en-US" sz="2400" dirty="0" err="1"/>
              <a:t>vozů</a:t>
            </a:r>
            <a:r>
              <a:rPr lang="en-US" sz="2400" dirty="0"/>
              <a:t>, </a:t>
            </a:r>
            <a:r>
              <a:rPr lang="en-US" sz="2400" dirty="0" err="1"/>
              <a:t>avšak</a:t>
            </a:r>
            <a:r>
              <a:rPr lang="en-US" sz="2400" dirty="0"/>
              <a:t> </a:t>
            </a:r>
            <a:r>
              <a:rPr lang="en-US" sz="2400" dirty="0" err="1"/>
              <a:t>sevřený</a:t>
            </a:r>
            <a:r>
              <a:rPr lang="en-US" sz="2400" dirty="0"/>
              <a:t> </a:t>
            </a:r>
            <a:r>
              <a:rPr lang="en-US" sz="2400" dirty="0" err="1"/>
              <a:t>mezi</a:t>
            </a:r>
            <a:r>
              <a:rPr lang="cs-CZ" sz="2400" dirty="0"/>
              <a:t> </a:t>
            </a:r>
            <a:r>
              <a:rPr lang="en-US" sz="2400" dirty="0" err="1"/>
              <a:t>dvěma</a:t>
            </a:r>
            <a:r>
              <a:rPr lang="en-US" sz="2400" dirty="0"/>
              <a:t> </a:t>
            </a:r>
            <a:r>
              <a:rPr lang="en-US" sz="2400" dirty="0" err="1"/>
              <a:t>velkými</a:t>
            </a:r>
            <a:r>
              <a:rPr lang="en-US" sz="2400" dirty="0"/>
              <a:t> </a:t>
            </a:r>
            <a:r>
              <a:rPr lang="en-US" sz="2400" dirty="0" err="1"/>
              <a:t>říšemi</a:t>
            </a:r>
            <a:r>
              <a:rPr lang="en-US" sz="2400" dirty="0"/>
              <a:t>, </a:t>
            </a:r>
            <a:r>
              <a:rPr lang="en-US" sz="2400" dirty="0" err="1"/>
              <a:t>zvnějšku</a:t>
            </a:r>
            <a:r>
              <a:rPr lang="en-US" sz="2400" dirty="0"/>
              <a:t> </a:t>
            </a:r>
            <a:r>
              <a:rPr lang="en-US" sz="2400" dirty="0" err="1"/>
              <a:t>napadaný</a:t>
            </a:r>
            <a:r>
              <a:rPr lang="en-US" sz="2400" dirty="0"/>
              <a:t> </a:t>
            </a:r>
            <a:r>
              <a:rPr lang="en-US" sz="2400" dirty="0" err="1"/>
              <a:t>cizími</a:t>
            </a:r>
            <a:r>
              <a:rPr lang="en-US" sz="2400" dirty="0"/>
              <a:t> </a:t>
            </a:r>
            <a:r>
              <a:rPr lang="en-US" sz="2400" dirty="0" err="1"/>
              <a:t>vojsky</a:t>
            </a:r>
            <a:r>
              <a:rPr lang="cs-CZ" sz="2400" dirty="0"/>
              <a:t> </a:t>
            </a:r>
            <a:r>
              <a:rPr lang="en-US" sz="2400" dirty="0"/>
              <a:t>a </a:t>
            </a:r>
            <a:r>
              <a:rPr lang="en-US" sz="2400" dirty="0" err="1"/>
              <a:t>doma</a:t>
            </a:r>
            <a:r>
              <a:rPr lang="en-US" sz="2400" dirty="0"/>
              <a:t> </a:t>
            </a:r>
            <a:r>
              <a:rPr lang="en-US" sz="2400" dirty="0" err="1"/>
              <a:t>sužovaný</a:t>
            </a:r>
            <a:r>
              <a:rPr lang="en-US" sz="2400" dirty="0"/>
              <a:t> </a:t>
            </a:r>
            <a:r>
              <a:rPr lang="en-US" sz="2400" dirty="0" err="1"/>
              <a:t>neúrodou</a:t>
            </a:r>
            <a:r>
              <a:rPr lang="en-US" sz="2400" dirty="0"/>
              <a:t> a </a:t>
            </a:r>
            <a:r>
              <a:rPr lang="en-US" sz="2400" dirty="0" err="1"/>
              <a:t>hladem</a:t>
            </a:r>
            <a:r>
              <a:rPr lang="en-US" sz="2400" dirty="0"/>
              <a:t> – </a:t>
            </a:r>
            <a:r>
              <a:rPr lang="en-US" sz="2400" dirty="0" err="1"/>
              <a:t>kdybych</a:t>
            </a:r>
            <a:r>
              <a:rPr lang="cs-CZ" sz="2400" dirty="0"/>
              <a:t> </a:t>
            </a:r>
            <a:r>
              <a:rPr lang="en-US" sz="2400" dirty="0" err="1"/>
              <a:t>já</a:t>
            </a:r>
            <a:r>
              <a:rPr lang="en-US" sz="2400" dirty="0"/>
              <a:t> </a:t>
            </a:r>
            <a:r>
              <a:rPr lang="en-US" sz="2400" dirty="0" err="1"/>
              <a:t>takový</a:t>
            </a:r>
            <a:r>
              <a:rPr lang="en-US" sz="2400" dirty="0"/>
              <a:t> </a:t>
            </a:r>
            <a:r>
              <a:rPr lang="en-US" sz="2400" dirty="0" err="1"/>
              <a:t>stát</a:t>
            </a:r>
            <a:r>
              <a:rPr lang="en-US" sz="2400" dirty="0"/>
              <a:t> </a:t>
            </a:r>
            <a:r>
              <a:rPr lang="en-US" sz="2400" dirty="0" err="1"/>
              <a:t>spravoval</a:t>
            </a:r>
            <a:r>
              <a:rPr lang="en-US" sz="2400" dirty="0"/>
              <a:t>, </a:t>
            </a:r>
            <a:r>
              <a:rPr lang="en-US" sz="2400" dirty="0" err="1"/>
              <a:t>během</a:t>
            </a:r>
            <a:r>
              <a:rPr lang="en-US" sz="2400" dirty="0"/>
              <a:t> </a:t>
            </a:r>
            <a:r>
              <a:rPr lang="en-US" sz="2400" dirty="0" err="1"/>
              <a:t>tří</a:t>
            </a:r>
            <a:r>
              <a:rPr lang="en-US" sz="2400" dirty="0"/>
              <a:t> let </a:t>
            </a:r>
            <a:r>
              <a:rPr lang="en-US" sz="2400" dirty="0" err="1"/>
              <a:t>bych</a:t>
            </a:r>
            <a:r>
              <a:rPr lang="en-US" sz="2400" dirty="0"/>
              <a:t> </a:t>
            </a:r>
            <a:r>
              <a:rPr lang="en-US" sz="2400" dirty="0" err="1"/>
              <a:t>dokázal</a:t>
            </a:r>
            <a:r>
              <a:rPr lang="en-US" sz="2400" dirty="0"/>
              <a:t>,</a:t>
            </a:r>
            <a:r>
              <a:rPr lang="cs-CZ" sz="2400" dirty="0"/>
              <a:t> </a:t>
            </a:r>
            <a:r>
              <a:rPr lang="en-US" sz="2400" dirty="0" err="1"/>
              <a:t>že</a:t>
            </a:r>
            <a:r>
              <a:rPr lang="en-US" sz="2400" dirty="0"/>
              <a:t> by </a:t>
            </a:r>
            <a:r>
              <a:rPr lang="en-US" sz="2400" dirty="0" err="1"/>
              <a:t>lidé</a:t>
            </a:r>
            <a:r>
              <a:rPr lang="en-US" sz="2400" dirty="0"/>
              <a:t> </a:t>
            </a:r>
            <a:r>
              <a:rPr lang="en-US" sz="2400" dirty="0" err="1"/>
              <a:t>získali</a:t>
            </a:r>
            <a:r>
              <a:rPr lang="en-US" sz="2400" dirty="0"/>
              <a:t> </a:t>
            </a:r>
            <a:r>
              <a:rPr lang="en-US" sz="2400" dirty="0" err="1"/>
              <a:t>odvahu</a:t>
            </a:r>
            <a:r>
              <a:rPr lang="en-US" sz="2400" dirty="0"/>
              <a:t>, a </a:t>
            </a:r>
            <a:r>
              <a:rPr lang="en-US" sz="2400" dirty="0" err="1"/>
              <a:t>také</a:t>
            </a:r>
            <a:r>
              <a:rPr lang="en-US" sz="2400" dirty="0"/>
              <a:t> </a:t>
            </a:r>
            <a:r>
              <a:rPr lang="en-US" sz="2400" dirty="0" err="1"/>
              <a:t>že</a:t>
            </a:r>
            <a:r>
              <a:rPr lang="en-US" sz="2400" dirty="0"/>
              <a:t> by </a:t>
            </a:r>
            <a:r>
              <a:rPr lang="en-US" sz="2400" dirty="0" err="1"/>
              <a:t>věděli</a:t>
            </a:r>
            <a:r>
              <a:rPr lang="en-US" sz="2400" dirty="0"/>
              <a:t>, jak a co</a:t>
            </a:r>
            <a:r>
              <a:rPr lang="cs-CZ" sz="2400" dirty="0"/>
              <a:t> </a:t>
            </a:r>
            <a:r>
              <a:rPr lang="en-US" sz="2400" dirty="0" err="1"/>
              <a:t>dál</a:t>
            </a:r>
            <a:r>
              <a:rPr lang="en-US" sz="2400" dirty="0"/>
              <a:t>." </a:t>
            </a:r>
            <a:r>
              <a:rPr lang="en-US" sz="2400" dirty="0" err="1"/>
              <a:t>Mistr</a:t>
            </a:r>
            <a:r>
              <a:rPr lang="en-US" sz="2400" dirty="0"/>
              <a:t> se </a:t>
            </a:r>
            <a:r>
              <a:rPr lang="en-US" sz="2400" dirty="0" err="1"/>
              <a:t>jen</a:t>
            </a:r>
            <a:r>
              <a:rPr lang="en-US" sz="2400" dirty="0"/>
              <a:t> </a:t>
            </a:r>
            <a:r>
              <a:rPr lang="en-US" sz="2400" dirty="0" err="1"/>
              <a:t>pousmál</a:t>
            </a:r>
            <a:r>
              <a:rPr lang="en-US" sz="2400" dirty="0"/>
              <a:t>. „A co ty, </a:t>
            </a:r>
            <a:r>
              <a:rPr lang="en-US" sz="2400" dirty="0" err="1"/>
              <a:t>Qiue</a:t>
            </a:r>
            <a:r>
              <a:rPr lang="en-US" sz="2400" dirty="0"/>
              <a:t>?" – </a:t>
            </a:r>
            <a:r>
              <a:rPr lang="en-US" sz="2400" dirty="0" err="1"/>
              <a:t>otázal</a:t>
            </a:r>
            <a:r>
              <a:rPr lang="cs-CZ" sz="2400" dirty="0"/>
              <a:t> </a:t>
            </a:r>
            <a:r>
              <a:rPr lang="en-US" sz="2400" dirty="0"/>
              <a:t>se </a:t>
            </a:r>
            <a:r>
              <a:rPr lang="en-US" sz="2400" dirty="0" err="1"/>
              <a:t>Mistr</a:t>
            </a:r>
            <a:r>
              <a:rPr lang="en-US" sz="2400" dirty="0"/>
              <a:t>. Ran You </a:t>
            </a:r>
            <a:r>
              <a:rPr lang="en-US" sz="2400" dirty="0" err="1"/>
              <a:t>odpověděl</a:t>
            </a:r>
            <a:r>
              <a:rPr lang="en-US" sz="2400" dirty="0"/>
              <a:t>: „</a:t>
            </a:r>
            <a:r>
              <a:rPr lang="en-US" sz="2400" dirty="0" err="1"/>
              <a:t>Kdybych</a:t>
            </a:r>
            <a:r>
              <a:rPr lang="en-US" sz="2400" dirty="0"/>
              <a:t> </a:t>
            </a:r>
            <a:r>
              <a:rPr lang="en-US" sz="2400" dirty="0" err="1"/>
              <a:t>mohl</a:t>
            </a:r>
            <a:r>
              <a:rPr lang="en-US" sz="2400" dirty="0"/>
              <a:t> </a:t>
            </a:r>
            <a:r>
              <a:rPr lang="en-US" sz="2400" dirty="0" err="1"/>
              <a:t>spravovat</a:t>
            </a:r>
            <a:r>
              <a:rPr lang="cs-CZ" sz="2400" dirty="0"/>
              <a:t> </a:t>
            </a:r>
            <a:r>
              <a:rPr lang="en-US" sz="2400" dirty="0" err="1"/>
              <a:t>území</a:t>
            </a:r>
            <a:r>
              <a:rPr lang="en-US" sz="2400" dirty="0"/>
              <a:t> o </a:t>
            </a:r>
            <a:r>
              <a:rPr lang="en-US" sz="2400" dirty="0" err="1"/>
              <a:t>obvodu</a:t>
            </a:r>
            <a:r>
              <a:rPr lang="en-US" sz="2400" dirty="0"/>
              <a:t> </a:t>
            </a:r>
            <a:r>
              <a:rPr lang="en-US" sz="2400" dirty="0" err="1"/>
              <a:t>řekněme</a:t>
            </a:r>
            <a:r>
              <a:rPr lang="en-US" sz="2400" dirty="0"/>
              <a:t> </a:t>
            </a:r>
            <a:r>
              <a:rPr lang="en-US" sz="2400" dirty="0" err="1"/>
              <a:t>šedesáti</a:t>
            </a:r>
            <a:r>
              <a:rPr lang="en-US" sz="2400" dirty="0"/>
              <a:t> </a:t>
            </a:r>
            <a:r>
              <a:rPr lang="en-US" sz="2400" dirty="0" err="1"/>
              <a:t>či</a:t>
            </a:r>
            <a:r>
              <a:rPr lang="en-US" sz="2400" dirty="0"/>
              <a:t> </a:t>
            </a:r>
            <a:r>
              <a:rPr lang="en-US" sz="2400" dirty="0" err="1"/>
              <a:t>sedmdesáti</a:t>
            </a:r>
            <a:r>
              <a:rPr lang="cs-CZ" sz="2400" dirty="0"/>
              <a:t> </a:t>
            </a:r>
            <a:r>
              <a:rPr lang="en-US" sz="2400" dirty="0"/>
              <a:t>li, </a:t>
            </a:r>
            <a:r>
              <a:rPr lang="en-US" sz="2400" dirty="0" err="1"/>
              <a:t>případně</a:t>
            </a:r>
            <a:r>
              <a:rPr lang="en-US" sz="2400" dirty="0"/>
              <a:t> </a:t>
            </a:r>
            <a:r>
              <a:rPr lang="en-US" sz="2400" dirty="0" err="1"/>
              <a:t>padesáti</a:t>
            </a:r>
            <a:r>
              <a:rPr lang="en-US" sz="2400" dirty="0"/>
              <a:t> </a:t>
            </a:r>
            <a:r>
              <a:rPr lang="en-US" sz="2400" dirty="0" err="1"/>
              <a:t>či</a:t>
            </a:r>
            <a:r>
              <a:rPr lang="en-US" sz="2400" dirty="0"/>
              <a:t> </a:t>
            </a:r>
            <a:r>
              <a:rPr lang="en-US" sz="2400" dirty="0" err="1"/>
              <a:t>šedesáti</a:t>
            </a:r>
            <a:r>
              <a:rPr lang="en-US" sz="2400" dirty="0"/>
              <a:t> li, </a:t>
            </a:r>
            <a:r>
              <a:rPr lang="en-US" sz="2400" dirty="0" err="1"/>
              <a:t>stačily</a:t>
            </a:r>
            <a:r>
              <a:rPr lang="en-US" sz="2400" dirty="0"/>
              <a:t> by mi </a:t>
            </a:r>
            <a:r>
              <a:rPr lang="en-US" sz="2400" dirty="0" err="1"/>
              <a:t>jen</a:t>
            </a:r>
            <a:r>
              <a:rPr lang="cs-CZ" sz="2400" dirty="0"/>
              <a:t> </a:t>
            </a:r>
            <a:r>
              <a:rPr lang="en-US" sz="2400" dirty="0" err="1"/>
              <a:t>tři</a:t>
            </a:r>
            <a:r>
              <a:rPr lang="en-US" sz="2400" dirty="0"/>
              <a:t> </a:t>
            </a:r>
            <a:r>
              <a:rPr lang="en-US" sz="2400" dirty="0" err="1"/>
              <a:t>roky</a:t>
            </a:r>
            <a:r>
              <a:rPr lang="en-US" sz="2400" dirty="0"/>
              <a:t>, aby lid </a:t>
            </a:r>
            <a:r>
              <a:rPr lang="en-US" sz="2400" dirty="0" err="1"/>
              <a:t>žil</a:t>
            </a:r>
            <a:r>
              <a:rPr lang="en-US" sz="2400" dirty="0"/>
              <a:t> v </a:t>
            </a:r>
            <a:r>
              <a:rPr lang="en-US" sz="2400" dirty="0" err="1"/>
              <a:t>dostatku</a:t>
            </a:r>
            <a:r>
              <a:rPr lang="en-US" sz="2400" dirty="0"/>
              <a:t> - </a:t>
            </a:r>
            <a:r>
              <a:rPr lang="en-US" sz="2400" dirty="0" err="1"/>
              <a:t>pokud</a:t>
            </a:r>
            <a:r>
              <a:rPr lang="en-US" sz="2400" dirty="0"/>
              <a:t> </a:t>
            </a:r>
            <a:r>
              <a:rPr lang="en-US" sz="2400" dirty="0" err="1"/>
              <a:t>jde</a:t>
            </a:r>
            <a:r>
              <a:rPr lang="en-US" sz="2400" dirty="0"/>
              <a:t> o </a:t>
            </a:r>
            <a:r>
              <a:rPr lang="en-US" sz="2400" dirty="0" err="1"/>
              <a:t>etiketu</a:t>
            </a:r>
            <a:r>
              <a:rPr lang="cs-CZ" sz="2400" dirty="0"/>
              <a:t> </a:t>
            </a:r>
            <a:r>
              <a:rPr lang="en-US" sz="2400" dirty="0"/>
              <a:t>Li a </a:t>
            </a:r>
            <a:r>
              <a:rPr lang="en-US" sz="2400" dirty="0" err="1"/>
              <a:t>hudbu</a:t>
            </a:r>
            <a:r>
              <a:rPr lang="en-US" sz="2400" dirty="0"/>
              <a:t>, </a:t>
            </a:r>
            <a:r>
              <a:rPr lang="en-US" sz="2400" dirty="0" err="1"/>
              <a:t>těch</a:t>
            </a:r>
            <a:r>
              <a:rPr lang="en-US" sz="2400" dirty="0"/>
              <a:t> by se </a:t>
            </a:r>
            <a:r>
              <a:rPr lang="en-US" sz="2400" dirty="0" err="1"/>
              <a:t>ovšem</a:t>
            </a:r>
            <a:r>
              <a:rPr lang="en-US" sz="2400" dirty="0"/>
              <a:t> </a:t>
            </a:r>
            <a:r>
              <a:rPr lang="en-US" sz="2400" dirty="0" err="1"/>
              <a:t>musel</a:t>
            </a:r>
            <a:r>
              <a:rPr lang="en-US" sz="2400" dirty="0"/>
              <a:t> </a:t>
            </a:r>
            <a:r>
              <a:rPr lang="en-US" sz="2400" dirty="0" err="1"/>
              <a:t>ujmout</a:t>
            </a:r>
            <a:r>
              <a:rPr lang="en-US" sz="2400" dirty="0"/>
              <a:t> </a:t>
            </a:r>
            <a:r>
              <a:rPr lang="en-US" sz="2400" dirty="0" err="1"/>
              <a:t>až</a:t>
            </a:r>
            <a:r>
              <a:rPr lang="en-US" sz="2400" dirty="0"/>
              <a:t> </a:t>
            </a:r>
            <a:r>
              <a:rPr lang="en-US" sz="2400" dirty="0" err="1"/>
              <a:t>pravý</a:t>
            </a:r>
            <a:r>
              <a:rPr lang="cs-CZ" sz="2400" dirty="0"/>
              <a:t> </a:t>
            </a:r>
            <a:r>
              <a:rPr lang="en-US" sz="2400" dirty="0" err="1"/>
              <a:t>aristokrat</a:t>
            </a:r>
            <a:r>
              <a:rPr lang="en-US" sz="2400" dirty="0"/>
              <a:t>!" </a:t>
            </a:r>
            <a:r>
              <a:rPr lang="en-US" sz="2400" dirty="0" err="1"/>
              <a:t>Mistr</a:t>
            </a:r>
            <a:r>
              <a:rPr lang="en-US" sz="2400" dirty="0"/>
              <a:t> </a:t>
            </a:r>
            <a:r>
              <a:rPr lang="en-US" sz="2400" dirty="0" err="1"/>
              <a:t>řekl</a:t>
            </a:r>
            <a:r>
              <a:rPr lang="en-US" sz="2400" dirty="0"/>
              <a:t>: „A ty, Chi?" Ten </a:t>
            </a:r>
            <a:r>
              <a:rPr lang="en-US" sz="2400" dirty="0" err="1"/>
              <a:t>odpověděl</a:t>
            </a:r>
            <a:r>
              <a:rPr lang="en-US" sz="2400" dirty="0"/>
              <a:t>:</a:t>
            </a:r>
            <a:r>
              <a:rPr lang="cs-CZ" sz="2400" dirty="0"/>
              <a:t> </a:t>
            </a:r>
            <a:r>
              <a:rPr lang="en-US" sz="2400" dirty="0"/>
              <a:t>„</a:t>
            </a:r>
            <a:r>
              <a:rPr lang="en-US" sz="2400" dirty="0" err="1"/>
              <a:t>Neříkám</a:t>
            </a:r>
            <a:r>
              <a:rPr lang="en-US" sz="2400" dirty="0"/>
              <a:t>, </a:t>
            </a:r>
            <a:r>
              <a:rPr lang="en-US" sz="2400" dirty="0" err="1"/>
              <a:t>že</a:t>
            </a:r>
            <a:r>
              <a:rPr lang="en-US" sz="2400" dirty="0"/>
              <a:t> to </a:t>
            </a:r>
            <a:r>
              <a:rPr lang="en-US" sz="2400" dirty="0" err="1"/>
              <a:t>musím</a:t>
            </a:r>
            <a:r>
              <a:rPr lang="en-US" sz="2400" dirty="0"/>
              <a:t> </a:t>
            </a:r>
            <a:r>
              <a:rPr lang="en-US" sz="2400" dirty="0" err="1"/>
              <a:t>dokázat</a:t>
            </a:r>
            <a:r>
              <a:rPr lang="en-US" sz="2400" dirty="0"/>
              <a:t>, ale </a:t>
            </a:r>
            <a:r>
              <a:rPr lang="en-US" sz="2400" dirty="0" err="1"/>
              <a:t>rád</a:t>
            </a:r>
            <a:r>
              <a:rPr lang="en-US" sz="2400" dirty="0"/>
              <a:t> </a:t>
            </a:r>
            <a:r>
              <a:rPr lang="en-US" sz="2400" dirty="0" err="1"/>
              <a:t>bych</a:t>
            </a:r>
            <a:r>
              <a:rPr lang="en-US" sz="2400" dirty="0"/>
              <a:t> se </a:t>
            </a:r>
            <a:r>
              <a:rPr lang="en-US" sz="2400" dirty="0" err="1"/>
              <a:t>naučil</a:t>
            </a:r>
            <a:r>
              <a:rPr lang="cs-CZ" sz="2400" dirty="0"/>
              <a:t> </a:t>
            </a:r>
            <a:r>
              <a:rPr lang="en-US" sz="2400" dirty="0" err="1"/>
              <a:t>tohle</a:t>
            </a:r>
            <a:r>
              <a:rPr lang="en-US" sz="2400" dirty="0"/>
              <a:t>: </a:t>
            </a:r>
            <a:r>
              <a:rPr lang="en-US" sz="2400" dirty="0" err="1"/>
              <a:t>Vystupovat</a:t>
            </a:r>
            <a:r>
              <a:rPr lang="en-US" sz="2400" dirty="0"/>
              <a:t> </a:t>
            </a:r>
            <a:r>
              <a:rPr lang="en-US" sz="2400" dirty="0" err="1"/>
              <a:t>při</a:t>
            </a:r>
            <a:r>
              <a:rPr lang="en-US" sz="2400" dirty="0"/>
              <a:t> </a:t>
            </a:r>
            <a:r>
              <a:rPr lang="en-US" sz="2400" dirty="0" err="1"/>
              <a:t>obětování</a:t>
            </a:r>
            <a:r>
              <a:rPr lang="en-US" sz="2400" dirty="0"/>
              <a:t> v </a:t>
            </a:r>
            <a:r>
              <a:rPr lang="en-US" sz="2400" dirty="0" err="1"/>
              <a:t>chrámu</a:t>
            </a:r>
            <a:r>
              <a:rPr lang="en-US" sz="2400" dirty="0"/>
              <a:t> </a:t>
            </a:r>
            <a:r>
              <a:rPr lang="en-US" sz="2400" dirty="0" err="1"/>
              <a:t>předků</a:t>
            </a:r>
            <a:r>
              <a:rPr lang="en-US" sz="2400" dirty="0"/>
              <a:t>,</a:t>
            </a:r>
            <a:r>
              <a:rPr lang="cs-CZ" sz="2400" dirty="0"/>
              <a:t> </a:t>
            </a:r>
            <a:r>
              <a:rPr lang="en-US" sz="2400" dirty="0" err="1"/>
              <a:t>nebo</a:t>
            </a:r>
            <a:r>
              <a:rPr lang="en-US" sz="2400" dirty="0"/>
              <a:t> </a:t>
            </a:r>
            <a:r>
              <a:rPr lang="en-US" sz="2400" dirty="0" err="1"/>
              <a:t>při</a:t>
            </a:r>
            <a:r>
              <a:rPr lang="en-US" sz="2400" dirty="0"/>
              <a:t> </a:t>
            </a:r>
            <a:r>
              <a:rPr lang="en-US" sz="2400" dirty="0" err="1"/>
              <a:t>uzavírání</a:t>
            </a:r>
            <a:r>
              <a:rPr lang="en-US" sz="2400" dirty="0"/>
              <a:t> </a:t>
            </a:r>
            <a:r>
              <a:rPr lang="en-US" sz="2400" dirty="0" err="1"/>
              <a:t>spojenectví</a:t>
            </a:r>
            <a:r>
              <a:rPr lang="en-US" sz="2400" dirty="0"/>
              <a:t> </a:t>
            </a:r>
            <a:r>
              <a:rPr lang="en-US" sz="2400" dirty="0" err="1"/>
              <a:t>mezi</a:t>
            </a:r>
            <a:r>
              <a:rPr lang="en-US" sz="2400" dirty="0"/>
              <a:t> </a:t>
            </a:r>
            <a:r>
              <a:rPr lang="en-US" sz="2400" dirty="0" err="1"/>
              <a:t>knížaty</a:t>
            </a:r>
            <a:r>
              <a:rPr lang="en-US" sz="2400" dirty="0"/>
              <a:t> </a:t>
            </a:r>
            <a:r>
              <a:rPr lang="en-US" sz="2400" dirty="0" err="1"/>
              <a:t>jako</a:t>
            </a:r>
            <a:r>
              <a:rPr lang="en-US" sz="2400" dirty="0"/>
              <a:t> </a:t>
            </a:r>
            <a:r>
              <a:rPr lang="en-US" sz="2400" dirty="0" err="1"/>
              <a:t>malý</a:t>
            </a:r>
            <a:r>
              <a:rPr lang="cs-CZ" sz="2400" dirty="0"/>
              <a:t> </a:t>
            </a:r>
            <a:r>
              <a:rPr lang="en-US" sz="2400" dirty="0" err="1"/>
              <a:t>ceremoniář</a:t>
            </a:r>
            <a:r>
              <a:rPr lang="en-US" sz="2400" dirty="0"/>
              <a:t>, </a:t>
            </a:r>
            <a:r>
              <a:rPr lang="en-US" sz="2400" dirty="0" err="1"/>
              <a:t>oděný</a:t>
            </a:r>
            <a:r>
              <a:rPr lang="en-US" sz="2400" dirty="0"/>
              <a:t> do </a:t>
            </a:r>
            <a:r>
              <a:rPr lang="en-US" sz="2400" dirty="0" err="1"/>
              <a:t>slavnostního</a:t>
            </a:r>
            <a:r>
              <a:rPr lang="en-US" sz="2400" dirty="0"/>
              <a:t> </a:t>
            </a:r>
            <a:r>
              <a:rPr lang="en-US" sz="2400" dirty="0" err="1"/>
              <a:t>roucha</a:t>
            </a:r>
            <a:r>
              <a:rPr lang="en-US" sz="2400" dirty="0"/>
              <a:t> a se </a:t>
            </a:r>
            <a:r>
              <a:rPr lang="en-US" sz="2400" dirty="0" err="1"/>
              <a:t>slavnostním</a:t>
            </a:r>
            <a:r>
              <a:rPr lang="cs-CZ" sz="2400" dirty="0"/>
              <a:t> </a:t>
            </a:r>
            <a:r>
              <a:rPr lang="en-US" sz="2400" dirty="0" err="1"/>
              <a:t>kloboukem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hlavě</a:t>
            </a:r>
            <a:r>
              <a:rPr lang="en-US" sz="2400" dirty="0"/>
              <a:t>." </a:t>
            </a:r>
            <a:r>
              <a:rPr lang="en-US" sz="2400" dirty="0" err="1"/>
              <a:t>Mistr</a:t>
            </a:r>
            <a:r>
              <a:rPr lang="en-US" sz="2400" dirty="0"/>
              <a:t> se </a:t>
            </a:r>
            <a:r>
              <a:rPr lang="en-US" sz="2400" dirty="0" err="1"/>
              <a:t>dále</a:t>
            </a:r>
            <a:r>
              <a:rPr lang="en-US" sz="2400" dirty="0"/>
              <a:t> </a:t>
            </a:r>
            <a:r>
              <a:rPr lang="en-US" sz="2400" dirty="0" err="1"/>
              <a:t>otázal</a:t>
            </a:r>
            <a:r>
              <a:rPr lang="en-US" sz="2400" dirty="0"/>
              <a:t>:</a:t>
            </a:r>
            <a:r>
              <a:rPr lang="cs-CZ" sz="2400" dirty="0"/>
              <a:t> </a:t>
            </a:r>
            <a:r>
              <a:rPr lang="en-US" sz="2400" dirty="0"/>
              <a:t>„A co ty, Diane?" Zeng Xi, </a:t>
            </a:r>
            <a:r>
              <a:rPr lang="en-US" sz="2400" dirty="0" err="1"/>
              <a:t>který</a:t>
            </a:r>
            <a:r>
              <a:rPr lang="en-US" sz="2400" dirty="0"/>
              <a:t> </a:t>
            </a:r>
            <a:r>
              <a:rPr lang="en-US" sz="2400" dirty="0" err="1"/>
              <a:t>právě</a:t>
            </a:r>
            <a:r>
              <a:rPr lang="en-US" sz="2400" dirty="0"/>
              <a:t> </a:t>
            </a:r>
            <a:r>
              <a:rPr lang="en-US" sz="2400" dirty="0" err="1"/>
              <a:t>drnkal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cs-CZ" sz="2400" dirty="0"/>
              <a:t> </a:t>
            </a:r>
            <a:r>
              <a:rPr lang="en-US" sz="2400" dirty="0" err="1"/>
              <a:t>struny</a:t>
            </a:r>
            <a:r>
              <a:rPr lang="en-US" sz="2400" dirty="0"/>
              <a:t> </a:t>
            </a:r>
            <a:r>
              <a:rPr lang="en-US" sz="2400" dirty="0" err="1"/>
              <a:t>loutny</a:t>
            </a:r>
            <a:r>
              <a:rPr lang="en-US" sz="2400" dirty="0"/>
              <a:t>, </a:t>
            </a:r>
            <a:r>
              <a:rPr lang="en-US" sz="2400" dirty="0" err="1"/>
              <a:t>přestal</a:t>
            </a:r>
            <a:r>
              <a:rPr lang="en-US" sz="2400" dirty="0"/>
              <a:t> </a:t>
            </a:r>
            <a:r>
              <a:rPr lang="en-US" sz="2400" dirty="0" err="1"/>
              <a:t>hrát</a:t>
            </a:r>
            <a:r>
              <a:rPr lang="en-US" sz="2400" dirty="0"/>
              <a:t>, a </a:t>
            </a:r>
            <a:r>
              <a:rPr lang="en-US" sz="2400" dirty="0" err="1"/>
              <a:t>když</a:t>
            </a:r>
            <a:r>
              <a:rPr lang="en-US" sz="2400" dirty="0"/>
              <a:t> </a:t>
            </a:r>
            <a:r>
              <a:rPr lang="en-US" sz="2400" dirty="0" err="1"/>
              <a:t>zvuk</a:t>
            </a:r>
            <a:r>
              <a:rPr lang="en-US" sz="2400" dirty="0"/>
              <a:t> </a:t>
            </a:r>
            <a:r>
              <a:rPr lang="en-US" sz="2400" dirty="0" err="1"/>
              <a:t>dozněl</a:t>
            </a:r>
            <a:r>
              <a:rPr lang="en-US" sz="2400" dirty="0"/>
              <a:t>, </a:t>
            </a:r>
            <a:r>
              <a:rPr lang="en-US" sz="2400" dirty="0" err="1"/>
              <a:t>odložil</a:t>
            </a:r>
            <a:r>
              <a:rPr lang="cs-CZ" sz="2400" dirty="0"/>
              <a:t> </a:t>
            </a:r>
            <a:r>
              <a:rPr lang="en-US" sz="2400" dirty="0" err="1"/>
              <a:t>loutnu</a:t>
            </a:r>
            <a:r>
              <a:rPr lang="en-US" sz="2400" dirty="0"/>
              <a:t>, </a:t>
            </a:r>
            <a:r>
              <a:rPr lang="en-US" sz="2400" dirty="0" err="1"/>
              <a:t>vstal</a:t>
            </a:r>
            <a:r>
              <a:rPr lang="en-US" sz="2400" dirty="0"/>
              <a:t> a </a:t>
            </a:r>
            <a:r>
              <a:rPr lang="en-US" sz="2400" dirty="0" err="1"/>
              <a:t>řekl</a:t>
            </a:r>
            <a:r>
              <a:rPr lang="en-US" sz="2400" dirty="0"/>
              <a:t>: „</a:t>
            </a:r>
            <a:r>
              <a:rPr lang="en-US" sz="2400" dirty="0" err="1"/>
              <a:t>Já</a:t>
            </a:r>
            <a:r>
              <a:rPr lang="en-US" sz="2400" dirty="0"/>
              <a:t> </a:t>
            </a:r>
            <a:r>
              <a:rPr lang="en-US" sz="2400" dirty="0" err="1"/>
              <a:t>bych</a:t>
            </a:r>
            <a:r>
              <a:rPr lang="en-US" sz="2400" dirty="0"/>
              <a:t> </a:t>
            </a:r>
            <a:r>
              <a:rPr lang="en-US" sz="2400" dirty="0" err="1"/>
              <a:t>měl</a:t>
            </a:r>
            <a:r>
              <a:rPr lang="en-US" sz="2400" dirty="0"/>
              <a:t> </a:t>
            </a:r>
            <a:r>
              <a:rPr lang="en-US" sz="2400" dirty="0" err="1"/>
              <a:t>jiné</a:t>
            </a:r>
            <a:r>
              <a:rPr lang="en-US" sz="2400" dirty="0"/>
              <a:t> </a:t>
            </a:r>
            <a:r>
              <a:rPr lang="en-US" sz="2400" dirty="0" err="1"/>
              <a:t>přání</a:t>
            </a:r>
            <a:r>
              <a:rPr lang="en-US" sz="2400" dirty="0"/>
              <a:t> </a:t>
            </a:r>
            <a:r>
              <a:rPr lang="en-US" sz="2400" dirty="0" err="1"/>
              <a:t>než</a:t>
            </a:r>
            <a:r>
              <a:rPr lang="en-US" sz="2400" dirty="0"/>
              <a:t> </a:t>
            </a:r>
            <a:r>
              <a:rPr lang="en-US" sz="2400" dirty="0" err="1"/>
              <a:t>ti</a:t>
            </a:r>
            <a:r>
              <a:rPr lang="cs-CZ" sz="2400" dirty="0"/>
              <a:t> </a:t>
            </a:r>
            <a:r>
              <a:rPr lang="en-US" sz="2400" dirty="0" err="1"/>
              <a:t>tři</a:t>
            </a:r>
            <a:r>
              <a:rPr lang="en-US" sz="2400" dirty="0"/>
              <a:t>." </a:t>
            </a:r>
            <a:r>
              <a:rPr lang="en-US" sz="2400" dirty="0" err="1"/>
              <a:t>Mistr</a:t>
            </a:r>
            <a:r>
              <a:rPr lang="en-US" sz="2400" dirty="0"/>
              <a:t> </a:t>
            </a:r>
            <a:r>
              <a:rPr lang="en-US" sz="2400" dirty="0" err="1"/>
              <a:t>řekl</a:t>
            </a:r>
            <a:r>
              <a:rPr lang="en-US" sz="2400" dirty="0"/>
              <a:t>: „A co </a:t>
            </a:r>
            <a:r>
              <a:rPr lang="en-US" sz="2400" dirty="0" err="1"/>
              <a:t>na</a:t>
            </a:r>
            <a:r>
              <a:rPr lang="en-US" sz="2400" dirty="0"/>
              <a:t> tom? </a:t>
            </a:r>
            <a:r>
              <a:rPr lang="en-US" sz="2400" dirty="0" err="1"/>
              <a:t>Vždyť</a:t>
            </a:r>
            <a:r>
              <a:rPr lang="en-US" sz="2400" dirty="0"/>
              <a:t> </a:t>
            </a:r>
            <a:r>
              <a:rPr lang="en-US" sz="2400" dirty="0" err="1"/>
              <a:t>každý</a:t>
            </a:r>
            <a:r>
              <a:rPr lang="en-US" sz="2400" dirty="0"/>
              <a:t> </a:t>
            </a:r>
            <a:r>
              <a:rPr lang="en-US" sz="2400" dirty="0" err="1"/>
              <a:t>má</a:t>
            </a:r>
            <a:r>
              <a:rPr lang="en-US" sz="2400" dirty="0"/>
              <a:t> </a:t>
            </a:r>
            <a:r>
              <a:rPr lang="en-US" sz="2400" dirty="0" err="1"/>
              <a:t>jen</a:t>
            </a:r>
            <a:r>
              <a:rPr lang="cs-CZ" sz="2400" dirty="0"/>
              <a:t> </a:t>
            </a:r>
            <a:r>
              <a:rPr lang="en-US" sz="2400" dirty="0" err="1"/>
              <a:t>říci</a:t>
            </a:r>
            <a:r>
              <a:rPr lang="en-US" sz="2400" dirty="0"/>
              <a:t> </a:t>
            </a:r>
            <a:r>
              <a:rPr lang="en-US" sz="2400" dirty="0" err="1"/>
              <a:t>svou</a:t>
            </a:r>
            <a:r>
              <a:rPr lang="en-US" sz="2400" dirty="0"/>
              <a:t> </a:t>
            </a:r>
            <a:r>
              <a:rPr lang="en-US" sz="2400" dirty="0" err="1"/>
              <a:t>představu</a:t>
            </a:r>
            <a:r>
              <a:rPr lang="en-US" sz="2400" dirty="0"/>
              <a:t>, </a:t>
            </a:r>
            <a:r>
              <a:rPr lang="en-US" sz="2400" dirty="0" err="1"/>
              <a:t>nic</a:t>
            </a:r>
            <a:r>
              <a:rPr lang="en-US" sz="2400" dirty="0"/>
              <a:t> </a:t>
            </a:r>
            <a:r>
              <a:rPr lang="en-US" sz="2400" dirty="0" err="1"/>
              <a:t>víc</a:t>
            </a:r>
            <a:r>
              <a:rPr lang="en-US" sz="2400" dirty="0"/>
              <a:t>!" Zeng Xi </a:t>
            </a:r>
            <a:r>
              <a:rPr lang="en-US" sz="2400" dirty="0" err="1"/>
              <a:t>řekl</a:t>
            </a:r>
            <a:r>
              <a:rPr lang="en-US" sz="2400" dirty="0"/>
              <a:t>: „</a:t>
            </a:r>
            <a:r>
              <a:rPr lang="en-US" sz="2400" dirty="0" err="1"/>
              <a:t>Pozdě</a:t>
            </a:r>
            <a:r>
              <a:rPr lang="cs-CZ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jaře</a:t>
            </a:r>
            <a:r>
              <a:rPr lang="en-US" sz="2400" dirty="0"/>
              <a:t>, </a:t>
            </a:r>
            <a:r>
              <a:rPr lang="en-US" sz="2400" dirty="0" err="1"/>
              <a:t>kdy</a:t>
            </a:r>
            <a:r>
              <a:rPr lang="en-US" sz="2400" dirty="0"/>
              <a:t> </a:t>
            </a:r>
            <a:r>
              <a:rPr lang="en-US" sz="2400" dirty="0" err="1"/>
              <a:t>už</a:t>
            </a:r>
            <a:r>
              <a:rPr lang="en-US" sz="2400" dirty="0"/>
              <a:t> </a:t>
            </a:r>
            <a:r>
              <a:rPr lang="en-US" sz="2400" dirty="0" err="1"/>
              <a:t>lze</a:t>
            </a:r>
            <a:r>
              <a:rPr lang="en-US" sz="2400" dirty="0"/>
              <a:t> </a:t>
            </a:r>
            <a:r>
              <a:rPr lang="en-US" sz="2400" dirty="0" err="1"/>
              <a:t>nosit</a:t>
            </a:r>
            <a:r>
              <a:rPr lang="en-US" sz="2400" dirty="0"/>
              <a:t> </a:t>
            </a:r>
            <a:r>
              <a:rPr lang="en-US" sz="2400" dirty="0" err="1"/>
              <a:t>jarní</a:t>
            </a:r>
            <a:r>
              <a:rPr lang="en-US" sz="2400" dirty="0"/>
              <a:t> </a:t>
            </a:r>
            <a:r>
              <a:rPr lang="en-US" sz="2400" dirty="0" err="1"/>
              <a:t>oděv</a:t>
            </a:r>
            <a:r>
              <a:rPr lang="en-US" sz="2400" dirty="0"/>
              <a:t>, </a:t>
            </a:r>
            <a:r>
              <a:rPr lang="en-US" sz="2400" dirty="0" err="1"/>
              <a:t>rád</a:t>
            </a:r>
            <a:r>
              <a:rPr lang="en-US" sz="2400" dirty="0"/>
              <a:t> </a:t>
            </a:r>
            <a:r>
              <a:rPr lang="en-US" sz="2400" dirty="0" err="1"/>
              <a:t>bych</a:t>
            </a:r>
            <a:r>
              <a:rPr lang="en-US" sz="2400" dirty="0"/>
              <a:t> se </a:t>
            </a:r>
            <a:r>
              <a:rPr lang="en-US" sz="2400" dirty="0" err="1"/>
              <a:t>spolu</a:t>
            </a:r>
            <a:r>
              <a:rPr lang="cs-CZ" sz="2400" dirty="0"/>
              <a:t> </a:t>
            </a:r>
            <a:r>
              <a:rPr lang="en-US" sz="2400" dirty="0"/>
              <a:t>s </a:t>
            </a:r>
            <a:r>
              <a:rPr lang="en-US" sz="2400" dirty="0" err="1"/>
              <a:t>druhými</a:t>
            </a:r>
            <a:r>
              <a:rPr lang="en-US" sz="2400" dirty="0"/>
              <a:t> </a:t>
            </a:r>
            <a:r>
              <a:rPr lang="en-US" sz="2400" dirty="0" err="1"/>
              <a:t>muži</a:t>
            </a:r>
            <a:r>
              <a:rPr lang="en-US" sz="2400" dirty="0"/>
              <a:t> a </a:t>
            </a:r>
            <a:r>
              <a:rPr lang="en-US" sz="2400" dirty="0" err="1"/>
              <a:t>jinochy</a:t>
            </a:r>
            <a:r>
              <a:rPr lang="en-US" sz="2400" dirty="0"/>
              <a:t> </a:t>
            </a:r>
            <a:r>
              <a:rPr lang="en-US" sz="2400" dirty="0" err="1"/>
              <a:t>šel</a:t>
            </a:r>
            <a:r>
              <a:rPr lang="en-US" sz="2400" dirty="0"/>
              <a:t> </a:t>
            </a:r>
            <a:r>
              <a:rPr lang="en-US" sz="2400" dirty="0" err="1"/>
              <a:t>vykoupat</a:t>
            </a:r>
            <a:r>
              <a:rPr lang="en-US" sz="2400" dirty="0"/>
              <a:t> v </a:t>
            </a:r>
            <a:r>
              <a:rPr lang="en-US" sz="2400" dirty="0" err="1"/>
              <a:t>řece</a:t>
            </a:r>
            <a:r>
              <a:rPr lang="en-US" sz="2400" dirty="0"/>
              <a:t> Yi u </a:t>
            </a:r>
            <a:r>
              <a:rPr lang="en-US" sz="2400" dirty="0" err="1"/>
              <a:t>chrámu</a:t>
            </a:r>
            <a:r>
              <a:rPr lang="en-US" sz="2400" dirty="0"/>
              <a:t> Wu Yu </a:t>
            </a:r>
            <a:r>
              <a:rPr lang="en-US" sz="2400" dirty="0" err="1"/>
              <a:t>bychom</a:t>
            </a:r>
            <a:r>
              <a:rPr lang="en-US" sz="2400" dirty="0"/>
              <a:t> se </a:t>
            </a:r>
            <a:r>
              <a:rPr lang="en-US" sz="2400" dirty="0" err="1"/>
              <a:t>osvěžili</a:t>
            </a:r>
            <a:r>
              <a:rPr lang="en-US" sz="2400" dirty="0"/>
              <a:t> </a:t>
            </a:r>
            <a:r>
              <a:rPr lang="en-US" sz="2400" dirty="0" err="1"/>
              <a:t>chladným</a:t>
            </a:r>
            <a:r>
              <a:rPr lang="en-US" sz="2400" dirty="0"/>
              <a:t> </a:t>
            </a:r>
            <a:r>
              <a:rPr lang="en-US" sz="2400" dirty="0" err="1"/>
              <a:t>větříkem</a:t>
            </a:r>
            <a:r>
              <a:rPr lang="cs-CZ" sz="2400" dirty="0"/>
              <a:t> </a:t>
            </a:r>
            <a:r>
              <a:rPr lang="en-US" sz="2400" dirty="0"/>
              <a:t>a </a:t>
            </a:r>
            <a:r>
              <a:rPr lang="en-US" sz="2400" dirty="0" err="1"/>
              <a:t>potom</a:t>
            </a:r>
            <a:r>
              <a:rPr lang="en-US" sz="2400" dirty="0"/>
              <a:t> se </a:t>
            </a:r>
            <a:r>
              <a:rPr lang="en-US" sz="2400" dirty="0" err="1"/>
              <a:t>vrátili</a:t>
            </a:r>
            <a:r>
              <a:rPr lang="en-US" sz="2400" dirty="0"/>
              <a:t> se </a:t>
            </a:r>
            <a:r>
              <a:rPr lang="en-US" sz="2400" dirty="0" err="1"/>
              <a:t>zpěvem</a:t>
            </a:r>
            <a:r>
              <a:rPr lang="en-US" sz="2400" dirty="0"/>
              <a:t> </a:t>
            </a:r>
            <a:r>
              <a:rPr lang="en-US" sz="2400" dirty="0" err="1"/>
              <a:t>domů</a:t>
            </a:r>
            <a:r>
              <a:rPr lang="en-US" sz="2400" dirty="0"/>
              <a:t>." </a:t>
            </a:r>
            <a:r>
              <a:rPr lang="en-US" sz="2400" dirty="0" err="1"/>
              <a:t>Mistr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cs-CZ" sz="2400" dirty="0"/>
              <a:t> </a:t>
            </a:r>
            <a:r>
              <a:rPr lang="en-US" sz="2400" dirty="0" err="1"/>
              <a:t>povzdechl</a:t>
            </a:r>
            <a:r>
              <a:rPr lang="en-US" sz="2400" dirty="0"/>
              <a:t> a </a:t>
            </a:r>
            <a:r>
              <a:rPr lang="en-US" sz="2400" dirty="0" err="1"/>
              <a:t>řekl</a:t>
            </a:r>
            <a:r>
              <a:rPr lang="en-US" sz="2400" dirty="0"/>
              <a:t>: „</a:t>
            </a:r>
            <a:r>
              <a:rPr lang="en-US" sz="2400" dirty="0" err="1"/>
              <a:t>Já</a:t>
            </a:r>
            <a:r>
              <a:rPr lang="en-US" sz="2400" dirty="0"/>
              <a:t> </a:t>
            </a:r>
            <a:r>
              <a:rPr lang="en-US" sz="2400" dirty="0" err="1"/>
              <a:t>souhlasím</a:t>
            </a:r>
            <a:r>
              <a:rPr lang="en-US" sz="2400" dirty="0"/>
              <a:t> s </a:t>
            </a:r>
            <a:r>
              <a:rPr lang="en-US" sz="2400" dirty="0" err="1"/>
              <a:t>tím</a:t>
            </a:r>
            <a:r>
              <a:rPr lang="en-US" sz="2400" dirty="0"/>
              <a:t>, co </a:t>
            </a:r>
            <a:r>
              <a:rPr lang="en-US" sz="2400" dirty="0" err="1"/>
              <a:t>řekl</a:t>
            </a:r>
            <a:r>
              <a:rPr lang="en-US" sz="2400" dirty="0"/>
              <a:t> Dian!„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31255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2268</Words>
  <Application>Microsoft Office PowerPoint</Application>
  <PresentationFormat>Širokoúhlá obrazovka</PresentationFormat>
  <Paragraphs>89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Kanonické a konfuciánské spisy</vt:lpstr>
      <vt:lpstr>Konfuciánství</vt:lpstr>
      <vt:lpstr>Kanonické knihy</vt:lpstr>
      <vt:lpstr>Wu Jing 五經 </vt:lpstr>
      <vt:lpstr>Postava Konfucia a Hovory</vt:lpstr>
      <vt:lpstr>Prezentace aplikace PowerPoint</vt:lpstr>
      <vt:lpstr>Vznik a vývoj textu</vt:lpstr>
      <vt:lpstr>Pojmy a systém</vt:lpstr>
      <vt:lpstr>Prezentace aplikace PowerPoint</vt:lpstr>
      <vt:lpstr>Mencius</vt:lpstr>
      <vt:lpstr>Xunzi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Kanonické a konfuciánské spisy</dc:title>
  <dc:creator>Václav Valtr</dc:creator>
  <cp:lastModifiedBy>Václav Valtr</cp:lastModifiedBy>
  <cp:revision>6</cp:revision>
  <dcterms:created xsi:type="dcterms:W3CDTF">2020-10-26T11:38:32Z</dcterms:created>
  <dcterms:modified xsi:type="dcterms:W3CDTF">2020-10-26T15:28:58Z</dcterms:modified>
</cp:coreProperties>
</file>