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1" r:id="rId1"/>
  </p:sldMasterIdLst>
  <p:notesMasterIdLst>
    <p:notesMasterId r:id="rId39"/>
  </p:notesMasterIdLst>
  <p:sldIdLst>
    <p:sldId id="256" r:id="rId2"/>
    <p:sldId id="362" r:id="rId3"/>
    <p:sldId id="363" r:id="rId4"/>
    <p:sldId id="364" r:id="rId5"/>
    <p:sldId id="409" r:id="rId6"/>
    <p:sldId id="361" r:id="rId7"/>
    <p:sldId id="402" r:id="rId8"/>
    <p:sldId id="302" r:id="rId9"/>
    <p:sldId id="264" r:id="rId10"/>
    <p:sldId id="390" r:id="rId11"/>
    <p:sldId id="404" r:id="rId12"/>
    <p:sldId id="405" r:id="rId13"/>
    <p:sldId id="267" r:id="rId14"/>
    <p:sldId id="290" r:id="rId15"/>
    <p:sldId id="268" r:id="rId16"/>
    <p:sldId id="406" r:id="rId17"/>
    <p:sldId id="272" r:id="rId18"/>
    <p:sldId id="271" r:id="rId19"/>
    <p:sldId id="408" r:id="rId20"/>
    <p:sldId id="336" r:id="rId21"/>
    <p:sldId id="303" r:id="rId22"/>
    <p:sldId id="259" r:id="rId23"/>
    <p:sldId id="294" r:id="rId24"/>
    <p:sldId id="295" r:id="rId25"/>
    <p:sldId id="274" r:id="rId26"/>
    <p:sldId id="275" r:id="rId27"/>
    <p:sldId id="276" r:id="rId28"/>
    <p:sldId id="277" r:id="rId29"/>
    <p:sldId id="278" r:id="rId30"/>
    <p:sldId id="279" r:id="rId31"/>
    <p:sldId id="293" r:id="rId32"/>
    <p:sldId id="280" r:id="rId33"/>
    <p:sldId id="281" r:id="rId34"/>
    <p:sldId id="282" r:id="rId35"/>
    <p:sldId id="299" r:id="rId36"/>
    <p:sldId id="285" r:id="rId37"/>
    <p:sldId id="286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53FDF1-E132-445A-9A13-3A9C762D8210}" v="11" dt="2024-01-16T14:51:45.2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90" autoAdjust="0"/>
    <p:restoredTop sz="94660"/>
  </p:normalViewPr>
  <p:slideViewPr>
    <p:cSldViewPr>
      <p:cViewPr varScale="1">
        <p:scale>
          <a:sx n="104" d="100"/>
          <a:sy n="104" d="100"/>
        </p:scale>
        <p:origin x="145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lrike Notarp" userId="142d012b08a6c164" providerId="LiveId" clId="{9653FDF1-E132-445A-9A13-3A9C762D8210}"/>
    <pc:docChg chg="custSel addSld delSld modSld sldOrd">
      <pc:chgData name="Ulrike Notarp" userId="142d012b08a6c164" providerId="LiveId" clId="{9653FDF1-E132-445A-9A13-3A9C762D8210}" dt="2024-01-16T14:55:07.134" v="912" actId="47"/>
      <pc:docMkLst>
        <pc:docMk/>
      </pc:docMkLst>
      <pc:sldChg chg="modSp add mod">
        <pc:chgData name="Ulrike Notarp" userId="142d012b08a6c164" providerId="LiveId" clId="{9653FDF1-E132-445A-9A13-3A9C762D8210}" dt="2024-01-16T14:02:10.531" v="76" actId="1076"/>
        <pc:sldMkLst>
          <pc:docMk/>
          <pc:sldMk cId="0" sldId="256"/>
        </pc:sldMkLst>
        <pc:spChg chg="mod">
          <ac:chgData name="Ulrike Notarp" userId="142d012b08a6c164" providerId="LiveId" clId="{9653FDF1-E132-445A-9A13-3A9C762D8210}" dt="2024-01-16T14:02:10.531" v="76" actId="1076"/>
          <ac:spMkLst>
            <pc:docMk/>
            <pc:sldMk cId="0" sldId="256"/>
            <ac:spMk id="2" creationId="{00000000-0000-0000-0000-000000000000}"/>
          </ac:spMkLst>
        </pc:spChg>
      </pc:sldChg>
      <pc:sldChg chg="modSp add mod">
        <pc:chgData name="Ulrike Notarp" userId="142d012b08a6c164" providerId="LiveId" clId="{9653FDF1-E132-445A-9A13-3A9C762D8210}" dt="2024-01-16T14:54:53.283" v="909" actId="20577"/>
        <pc:sldMkLst>
          <pc:docMk/>
          <pc:sldMk cId="0" sldId="259"/>
        </pc:sldMkLst>
        <pc:spChg chg="mod">
          <ac:chgData name="Ulrike Notarp" userId="142d012b08a6c164" providerId="LiveId" clId="{9653FDF1-E132-445A-9A13-3A9C762D8210}" dt="2024-01-16T14:54:53.283" v="909" actId="20577"/>
          <ac:spMkLst>
            <pc:docMk/>
            <pc:sldMk cId="0" sldId="259"/>
            <ac:spMk id="3" creationId="{3DF79673-6A21-2C1F-E177-F0333C512AA0}"/>
          </ac:spMkLst>
        </pc:spChg>
        <pc:spChg chg="mod">
          <ac:chgData name="Ulrike Notarp" userId="142d012b08a6c164" providerId="LiveId" clId="{9653FDF1-E132-445A-9A13-3A9C762D8210}" dt="2024-01-16T14:54:39.411" v="880" actId="20577"/>
          <ac:spMkLst>
            <pc:docMk/>
            <pc:sldMk cId="0" sldId="259"/>
            <ac:spMk id="4" creationId="{2A0910E6-FC40-1D49-C3C5-76F6B327E816}"/>
          </ac:spMkLst>
        </pc:spChg>
      </pc:sldChg>
      <pc:sldChg chg="del">
        <pc:chgData name="Ulrike Notarp" userId="142d012b08a6c164" providerId="LiveId" clId="{9653FDF1-E132-445A-9A13-3A9C762D8210}" dt="2024-01-16T12:45:33.261" v="1" actId="2696"/>
        <pc:sldMkLst>
          <pc:docMk/>
          <pc:sldMk cId="541236982" sldId="264"/>
        </pc:sldMkLst>
        <pc:spChg chg="mod">
          <ac:chgData name="Ulrike Notarp" userId="142d012b08a6c164" providerId="LiveId" clId="{9653FDF1-E132-445A-9A13-3A9C762D8210}" dt="2024-01-16T13:54:19.006" v="23" actId="1076"/>
          <ac:spMkLst>
            <pc:docMk/>
            <pc:sldMk cId="541236982" sldId="264"/>
            <ac:spMk id="2" creationId="{00000000-0000-0000-0000-000000000000}"/>
          </ac:spMkLst>
        </pc:spChg>
        <pc:spChg chg="mod">
          <ac:chgData name="Ulrike Notarp" userId="142d012b08a6c164" providerId="LiveId" clId="{9653FDF1-E132-445A-9A13-3A9C762D8210}" dt="2024-01-16T13:54:16.181" v="22" actId="14100"/>
          <ac:spMkLst>
            <pc:docMk/>
            <pc:sldMk cId="541236982" sldId="264"/>
            <ac:spMk id="3" creationId="{00000000-0000-0000-0000-000000000000}"/>
          </ac:spMkLst>
        </pc:spChg>
      </pc:sldChg>
      <pc:sldChg chg="modSp mod ord">
        <pc:chgData name="Ulrike Notarp" userId="142d012b08a6c164" providerId="LiveId" clId="{9653FDF1-E132-445A-9A13-3A9C762D8210}" dt="2024-01-16T14:25:49.826" v="279" actId="20577"/>
        <pc:sldMkLst>
          <pc:docMk/>
          <pc:sldMk cId="0" sldId="266"/>
        </pc:sldMkLst>
        <pc:spChg chg="mod">
          <ac:chgData name="Ulrike Notarp" userId="142d012b08a6c164" providerId="LiveId" clId="{9653FDF1-E132-445A-9A13-3A9C762D8210}" dt="2024-01-16T14:25:49.826" v="279" actId="20577"/>
          <ac:spMkLst>
            <pc:docMk/>
            <pc:sldMk cId="0" sldId="266"/>
            <ac:spMk id="2" creationId="{00000000-0000-0000-0000-000000000000}"/>
          </ac:spMkLst>
        </pc:spChg>
        <pc:spChg chg="mod">
          <ac:chgData name="Ulrike Notarp" userId="142d012b08a6c164" providerId="LiveId" clId="{9653FDF1-E132-445A-9A13-3A9C762D8210}" dt="2024-01-16T14:25:43.494" v="278" actId="27636"/>
          <ac:spMkLst>
            <pc:docMk/>
            <pc:sldMk cId="0" sldId="266"/>
            <ac:spMk id="3" creationId="{00000000-0000-0000-0000-000000000000}"/>
          </ac:spMkLst>
        </pc:spChg>
      </pc:sldChg>
      <pc:sldChg chg="modSp mod">
        <pc:chgData name="Ulrike Notarp" userId="142d012b08a6c164" providerId="LiveId" clId="{9653FDF1-E132-445A-9A13-3A9C762D8210}" dt="2024-01-16T14:28:14.292" v="291" actId="20577"/>
        <pc:sldMkLst>
          <pc:docMk/>
          <pc:sldMk cId="0" sldId="268"/>
        </pc:sldMkLst>
        <pc:spChg chg="mod">
          <ac:chgData name="Ulrike Notarp" userId="142d012b08a6c164" providerId="LiveId" clId="{9653FDF1-E132-445A-9A13-3A9C762D8210}" dt="2024-01-16T14:28:14.292" v="291" actId="20577"/>
          <ac:spMkLst>
            <pc:docMk/>
            <pc:sldMk cId="0" sldId="268"/>
            <ac:spMk id="3" creationId="{00000000-0000-0000-0000-000000000000}"/>
          </ac:spMkLst>
        </pc:spChg>
      </pc:sldChg>
      <pc:sldChg chg="addSp modSp mod">
        <pc:chgData name="Ulrike Notarp" userId="142d012b08a6c164" providerId="LiveId" clId="{9653FDF1-E132-445A-9A13-3A9C762D8210}" dt="2024-01-16T14:30:28.823" v="302" actId="1076"/>
        <pc:sldMkLst>
          <pc:docMk/>
          <pc:sldMk cId="0" sldId="269"/>
        </pc:sldMkLst>
        <pc:spChg chg="add mod">
          <ac:chgData name="Ulrike Notarp" userId="142d012b08a6c164" providerId="LiveId" clId="{9653FDF1-E132-445A-9A13-3A9C762D8210}" dt="2024-01-16T14:30:16.867" v="299"/>
          <ac:spMkLst>
            <pc:docMk/>
            <pc:sldMk cId="0" sldId="269"/>
            <ac:spMk id="2" creationId="{968D71D8-A89E-61EB-C026-6678AFD085BD}"/>
          </ac:spMkLst>
        </pc:spChg>
        <pc:spChg chg="add mod">
          <ac:chgData name="Ulrike Notarp" userId="142d012b08a6c164" providerId="LiveId" clId="{9653FDF1-E132-445A-9A13-3A9C762D8210}" dt="2024-01-16T14:30:28.823" v="302" actId="1076"/>
          <ac:spMkLst>
            <pc:docMk/>
            <pc:sldMk cId="0" sldId="269"/>
            <ac:spMk id="3" creationId="{323789D7-A5ED-AF43-8BBB-4BC094F1C349}"/>
          </ac:spMkLst>
        </pc:spChg>
        <pc:spChg chg="mod">
          <ac:chgData name="Ulrike Notarp" userId="142d012b08a6c164" providerId="LiveId" clId="{9653FDF1-E132-445A-9A13-3A9C762D8210}" dt="2024-01-16T14:30:20.712" v="300" actId="1076"/>
          <ac:spMkLst>
            <pc:docMk/>
            <pc:sldMk cId="0" sldId="269"/>
            <ac:spMk id="10" creationId="{00000000-0000-0000-0000-000000000000}"/>
          </ac:spMkLst>
        </pc:spChg>
        <pc:spChg chg="mod">
          <ac:chgData name="Ulrike Notarp" userId="142d012b08a6c164" providerId="LiveId" clId="{9653FDF1-E132-445A-9A13-3A9C762D8210}" dt="2024-01-16T14:30:00.896" v="297" actId="1076"/>
          <ac:spMkLst>
            <pc:docMk/>
            <pc:sldMk cId="0" sldId="269"/>
            <ac:spMk id="2049" creationId="{00000000-0000-0000-0000-000000000000}"/>
          </ac:spMkLst>
        </pc:spChg>
        <pc:spChg chg="mod">
          <ac:chgData name="Ulrike Notarp" userId="142d012b08a6c164" providerId="LiveId" clId="{9653FDF1-E132-445A-9A13-3A9C762D8210}" dt="2024-01-16T14:29:41.406" v="293" actId="207"/>
          <ac:spMkLst>
            <pc:docMk/>
            <pc:sldMk cId="0" sldId="269"/>
            <ac:spMk id="2050" creationId="{00000000-0000-0000-0000-000000000000}"/>
          </ac:spMkLst>
        </pc:spChg>
        <pc:spChg chg="mod">
          <ac:chgData name="Ulrike Notarp" userId="142d012b08a6c164" providerId="LiveId" clId="{9653FDF1-E132-445A-9A13-3A9C762D8210}" dt="2024-01-16T14:29:25.806" v="292" actId="207"/>
          <ac:spMkLst>
            <pc:docMk/>
            <pc:sldMk cId="0" sldId="269"/>
            <ac:spMk id="2051" creationId="{00000000-0000-0000-0000-000000000000}"/>
          </ac:spMkLst>
        </pc:spChg>
      </pc:sldChg>
      <pc:sldChg chg="modSp mod">
        <pc:chgData name="Ulrike Notarp" userId="142d012b08a6c164" providerId="LiveId" clId="{9653FDF1-E132-445A-9A13-3A9C762D8210}" dt="2024-01-16T14:43:30.524" v="637" actId="27636"/>
        <pc:sldMkLst>
          <pc:docMk/>
          <pc:sldMk cId="0" sldId="271"/>
        </pc:sldMkLst>
        <pc:spChg chg="mod">
          <ac:chgData name="Ulrike Notarp" userId="142d012b08a6c164" providerId="LiveId" clId="{9653FDF1-E132-445A-9A13-3A9C762D8210}" dt="2024-01-16T14:43:30.524" v="637" actId="27636"/>
          <ac:spMkLst>
            <pc:docMk/>
            <pc:sldMk cId="0" sldId="271"/>
            <ac:spMk id="3" creationId="{00000000-0000-0000-0000-000000000000}"/>
          </ac:spMkLst>
        </pc:spChg>
      </pc:sldChg>
      <pc:sldChg chg="modSp mod">
        <pc:chgData name="Ulrike Notarp" userId="142d012b08a6c164" providerId="LiveId" clId="{9653FDF1-E132-445A-9A13-3A9C762D8210}" dt="2024-01-16T14:41:33.158" v="635"/>
        <pc:sldMkLst>
          <pc:docMk/>
          <pc:sldMk cId="0" sldId="272"/>
        </pc:sldMkLst>
        <pc:spChg chg="mod">
          <ac:chgData name="Ulrike Notarp" userId="142d012b08a6c164" providerId="LiveId" clId="{9653FDF1-E132-445A-9A13-3A9C762D8210}" dt="2024-01-16T14:41:33.158" v="635"/>
          <ac:spMkLst>
            <pc:docMk/>
            <pc:sldMk cId="0" sldId="272"/>
            <ac:spMk id="3" creationId="{00000000-0000-0000-0000-000000000000}"/>
          </ac:spMkLst>
        </pc:spChg>
      </pc:sldChg>
      <pc:sldChg chg="del">
        <pc:chgData name="Ulrike Notarp" userId="142d012b08a6c164" providerId="LiveId" clId="{9653FDF1-E132-445A-9A13-3A9C762D8210}" dt="2024-01-16T14:54:57.916" v="910" actId="47"/>
        <pc:sldMkLst>
          <pc:docMk/>
          <pc:sldMk cId="0" sldId="273"/>
        </pc:sldMkLst>
      </pc:sldChg>
      <pc:sldChg chg="modSp mod">
        <pc:chgData name="Ulrike Notarp" userId="142d012b08a6c164" providerId="LiveId" clId="{9653FDF1-E132-445A-9A13-3A9C762D8210}" dt="2024-01-16T14:31:18.419" v="310" actId="20577"/>
        <pc:sldMkLst>
          <pc:docMk/>
          <pc:sldMk cId="0" sldId="288"/>
        </pc:sldMkLst>
        <pc:spChg chg="mod">
          <ac:chgData name="Ulrike Notarp" userId="142d012b08a6c164" providerId="LiveId" clId="{9653FDF1-E132-445A-9A13-3A9C762D8210}" dt="2024-01-16T14:31:18.419" v="310" actId="20577"/>
          <ac:spMkLst>
            <pc:docMk/>
            <pc:sldMk cId="0" sldId="288"/>
            <ac:spMk id="3" creationId="{00000000-0000-0000-0000-000000000000}"/>
          </ac:spMkLst>
        </pc:spChg>
      </pc:sldChg>
      <pc:sldChg chg="del">
        <pc:chgData name="Ulrike Notarp" userId="142d012b08a6c164" providerId="LiveId" clId="{9653FDF1-E132-445A-9A13-3A9C762D8210}" dt="2024-01-16T12:53:50.394" v="14" actId="47"/>
        <pc:sldMkLst>
          <pc:docMk/>
          <pc:sldMk cId="0" sldId="289"/>
        </pc:sldMkLst>
      </pc:sldChg>
      <pc:sldChg chg="modSp mod">
        <pc:chgData name="Ulrike Notarp" userId="142d012b08a6c164" providerId="LiveId" clId="{9653FDF1-E132-445A-9A13-3A9C762D8210}" dt="2024-01-16T14:27:44.903" v="286" actId="20577"/>
        <pc:sldMkLst>
          <pc:docMk/>
          <pc:sldMk cId="0" sldId="290"/>
        </pc:sldMkLst>
        <pc:spChg chg="mod">
          <ac:chgData name="Ulrike Notarp" userId="142d012b08a6c164" providerId="LiveId" clId="{9653FDF1-E132-445A-9A13-3A9C762D8210}" dt="2024-01-16T14:27:44.903" v="286" actId="20577"/>
          <ac:spMkLst>
            <pc:docMk/>
            <pc:sldMk cId="0" sldId="290"/>
            <ac:spMk id="3" creationId="{00000000-0000-0000-0000-000000000000}"/>
          </ac:spMkLst>
        </pc:spChg>
      </pc:sldChg>
      <pc:sldChg chg="modSp mod">
        <pc:chgData name="Ulrike Notarp" userId="142d012b08a6c164" providerId="LiveId" clId="{9653FDF1-E132-445A-9A13-3A9C762D8210}" dt="2024-01-16T14:38:01.308" v="521"/>
        <pc:sldMkLst>
          <pc:docMk/>
          <pc:sldMk cId="0" sldId="292"/>
        </pc:sldMkLst>
        <pc:spChg chg="mod">
          <ac:chgData name="Ulrike Notarp" userId="142d012b08a6c164" providerId="LiveId" clId="{9653FDF1-E132-445A-9A13-3A9C762D8210}" dt="2024-01-16T14:38:01.308" v="521"/>
          <ac:spMkLst>
            <pc:docMk/>
            <pc:sldMk cId="0" sldId="292"/>
            <ac:spMk id="3" creationId="{00000000-0000-0000-0000-000000000000}"/>
          </ac:spMkLst>
        </pc:spChg>
      </pc:sldChg>
      <pc:sldChg chg="modSp add mod">
        <pc:chgData name="Ulrike Notarp" userId="142d012b08a6c164" providerId="LiveId" clId="{9653FDF1-E132-445A-9A13-3A9C762D8210}" dt="2024-01-16T14:23:36.091" v="275" actId="5793"/>
        <pc:sldMkLst>
          <pc:docMk/>
          <pc:sldMk cId="3081560510" sldId="302"/>
        </pc:sldMkLst>
        <pc:spChg chg="mod">
          <ac:chgData name="Ulrike Notarp" userId="142d012b08a6c164" providerId="LiveId" clId="{9653FDF1-E132-445A-9A13-3A9C762D8210}" dt="2024-01-16T14:23:36.091" v="275" actId="5793"/>
          <ac:spMkLst>
            <pc:docMk/>
            <pc:sldMk cId="3081560510" sldId="302"/>
            <ac:spMk id="2" creationId="{00000000-0000-0000-0000-000000000000}"/>
          </ac:spMkLst>
        </pc:spChg>
        <pc:spChg chg="mod">
          <ac:chgData name="Ulrike Notarp" userId="142d012b08a6c164" providerId="LiveId" clId="{9653FDF1-E132-445A-9A13-3A9C762D8210}" dt="2024-01-16T14:23:10.969" v="272"/>
          <ac:spMkLst>
            <pc:docMk/>
            <pc:sldMk cId="3081560510" sldId="302"/>
            <ac:spMk id="3" creationId="{00000000-0000-0000-0000-000000000000}"/>
          </ac:spMkLst>
        </pc:spChg>
      </pc:sldChg>
      <pc:sldChg chg="modSp add mod">
        <pc:chgData name="Ulrike Notarp" userId="142d012b08a6c164" providerId="LiveId" clId="{9653FDF1-E132-445A-9A13-3A9C762D8210}" dt="2024-01-16T14:54:01.487" v="864" actId="20577"/>
        <pc:sldMkLst>
          <pc:docMk/>
          <pc:sldMk cId="1574357242" sldId="303"/>
        </pc:sldMkLst>
        <pc:spChg chg="mod">
          <ac:chgData name="Ulrike Notarp" userId="142d012b08a6c164" providerId="LiveId" clId="{9653FDF1-E132-445A-9A13-3A9C762D8210}" dt="2024-01-16T14:46:08.412" v="700" actId="20577"/>
          <ac:spMkLst>
            <pc:docMk/>
            <pc:sldMk cId="1574357242" sldId="303"/>
            <ac:spMk id="2" creationId="{00000000-0000-0000-0000-000000000000}"/>
          </ac:spMkLst>
        </pc:spChg>
        <pc:spChg chg="mod">
          <ac:chgData name="Ulrike Notarp" userId="142d012b08a6c164" providerId="LiveId" clId="{9653FDF1-E132-445A-9A13-3A9C762D8210}" dt="2024-01-16T14:54:01.487" v="864" actId="20577"/>
          <ac:spMkLst>
            <pc:docMk/>
            <pc:sldMk cId="1574357242" sldId="303"/>
            <ac:spMk id="3" creationId="{00000000-0000-0000-0000-000000000000}"/>
          </ac:spMkLst>
        </pc:spChg>
      </pc:sldChg>
      <pc:sldChg chg="add ord">
        <pc:chgData name="Ulrike Notarp" userId="142d012b08a6c164" providerId="LiveId" clId="{9653FDF1-E132-445A-9A13-3A9C762D8210}" dt="2024-01-16T12:48:43.032" v="7"/>
        <pc:sldMkLst>
          <pc:docMk/>
          <pc:sldMk cId="2761962354" sldId="316"/>
        </pc:sldMkLst>
      </pc:sldChg>
      <pc:sldChg chg="modSp add del mod">
        <pc:chgData name="Ulrike Notarp" userId="142d012b08a6c164" providerId="LiveId" clId="{9653FDF1-E132-445A-9A13-3A9C762D8210}" dt="2024-01-16T14:20:53.332" v="264" actId="47"/>
        <pc:sldMkLst>
          <pc:docMk/>
          <pc:sldMk cId="1307649475" sldId="330"/>
        </pc:sldMkLst>
        <pc:spChg chg="mod">
          <ac:chgData name="Ulrike Notarp" userId="142d012b08a6c164" providerId="LiveId" clId="{9653FDF1-E132-445A-9A13-3A9C762D8210}" dt="2024-01-16T14:03:08.633" v="78" actId="20577"/>
          <ac:spMkLst>
            <pc:docMk/>
            <pc:sldMk cId="1307649475" sldId="330"/>
            <ac:spMk id="2" creationId="{00000000-0000-0000-0000-000000000000}"/>
          </ac:spMkLst>
        </pc:spChg>
        <pc:spChg chg="mod">
          <ac:chgData name="Ulrike Notarp" userId="142d012b08a6c164" providerId="LiveId" clId="{9653FDF1-E132-445A-9A13-3A9C762D8210}" dt="2024-01-16T14:04:51.571" v="104" actId="6549"/>
          <ac:spMkLst>
            <pc:docMk/>
            <pc:sldMk cId="1307649475" sldId="330"/>
            <ac:spMk id="3" creationId="{00000000-0000-0000-0000-000000000000}"/>
          </ac:spMkLst>
        </pc:spChg>
      </pc:sldChg>
      <pc:sldChg chg="add del">
        <pc:chgData name="Ulrike Notarp" userId="142d012b08a6c164" providerId="LiveId" clId="{9653FDF1-E132-445A-9A13-3A9C762D8210}" dt="2024-01-16T13:54:02.708" v="21" actId="47"/>
        <pc:sldMkLst>
          <pc:docMk/>
          <pc:sldMk cId="0" sldId="333"/>
        </pc:sldMkLst>
      </pc:sldChg>
      <pc:sldChg chg="modSp add mod">
        <pc:chgData name="Ulrike Notarp" userId="142d012b08a6c164" providerId="LiveId" clId="{9653FDF1-E132-445A-9A13-3A9C762D8210}" dt="2024-01-16T14:16:13.324" v="187" actId="6549"/>
        <pc:sldMkLst>
          <pc:docMk/>
          <pc:sldMk cId="3611758435" sldId="335"/>
        </pc:sldMkLst>
        <pc:spChg chg="mod">
          <ac:chgData name="Ulrike Notarp" userId="142d012b08a6c164" providerId="LiveId" clId="{9653FDF1-E132-445A-9A13-3A9C762D8210}" dt="2024-01-16T14:12:20.617" v="183" actId="20577"/>
          <ac:spMkLst>
            <pc:docMk/>
            <pc:sldMk cId="3611758435" sldId="335"/>
            <ac:spMk id="2" creationId="{00000000-0000-0000-0000-000000000000}"/>
          </ac:spMkLst>
        </pc:spChg>
        <pc:spChg chg="mod">
          <ac:chgData name="Ulrike Notarp" userId="142d012b08a6c164" providerId="LiveId" clId="{9653FDF1-E132-445A-9A13-3A9C762D8210}" dt="2024-01-16T14:16:13.324" v="187" actId="6549"/>
          <ac:spMkLst>
            <pc:docMk/>
            <pc:sldMk cId="3611758435" sldId="335"/>
            <ac:spMk id="3" creationId="{00000000-0000-0000-0000-000000000000}"/>
          </ac:spMkLst>
        </pc:spChg>
      </pc:sldChg>
      <pc:sldChg chg="modSp add mod">
        <pc:chgData name="Ulrike Notarp" userId="142d012b08a6c164" providerId="LiveId" clId="{9653FDF1-E132-445A-9A13-3A9C762D8210}" dt="2024-01-16T14:45:53.924" v="671" actId="20577"/>
        <pc:sldMkLst>
          <pc:docMk/>
          <pc:sldMk cId="3640518300" sldId="336"/>
        </pc:sldMkLst>
        <pc:spChg chg="mod">
          <ac:chgData name="Ulrike Notarp" userId="142d012b08a6c164" providerId="LiveId" clId="{9653FDF1-E132-445A-9A13-3A9C762D8210}" dt="2024-01-16T14:44:32.963" v="665" actId="20577"/>
          <ac:spMkLst>
            <pc:docMk/>
            <pc:sldMk cId="3640518300" sldId="336"/>
            <ac:spMk id="2" creationId="{00000000-0000-0000-0000-000000000000}"/>
          </ac:spMkLst>
        </pc:spChg>
        <pc:spChg chg="mod">
          <ac:chgData name="Ulrike Notarp" userId="142d012b08a6c164" providerId="LiveId" clId="{9653FDF1-E132-445A-9A13-3A9C762D8210}" dt="2024-01-16T14:45:53.924" v="671" actId="20577"/>
          <ac:spMkLst>
            <pc:docMk/>
            <pc:sldMk cId="3640518300" sldId="336"/>
            <ac:spMk id="3" creationId="{00000000-0000-0000-0000-000000000000}"/>
          </ac:spMkLst>
        </pc:spChg>
      </pc:sldChg>
      <pc:sldChg chg="add del">
        <pc:chgData name="Ulrike Notarp" userId="142d012b08a6c164" providerId="LiveId" clId="{9653FDF1-E132-445A-9A13-3A9C762D8210}" dt="2024-01-16T13:54:01.505" v="20" actId="47"/>
        <pc:sldMkLst>
          <pc:docMk/>
          <pc:sldMk cId="0" sldId="337"/>
        </pc:sldMkLst>
      </pc:sldChg>
      <pc:sldChg chg="modSp add mod">
        <pc:chgData name="Ulrike Notarp" userId="142d012b08a6c164" providerId="LiveId" clId="{9653FDF1-E132-445A-9A13-3A9C762D8210}" dt="2024-01-16T14:22:26.635" v="271" actId="14100"/>
        <pc:sldMkLst>
          <pc:docMk/>
          <pc:sldMk cId="3367391618" sldId="361"/>
        </pc:sldMkLst>
        <pc:spChg chg="mod">
          <ac:chgData name="Ulrike Notarp" userId="142d012b08a6c164" providerId="LiveId" clId="{9653FDF1-E132-445A-9A13-3A9C762D8210}" dt="2024-01-16T14:21:29.134" v="266"/>
          <ac:spMkLst>
            <pc:docMk/>
            <pc:sldMk cId="3367391618" sldId="361"/>
            <ac:spMk id="5" creationId="{AEC13F26-4737-4E4D-B0A1-EE01FD746F41}"/>
          </ac:spMkLst>
        </pc:spChg>
        <pc:spChg chg="mod">
          <ac:chgData name="Ulrike Notarp" userId="142d012b08a6c164" providerId="LiveId" clId="{9653FDF1-E132-445A-9A13-3A9C762D8210}" dt="2024-01-16T14:22:26.635" v="271" actId="14100"/>
          <ac:spMkLst>
            <pc:docMk/>
            <pc:sldMk cId="3367391618" sldId="361"/>
            <ac:spMk id="6" creationId="{79CCC76B-C2D7-4950-8E41-250FEE233E18}"/>
          </ac:spMkLst>
        </pc:spChg>
      </pc:sldChg>
      <pc:sldChg chg="modSp add mod">
        <pc:chgData name="Ulrike Notarp" userId="142d012b08a6c164" providerId="LiveId" clId="{9653FDF1-E132-445A-9A13-3A9C762D8210}" dt="2024-01-16T14:12:07.154" v="174" actId="1076"/>
        <pc:sldMkLst>
          <pc:docMk/>
          <pc:sldMk cId="791391114" sldId="362"/>
        </pc:sldMkLst>
        <pc:spChg chg="mod">
          <ac:chgData name="Ulrike Notarp" userId="142d012b08a6c164" providerId="LiveId" clId="{9653FDF1-E132-445A-9A13-3A9C762D8210}" dt="2024-01-16T14:09:55.490" v="165" actId="27636"/>
          <ac:spMkLst>
            <pc:docMk/>
            <pc:sldMk cId="791391114" sldId="362"/>
            <ac:spMk id="2" creationId="{00000000-0000-0000-0000-000000000000}"/>
          </ac:spMkLst>
        </pc:spChg>
        <pc:spChg chg="mod">
          <ac:chgData name="Ulrike Notarp" userId="142d012b08a6c164" providerId="LiveId" clId="{9653FDF1-E132-445A-9A13-3A9C762D8210}" dt="2024-01-16T14:11:43.845" v="173" actId="5793"/>
          <ac:spMkLst>
            <pc:docMk/>
            <pc:sldMk cId="791391114" sldId="362"/>
            <ac:spMk id="3" creationId="{00000000-0000-0000-0000-000000000000}"/>
          </ac:spMkLst>
        </pc:spChg>
        <pc:spChg chg="mod">
          <ac:chgData name="Ulrike Notarp" userId="142d012b08a6c164" providerId="LiveId" clId="{9653FDF1-E132-445A-9A13-3A9C762D8210}" dt="2024-01-16T14:12:07.154" v="174" actId="1076"/>
          <ac:spMkLst>
            <pc:docMk/>
            <pc:sldMk cId="791391114" sldId="362"/>
            <ac:spMk id="4" creationId="{00000000-0000-0000-0000-000000000000}"/>
          </ac:spMkLst>
        </pc:spChg>
      </pc:sldChg>
      <pc:sldChg chg="add del ord">
        <pc:chgData name="Ulrike Notarp" userId="142d012b08a6c164" providerId="LiveId" clId="{9653FDF1-E132-445A-9A13-3A9C762D8210}" dt="2024-01-16T14:31:40.983" v="311" actId="47"/>
        <pc:sldMkLst>
          <pc:docMk/>
          <pc:sldMk cId="0" sldId="370"/>
        </pc:sldMkLst>
      </pc:sldChg>
      <pc:sldChg chg="add del">
        <pc:chgData name="Ulrike Notarp" userId="142d012b08a6c164" providerId="LiveId" clId="{9653FDF1-E132-445A-9A13-3A9C762D8210}" dt="2024-01-16T14:24:56.904" v="276" actId="47"/>
        <pc:sldMkLst>
          <pc:docMk/>
          <pc:sldMk cId="0" sldId="376"/>
        </pc:sldMkLst>
      </pc:sldChg>
      <pc:sldChg chg="add del">
        <pc:chgData name="Ulrike Notarp" userId="142d012b08a6c164" providerId="LiveId" clId="{9653FDF1-E132-445A-9A13-3A9C762D8210}" dt="2024-01-16T14:20:57.308" v="265" actId="47"/>
        <pc:sldMkLst>
          <pc:docMk/>
          <pc:sldMk cId="757469503" sldId="386"/>
        </pc:sldMkLst>
      </pc:sldChg>
      <pc:sldChg chg="add">
        <pc:chgData name="Ulrike Notarp" userId="142d012b08a6c164" providerId="LiveId" clId="{9653FDF1-E132-445A-9A13-3A9C762D8210}" dt="2024-01-16T12:47:37.584" v="3"/>
        <pc:sldMkLst>
          <pc:docMk/>
          <pc:sldMk cId="0" sldId="390"/>
        </pc:sldMkLst>
      </pc:sldChg>
      <pc:sldChg chg="add del ord">
        <pc:chgData name="Ulrike Notarp" userId="142d012b08a6c164" providerId="LiveId" clId="{9653FDF1-E132-445A-9A13-3A9C762D8210}" dt="2024-01-16T14:38:32.669" v="522" actId="47"/>
        <pc:sldMkLst>
          <pc:docMk/>
          <pc:sldMk cId="0" sldId="395"/>
        </pc:sldMkLst>
      </pc:sldChg>
      <pc:sldChg chg="add del">
        <pc:chgData name="Ulrike Notarp" userId="142d012b08a6c164" providerId="LiveId" clId="{9653FDF1-E132-445A-9A13-3A9C762D8210}" dt="2024-01-16T12:54:08.977" v="15" actId="47"/>
        <pc:sldMkLst>
          <pc:docMk/>
          <pc:sldMk cId="0" sldId="396"/>
        </pc:sldMkLst>
      </pc:sldChg>
      <pc:sldChg chg="add del">
        <pc:chgData name="Ulrike Notarp" userId="142d012b08a6c164" providerId="LiveId" clId="{9653FDF1-E132-445A-9A13-3A9C762D8210}" dt="2024-01-16T12:55:18.166" v="19" actId="47"/>
        <pc:sldMkLst>
          <pc:docMk/>
          <pc:sldMk cId="4246829295" sldId="396"/>
        </pc:sldMkLst>
      </pc:sldChg>
      <pc:sldChg chg="modSp add del mod">
        <pc:chgData name="Ulrike Notarp" userId="142d012b08a6c164" providerId="LiveId" clId="{9653FDF1-E132-445A-9A13-3A9C762D8210}" dt="2024-01-16T14:09:16.194" v="163"/>
        <pc:sldMkLst>
          <pc:docMk/>
          <pc:sldMk cId="0" sldId="397"/>
        </pc:sldMkLst>
        <pc:spChg chg="mod">
          <ac:chgData name="Ulrike Notarp" userId="142d012b08a6c164" providerId="LiveId" clId="{9653FDF1-E132-445A-9A13-3A9C762D8210}" dt="2024-01-16T14:07:01.981" v="129" actId="6549"/>
          <ac:spMkLst>
            <pc:docMk/>
            <pc:sldMk cId="0" sldId="397"/>
            <ac:spMk id="2" creationId="{00000000-0000-0000-0000-000000000000}"/>
          </ac:spMkLst>
        </pc:spChg>
        <pc:spChg chg="mod">
          <ac:chgData name="Ulrike Notarp" userId="142d012b08a6c164" providerId="LiveId" clId="{9653FDF1-E132-445A-9A13-3A9C762D8210}" dt="2024-01-16T14:09:16.194" v="163"/>
          <ac:spMkLst>
            <pc:docMk/>
            <pc:sldMk cId="0" sldId="397"/>
            <ac:spMk id="3" creationId="{00000000-0000-0000-0000-000000000000}"/>
          </ac:spMkLst>
        </pc:spChg>
      </pc:sldChg>
      <pc:sldChg chg="add del">
        <pc:chgData name="Ulrike Notarp" userId="142d012b08a6c164" providerId="LiveId" clId="{9653FDF1-E132-445A-9A13-3A9C762D8210}" dt="2024-01-16T14:55:06.038" v="911" actId="47"/>
        <pc:sldMkLst>
          <pc:docMk/>
          <pc:sldMk cId="0" sldId="400"/>
        </pc:sldMkLst>
      </pc:sldChg>
      <pc:sldChg chg="add del">
        <pc:chgData name="Ulrike Notarp" userId="142d012b08a6c164" providerId="LiveId" clId="{9653FDF1-E132-445A-9A13-3A9C762D8210}" dt="2024-01-16T14:55:07.134" v="912" actId="47"/>
        <pc:sldMkLst>
          <pc:docMk/>
          <pc:sldMk cId="0" sldId="401"/>
        </pc:sldMkLst>
      </pc:sldChg>
      <pc:sldChg chg="modSp add mod">
        <pc:chgData name="Ulrike Notarp" userId="142d012b08a6c164" providerId="LiveId" clId="{9653FDF1-E132-445A-9A13-3A9C762D8210}" dt="2024-01-16T14:20:25.783" v="263" actId="20577"/>
        <pc:sldMkLst>
          <pc:docMk/>
          <pc:sldMk cId="1694356280" sldId="402"/>
        </pc:sldMkLst>
        <pc:spChg chg="mod">
          <ac:chgData name="Ulrike Notarp" userId="142d012b08a6c164" providerId="LiveId" clId="{9653FDF1-E132-445A-9A13-3A9C762D8210}" dt="2024-01-16T14:16:25.937" v="196" actId="20577"/>
          <ac:spMkLst>
            <pc:docMk/>
            <pc:sldMk cId="1694356280" sldId="402"/>
            <ac:spMk id="2" creationId="{00000000-0000-0000-0000-000000000000}"/>
          </ac:spMkLst>
        </pc:spChg>
        <pc:spChg chg="mod">
          <ac:chgData name="Ulrike Notarp" userId="142d012b08a6c164" providerId="LiveId" clId="{9653FDF1-E132-445A-9A13-3A9C762D8210}" dt="2024-01-16T14:20:25.783" v="263" actId="20577"/>
          <ac:spMkLst>
            <pc:docMk/>
            <pc:sldMk cId="1694356280" sldId="402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BDD71-70D0-4BB6-B8A1-F889BA919169}" type="datetimeFigureOut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D29F2-5943-415B-B353-E6E5138A54E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solidFill>
                  <a:schemeClr val="tx1"/>
                </a:solidFill>
              </a:rPr>
              <a:t>structuring and organizing mode of social systems </a:t>
            </a:r>
            <a:endParaRPr lang="cs-CZ" sz="1200" i="1" dirty="0">
              <a:solidFill>
                <a:schemeClr val="tx1"/>
              </a:solidFill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30D91-C8FF-4D47-B7E3-DF726AC8ABBC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9185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 err="1">
                <a:solidFill>
                  <a:schemeClr val="tx1"/>
                </a:solidFill>
              </a:rPr>
              <a:t>product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of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the</a:t>
            </a:r>
            <a:r>
              <a:rPr lang="cs-CZ" sz="1200" dirty="0">
                <a:solidFill>
                  <a:schemeClr val="tx1"/>
                </a:solidFill>
              </a:rPr>
              <a:t> second – </a:t>
            </a:r>
            <a:r>
              <a:rPr lang="cs-CZ" sz="1200" dirty="0" err="1">
                <a:solidFill>
                  <a:schemeClr val="tx1"/>
                </a:solidFill>
              </a:rPr>
              <a:t>the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social</a:t>
            </a:r>
            <a:r>
              <a:rPr lang="cs-CZ" sz="1200" dirty="0">
                <a:solidFill>
                  <a:schemeClr val="tx1"/>
                </a:solidFill>
              </a:rPr>
              <a:t> reality </a:t>
            </a:r>
            <a:r>
              <a:rPr lang="cs-CZ" sz="1200" dirty="0" err="1">
                <a:solidFill>
                  <a:schemeClr val="tx1"/>
                </a:solidFill>
              </a:rPr>
              <a:t>with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its</a:t>
            </a:r>
            <a:r>
              <a:rPr lang="cs-CZ" sz="1200" dirty="0">
                <a:solidFill>
                  <a:schemeClr val="tx1"/>
                </a:solidFill>
              </a:rPr>
              <a:t> mode </a:t>
            </a:r>
            <a:r>
              <a:rPr lang="cs-CZ" sz="1200" dirty="0" err="1">
                <a:solidFill>
                  <a:schemeClr val="tx1"/>
                </a:solidFill>
              </a:rPr>
              <a:t>of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communication</a:t>
            </a:r>
            <a:endParaRPr lang="cs-CZ" sz="1200" dirty="0">
              <a:solidFill>
                <a:schemeClr val="tx1"/>
              </a:solidFill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30D91-C8FF-4D47-B7E3-DF726AC8ABBC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5633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73E17-7F4C-DD6C-B8A2-72AB14315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507DF0C-1FC9-08FF-9BA5-B6A8A442C3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E9D3E38-2D56-A022-C69F-3E66688F3D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 err="1">
                <a:solidFill>
                  <a:schemeClr val="tx1"/>
                </a:solidFill>
              </a:rPr>
              <a:t>product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of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the</a:t>
            </a:r>
            <a:r>
              <a:rPr lang="cs-CZ" sz="1200" dirty="0">
                <a:solidFill>
                  <a:schemeClr val="tx1"/>
                </a:solidFill>
              </a:rPr>
              <a:t> second – </a:t>
            </a:r>
            <a:r>
              <a:rPr lang="cs-CZ" sz="1200" dirty="0" err="1">
                <a:solidFill>
                  <a:schemeClr val="tx1"/>
                </a:solidFill>
              </a:rPr>
              <a:t>the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social</a:t>
            </a:r>
            <a:r>
              <a:rPr lang="cs-CZ" sz="1200" dirty="0">
                <a:solidFill>
                  <a:schemeClr val="tx1"/>
                </a:solidFill>
              </a:rPr>
              <a:t> reality </a:t>
            </a:r>
            <a:r>
              <a:rPr lang="cs-CZ" sz="1200" dirty="0" err="1">
                <a:solidFill>
                  <a:schemeClr val="tx1"/>
                </a:solidFill>
              </a:rPr>
              <a:t>with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its</a:t>
            </a:r>
            <a:r>
              <a:rPr lang="cs-CZ" sz="1200" dirty="0">
                <a:solidFill>
                  <a:schemeClr val="tx1"/>
                </a:solidFill>
              </a:rPr>
              <a:t> mode </a:t>
            </a:r>
            <a:r>
              <a:rPr lang="cs-CZ" sz="1200" dirty="0" err="1">
                <a:solidFill>
                  <a:schemeClr val="tx1"/>
                </a:solidFill>
              </a:rPr>
              <a:t>of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communication</a:t>
            </a:r>
            <a:endParaRPr lang="cs-CZ" sz="1200" dirty="0">
              <a:solidFill>
                <a:schemeClr val="tx1"/>
              </a:solidFill>
            </a:endParaRP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AA22AE9-7CCD-1D5C-8504-B39E3B9EB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30D91-C8FF-4D47-B7E3-DF726AC8ABBC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8378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6DAA5-9D6F-435C-B1E4-81DB2F3F1CD7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80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0B06-1028-466F-AB35-0CBCC114ACEE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358897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0B06-1028-466F-AB35-0CBCC114ACEE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514740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0B06-1028-466F-AB35-0CBCC114ACEE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557281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1EB08-5813-4606-98FE-C138D7CDCD3D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191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0B06-1028-466F-AB35-0CBCC114ACEE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470797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C21F0-6561-48FF-ACAC-D7BAAFB06426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0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647EF-7F61-48C5-A35F-4CD92A43DE71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20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0B06-1028-466F-AB35-0CBCC114ACEE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302130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0B06-1028-466F-AB35-0CBCC114ACEE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334950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0B06-1028-466F-AB35-0CBCC114ACEE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52053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0B06-1028-466F-AB35-0CBCC114ACEE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4833319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0B06-1028-466F-AB35-0CBCC114ACEE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790073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0B06-1028-466F-AB35-0CBCC114ACEE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7478923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0B06-1028-466F-AB35-0CBCC114ACEE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906713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60D2-69AB-4BA6-8966-340CF938DA23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444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2A701-3EAC-46CA-AEDE-891BAAE41ABA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02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DB90B06-1028-466F-AB35-0CBCC114ACEE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9A42FDD-312F-4078-862D-F4FFADA4149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1974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176529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cs-CZ" dirty="0" err="1"/>
              <a:t>Culture</a:t>
            </a:r>
            <a:r>
              <a:rPr lang="cs-CZ" dirty="0"/>
              <a:t> – </a:t>
            </a:r>
            <a:r>
              <a:rPr lang="cs-CZ" dirty="0" err="1"/>
              <a:t>Discourse</a:t>
            </a:r>
            <a:br>
              <a:rPr lang="cs-CZ" dirty="0"/>
            </a:br>
            <a:br>
              <a:rPr lang="cs-CZ" dirty="0"/>
            </a:br>
            <a:r>
              <a:rPr lang="cs-CZ" dirty="0" err="1"/>
              <a:t>Linguistic</a:t>
            </a:r>
            <a:r>
              <a:rPr lang="cs-CZ" dirty="0"/>
              <a:t> </a:t>
            </a:r>
            <a:r>
              <a:rPr lang="cs-CZ" dirty="0" err="1"/>
              <a:t>Discourse</a:t>
            </a:r>
            <a:r>
              <a:rPr lang="cs-CZ" dirty="0"/>
              <a:t> </a:t>
            </a:r>
            <a:r>
              <a:rPr lang="cs-CZ" dirty="0" err="1"/>
              <a:t>Analysis</a:t>
            </a:r>
            <a:endParaRPr lang="en-GB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4357694"/>
            <a:ext cx="6400800" cy="1281106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Dr. </a:t>
            </a:r>
            <a:r>
              <a:rPr lang="cs-CZ" dirty="0" err="1">
                <a:solidFill>
                  <a:schemeClr val="tx1"/>
                </a:solidFill>
              </a:rPr>
              <a:t>habil</a:t>
            </a:r>
            <a:r>
              <a:rPr lang="cs-CZ" dirty="0">
                <a:solidFill>
                  <a:schemeClr val="tx1"/>
                </a:solidFill>
              </a:rPr>
              <a:t>. Ulrike Notarp</a:t>
            </a:r>
          </a:p>
          <a:p>
            <a:r>
              <a:rPr lang="cs-CZ" dirty="0">
                <a:solidFill>
                  <a:schemeClr val="tx1"/>
                </a:solidFill>
              </a:rPr>
              <a:t>Katedra Mediálních Studií</a:t>
            </a:r>
            <a:endParaRPr lang="de-DE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6554867" cy="1524000"/>
          </a:xfrm>
          <a:noFill/>
        </p:spPr>
        <p:txBody>
          <a:bodyPr>
            <a:normAutofit/>
          </a:bodyPr>
          <a:lstStyle/>
          <a:p>
            <a:r>
              <a:rPr lang="en-US" dirty="0"/>
              <a:t>Communicative model of CULTURE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0819" y="1916832"/>
            <a:ext cx="7277565" cy="4139759"/>
          </a:xfrm>
          <a:noFill/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en-US" sz="2400" dirty="0">
                <a:solidFill>
                  <a:schemeClr val="tx1"/>
                </a:solidFill>
              </a:rPr>
              <a:t>represents </a:t>
            </a:r>
            <a:r>
              <a:rPr lang="cs-CZ" sz="2400" dirty="0">
                <a:solidFill>
                  <a:schemeClr val="tx1"/>
                </a:solidFill>
              </a:rPr>
              <a:t>a</a:t>
            </a:r>
            <a:r>
              <a:rPr lang="en-US" sz="2400" dirty="0">
                <a:solidFill>
                  <a:schemeClr val="tx1"/>
                </a:solidFill>
              </a:rPr>
              <a:t> semantic environment </a:t>
            </a:r>
          </a:p>
          <a:p>
            <a:r>
              <a:rPr lang="en-US" sz="2400" dirty="0">
                <a:solidFill>
                  <a:schemeClr val="tx1"/>
                </a:solidFill>
              </a:rPr>
              <a:t>communication phenomenon - a system of shared meanings, ideas, values, judgments and beliefs</a:t>
            </a:r>
          </a:p>
          <a:p>
            <a:r>
              <a:rPr lang="en-US" sz="2400" dirty="0">
                <a:solidFill>
                  <a:schemeClr val="tx1"/>
                </a:solidFill>
              </a:rPr>
              <a:t>Members of a given society continuously shape this system by means of communication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(media) communication can be seen as a culturally conditioned environment</a:t>
            </a:r>
            <a:endParaRPr lang="cs-CZ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z="1600" smtClean="0"/>
              <a:pPr/>
              <a:t>2</a:t>
            </a:fld>
            <a:endParaRPr lang="en-GB" sz="1600" dirty="0"/>
          </a:p>
        </p:txBody>
      </p:sp>
      <p:sp>
        <p:nvSpPr>
          <p:cNvPr id="4" name="Obdélník 3"/>
          <p:cNvSpPr/>
          <p:nvPr/>
        </p:nvSpPr>
        <p:spPr>
          <a:xfrm>
            <a:off x="5817617" y="6056591"/>
            <a:ext cx="2869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(</a:t>
            </a:r>
            <a:r>
              <a:rPr lang="cs-CZ" dirty="0" err="1"/>
              <a:t>Jírak</a:t>
            </a:r>
            <a:r>
              <a:rPr lang="cs-CZ" dirty="0"/>
              <a:t>/Köpplová 2009, 26-35)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139111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C83893-DE0D-88CF-AF94-925FF8E7D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871" y="399762"/>
            <a:ext cx="6878241" cy="1130300"/>
          </a:xfrm>
        </p:spPr>
        <p:txBody>
          <a:bodyPr/>
          <a:lstStyle/>
          <a:p>
            <a:r>
              <a:rPr lang="cs-CZ" dirty="0" err="1"/>
              <a:t>Culture</a:t>
            </a:r>
            <a:r>
              <a:rPr lang="cs-CZ" dirty="0"/>
              <a:t> as a mode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orientation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E5D9E9E-E244-CCCF-68F2-4D00F5EE5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871" y="1988840"/>
            <a:ext cx="8064896" cy="4253863"/>
          </a:xfrm>
          <a:noFill/>
        </p:spPr>
        <p:txBody>
          <a:bodyPr>
            <a:noAutofit/>
          </a:bodyPr>
          <a:lstStyle/>
          <a:p>
            <a:pPr marL="332185" indent="-332185">
              <a:buFont typeface="Wingdings" panose="05000000000000000000" pitchFamily="2" charset="2"/>
              <a:buChar char="q"/>
            </a:pPr>
            <a:r>
              <a:rPr lang="en-US" sz="2400" i="1" dirty="0">
                <a:solidFill>
                  <a:schemeClr val="tx1"/>
                </a:solidFill>
              </a:rPr>
              <a:t>framework </a:t>
            </a:r>
            <a:r>
              <a:rPr lang="cs-CZ" sz="2400" i="1" dirty="0" err="1">
                <a:solidFill>
                  <a:schemeClr val="tx1"/>
                </a:solidFill>
              </a:rPr>
              <a:t>for</a:t>
            </a:r>
            <a:r>
              <a:rPr lang="cs-CZ" sz="2400" i="1" dirty="0">
                <a:solidFill>
                  <a:schemeClr val="tx1"/>
                </a:solidFill>
              </a:rPr>
              <a:t> </a:t>
            </a:r>
            <a:r>
              <a:rPr lang="en-US" sz="2400" i="1" dirty="0">
                <a:solidFill>
                  <a:schemeClr val="tx1"/>
                </a:solidFill>
              </a:rPr>
              <a:t>orientation</a:t>
            </a:r>
            <a:r>
              <a:rPr lang="cs-CZ" sz="2400" i="1" dirty="0">
                <a:solidFill>
                  <a:schemeClr val="tx1"/>
                </a:solidFill>
              </a:rPr>
              <a:t> in </a:t>
            </a:r>
            <a:r>
              <a:rPr lang="cs-CZ" sz="2400" i="1" dirty="0" err="1">
                <a:solidFill>
                  <a:schemeClr val="tx1"/>
                </a:solidFill>
              </a:rPr>
              <a:t>the</a:t>
            </a:r>
            <a:r>
              <a:rPr lang="cs-CZ" sz="2400" i="1" dirty="0">
                <a:solidFill>
                  <a:schemeClr val="tx1"/>
                </a:solidFill>
              </a:rPr>
              <a:t> </a:t>
            </a:r>
            <a:r>
              <a:rPr lang="cs-CZ" sz="2400" i="1" dirty="0" err="1">
                <a:solidFill>
                  <a:schemeClr val="tx1"/>
                </a:solidFill>
              </a:rPr>
              <a:t>social</a:t>
            </a:r>
            <a:r>
              <a:rPr lang="cs-CZ" sz="2400" i="1" dirty="0">
                <a:solidFill>
                  <a:schemeClr val="tx1"/>
                </a:solidFill>
              </a:rPr>
              <a:t> </a:t>
            </a:r>
            <a:r>
              <a:rPr lang="cs-CZ" sz="2400" i="1" dirty="0" err="1">
                <a:solidFill>
                  <a:schemeClr val="tx1"/>
                </a:solidFill>
              </a:rPr>
              <a:t>world</a:t>
            </a:r>
            <a:endParaRPr lang="cs-CZ" sz="2400" i="1" dirty="0">
              <a:solidFill>
                <a:schemeClr val="tx1"/>
              </a:solidFill>
            </a:endParaRPr>
          </a:p>
          <a:p>
            <a:pPr marL="332185" indent="-332185">
              <a:buFont typeface="Wingdings" panose="05000000000000000000" pitchFamily="2" charset="2"/>
              <a:buChar char="q"/>
            </a:pPr>
            <a:r>
              <a:rPr lang="en-US" sz="2400" i="1" dirty="0">
                <a:solidFill>
                  <a:schemeClr val="tx1"/>
                </a:solidFill>
              </a:rPr>
              <a:t>based on </a:t>
            </a:r>
            <a:r>
              <a:rPr lang="cs-CZ" sz="2400" i="1" dirty="0">
                <a:solidFill>
                  <a:schemeClr val="tx1"/>
                </a:solidFill>
              </a:rPr>
              <a:t>(</a:t>
            </a:r>
            <a:r>
              <a:rPr lang="en-US" sz="2400" i="1" dirty="0">
                <a:solidFill>
                  <a:schemeClr val="tx1"/>
                </a:solidFill>
              </a:rPr>
              <a:t>linguistic</a:t>
            </a:r>
            <a:r>
              <a:rPr lang="cs-CZ" sz="2400" i="1" dirty="0">
                <a:solidFill>
                  <a:schemeClr val="tx1"/>
                </a:solidFill>
              </a:rPr>
              <a:t>)</a:t>
            </a:r>
            <a:r>
              <a:rPr lang="en-US" sz="2400" i="1" dirty="0">
                <a:solidFill>
                  <a:schemeClr val="tx1"/>
                </a:solidFill>
              </a:rPr>
              <a:t> signs and communication</a:t>
            </a:r>
            <a:endParaRPr lang="cs-CZ" sz="2400" i="1" dirty="0">
              <a:solidFill>
                <a:schemeClr val="tx1"/>
              </a:solidFill>
            </a:endParaRPr>
          </a:p>
          <a:p>
            <a:pPr marL="332185" indent="-332185">
              <a:buFont typeface="Wingdings" panose="05000000000000000000" pitchFamily="2" charset="2"/>
              <a:buChar char="q"/>
            </a:pPr>
            <a:r>
              <a:rPr lang="en-US" sz="2400" i="1" dirty="0">
                <a:solidFill>
                  <a:schemeClr val="tx1"/>
                </a:solidFill>
              </a:rPr>
              <a:t>general mechanism that normatively regulates </a:t>
            </a:r>
            <a:r>
              <a:rPr lang="cs-CZ" sz="2400" i="1" dirty="0" err="1">
                <a:solidFill>
                  <a:schemeClr val="tx1"/>
                </a:solidFill>
              </a:rPr>
              <a:t>social</a:t>
            </a:r>
            <a:r>
              <a:rPr lang="cs-CZ" sz="2400" i="1" dirty="0">
                <a:solidFill>
                  <a:schemeClr val="tx1"/>
                </a:solidFill>
              </a:rPr>
              <a:t> </a:t>
            </a:r>
            <a:r>
              <a:rPr lang="cs-CZ" sz="2400" i="1" dirty="0" err="1">
                <a:solidFill>
                  <a:schemeClr val="tx1"/>
                </a:solidFill>
              </a:rPr>
              <a:t>life</a:t>
            </a:r>
            <a:r>
              <a:rPr lang="cs-CZ" sz="2400" i="1" dirty="0">
                <a:solidFill>
                  <a:schemeClr val="tx1"/>
                </a:solidFill>
              </a:rPr>
              <a:t> </a:t>
            </a:r>
            <a:r>
              <a:rPr lang="en-US" sz="2400" i="1" dirty="0">
                <a:solidFill>
                  <a:schemeClr val="tx1"/>
                </a:solidFill>
              </a:rPr>
              <a:t>through communication</a:t>
            </a:r>
            <a:r>
              <a:rPr lang="cs-CZ" sz="2400" i="1" dirty="0">
                <a:solidFill>
                  <a:schemeClr val="tx1"/>
                </a:solidFill>
              </a:rPr>
              <a:t> (</a:t>
            </a:r>
            <a:r>
              <a:rPr lang="en-US" sz="2400" i="1" dirty="0">
                <a:solidFill>
                  <a:schemeClr val="tx1"/>
                </a:solidFill>
              </a:rPr>
              <a:t>cultural values, norms, standards</a:t>
            </a:r>
            <a:r>
              <a:rPr lang="cs-CZ" sz="2400" i="1" dirty="0">
                <a:solidFill>
                  <a:schemeClr val="tx1"/>
                </a:solidFill>
              </a:rPr>
              <a:t>)</a:t>
            </a:r>
          </a:p>
          <a:p>
            <a:pPr marL="332185" indent="-332185">
              <a:buFont typeface="Wingdings" panose="05000000000000000000" pitchFamily="2" charset="2"/>
              <a:buChar char="q"/>
            </a:pPr>
            <a:r>
              <a:rPr lang="en-US" sz="2400" i="1" dirty="0">
                <a:solidFill>
                  <a:schemeClr val="tx1"/>
                </a:solidFill>
              </a:rPr>
              <a:t>product of </a:t>
            </a:r>
            <a:r>
              <a:rPr lang="cs-CZ" sz="2400" i="1" dirty="0" err="1">
                <a:solidFill>
                  <a:schemeClr val="tx1"/>
                </a:solidFill>
              </a:rPr>
              <a:t>communication</a:t>
            </a:r>
            <a:r>
              <a:rPr lang="cs-CZ" sz="2400" i="1" dirty="0">
                <a:solidFill>
                  <a:schemeClr val="tx1"/>
                </a:solidFill>
              </a:rPr>
              <a:t>, </a:t>
            </a:r>
            <a:r>
              <a:rPr lang="cs-CZ" sz="2400" i="1" dirty="0" err="1">
                <a:solidFill>
                  <a:schemeClr val="tx1"/>
                </a:solidFill>
              </a:rPr>
              <a:t>permanently</a:t>
            </a:r>
            <a:r>
              <a:rPr lang="cs-CZ" sz="2400" i="1" dirty="0">
                <a:solidFill>
                  <a:schemeClr val="tx1"/>
                </a:solidFill>
              </a:rPr>
              <a:t> </a:t>
            </a:r>
            <a:r>
              <a:rPr lang="cs-CZ" sz="2400" i="1" dirty="0" err="1">
                <a:solidFill>
                  <a:schemeClr val="tx1"/>
                </a:solidFill>
              </a:rPr>
              <a:t>negotiated</a:t>
            </a:r>
            <a:r>
              <a:rPr lang="cs-CZ" sz="2400" i="1" dirty="0">
                <a:solidFill>
                  <a:schemeClr val="tx1"/>
                </a:solidFill>
              </a:rPr>
              <a:t> </a:t>
            </a:r>
          </a:p>
          <a:p>
            <a:pPr marL="332185" indent="-332185">
              <a:buFont typeface="Wingdings" panose="05000000000000000000" pitchFamily="2" charset="2"/>
              <a:buChar char="q"/>
            </a:pPr>
            <a:r>
              <a:rPr lang="en-US" sz="2400" i="1" dirty="0">
                <a:solidFill>
                  <a:schemeClr val="tx1"/>
                </a:solidFill>
              </a:rPr>
              <a:t>a social community´s adaptation to their living conditions.</a:t>
            </a:r>
            <a:endParaRPr lang="cs-CZ" sz="2400" dirty="0">
              <a:solidFill>
                <a:schemeClr val="tx1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D3C8A3AD-BEB6-E9B6-E22E-1480075A1826}"/>
              </a:ext>
            </a:extLst>
          </p:cNvPr>
          <p:cNvSpPr txBox="1"/>
          <p:nvPr/>
        </p:nvSpPr>
        <p:spPr>
          <a:xfrm>
            <a:off x="6732240" y="1380021"/>
            <a:ext cx="192232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350" dirty="0"/>
              <a:t>(Notarp, 2020, 24-25)</a:t>
            </a:r>
          </a:p>
        </p:txBody>
      </p:sp>
    </p:spTree>
    <p:extLst>
      <p:ext uri="{BB962C8B-B14F-4D97-AF65-F5344CB8AC3E}">
        <p14:creationId xmlns:p14="http://schemas.microsoft.com/office/powerpoint/2010/main" val="455245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696066-9DFC-BBAC-26A7-CE092AAE5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158" y="528248"/>
            <a:ext cx="6400800" cy="976745"/>
          </a:xfrm>
        </p:spPr>
        <p:txBody>
          <a:bodyPr/>
          <a:lstStyle/>
          <a:p>
            <a:r>
              <a:rPr lang="cs-CZ" dirty="0" err="1"/>
              <a:t>culture</a:t>
            </a:r>
            <a:r>
              <a:rPr lang="cs-CZ" dirty="0"/>
              <a:t> as </a:t>
            </a:r>
            <a:r>
              <a:rPr lang="cs-CZ" dirty="0" err="1"/>
              <a:t>third</a:t>
            </a:r>
            <a:r>
              <a:rPr lang="cs-CZ" dirty="0"/>
              <a:t> reality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23B49CD-10A2-F0F0-778B-7D56ACEFA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158" y="2041814"/>
            <a:ext cx="7731249" cy="4195498"/>
          </a:xfrm>
        </p:spPr>
        <p:txBody>
          <a:bodyPr>
            <a:normAutofit lnSpcReduction="10000"/>
          </a:bodyPr>
          <a:lstStyle/>
          <a:p>
            <a:pPr marL="332185" indent="-332185">
              <a:buFont typeface="Wingdings" panose="05000000000000000000" pitchFamily="2" charset="2"/>
              <a:buChar char="q"/>
            </a:pPr>
            <a:endParaRPr lang="cs-CZ" sz="2400" dirty="0">
              <a:solidFill>
                <a:schemeClr val="tx1"/>
              </a:solidFill>
            </a:endParaRPr>
          </a:p>
          <a:p>
            <a:pPr marL="332185" indent="-332185">
              <a:buFont typeface="Wingdings" panose="05000000000000000000" pitchFamily="2" charset="2"/>
              <a:buChar char="q"/>
            </a:pPr>
            <a:r>
              <a:rPr lang="cs-CZ" sz="2400" dirty="0" err="1">
                <a:solidFill>
                  <a:schemeClr val="tx1"/>
                </a:solidFill>
              </a:rPr>
              <a:t>semiotic</a:t>
            </a:r>
            <a:r>
              <a:rPr lang="cs-CZ" sz="2400" dirty="0">
                <a:solidFill>
                  <a:schemeClr val="tx1"/>
                </a:solidFill>
              </a:rPr>
              <a:t>, </a:t>
            </a:r>
            <a:r>
              <a:rPr lang="cs-CZ" sz="2400" dirty="0" err="1">
                <a:solidFill>
                  <a:schemeClr val="tx1"/>
                </a:solidFill>
              </a:rPr>
              <a:t>semantic</a:t>
            </a:r>
            <a:r>
              <a:rPr lang="cs-CZ" sz="2400" dirty="0">
                <a:solidFill>
                  <a:schemeClr val="tx1"/>
                </a:solidFill>
              </a:rPr>
              <a:t> and </a:t>
            </a:r>
            <a:r>
              <a:rPr lang="cs-CZ" sz="2400" dirty="0" err="1">
                <a:solidFill>
                  <a:schemeClr val="tx1"/>
                </a:solidFill>
              </a:rPr>
              <a:t>thus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communicative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third</a:t>
            </a:r>
            <a:r>
              <a:rPr lang="cs-CZ" sz="2400" dirty="0">
                <a:solidFill>
                  <a:schemeClr val="tx1"/>
                </a:solidFill>
              </a:rPr>
              <a:t> reality</a:t>
            </a:r>
          </a:p>
          <a:p>
            <a:pPr marL="332185" indent="-332185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hierarchically structured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system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of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discourses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that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is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based</a:t>
            </a:r>
            <a:r>
              <a:rPr lang="cs-CZ" sz="2400" dirty="0">
                <a:solidFill>
                  <a:schemeClr val="tx1"/>
                </a:solidFill>
              </a:rPr>
              <a:t> on </a:t>
            </a:r>
            <a:r>
              <a:rPr lang="cs-CZ" sz="2400" dirty="0" err="1">
                <a:solidFill>
                  <a:schemeClr val="tx1"/>
                </a:solidFill>
              </a:rPr>
              <a:t>the</a:t>
            </a:r>
            <a:r>
              <a:rPr lang="cs-CZ" sz="2400" dirty="0">
                <a:solidFill>
                  <a:schemeClr val="tx1"/>
                </a:solidFill>
              </a:rPr>
              <a:t> second, </a:t>
            </a:r>
            <a:r>
              <a:rPr lang="cs-CZ" sz="2400" dirty="0" err="1">
                <a:solidFill>
                  <a:schemeClr val="tx1"/>
                </a:solidFill>
              </a:rPr>
              <a:t>social</a:t>
            </a:r>
            <a:r>
              <a:rPr lang="cs-CZ" sz="2400" dirty="0">
                <a:solidFill>
                  <a:schemeClr val="tx1"/>
                </a:solidFill>
              </a:rPr>
              <a:t> (</a:t>
            </a:r>
            <a:r>
              <a:rPr lang="cs-CZ" sz="2400" dirty="0" err="1">
                <a:solidFill>
                  <a:schemeClr val="tx1"/>
                </a:solidFill>
              </a:rPr>
              <a:t>social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groups</a:t>
            </a:r>
            <a:r>
              <a:rPr lang="cs-CZ" sz="2400" dirty="0">
                <a:solidFill>
                  <a:schemeClr val="tx1"/>
                </a:solidFill>
              </a:rPr>
              <a:t>, supra-</a:t>
            </a:r>
            <a:r>
              <a:rPr lang="cs-CZ" sz="2400" dirty="0" err="1">
                <a:solidFill>
                  <a:schemeClr val="tx1"/>
                </a:solidFill>
              </a:rPr>
              <a:t>groups</a:t>
            </a:r>
            <a:r>
              <a:rPr lang="cs-CZ" sz="2400" dirty="0">
                <a:solidFill>
                  <a:schemeClr val="tx1"/>
                </a:solidFill>
              </a:rPr>
              <a:t>, society) and </a:t>
            </a:r>
            <a:r>
              <a:rPr lang="cs-CZ" sz="2400" dirty="0" err="1">
                <a:solidFill>
                  <a:schemeClr val="tx1"/>
                </a:solidFill>
              </a:rPr>
              <a:t>first</a:t>
            </a:r>
            <a:r>
              <a:rPr lang="cs-CZ" sz="2400" dirty="0">
                <a:solidFill>
                  <a:schemeClr val="tx1"/>
                </a:solidFill>
              </a:rPr>
              <a:t> reality (</a:t>
            </a:r>
            <a:r>
              <a:rPr lang="cs-CZ" sz="2400" dirty="0" err="1">
                <a:solidFill>
                  <a:schemeClr val="tx1"/>
                </a:solidFill>
              </a:rPr>
              <a:t>physical</a:t>
            </a:r>
            <a:r>
              <a:rPr lang="cs-CZ" sz="2400" dirty="0">
                <a:solidFill>
                  <a:schemeClr val="tx1"/>
                </a:solidFill>
              </a:rPr>
              <a:t> and </a:t>
            </a:r>
            <a:r>
              <a:rPr lang="cs-CZ" sz="2400" dirty="0" err="1">
                <a:solidFill>
                  <a:schemeClr val="tx1"/>
                </a:solidFill>
              </a:rPr>
              <a:t>biological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world</a:t>
            </a:r>
            <a:r>
              <a:rPr lang="cs-CZ" sz="2400" dirty="0">
                <a:solidFill>
                  <a:schemeClr val="tx1"/>
                </a:solidFill>
              </a:rPr>
              <a:t>)</a:t>
            </a:r>
          </a:p>
          <a:p>
            <a:pPr marL="332185" indent="-332185">
              <a:buFont typeface="Wingdings" panose="05000000000000000000" pitchFamily="2" charset="2"/>
              <a:buChar char="q"/>
            </a:pPr>
            <a:r>
              <a:rPr lang="cs-CZ" sz="2400" dirty="0" err="1">
                <a:solidFill>
                  <a:schemeClr val="tx1"/>
                </a:solidFill>
              </a:rPr>
              <a:t>each</a:t>
            </a:r>
            <a:r>
              <a:rPr lang="cs-CZ" sz="2400" dirty="0">
                <a:solidFill>
                  <a:schemeClr val="tx1"/>
                </a:solidFill>
              </a:rPr>
              <a:t> society has </a:t>
            </a:r>
            <a:r>
              <a:rPr lang="cs-CZ" sz="2400" dirty="0" err="1">
                <a:solidFill>
                  <a:schemeClr val="tx1"/>
                </a:solidFill>
              </a:rPr>
              <a:t>its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own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system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of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discourses</a:t>
            </a:r>
            <a:r>
              <a:rPr lang="cs-CZ" sz="2400" dirty="0">
                <a:solidFill>
                  <a:schemeClr val="tx1"/>
                </a:solidFill>
              </a:rPr>
              <a:t> – </a:t>
            </a:r>
            <a:r>
              <a:rPr lang="cs-CZ" sz="2400" dirty="0" err="1">
                <a:solidFill>
                  <a:schemeClr val="tx1"/>
                </a:solidFill>
              </a:rPr>
              <a:t>the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interdiscourse</a:t>
            </a:r>
            <a:r>
              <a:rPr lang="cs-CZ" sz="2400" dirty="0">
                <a:solidFill>
                  <a:schemeClr val="tx1"/>
                </a:solidFill>
              </a:rPr>
              <a:t>, </a:t>
            </a:r>
            <a:r>
              <a:rPr lang="cs-CZ" sz="2400" dirty="0" err="1">
                <a:solidFill>
                  <a:schemeClr val="tx1"/>
                </a:solidFill>
              </a:rPr>
              <a:t>discourses</a:t>
            </a:r>
            <a:r>
              <a:rPr lang="cs-CZ" sz="2400" dirty="0">
                <a:solidFill>
                  <a:schemeClr val="tx1"/>
                </a:solidFill>
              </a:rPr>
              <a:t> and </a:t>
            </a:r>
            <a:r>
              <a:rPr lang="cs-CZ" sz="2400" dirty="0" err="1">
                <a:solidFill>
                  <a:schemeClr val="tx1"/>
                </a:solidFill>
              </a:rPr>
              <a:t>special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discourses</a:t>
            </a:r>
            <a:endParaRPr lang="cs-CZ" sz="2400" dirty="0">
              <a:solidFill>
                <a:schemeClr val="tx1"/>
              </a:solidFill>
            </a:endParaRPr>
          </a:p>
          <a:p>
            <a:pPr marL="332185" indent="-332185">
              <a:buFont typeface="Wingdings" panose="05000000000000000000" pitchFamily="2" charset="2"/>
              <a:buChar char="q"/>
            </a:pPr>
            <a:endParaRPr lang="en-GB" sz="1950" dirty="0">
              <a:solidFill>
                <a:schemeClr val="tx1"/>
              </a:solidFill>
            </a:endParaRPr>
          </a:p>
          <a:p>
            <a:pPr marL="332185" indent="-332185">
              <a:buFont typeface="Wingdings" panose="05000000000000000000" pitchFamily="2" charset="2"/>
              <a:buChar char="q"/>
            </a:pPr>
            <a:endParaRPr lang="cs-CZ" sz="1800" dirty="0">
              <a:solidFill>
                <a:schemeClr val="tx1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D4EFA88D-BBA1-A83C-886D-2E060AFDC587}"/>
              </a:ext>
            </a:extLst>
          </p:cNvPr>
          <p:cNvSpPr txBox="1"/>
          <p:nvPr/>
        </p:nvSpPr>
        <p:spPr>
          <a:xfrm>
            <a:off x="5508104" y="138834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M. </a:t>
            </a:r>
            <a:r>
              <a:rPr lang="cs-CZ" dirty="0" err="1"/>
              <a:t>Fleischer</a:t>
            </a:r>
            <a:r>
              <a:rPr lang="cs-CZ" dirty="0"/>
              <a:t> 2006</a:t>
            </a:r>
          </a:p>
        </p:txBody>
      </p:sp>
    </p:spTree>
    <p:extLst>
      <p:ext uri="{BB962C8B-B14F-4D97-AF65-F5344CB8AC3E}">
        <p14:creationId xmlns:p14="http://schemas.microsoft.com/office/powerpoint/2010/main" val="1423029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FC4F7-A5E9-B188-BCE8-7A678BD73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Oval 3">
            <a:extLst>
              <a:ext uri="{FF2B5EF4-FFF2-40B4-BE49-F238E27FC236}">
                <a16:creationId xmlns:a16="http://schemas.microsoft.com/office/drawing/2014/main" id="{EF7EC939-6D1C-FAA1-6FC5-399AFDC47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1" y="620688"/>
            <a:ext cx="7249756" cy="568863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5" name="Oval 1">
            <a:extLst>
              <a:ext uri="{FF2B5EF4-FFF2-40B4-BE49-F238E27FC236}">
                <a16:creationId xmlns:a16="http://schemas.microsoft.com/office/drawing/2014/main" id="{C7562FE4-8F16-9E0D-5EB4-27CABF6AE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3115" y="4232392"/>
            <a:ext cx="1178142" cy="904152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cs-CZ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2">
            <a:extLst>
              <a:ext uri="{FF2B5EF4-FFF2-40B4-BE49-F238E27FC236}">
                <a16:creationId xmlns:a16="http://schemas.microsoft.com/office/drawing/2014/main" id="{A4C1D74A-A3A6-7E51-8EB4-1038478CF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5126" y="2189374"/>
            <a:ext cx="3121210" cy="2538728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cs-CZ" sz="13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Oval 2">
            <a:extLst>
              <a:ext uri="{FF2B5EF4-FFF2-40B4-BE49-F238E27FC236}">
                <a16:creationId xmlns:a16="http://schemas.microsoft.com/office/drawing/2014/main" id="{86F6DEBC-7423-6CDD-09D5-285F1E7E9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5373" y="2073764"/>
            <a:ext cx="2907852" cy="2538728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cs-CZ" sz="13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9" name="Oval 1">
            <a:extLst>
              <a:ext uri="{FF2B5EF4-FFF2-40B4-BE49-F238E27FC236}">
                <a16:creationId xmlns:a16="http://schemas.microsoft.com/office/drawing/2014/main" id="{505312FD-AC8E-7E6A-9CB6-B2226CA98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1825" y="3051994"/>
            <a:ext cx="1277736" cy="1047516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4EDE256B-B422-6FEB-679B-B020CE165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1749" y="1111331"/>
            <a:ext cx="3305024" cy="7617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500" b="1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Third</a:t>
            </a:r>
            <a:r>
              <a:rPr lang="cs-CZ" sz="1500" b="1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de-DE" sz="1500" b="1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R</a:t>
            </a:r>
            <a:r>
              <a:rPr lang="cs-CZ" sz="1500" b="1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eality</a:t>
            </a:r>
            <a:r>
              <a:rPr lang="cs-CZ" sz="1500" b="1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50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(≈ </a:t>
            </a:r>
            <a:r>
              <a:rPr lang="cs-CZ" sz="1500" b="1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Culture</a:t>
            </a:r>
            <a:r>
              <a:rPr lang="cs-CZ" sz="150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50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Society</a:t>
            </a:r>
            <a:r>
              <a:rPr lang="de-DE" sz="150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+</a:t>
            </a:r>
            <a:endParaRPr lang="cs-CZ" sz="1500" dirty="0">
              <a:solidFill>
                <a:schemeClr val="bg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Interdi</a:t>
            </a:r>
            <a:r>
              <a:rPr lang="cs-CZ" sz="150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course</a:t>
            </a:r>
            <a:r>
              <a:rPr lang="de-DE" sz="1500" dirty="0"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cs-CZ" sz="1500" dirty="0"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FBA0ECF3-7D4D-8E2E-156D-DCD1AF43D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852" y="2406562"/>
            <a:ext cx="1446619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Subculture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3B26C92D-9C32-E3F5-612B-82AAC44C4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460" y="3273418"/>
            <a:ext cx="1075052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cs-CZ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D5F96A5C-9DF9-BE8F-3823-958725AFCE3D}"/>
              </a:ext>
            </a:extLst>
          </p:cNvPr>
          <p:cNvSpPr txBox="1"/>
          <p:nvPr/>
        </p:nvSpPr>
        <p:spPr>
          <a:xfrm>
            <a:off x="2194852" y="4534110"/>
            <a:ext cx="1774172" cy="5539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500" dirty="0" err="1">
                <a:solidFill>
                  <a:schemeClr val="bg1"/>
                </a:solidFill>
              </a:rPr>
              <a:t>Special</a:t>
            </a:r>
            <a:r>
              <a:rPr lang="cs-CZ" sz="1500" dirty="0">
                <a:solidFill>
                  <a:schemeClr val="bg1"/>
                </a:solidFill>
              </a:rPr>
              <a:t> </a:t>
            </a:r>
            <a:r>
              <a:rPr lang="cs-CZ" sz="1500" dirty="0" err="1">
                <a:solidFill>
                  <a:schemeClr val="bg1"/>
                </a:solidFill>
              </a:rPr>
              <a:t>discourse</a:t>
            </a:r>
            <a:endParaRPr lang="en-GB" sz="1350" dirty="0">
              <a:solidFill>
                <a:schemeClr val="bg1"/>
              </a:solidFill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DBD8811-13CB-24E3-96F6-437F42ADF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49347" y="5233086"/>
            <a:ext cx="479737" cy="310465"/>
          </a:xfrm>
        </p:spPr>
        <p:txBody>
          <a:bodyPr/>
          <a:lstStyle/>
          <a:p>
            <a:fld id="{11022783-759A-48A1-AB34-CC503BCBA6DC}" type="slidenum">
              <a:rPr lang="en-GB" sz="1200"/>
              <a:pPr/>
              <a:t>5</a:t>
            </a:fld>
            <a:endParaRPr lang="en-GB" sz="12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4B00A84-7BB1-E63F-644D-5DE70ACE3F1B}"/>
              </a:ext>
            </a:extLst>
          </p:cNvPr>
          <p:cNvSpPr txBox="1"/>
          <p:nvPr/>
        </p:nvSpPr>
        <p:spPr>
          <a:xfrm>
            <a:off x="7033228" y="6087271"/>
            <a:ext cx="164923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350" dirty="0"/>
              <a:t>M. </a:t>
            </a:r>
            <a:r>
              <a:rPr lang="cs-CZ" sz="1350" dirty="0" err="1"/>
              <a:t>Fleischer</a:t>
            </a:r>
            <a:r>
              <a:rPr lang="cs-CZ" sz="1350" dirty="0"/>
              <a:t> 2006</a:t>
            </a:r>
          </a:p>
        </p:txBody>
      </p:sp>
      <p:sp>
        <p:nvSpPr>
          <p:cNvPr id="4" name="Oval 1">
            <a:extLst>
              <a:ext uri="{FF2B5EF4-FFF2-40B4-BE49-F238E27FC236}">
                <a16:creationId xmlns:a16="http://schemas.microsoft.com/office/drawing/2014/main" id="{FDC870EE-3576-2DEB-FC3D-6C76C8F8B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5093" y="2815613"/>
            <a:ext cx="1178142" cy="904152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de-DE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de-DE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1">
            <a:extLst>
              <a:ext uri="{FF2B5EF4-FFF2-40B4-BE49-F238E27FC236}">
                <a16:creationId xmlns:a16="http://schemas.microsoft.com/office/drawing/2014/main" id="{E07B02BB-0EE6-322C-27D1-06CF12FB5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8604" y="2975277"/>
            <a:ext cx="1178142" cy="904152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cs-CZ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1">
            <a:extLst>
              <a:ext uri="{FF2B5EF4-FFF2-40B4-BE49-F238E27FC236}">
                <a16:creationId xmlns:a16="http://schemas.microsoft.com/office/drawing/2014/main" id="{6BB37F85-71F4-C2AF-6F66-05EEED2D5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492" y="3599840"/>
            <a:ext cx="1178142" cy="904152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de-DE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de-DE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9C080BB-AE13-293F-3B9C-3303E3D15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8090" y="2471598"/>
            <a:ext cx="1223106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Subculture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D9810F4-B096-E02A-D966-75C198FE0A37}"/>
              </a:ext>
            </a:extLst>
          </p:cNvPr>
          <p:cNvSpPr txBox="1"/>
          <p:nvPr/>
        </p:nvSpPr>
        <p:spPr>
          <a:xfrm>
            <a:off x="4635122" y="4933003"/>
            <a:ext cx="1982405" cy="3231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bg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500" dirty="0" err="1">
                <a:solidFill>
                  <a:schemeClr val="bg1"/>
                </a:solidFill>
              </a:rPr>
              <a:t>Special</a:t>
            </a:r>
            <a:r>
              <a:rPr lang="cs-CZ" sz="1500" dirty="0">
                <a:solidFill>
                  <a:schemeClr val="bg1"/>
                </a:solidFill>
              </a:rPr>
              <a:t> </a:t>
            </a:r>
            <a:r>
              <a:rPr lang="cs-CZ" sz="1500" dirty="0" err="1">
                <a:solidFill>
                  <a:schemeClr val="bg1"/>
                </a:solidFill>
              </a:rPr>
              <a:t>discourse</a:t>
            </a:r>
            <a:endParaRPr lang="en-GB" sz="1500" dirty="0">
              <a:solidFill>
                <a:schemeClr val="bg1"/>
              </a:solidFill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8055A7E-F7B5-3501-F904-22F5DEEA1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7491" y="3080674"/>
            <a:ext cx="144661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Discourse</a:t>
            </a:r>
            <a:endParaRPr lang="cs-CZ" sz="15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indent="336947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sz="13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7DEE0F8-1537-DAAE-0924-33323216C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3029" y="2650397"/>
            <a:ext cx="144661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Discourse</a:t>
            </a:r>
            <a:endParaRPr lang="cs-CZ" sz="15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indent="336947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sz="13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8CB66E45-08C6-B18F-DDC7-9F85E0968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087" y="5290527"/>
            <a:ext cx="1868003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indent="65485"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825" dirty="0"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de-DE" sz="1500" b="1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Interdi</a:t>
            </a:r>
            <a:r>
              <a:rPr lang="cs-CZ" sz="1500" b="1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scourse</a:t>
            </a:r>
            <a:r>
              <a:rPr lang="de-DE" sz="1500" b="1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cs-CZ" sz="13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4C9979D-6F0C-510F-58E3-68247C25C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34" y="4032968"/>
            <a:ext cx="1446619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Discourse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Oval 1">
            <a:extLst>
              <a:ext uri="{FF2B5EF4-FFF2-40B4-BE49-F238E27FC236}">
                <a16:creationId xmlns:a16="http://schemas.microsoft.com/office/drawing/2014/main" id="{D449FAA7-2738-DF2C-05F6-CC6DC9E3C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2678" y="4881125"/>
            <a:ext cx="1178142" cy="904152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cs-CZ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04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chel Foucault, culture physique">
            <a:extLst>
              <a:ext uri="{FF2B5EF4-FFF2-40B4-BE49-F238E27FC236}">
                <a16:creationId xmlns:a16="http://schemas.microsoft.com/office/drawing/2014/main" id="{FDF92E23-F490-4FD5-A375-9ED210204E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562" y="404664"/>
            <a:ext cx="380815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C775F12-3BDF-4549-80B0-EF628A228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EC13F26-4737-4E4D-B0A1-EE01FD746F41}"/>
              </a:ext>
            </a:extLst>
          </p:cNvPr>
          <p:cNvSpPr txBox="1"/>
          <p:nvPr/>
        </p:nvSpPr>
        <p:spPr>
          <a:xfrm>
            <a:off x="323528" y="476672"/>
            <a:ext cx="424847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/>
              <a:t>Michel Foucault</a:t>
            </a:r>
          </a:p>
          <a:p>
            <a:r>
              <a:rPr lang="de-DE" sz="2400" dirty="0"/>
              <a:t>1926 – 1984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representative of the French intellectual avant-garde of the 1970s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Professor at the Collège de France, philosopher, sociologist and psychologist.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9CCC76B-C2D7-4950-8E41-250FEE233E18}"/>
              </a:ext>
            </a:extLst>
          </p:cNvPr>
          <p:cNvSpPr txBox="1"/>
          <p:nvPr/>
        </p:nvSpPr>
        <p:spPr>
          <a:xfrm>
            <a:off x="4860032" y="4365104"/>
            <a:ext cx="3960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Books: </a:t>
            </a:r>
          </a:p>
          <a:p>
            <a:r>
              <a:rPr lang="en-US" sz="2400" dirty="0"/>
              <a:t>The Archaeology of Knowledge (1969) </a:t>
            </a:r>
            <a:endParaRPr lang="cs-CZ" sz="2400" dirty="0"/>
          </a:p>
          <a:p>
            <a:r>
              <a:rPr lang="en-US" sz="2400" dirty="0"/>
              <a:t>The Order of Discourse (1971)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328900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137170"/>
            <a:ext cx="6554867" cy="1048491"/>
          </a:xfrm>
          <a:noFill/>
        </p:spPr>
        <p:txBody>
          <a:bodyPr/>
          <a:lstStyle/>
          <a:p>
            <a:r>
              <a:rPr lang="cs-CZ" dirty="0" err="1"/>
              <a:t>Discourse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62113" y="1185661"/>
            <a:ext cx="8019773" cy="4907635"/>
          </a:xfrm>
          <a:noFill/>
        </p:spPr>
        <p:txBody>
          <a:bodyPr>
            <a:normAutofit/>
          </a:bodyPr>
          <a:lstStyle/>
          <a:p>
            <a:pPr marL="447675" indent="-447675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using language in a certain way </a:t>
            </a:r>
          </a:p>
          <a:p>
            <a:pPr marL="447675" indent="-447675">
              <a:buFont typeface="Wingdings" panose="05000000000000000000" pitchFamily="2" charset="2"/>
              <a:buChar char="q"/>
            </a:pPr>
            <a:r>
              <a:rPr lang="cs-CZ" sz="2400" dirty="0" err="1">
                <a:solidFill>
                  <a:schemeClr val="tx1"/>
                </a:solidFill>
              </a:rPr>
              <a:t>way</a:t>
            </a:r>
            <a:r>
              <a:rPr lang="cs-CZ" sz="2400" dirty="0">
                <a:solidFill>
                  <a:schemeClr val="tx1"/>
                </a:solidFill>
              </a:rPr>
              <a:t> in </a:t>
            </a:r>
            <a:r>
              <a:rPr lang="cs-CZ" sz="2400" dirty="0" err="1">
                <a:solidFill>
                  <a:schemeClr val="tx1"/>
                </a:solidFill>
              </a:rPr>
              <a:t>which</a:t>
            </a:r>
            <a:r>
              <a:rPr lang="cs-CZ" sz="2400" dirty="0">
                <a:solidFill>
                  <a:schemeClr val="tx1"/>
                </a:solidFill>
              </a:rPr>
              <a:t> a society </a:t>
            </a:r>
            <a:r>
              <a:rPr lang="cs-CZ" sz="2400" dirty="0" err="1">
                <a:solidFill>
                  <a:schemeClr val="tx1"/>
                </a:solidFill>
              </a:rPr>
              <a:t>or</a:t>
            </a:r>
            <a:r>
              <a:rPr lang="cs-CZ" sz="2400" dirty="0">
                <a:solidFill>
                  <a:schemeClr val="tx1"/>
                </a:solidFill>
              </a:rPr>
              <a:t> on</a:t>
            </a:r>
            <a:r>
              <a:rPr lang="de-DE" sz="2400" dirty="0">
                <a:solidFill>
                  <a:schemeClr val="tx1"/>
                </a:solidFill>
              </a:rPr>
              <a:t>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of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their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subcultures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expresses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itself</a:t>
            </a:r>
            <a:endParaRPr lang="en-US" sz="2400" dirty="0">
              <a:solidFill>
                <a:schemeClr val="tx1"/>
              </a:solidFill>
            </a:endParaRPr>
          </a:p>
          <a:p>
            <a:pPr marL="447675" indent="-447675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communicative rules and norms that apply in a </a:t>
            </a:r>
            <a:r>
              <a:rPr lang="cs-CZ" sz="2400" dirty="0" err="1">
                <a:solidFill>
                  <a:schemeClr val="tx1"/>
                </a:solidFill>
              </a:rPr>
              <a:t>social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community</a:t>
            </a:r>
            <a:endParaRPr lang="cs-CZ" sz="2400" dirty="0">
              <a:solidFill>
                <a:schemeClr val="tx1"/>
              </a:solidFill>
            </a:endParaRPr>
          </a:p>
          <a:p>
            <a:pPr marL="447675" indent="-447675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the abstract set of cultural knowledge that exists within each of us, according to which all communicative interaction takes place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de-DE" sz="2400" dirty="0">
                <a:solidFill>
                  <a:schemeClr val="tx1"/>
                </a:solidFill>
              </a:rPr>
              <a:t>		</a:t>
            </a:r>
            <a:r>
              <a:rPr lang="cs-CZ" sz="2400" dirty="0">
                <a:solidFill>
                  <a:schemeClr val="tx1"/>
                </a:solidFill>
              </a:rPr>
              <a:t>				       </a:t>
            </a:r>
            <a:r>
              <a:rPr lang="de-DE" sz="2400" dirty="0">
                <a:solidFill>
                  <a:schemeClr val="tx1"/>
                </a:solidFill>
              </a:rPr>
              <a:t>			</a:t>
            </a:r>
            <a:r>
              <a:rPr lang="cs-CZ" sz="2400" dirty="0">
                <a:solidFill>
                  <a:schemeClr val="tx1"/>
                </a:solidFill>
              </a:rPr>
              <a:t> (Michel </a:t>
            </a:r>
            <a:r>
              <a:rPr lang="cs-CZ" sz="2400" dirty="0" err="1">
                <a:solidFill>
                  <a:schemeClr val="tx1"/>
                </a:solidFill>
              </a:rPr>
              <a:t>Foucault</a:t>
            </a:r>
            <a:r>
              <a:rPr lang="cs-CZ" sz="2400" dirty="0">
                <a:solidFill>
                  <a:schemeClr val="tx1"/>
                </a:solidFill>
              </a:rPr>
              <a:t>)</a:t>
            </a:r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163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Autofit/>
          </a:bodyPr>
          <a:lstStyle/>
          <a:p>
            <a:r>
              <a:rPr lang="cs-CZ" sz="3600" dirty="0" err="1"/>
              <a:t>Discourse</a:t>
            </a:r>
            <a:r>
              <a:rPr lang="cs-CZ" sz="3600" dirty="0"/>
              <a:t> – </a:t>
            </a:r>
            <a:br>
              <a:rPr lang="cs-CZ" sz="3600" dirty="0"/>
            </a:br>
            <a:r>
              <a:rPr lang="cs-CZ" sz="3600" dirty="0" err="1"/>
              <a:t>Discursive</a:t>
            </a:r>
            <a:r>
              <a:rPr lang="cs-CZ" sz="3600" dirty="0"/>
              <a:t> </a:t>
            </a:r>
            <a:r>
              <a:rPr lang="cs-CZ" sz="3600" dirty="0" err="1"/>
              <a:t>structures</a:t>
            </a:r>
            <a:r>
              <a:rPr lang="cs-CZ" sz="3600" dirty="0"/>
              <a:t> and </a:t>
            </a:r>
            <a:r>
              <a:rPr lang="cs-CZ" sz="3600" dirty="0" err="1"/>
              <a:t>formations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not only the texts themselves as the final product of communication, but the set of assumptions (presuppositions) that condition the forms of these texts, on which these texts are based.</a:t>
            </a:r>
            <a:endParaRPr lang="cs-CZ" dirty="0"/>
          </a:p>
          <a:p>
            <a:pPr marL="0" indent="0">
              <a:buNone/>
            </a:pPr>
            <a:r>
              <a:rPr lang="cs-CZ" sz="3200" dirty="0"/>
              <a:t>					</a:t>
            </a:r>
            <a:r>
              <a:rPr lang="cs-CZ" dirty="0"/>
              <a:t>      </a:t>
            </a:r>
            <a:r>
              <a:rPr lang="cs-CZ" sz="3200" dirty="0"/>
              <a:t>Michel </a:t>
            </a:r>
            <a:r>
              <a:rPr lang="cs-CZ" sz="3200" dirty="0" err="1"/>
              <a:t>Foucault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35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0215"/>
            <a:ext cx="8229600" cy="1214422"/>
          </a:xfrm>
        </p:spPr>
        <p:txBody>
          <a:bodyPr>
            <a:normAutofit/>
          </a:bodyPr>
          <a:lstStyle/>
          <a:p>
            <a:r>
              <a:rPr lang="en-US" dirty="0"/>
              <a:t>Institute of Linguistics and Social Studies in Duisburg Germany</a:t>
            </a:r>
            <a:endParaRPr lang="en-GB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cs-CZ" dirty="0">
                <a:solidFill>
                  <a:schemeClr val="tx1"/>
                </a:solidFill>
              </a:rPr>
              <a:t>C</a:t>
            </a:r>
            <a:r>
              <a:rPr lang="en-US" dirty="0" err="1">
                <a:solidFill>
                  <a:schemeClr val="tx1"/>
                </a:solidFill>
              </a:rPr>
              <a:t>ritical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discourse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theor</a:t>
            </a:r>
            <a:r>
              <a:rPr lang="cs-CZ" dirty="0">
                <a:solidFill>
                  <a:schemeClr val="tx1"/>
                </a:solidFill>
              </a:rPr>
              <a:t>y in </a:t>
            </a:r>
            <a:r>
              <a:rPr lang="en-US" dirty="0">
                <a:solidFill>
                  <a:schemeClr val="tx1"/>
                </a:solidFill>
              </a:rPr>
              <a:t>Duisburg</a:t>
            </a:r>
          </a:p>
          <a:p>
            <a:pPr algn="ctr">
              <a:buNone/>
            </a:pPr>
            <a:r>
              <a:rPr lang="cs-CZ" dirty="0" err="1">
                <a:solidFill>
                  <a:schemeClr val="tx1"/>
                </a:solidFill>
              </a:rPr>
              <a:t>Journal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kultuRRevolution</a:t>
            </a:r>
            <a:r>
              <a:rPr lang="cs-CZ" dirty="0">
                <a:solidFill>
                  <a:schemeClr val="tx1"/>
                </a:solidFill>
              </a:rPr>
              <a:t> – </a:t>
            </a:r>
            <a:r>
              <a:rPr lang="cs-CZ" dirty="0" err="1">
                <a:solidFill>
                  <a:schemeClr val="tx1"/>
                </a:solidFill>
              </a:rPr>
              <a:t>zeitschrift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für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diskurstheorie</a:t>
            </a:r>
            <a:endParaRPr lang="cs-CZ" dirty="0">
              <a:solidFill>
                <a:schemeClr val="tx1"/>
              </a:solidFill>
            </a:endParaRPr>
          </a:p>
          <a:p>
            <a:pPr>
              <a:buNone/>
            </a:pPr>
            <a:endParaRPr lang="cs-CZ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cs-CZ" dirty="0" err="1">
                <a:solidFill>
                  <a:schemeClr val="tx1"/>
                </a:solidFill>
              </a:rPr>
              <a:t>Representatives</a:t>
            </a:r>
            <a:r>
              <a:rPr lang="cs-CZ" dirty="0">
                <a:solidFill>
                  <a:schemeClr val="tx1"/>
                </a:solidFill>
              </a:rPr>
              <a:t>: </a:t>
            </a:r>
          </a:p>
          <a:p>
            <a:pPr>
              <a:buNone/>
            </a:pPr>
            <a:r>
              <a:rPr lang="cs-CZ" dirty="0" err="1">
                <a:solidFill>
                  <a:schemeClr val="tx1"/>
                </a:solidFill>
              </a:rPr>
              <a:t>Jürgen</a:t>
            </a:r>
            <a:r>
              <a:rPr lang="cs-CZ" dirty="0">
                <a:solidFill>
                  <a:schemeClr val="tx1"/>
                </a:solidFill>
              </a:rPr>
              <a:t> Link</a:t>
            </a:r>
          </a:p>
          <a:p>
            <a:pPr>
              <a:buNone/>
            </a:pPr>
            <a:r>
              <a:rPr lang="cs-CZ" dirty="0">
                <a:solidFill>
                  <a:schemeClr val="tx1"/>
                </a:solidFill>
              </a:rPr>
              <a:t>Siegfried </a:t>
            </a:r>
            <a:r>
              <a:rPr lang="cs-CZ" dirty="0" err="1">
                <a:solidFill>
                  <a:schemeClr val="tx1"/>
                </a:solidFill>
              </a:rPr>
              <a:t>Jäger</a:t>
            </a:r>
            <a:endParaRPr lang="cs-CZ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cs-CZ" dirty="0">
                <a:solidFill>
                  <a:schemeClr val="tx1"/>
                </a:solidFill>
              </a:rPr>
              <a:t>Michael Fleischer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80F18-341E-4368-B59F-6C4E1152C55D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236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631960"/>
            <a:ext cx="8329642" cy="2439982"/>
          </a:xfrm>
        </p:spPr>
        <p:txBody>
          <a:bodyPr>
            <a:normAutofit/>
          </a:bodyPr>
          <a:lstStyle/>
          <a:p>
            <a:r>
              <a:rPr lang="de-DE" b="1" dirty="0" err="1"/>
              <a:t>culture</a:t>
            </a:r>
            <a:r>
              <a:rPr lang="cs-CZ" b="1" dirty="0"/>
              <a:t> a</a:t>
            </a:r>
            <a:r>
              <a:rPr lang="de-DE" b="1" dirty="0" err="1"/>
              <a:t>nd</a:t>
            </a:r>
            <a:r>
              <a:rPr lang="cs-CZ" b="1" dirty="0"/>
              <a:t> Dis</a:t>
            </a:r>
            <a:r>
              <a:rPr lang="de-DE" b="1" dirty="0" err="1"/>
              <a:t>co</a:t>
            </a:r>
            <a:r>
              <a:rPr lang="cs-CZ" b="1" dirty="0" err="1"/>
              <a:t>urs</a:t>
            </a:r>
            <a:r>
              <a:rPr lang="de-DE" b="1" dirty="0"/>
              <a:t>e</a:t>
            </a:r>
            <a:br>
              <a:rPr lang="cs-CZ" b="1" dirty="0"/>
            </a:br>
            <a:br>
              <a:rPr lang="cs-CZ" b="1" dirty="0"/>
            </a:br>
            <a:r>
              <a:rPr lang="cs-CZ" sz="3600" b="1" dirty="0"/>
              <a:t>Michael </a:t>
            </a:r>
            <a:r>
              <a:rPr lang="cs-CZ" sz="3600" b="1" dirty="0" err="1"/>
              <a:t>Fleischer</a:t>
            </a:r>
            <a:endParaRPr lang="en-GB" sz="3600" b="1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FB2F1-E9F0-6552-04DF-1C835BC43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88FFA6-869E-BBE3-86B2-E8CC2D1E7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158" y="528248"/>
            <a:ext cx="6400800" cy="976745"/>
          </a:xfrm>
        </p:spPr>
        <p:txBody>
          <a:bodyPr/>
          <a:lstStyle/>
          <a:p>
            <a:r>
              <a:rPr lang="cs-CZ" dirty="0" err="1"/>
              <a:t>culture</a:t>
            </a:r>
            <a:r>
              <a:rPr lang="cs-CZ" dirty="0"/>
              <a:t> as </a:t>
            </a:r>
            <a:r>
              <a:rPr lang="cs-CZ" dirty="0" err="1"/>
              <a:t>third</a:t>
            </a:r>
            <a:r>
              <a:rPr lang="cs-CZ" dirty="0"/>
              <a:t> reality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BA26DD4-5486-8505-4466-12920FC7B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158" y="2041814"/>
            <a:ext cx="7731249" cy="4195498"/>
          </a:xfrm>
        </p:spPr>
        <p:txBody>
          <a:bodyPr>
            <a:normAutofit lnSpcReduction="10000"/>
          </a:bodyPr>
          <a:lstStyle/>
          <a:p>
            <a:pPr marL="332185" indent="-332185">
              <a:buFont typeface="Wingdings" panose="05000000000000000000" pitchFamily="2" charset="2"/>
              <a:buChar char="q"/>
            </a:pPr>
            <a:endParaRPr lang="cs-CZ" sz="2400" dirty="0">
              <a:solidFill>
                <a:schemeClr val="tx1"/>
              </a:solidFill>
            </a:endParaRPr>
          </a:p>
          <a:p>
            <a:pPr marL="332185" indent="-332185">
              <a:buFont typeface="Wingdings" panose="05000000000000000000" pitchFamily="2" charset="2"/>
              <a:buChar char="q"/>
            </a:pPr>
            <a:r>
              <a:rPr lang="cs-CZ" sz="2400" dirty="0" err="1">
                <a:solidFill>
                  <a:schemeClr val="tx1"/>
                </a:solidFill>
              </a:rPr>
              <a:t>semiotic</a:t>
            </a:r>
            <a:r>
              <a:rPr lang="cs-CZ" sz="2400" dirty="0">
                <a:solidFill>
                  <a:schemeClr val="tx1"/>
                </a:solidFill>
              </a:rPr>
              <a:t>, </a:t>
            </a:r>
            <a:r>
              <a:rPr lang="cs-CZ" sz="2400" dirty="0" err="1">
                <a:solidFill>
                  <a:schemeClr val="tx1"/>
                </a:solidFill>
              </a:rPr>
              <a:t>semantic</a:t>
            </a:r>
            <a:r>
              <a:rPr lang="cs-CZ" sz="2400" dirty="0">
                <a:solidFill>
                  <a:schemeClr val="tx1"/>
                </a:solidFill>
              </a:rPr>
              <a:t> and </a:t>
            </a:r>
            <a:r>
              <a:rPr lang="cs-CZ" sz="2400" dirty="0" err="1">
                <a:solidFill>
                  <a:schemeClr val="tx1"/>
                </a:solidFill>
              </a:rPr>
              <a:t>thus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communicative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third</a:t>
            </a:r>
            <a:r>
              <a:rPr lang="cs-CZ" sz="2400" dirty="0">
                <a:solidFill>
                  <a:schemeClr val="tx1"/>
                </a:solidFill>
              </a:rPr>
              <a:t> reality</a:t>
            </a:r>
          </a:p>
          <a:p>
            <a:pPr marL="332185" indent="-332185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hierarchically structured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system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of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discourses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that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is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based</a:t>
            </a:r>
            <a:r>
              <a:rPr lang="cs-CZ" sz="2400" dirty="0">
                <a:solidFill>
                  <a:schemeClr val="tx1"/>
                </a:solidFill>
              </a:rPr>
              <a:t> on </a:t>
            </a:r>
            <a:r>
              <a:rPr lang="cs-CZ" sz="2400" dirty="0" err="1">
                <a:solidFill>
                  <a:schemeClr val="tx1"/>
                </a:solidFill>
              </a:rPr>
              <a:t>the</a:t>
            </a:r>
            <a:r>
              <a:rPr lang="cs-CZ" sz="2400" dirty="0">
                <a:solidFill>
                  <a:schemeClr val="tx1"/>
                </a:solidFill>
              </a:rPr>
              <a:t> second, </a:t>
            </a:r>
            <a:r>
              <a:rPr lang="cs-CZ" sz="2400" dirty="0" err="1">
                <a:solidFill>
                  <a:schemeClr val="tx1"/>
                </a:solidFill>
              </a:rPr>
              <a:t>social</a:t>
            </a:r>
            <a:r>
              <a:rPr lang="cs-CZ" sz="2400" dirty="0">
                <a:solidFill>
                  <a:schemeClr val="tx1"/>
                </a:solidFill>
              </a:rPr>
              <a:t> (</a:t>
            </a:r>
            <a:r>
              <a:rPr lang="cs-CZ" sz="2400" dirty="0" err="1">
                <a:solidFill>
                  <a:schemeClr val="tx1"/>
                </a:solidFill>
              </a:rPr>
              <a:t>social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groups</a:t>
            </a:r>
            <a:r>
              <a:rPr lang="cs-CZ" sz="2400" dirty="0">
                <a:solidFill>
                  <a:schemeClr val="tx1"/>
                </a:solidFill>
              </a:rPr>
              <a:t>, supra-</a:t>
            </a:r>
            <a:r>
              <a:rPr lang="cs-CZ" sz="2400" dirty="0" err="1">
                <a:solidFill>
                  <a:schemeClr val="tx1"/>
                </a:solidFill>
              </a:rPr>
              <a:t>groups</a:t>
            </a:r>
            <a:r>
              <a:rPr lang="cs-CZ" sz="2400" dirty="0">
                <a:solidFill>
                  <a:schemeClr val="tx1"/>
                </a:solidFill>
              </a:rPr>
              <a:t>, society) and </a:t>
            </a:r>
            <a:r>
              <a:rPr lang="cs-CZ" sz="2400" dirty="0" err="1">
                <a:solidFill>
                  <a:schemeClr val="tx1"/>
                </a:solidFill>
              </a:rPr>
              <a:t>first</a:t>
            </a:r>
            <a:r>
              <a:rPr lang="cs-CZ" sz="2400" dirty="0">
                <a:solidFill>
                  <a:schemeClr val="tx1"/>
                </a:solidFill>
              </a:rPr>
              <a:t> reality (</a:t>
            </a:r>
            <a:r>
              <a:rPr lang="cs-CZ" sz="2400" dirty="0" err="1">
                <a:solidFill>
                  <a:schemeClr val="tx1"/>
                </a:solidFill>
              </a:rPr>
              <a:t>physical</a:t>
            </a:r>
            <a:r>
              <a:rPr lang="cs-CZ" sz="2400" dirty="0">
                <a:solidFill>
                  <a:schemeClr val="tx1"/>
                </a:solidFill>
              </a:rPr>
              <a:t> and </a:t>
            </a:r>
            <a:r>
              <a:rPr lang="cs-CZ" sz="2400" dirty="0" err="1">
                <a:solidFill>
                  <a:schemeClr val="tx1"/>
                </a:solidFill>
              </a:rPr>
              <a:t>biological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world</a:t>
            </a:r>
            <a:r>
              <a:rPr lang="cs-CZ" sz="2400" dirty="0">
                <a:solidFill>
                  <a:schemeClr val="tx1"/>
                </a:solidFill>
              </a:rPr>
              <a:t>)</a:t>
            </a:r>
          </a:p>
          <a:p>
            <a:pPr marL="332185" indent="-332185">
              <a:buFont typeface="Wingdings" panose="05000000000000000000" pitchFamily="2" charset="2"/>
              <a:buChar char="q"/>
            </a:pPr>
            <a:r>
              <a:rPr lang="cs-CZ" sz="2400" dirty="0" err="1">
                <a:solidFill>
                  <a:schemeClr val="tx1"/>
                </a:solidFill>
              </a:rPr>
              <a:t>each</a:t>
            </a:r>
            <a:r>
              <a:rPr lang="cs-CZ" sz="2400" dirty="0">
                <a:solidFill>
                  <a:schemeClr val="tx1"/>
                </a:solidFill>
              </a:rPr>
              <a:t> society has </a:t>
            </a:r>
            <a:r>
              <a:rPr lang="cs-CZ" sz="2400" dirty="0" err="1">
                <a:solidFill>
                  <a:schemeClr val="tx1"/>
                </a:solidFill>
              </a:rPr>
              <a:t>its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own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system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of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discourses</a:t>
            </a:r>
            <a:r>
              <a:rPr lang="cs-CZ" sz="2400" dirty="0">
                <a:solidFill>
                  <a:schemeClr val="tx1"/>
                </a:solidFill>
              </a:rPr>
              <a:t> – </a:t>
            </a:r>
            <a:r>
              <a:rPr lang="cs-CZ" sz="2400" dirty="0" err="1">
                <a:solidFill>
                  <a:schemeClr val="tx1"/>
                </a:solidFill>
              </a:rPr>
              <a:t>the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interdiscourse</a:t>
            </a:r>
            <a:r>
              <a:rPr lang="cs-CZ" sz="2400" dirty="0">
                <a:solidFill>
                  <a:schemeClr val="tx1"/>
                </a:solidFill>
              </a:rPr>
              <a:t>, </a:t>
            </a:r>
            <a:r>
              <a:rPr lang="cs-CZ" sz="2400" dirty="0" err="1">
                <a:solidFill>
                  <a:schemeClr val="tx1"/>
                </a:solidFill>
              </a:rPr>
              <a:t>discourses</a:t>
            </a:r>
            <a:r>
              <a:rPr lang="cs-CZ" sz="2400" dirty="0">
                <a:solidFill>
                  <a:schemeClr val="tx1"/>
                </a:solidFill>
              </a:rPr>
              <a:t> and </a:t>
            </a:r>
            <a:r>
              <a:rPr lang="cs-CZ" sz="2400" dirty="0" err="1">
                <a:solidFill>
                  <a:schemeClr val="tx1"/>
                </a:solidFill>
              </a:rPr>
              <a:t>special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discourses</a:t>
            </a:r>
            <a:endParaRPr lang="cs-CZ" sz="2400" dirty="0">
              <a:solidFill>
                <a:schemeClr val="tx1"/>
              </a:solidFill>
            </a:endParaRPr>
          </a:p>
          <a:p>
            <a:pPr marL="332185" indent="-332185">
              <a:buFont typeface="Wingdings" panose="05000000000000000000" pitchFamily="2" charset="2"/>
              <a:buChar char="q"/>
            </a:pPr>
            <a:endParaRPr lang="en-GB" sz="1950" dirty="0">
              <a:solidFill>
                <a:schemeClr val="tx1"/>
              </a:solidFill>
            </a:endParaRPr>
          </a:p>
          <a:p>
            <a:pPr marL="332185" indent="-332185">
              <a:buFont typeface="Wingdings" panose="05000000000000000000" pitchFamily="2" charset="2"/>
              <a:buChar char="q"/>
            </a:pPr>
            <a:endParaRPr lang="cs-CZ" sz="1800" dirty="0">
              <a:solidFill>
                <a:schemeClr val="tx1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C858893-D2A0-F3C4-8377-CD127C747C22}"/>
              </a:ext>
            </a:extLst>
          </p:cNvPr>
          <p:cNvSpPr txBox="1"/>
          <p:nvPr/>
        </p:nvSpPr>
        <p:spPr>
          <a:xfrm>
            <a:off x="5508104" y="138834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M. </a:t>
            </a:r>
            <a:r>
              <a:rPr lang="cs-CZ" dirty="0" err="1"/>
              <a:t>Fleischer</a:t>
            </a:r>
            <a:r>
              <a:rPr lang="cs-CZ" dirty="0"/>
              <a:t> 2006</a:t>
            </a:r>
          </a:p>
        </p:txBody>
      </p:sp>
    </p:spTree>
    <p:extLst>
      <p:ext uri="{BB962C8B-B14F-4D97-AF65-F5344CB8AC3E}">
        <p14:creationId xmlns:p14="http://schemas.microsoft.com/office/powerpoint/2010/main" val="1332109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A6BE3-5857-05E6-E91E-9BB89D91E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Oval 3">
            <a:extLst>
              <a:ext uri="{FF2B5EF4-FFF2-40B4-BE49-F238E27FC236}">
                <a16:creationId xmlns:a16="http://schemas.microsoft.com/office/drawing/2014/main" id="{D9CF70B6-29E0-EC14-21CC-04B9D6F54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1" y="620688"/>
            <a:ext cx="7249756" cy="568863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5" name="Oval 1">
            <a:extLst>
              <a:ext uri="{FF2B5EF4-FFF2-40B4-BE49-F238E27FC236}">
                <a16:creationId xmlns:a16="http://schemas.microsoft.com/office/drawing/2014/main" id="{932E6CC2-2AE0-74DC-D8C9-F3105F8BB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3115" y="4232392"/>
            <a:ext cx="1178142" cy="904152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cs-CZ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2">
            <a:extLst>
              <a:ext uri="{FF2B5EF4-FFF2-40B4-BE49-F238E27FC236}">
                <a16:creationId xmlns:a16="http://schemas.microsoft.com/office/drawing/2014/main" id="{21F3E7B7-F668-3ACB-BFCF-FECF7B111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5126" y="2189374"/>
            <a:ext cx="3121210" cy="2538728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cs-CZ" sz="13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Oval 2">
            <a:extLst>
              <a:ext uri="{FF2B5EF4-FFF2-40B4-BE49-F238E27FC236}">
                <a16:creationId xmlns:a16="http://schemas.microsoft.com/office/drawing/2014/main" id="{CEEEED54-38A4-E859-AFA5-B40BC83EF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5373" y="2073764"/>
            <a:ext cx="2907852" cy="2538728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cs-CZ" sz="13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9" name="Oval 1">
            <a:extLst>
              <a:ext uri="{FF2B5EF4-FFF2-40B4-BE49-F238E27FC236}">
                <a16:creationId xmlns:a16="http://schemas.microsoft.com/office/drawing/2014/main" id="{9C59DDD4-9966-683C-CBD6-191AABA73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1825" y="3051994"/>
            <a:ext cx="1277736" cy="1047516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4F861860-25A4-3EFC-A9D7-2A356AAAE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1749" y="1111331"/>
            <a:ext cx="3305024" cy="7617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500" b="1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Third</a:t>
            </a:r>
            <a:r>
              <a:rPr lang="cs-CZ" sz="1500" b="1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de-DE" sz="1500" b="1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R</a:t>
            </a:r>
            <a:r>
              <a:rPr lang="cs-CZ" sz="1500" b="1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eality</a:t>
            </a:r>
            <a:r>
              <a:rPr lang="cs-CZ" sz="1500" b="1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50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(≈ </a:t>
            </a:r>
            <a:r>
              <a:rPr lang="cs-CZ" sz="1500" b="1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Culture</a:t>
            </a:r>
            <a:r>
              <a:rPr lang="cs-CZ" sz="150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50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Society</a:t>
            </a:r>
            <a:r>
              <a:rPr lang="de-DE" sz="150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+</a:t>
            </a:r>
            <a:endParaRPr lang="cs-CZ" sz="1500" dirty="0">
              <a:solidFill>
                <a:schemeClr val="bg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Interdi</a:t>
            </a:r>
            <a:r>
              <a:rPr lang="cs-CZ" sz="150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course</a:t>
            </a:r>
            <a:r>
              <a:rPr lang="de-DE" sz="1500" dirty="0"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cs-CZ" sz="1500" dirty="0"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909053A1-6FEB-CC58-2754-D834558B8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852" y="2406562"/>
            <a:ext cx="1446619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Subculture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95B1939D-B9DD-7ED6-4227-3D33A7962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460" y="3273418"/>
            <a:ext cx="1075052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cs-CZ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762EA173-6741-6BFE-B8FB-99557B69D55E}"/>
              </a:ext>
            </a:extLst>
          </p:cNvPr>
          <p:cNvSpPr txBox="1"/>
          <p:nvPr/>
        </p:nvSpPr>
        <p:spPr>
          <a:xfrm>
            <a:off x="2194852" y="4534110"/>
            <a:ext cx="1774172" cy="5539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500" dirty="0" err="1">
                <a:solidFill>
                  <a:schemeClr val="bg1"/>
                </a:solidFill>
              </a:rPr>
              <a:t>Special</a:t>
            </a:r>
            <a:r>
              <a:rPr lang="cs-CZ" sz="1500" dirty="0">
                <a:solidFill>
                  <a:schemeClr val="bg1"/>
                </a:solidFill>
              </a:rPr>
              <a:t> </a:t>
            </a:r>
            <a:r>
              <a:rPr lang="cs-CZ" sz="1500" dirty="0" err="1">
                <a:solidFill>
                  <a:schemeClr val="bg1"/>
                </a:solidFill>
              </a:rPr>
              <a:t>discourse</a:t>
            </a:r>
            <a:endParaRPr lang="en-GB" sz="1350" dirty="0">
              <a:solidFill>
                <a:schemeClr val="bg1"/>
              </a:solidFill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876F8BC-AFC3-6948-F87A-30C47935F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49347" y="5233086"/>
            <a:ext cx="479737" cy="310465"/>
          </a:xfrm>
        </p:spPr>
        <p:txBody>
          <a:bodyPr/>
          <a:lstStyle/>
          <a:p>
            <a:fld id="{11022783-759A-48A1-AB34-CC503BCBA6DC}" type="slidenum">
              <a:rPr lang="en-GB" sz="1200"/>
              <a:pPr/>
              <a:t>12</a:t>
            </a:fld>
            <a:endParaRPr lang="en-GB" sz="12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B3BA831-AF29-00D0-76E1-573364ED255D}"/>
              </a:ext>
            </a:extLst>
          </p:cNvPr>
          <p:cNvSpPr txBox="1"/>
          <p:nvPr/>
        </p:nvSpPr>
        <p:spPr>
          <a:xfrm>
            <a:off x="7033228" y="6087271"/>
            <a:ext cx="164923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350" dirty="0"/>
              <a:t>M. </a:t>
            </a:r>
            <a:r>
              <a:rPr lang="cs-CZ" sz="1350" dirty="0" err="1"/>
              <a:t>Fleischer</a:t>
            </a:r>
            <a:r>
              <a:rPr lang="cs-CZ" sz="1350" dirty="0"/>
              <a:t> 2006</a:t>
            </a:r>
          </a:p>
        </p:txBody>
      </p:sp>
      <p:sp>
        <p:nvSpPr>
          <p:cNvPr id="4" name="Oval 1">
            <a:extLst>
              <a:ext uri="{FF2B5EF4-FFF2-40B4-BE49-F238E27FC236}">
                <a16:creationId xmlns:a16="http://schemas.microsoft.com/office/drawing/2014/main" id="{B69FD02E-6168-E3FC-90FE-93914BA7F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5093" y="2815613"/>
            <a:ext cx="1178142" cy="904152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de-DE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de-DE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1">
            <a:extLst>
              <a:ext uri="{FF2B5EF4-FFF2-40B4-BE49-F238E27FC236}">
                <a16:creationId xmlns:a16="http://schemas.microsoft.com/office/drawing/2014/main" id="{FE2087E2-86B9-F5AB-5C69-B6560971C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8604" y="2975277"/>
            <a:ext cx="1178142" cy="904152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cs-CZ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1">
            <a:extLst>
              <a:ext uri="{FF2B5EF4-FFF2-40B4-BE49-F238E27FC236}">
                <a16:creationId xmlns:a16="http://schemas.microsoft.com/office/drawing/2014/main" id="{7B2AB2F8-8980-1A6C-6273-DE2C1094F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492" y="3599840"/>
            <a:ext cx="1178142" cy="904152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de-DE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de-DE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0DAA01DF-9885-BBF5-B086-5E600B5FE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8090" y="2471598"/>
            <a:ext cx="1223106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Subculture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90EA7C1F-3494-8550-A2E1-B853EAA7836D}"/>
              </a:ext>
            </a:extLst>
          </p:cNvPr>
          <p:cNvSpPr txBox="1"/>
          <p:nvPr/>
        </p:nvSpPr>
        <p:spPr>
          <a:xfrm>
            <a:off x="4635122" y="4933003"/>
            <a:ext cx="1982405" cy="3231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bg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500" dirty="0" err="1">
                <a:solidFill>
                  <a:schemeClr val="bg1"/>
                </a:solidFill>
              </a:rPr>
              <a:t>Special</a:t>
            </a:r>
            <a:r>
              <a:rPr lang="cs-CZ" sz="1500" dirty="0">
                <a:solidFill>
                  <a:schemeClr val="bg1"/>
                </a:solidFill>
              </a:rPr>
              <a:t> </a:t>
            </a:r>
            <a:r>
              <a:rPr lang="cs-CZ" sz="1500" dirty="0" err="1">
                <a:solidFill>
                  <a:schemeClr val="bg1"/>
                </a:solidFill>
              </a:rPr>
              <a:t>discourse</a:t>
            </a:r>
            <a:endParaRPr lang="en-GB" sz="1500" dirty="0">
              <a:solidFill>
                <a:schemeClr val="bg1"/>
              </a:solidFill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B22F883-A0D0-D844-B4CC-EC180EED5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7491" y="3080674"/>
            <a:ext cx="144661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Discourse</a:t>
            </a:r>
            <a:endParaRPr lang="cs-CZ" sz="15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indent="336947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sz="13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810C4736-DDB3-5E99-A084-C351A7EAE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3029" y="2650397"/>
            <a:ext cx="144661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Discourse</a:t>
            </a:r>
            <a:endParaRPr lang="cs-CZ" sz="15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indent="336947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sz="13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9E29DC56-D251-C7BA-2661-D0295BF5D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087" y="5290527"/>
            <a:ext cx="1868003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indent="65485"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825" dirty="0"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de-DE" sz="1500" b="1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Interdi</a:t>
            </a:r>
            <a:r>
              <a:rPr lang="cs-CZ" sz="1500" b="1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scourse</a:t>
            </a:r>
            <a:r>
              <a:rPr lang="de-DE" sz="1500" b="1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cs-CZ" sz="13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94AD380-2A3B-104D-A8F4-BCAEDC8A6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34" y="4032968"/>
            <a:ext cx="1446619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Discourse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Oval 1">
            <a:extLst>
              <a:ext uri="{FF2B5EF4-FFF2-40B4-BE49-F238E27FC236}">
                <a16:creationId xmlns:a16="http://schemas.microsoft.com/office/drawing/2014/main" id="{899290C1-D278-0721-AD6F-9DF006FD3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2678" y="4881125"/>
            <a:ext cx="1178142" cy="904152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cs-CZ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98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3400" y="1772816"/>
            <a:ext cx="8097308" cy="4110462"/>
          </a:xfrm>
          <a:solidFill>
            <a:srgbClr val="FFFFCC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T</a:t>
            </a:r>
            <a:r>
              <a:rPr lang="en-US" dirty="0"/>
              <a:t>he </a:t>
            </a:r>
            <a:r>
              <a:rPr lang="cs-CZ" b="1" dirty="0" err="1"/>
              <a:t>social</a:t>
            </a:r>
            <a:r>
              <a:rPr lang="cs-CZ" b="1" dirty="0"/>
              <a:t> </a:t>
            </a:r>
            <a:r>
              <a:rPr lang="en-US" b="1" dirty="0"/>
              <a:t>system </a:t>
            </a:r>
            <a:r>
              <a:rPr lang="cs-CZ" b="1" dirty="0" err="1"/>
              <a:t>of</a:t>
            </a:r>
            <a:r>
              <a:rPr lang="cs-CZ" b="1" dirty="0"/>
              <a:t> society </a:t>
            </a:r>
            <a:r>
              <a:rPr lang="en-US" dirty="0"/>
              <a:t>consists of at least </a:t>
            </a:r>
            <a:r>
              <a:rPr lang="cs-CZ" dirty="0" err="1"/>
              <a:t>three</a:t>
            </a:r>
            <a:r>
              <a:rPr lang="cs-CZ" dirty="0"/>
              <a:t> </a:t>
            </a:r>
            <a:r>
              <a:rPr lang="en-US" dirty="0"/>
              <a:t>real, interconnected and systematically connected subsystems</a:t>
            </a:r>
            <a:endParaRPr lang="cs-CZ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cs-CZ" b="1" dirty="0" err="1"/>
              <a:t>Social</a:t>
            </a:r>
            <a:r>
              <a:rPr lang="cs-CZ" b="1" dirty="0"/>
              <a:t> </a:t>
            </a:r>
            <a:r>
              <a:rPr lang="en-US" b="1" dirty="0"/>
              <a:t>groups </a:t>
            </a:r>
            <a:r>
              <a:rPr lang="en-US" dirty="0"/>
              <a:t>(</a:t>
            </a:r>
            <a:r>
              <a:rPr lang="en-US" dirty="0" err="1"/>
              <a:t>eg</a:t>
            </a:r>
            <a:r>
              <a:rPr lang="cs-CZ" dirty="0"/>
              <a:t>.</a:t>
            </a:r>
            <a:r>
              <a:rPr lang="en-US" dirty="0"/>
              <a:t> groups of friends, work groups, student circles, etc.) are part of subcultures. A cultural group can </a:t>
            </a:r>
            <a:r>
              <a:rPr lang="cs-CZ" dirty="0" err="1"/>
              <a:t>have</a:t>
            </a:r>
            <a:r>
              <a:rPr lang="en-US" dirty="0"/>
              <a:t> its own discourse</a:t>
            </a:r>
            <a:endParaRPr lang="cs-CZ" dirty="0"/>
          </a:p>
          <a:p>
            <a:endParaRPr lang="en-GB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173DD-CE01-4AC1-8627-E5677FE5B747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00F34097-4A16-3F84-41D0-C8706A6FE12D}"/>
              </a:ext>
            </a:extLst>
          </p:cNvPr>
          <p:cNvSpPr txBox="1">
            <a:spLocks/>
          </p:cNvSpPr>
          <p:nvPr/>
        </p:nvSpPr>
        <p:spPr>
          <a:xfrm>
            <a:off x="533400" y="476672"/>
            <a:ext cx="8097308" cy="1524000"/>
          </a:xfrm>
          <a:prstGeom prst="rect">
            <a:avLst/>
          </a:prstGeom>
          <a:noFill/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dirty="0"/>
              <a:t>Stratification of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social</a:t>
            </a:r>
            <a:r>
              <a:rPr lang="cs-CZ" b="1" dirty="0"/>
              <a:t> </a:t>
            </a:r>
            <a:r>
              <a:rPr lang="cs-CZ" b="1" dirty="0" err="1"/>
              <a:t>system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8484" y="220659"/>
            <a:ext cx="7927032" cy="1524000"/>
          </a:xfrm>
          <a:noFill/>
        </p:spPr>
        <p:txBody>
          <a:bodyPr/>
          <a:lstStyle/>
          <a:p>
            <a:r>
              <a:rPr lang="en-GB" b="1" dirty="0"/>
              <a:t>Stratification of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social</a:t>
            </a:r>
            <a:r>
              <a:rPr lang="cs-CZ" b="1" dirty="0"/>
              <a:t> </a:t>
            </a:r>
            <a:r>
              <a:rPr lang="cs-CZ" b="1" dirty="0" err="1"/>
              <a:t>system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75378" y="1628800"/>
            <a:ext cx="7441038" cy="4246541"/>
          </a:xfrm>
          <a:solidFill>
            <a:srgbClr val="FFFFCC"/>
          </a:solidFill>
        </p:spPr>
        <p:txBody>
          <a:bodyPr/>
          <a:lstStyle/>
          <a:p>
            <a:pPr lvl="0"/>
            <a:r>
              <a:rPr lang="en-US" b="1" dirty="0"/>
              <a:t>Subculture </a:t>
            </a:r>
            <a:r>
              <a:rPr lang="en-US" dirty="0"/>
              <a:t>comprises several </a:t>
            </a:r>
            <a:r>
              <a:rPr lang="cs-CZ" dirty="0" err="1"/>
              <a:t>social</a:t>
            </a:r>
            <a:r>
              <a:rPr lang="en-US" dirty="0"/>
              <a:t> groups that share a common catalog of norms, values and rules of behavior </a:t>
            </a:r>
            <a:endParaRPr lang="cs-CZ" dirty="0"/>
          </a:p>
          <a:p>
            <a:pPr lvl="0"/>
            <a:r>
              <a:rPr lang="en-US" dirty="0"/>
              <a:t>In each subculture, a special discourse is used that characterizes that subculture </a:t>
            </a:r>
            <a:endParaRPr lang="cs-CZ" dirty="0"/>
          </a:p>
          <a:p>
            <a:pPr lvl="0"/>
            <a:r>
              <a:rPr lang="cs-CZ" dirty="0" err="1"/>
              <a:t>One</a:t>
            </a:r>
            <a:r>
              <a:rPr lang="cs-CZ" dirty="0"/>
              <a:t> s</a:t>
            </a:r>
            <a:r>
              <a:rPr lang="en-US" dirty="0" err="1"/>
              <a:t>ubculture</a:t>
            </a:r>
            <a:r>
              <a:rPr lang="en-US" dirty="0"/>
              <a:t> separates from other subcultures and from the upper system of </a:t>
            </a:r>
            <a:r>
              <a:rPr lang="cs-CZ" dirty="0"/>
              <a:t>society</a:t>
            </a:r>
            <a:r>
              <a:rPr lang="en-US" dirty="0"/>
              <a:t>.</a:t>
            </a:r>
            <a:r>
              <a:rPr lang="en-US" b="1" dirty="0"/>
              <a:t> </a:t>
            </a:r>
            <a:endParaRPr lang="cs-CZ" dirty="0"/>
          </a:p>
          <a:p>
            <a:endParaRPr lang="en-GB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6CDD-EF35-4469-B490-CA05F24660AB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292097"/>
            <a:ext cx="8097308" cy="1524000"/>
          </a:xfrm>
          <a:noFill/>
        </p:spPr>
        <p:txBody>
          <a:bodyPr/>
          <a:lstStyle/>
          <a:p>
            <a:r>
              <a:rPr lang="cs-CZ" b="1" dirty="0" err="1"/>
              <a:t>Stratification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social</a:t>
            </a:r>
            <a:r>
              <a:rPr lang="cs-CZ" b="1" dirty="0"/>
              <a:t> </a:t>
            </a:r>
            <a:r>
              <a:rPr lang="cs-CZ" b="1" dirty="0" err="1"/>
              <a:t>system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71600" y="1700808"/>
            <a:ext cx="7128792" cy="3767670"/>
          </a:xfrm>
          <a:solidFill>
            <a:srgbClr val="FFFFCC"/>
          </a:solidFill>
        </p:spPr>
        <p:txBody>
          <a:bodyPr>
            <a:normAutofit/>
          </a:bodyPr>
          <a:lstStyle/>
          <a:p>
            <a:r>
              <a:rPr lang="cs-CZ" b="1" dirty="0"/>
              <a:t>Society </a:t>
            </a:r>
            <a:r>
              <a:rPr lang="en-US" dirty="0"/>
              <a:t>(</a:t>
            </a:r>
            <a:r>
              <a:rPr lang="en-US" dirty="0" err="1"/>
              <a:t>eg</a:t>
            </a:r>
            <a:r>
              <a:rPr lang="cs-CZ" dirty="0"/>
              <a:t>.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en-US" dirty="0"/>
              <a:t>Polish</a:t>
            </a:r>
            <a:r>
              <a:rPr lang="cs-CZ" dirty="0"/>
              <a:t> </a:t>
            </a:r>
            <a:r>
              <a:rPr lang="cs-CZ" dirty="0" err="1"/>
              <a:t>or</a:t>
            </a:r>
            <a:r>
              <a:rPr lang="en-US" dirty="0"/>
              <a:t> German</a:t>
            </a:r>
            <a:r>
              <a:rPr lang="cs-CZ" dirty="0"/>
              <a:t> society</a:t>
            </a:r>
            <a:r>
              <a:rPr lang="en-US" dirty="0"/>
              <a:t>) </a:t>
            </a:r>
            <a:r>
              <a:rPr lang="cs-CZ" dirty="0" err="1"/>
              <a:t>is</a:t>
            </a:r>
            <a:endParaRPr lang="cs-CZ" dirty="0"/>
          </a:p>
          <a:p>
            <a:r>
              <a:rPr lang="cs-CZ" dirty="0" err="1"/>
              <a:t>based</a:t>
            </a:r>
            <a:r>
              <a:rPr lang="cs-CZ" dirty="0"/>
              <a:t> on </a:t>
            </a:r>
            <a:r>
              <a:rPr lang="en-US" dirty="0"/>
              <a:t>its </a:t>
            </a:r>
            <a:r>
              <a:rPr lang="en-US" dirty="0" err="1"/>
              <a:t>interdiscourse</a:t>
            </a:r>
            <a:r>
              <a:rPr lang="en-US" dirty="0"/>
              <a:t> </a:t>
            </a:r>
          </a:p>
          <a:p>
            <a:r>
              <a:rPr lang="en-US" dirty="0"/>
              <a:t>ha</a:t>
            </a:r>
            <a:r>
              <a:rPr lang="cs-CZ" dirty="0"/>
              <a:t>s</a:t>
            </a:r>
            <a:r>
              <a:rPr lang="en-US" dirty="0"/>
              <a:t> a common history and tradition and use</a:t>
            </a:r>
            <a:r>
              <a:rPr lang="cs-CZ" dirty="0"/>
              <a:t>s</a:t>
            </a:r>
            <a:r>
              <a:rPr lang="en-US" dirty="0"/>
              <a:t> the same language </a:t>
            </a:r>
            <a:endParaRPr lang="cs-CZ" dirty="0"/>
          </a:p>
          <a:p>
            <a:pPr lvl="0"/>
            <a:r>
              <a:rPr lang="cs-CZ" dirty="0" err="1"/>
              <a:t>situated</a:t>
            </a:r>
            <a:r>
              <a:rPr lang="cs-CZ" dirty="0"/>
              <a:t> in </a:t>
            </a:r>
            <a:r>
              <a:rPr lang="en-US" dirty="0"/>
              <a:t>one common</a:t>
            </a:r>
            <a:r>
              <a:rPr lang="cs-CZ" dirty="0"/>
              <a:t> </a:t>
            </a:r>
            <a:r>
              <a:rPr lang="en-US" dirty="0"/>
              <a:t>geographical and</a:t>
            </a:r>
            <a:r>
              <a:rPr lang="cs-CZ" dirty="0"/>
              <a:t> </a:t>
            </a:r>
            <a:r>
              <a:rPr lang="en-US" dirty="0"/>
              <a:t>political</a:t>
            </a:r>
            <a:r>
              <a:rPr lang="cs-CZ" dirty="0"/>
              <a:t> </a:t>
            </a:r>
            <a:r>
              <a:rPr lang="cs-CZ" dirty="0" err="1"/>
              <a:t>space</a:t>
            </a:r>
            <a:r>
              <a:rPr lang="en-US" dirty="0"/>
              <a:t> </a:t>
            </a:r>
            <a:endParaRPr lang="cs-CZ" dirty="0"/>
          </a:p>
          <a:p>
            <a:pPr lvl="0"/>
            <a:r>
              <a:rPr lang="en-US" dirty="0"/>
              <a:t>contains all subcultures </a:t>
            </a:r>
            <a:r>
              <a:rPr lang="cs-CZ" dirty="0"/>
              <a:t>and </a:t>
            </a:r>
            <a:r>
              <a:rPr lang="cs-CZ" dirty="0" err="1"/>
              <a:t>social</a:t>
            </a:r>
            <a:r>
              <a:rPr lang="cs-CZ" dirty="0"/>
              <a:t> </a:t>
            </a:r>
            <a:r>
              <a:rPr lang="cs-CZ" dirty="0" err="1"/>
              <a:t>groups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community</a:t>
            </a:r>
            <a:r>
              <a:rPr lang="cs-CZ" dirty="0"/>
              <a:t> </a:t>
            </a:r>
            <a:r>
              <a:rPr lang="en-US" dirty="0"/>
              <a:t>and </a:t>
            </a:r>
            <a:r>
              <a:rPr lang="cs-CZ" dirty="0" err="1"/>
              <a:t>their</a:t>
            </a:r>
            <a:r>
              <a:rPr lang="en-US" dirty="0"/>
              <a:t> discourses</a:t>
            </a:r>
            <a:endParaRPr lang="en-GB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BDFD8-B784-4431-9FC4-87AF95501694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A3C36-A6F1-CE62-CA97-D5DFAF314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576DC9-B70A-C6ED-C1D7-A16423A41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7170"/>
            <a:ext cx="6554867" cy="1048491"/>
          </a:xfrm>
          <a:noFill/>
        </p:spPr>
        <p:txBody>
          <a:bodyPr/>
          <a:lstStyle/>
          <a:p>
            <a:r>
              <a:rPr lang="cs-CZ" b="1" dirty="0" err="1"/>
              <a:t>Discourse</a:t>
            </a:r>
            <a:endParaRPr lang="en-GB" b="1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31251E2-4156-6ED2-F04A-785505643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113" y="1185661"/>
            <a:ext cx="8019773" cy="4907635"/>
          </a:xfrm>
          <a:solidFill>
            <a:srgbClr val="FFFFCC"/>
          </a:solidFill>
        </p:spPr>
        <p:txBody>
          <a:bodyPr>
            <a:normAutofit/>
          </a:bodyPr>
          <a:lstStyle/>
          <a:p>
            <a:pPr marL="447675" indent="-447675">
              <a:buFont typeface="Wingdings" panose="05000000000000000000" pitchFamily="2" charset="2"/>
              <a:buChar char="q"/>
            </a:pPr>
            <a:r>
              <a:rPr lang="cs-CZ" dirty="0"/>
              <a:t>t</a:t>
            </a:r>
            <a:r>
              <a:rPr lang="de-DE" dirty="0"/>
              <a:t>he </a:t>
            </a:r>
            <a:r>
              <a:rPr lang="de-DE" dirty="0" err="1"/>
              <a:t>semiotic</a:t>
            </a:r>
            <a:r>
              <a:rPr lang="de-DE" dirty="0"/>
              <a:t> </a:t>
            </a:r>
            <a:r>
              <a:rPr lang="de-DE" dirty="0" err="1"/>
              <a:t>space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structured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discourses</a:t>
            </a:r>
            <a:endParaRPr lang="cs-CZ" dirty="0"/>
          </a:p>
          <a:p>
            <a:pPr marL="447675" indent="-447675">
              <a:buFont typeface="Wingdings" panose="05000000000000000000" pitchFamily="2" charset="2"/>
              <a:buChar char="q"/>
            </a:pPr>
            <a:r>
              <a:rPr lang="cs-CZ" dirty="0"/>
              <a:t>r</a:t>
            </a:r>
            <a:r>
              <a:rPr lang="en-US" dirty="0"/>
              <a:t>elated to </a:t>
            </a:r>
            <a:r>
              <a:rPr lang="en-US" u="sng" dirty="0"/>
              <a:t>social practice </a:t>
            </a:r>
            <a:r>
              <a:rPr lang="cs-CZ" dirty="0"/>
              <a:t>– </a:t>
            </a:r>
            <a:r>
              <a:rPr lang="cs-CZ" dirty="0" err="1"/>
              <a:t>way</a:t>
            </a:r>
            <a:r>
              <a:rPr lang="cs-CZ" dirty="0"/>
              <a:t> in </a:t>
            </a:r>
            <a:r>
              <a:rPr lang="cs-CZ" dirty="0" err="1"/>
              <a:t>which</a:t>
            </a:r>
            <a:r>
              <a:rPr lang="cs-CZ" dirty="0"/>
              <a:t> a society </a:t>
            </a:r>
            <a:r>
              <a:rPr lang="cs-CZ" dirty="0" err="1"/>
              <a:t>or</a:t>
            </a:r>
            <a:r>
              <a:rPr lang="cs-CZ" dirty="0"/>
              <a:t> on</a:t>
            </a:r>
            <a:r>
              <a:rPr lang="de-DE" dirty="0"/>
              <a:t>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their</a:t>
            </a:r>
            <a:r>
              <a:rPr lang="cs-CZ" dirty="0"/>
              <a:t> </a:t>
            </a:r>
            <a:r>
              <a:rPr lang="cs-CZ" dirty="0" err="1"/>
              <a:t>subcultures</a:t>
            </a:r>
            <a:r>
              <a:rPr lang="cs-CZ" dirty="0"/>
              <a:t> </a:t>
            </a:r>
            <a:r>
              <a:rPr lang="de-DE" dirty="0" err="1"/>
              <a:t>expresses</a:t>
            </a:r>
            <a:r>
              <a:rPr lang="de-DE" dirty="0"/>
              <a:t> </a:t>
            </a:r>
            <a:r>
              <a:rPr lang="de-DE" dirty="0" err="1"/>
              <a:t>itself</a:t>
            </a:r>
            <a:endParaRPr lang="en-US" dirty="0"/>
          </a:p>
          <a:p>
            <a:pPr marL="447675" indent="-447675">
              <a:buFont typeface="Wingdings" panose="05000000000000000000" pitchFamily="2" charset="2"/>
              <a:buChar char="q"/>
            </a:pPr>
            <a:r>
              <a:rPr lang="cs-CZ" dirty="0"/>
              <a:t>r</a:t>
            </a:r>
            <a:r>
              <a:rPr lang="en-US" dirty="0"/>
              <a:t>elated to </a:t>
            </a:r>
            <a:r>
              <a:rPr lang="en-US" u="sng" dirty="0"/>
              <a:t>social professional practice </a:t>
            </a:r>
            <a:r>
              <a:rPr lang="en-US" dirty="0"/>
              <a:t>(scientific, political, religious, artistic, legal discourse).  </a:t>
            </a:r>
          </a:p>
          <a:p>
            <a:pPr marL="447675" indent="-447675">
              <a:buFont typeface="Wingdings" panose="05000000000000000000" pitchFamily="2" charset="2"/>
              <a:buChar char="q"/>
            </a:pPr>
            <a:r>
              <a:rPr lang="en-US" dirty="0"/>
              <a:t>the abstract set of cultural knowledge that exists within each of us, according to which all communicative interaction takes place</a:t>
            </a:r>
            <a:r>
              <a:rPr lang="cs-CZ" dirty="0"/>
              <a:t> </a:t>
            </a:r>
          </a:p>
          <a:p>
            <a:pPr marL="447675" indent="-447675">
              <a:buFont typeface="Wingdings" panose="05000000000000000000" pitchFamily="2" charset="2"/>
              <a:buChar char="q"/>
            </a:pPr>
            <a:r>
              <a:rPr lang="en-US" dirty="0"/>
              <a:t>contains values, norms, stereotypes that are common in the respective subculture</a:t>
            </a:r>
            <a:r>
              <a:rPr lang="de-DE" dirty="0">
                <a:solidFill>
                  <a:schemeClr val="bg1"/>
                </a:solidFill>
              </a:rPr>
              <a:t>	</a:t>
            </a:r>
            <a:r>
              <a:rPr lang="cs-CZ" dirty="0">
                <a:solidFill>
                  <a:schemeClr val="bg1"/>
                </a:solidFill>
              </a:rPr>
              <a:t>				       </a:t>
            </a:r>
            <a:r>
              <a:rPr lang="de-DE" dirty="0">
                <a:solidFill>
                  <a:schemeClr val="bg1"/>
                </a:solidFill>
              </a:rPr>
              <a:t>			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FF52683-CF0F-1C9F-8651-B7EDD1469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78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512667" y="157755"/>
            <a:ext cx="6554867" cy="1524000"/>
          </a:xfrm>
          <a:noFill/>
        </p:spPr>
        <p:txBody>
          <a:bodyPr/>
          <a:lstStyle/>
          <a:p>
            <a:r>
              <a:rPr lang="cs-CZ" b="1" dirty="0" err="1"/>
              <a:t>Interdiscourse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2667" y="1844824"/>
            <a:ext cx="7927032" cy="4093421"/>
          </a:xfrm>
          <a:solidFill>
            <a:srgbClr val="FFFFCC"/>
          </a:solidFill>
        </p:spPr>
        <p:txBody>
          <a:bodyPr/>
          <a:lstStyle/>
          <a:p>
            <a:r>
              <a:rPr lang="en-US" dirty="0" err="1"/>
              <a:t>Interdiscourse</a:t>
            </a:r>
            <a:r>
              <a:rPr lang="en-US" dirty="0"/>
              <a:t> refers to the overarching discourse of the entire national culture</a:t>
            </a:r>
          </a:p>
          <a:p>
            <a:r>
              <a:rPr lang="en-US" dirty="0"/>
              <a:t>it has a mediating, integrating and safeguarding function for the national culture</a:t>
            </a:r>
          </a:p>
          <a:p>
            <a:r>
              <a:rPr lang="en-US" dirty="0"/>
              <a:t>forms an integrative space for all discourses of subcultures that are part of the national culture</a:t>
            </a:r>
            <a:endParaRPr lang="en-GB" dirty="0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78EC7-3F4D-4D0C-ADC5-4929553A64F1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511576" y="332656"/>
            <a:ext cx="6554867" cy="1222648"/>
          </a:xfrm>
          <a:noFill/>
        </p:spPr>
        <p:txBody>
          <a:bodyPr/>
          <a:lstStyle/>
          <a:p>
            <a:r>
              <a:rPr lang="en-GB" b="1" dirty="0"/>
              <a:t>Special discourses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92104" y="1916832"/>
            <a:ext cx="7999040" cy="3767670"/>
          </a:xfrm>
          <a:solidFill>
            <a:srgbClr val="FFFFCC"/>
          </a:solidFill>
        </p:spPr>
        <p:txBody>
          <a:bodyPr>
            <a:normAutofit/>
          </a:bodyPr>
          <a:lstStyle/>
          <a:p>
            <a:r>
              <a:rPr lang="en-US" dirty="0"/>
              <a:t>Specialized or subject-specific discourses (e.g. scientific, political, religious, artistic, mass media, legal, etc.)</a:t>
            </a:r>
            <a:endParaRPr lang="cs-CZ" dirty="0"/>
          </a:p>
          <a:p>
            <a:r>
              <a:rPr lang="en-US" dirty="0"/>
              <a:t>part of discourses or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en-US" dirty="0" err="1"/>
              <a:t>interdiscourse</a:t>
            </a:r>
            <a:endParaRPr lang="en-US" dirty="0"/>
          </a:p>
          <a:p>
            <a:r>
              <a:rPr lang="en-US" dirty="0"/>
              <a:t>organizes the (inter)discourses in the application to a more specific area</a:t>
            </a:r>
            <a:endParaRPr lang="en-GB" dirty="0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9E616-2664-41B6-9A17-877E41FABF25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EADC3-58F6-574E-6D53-9844BCCE6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Oval 3">
            <a:extLst>
              <a:ext uri="{FF2B5EF4-FFF2-40B4-BE49-F238E27FC236}">
                <a16:creationId xmlns:a16="http://schemas.microsoft.com/office/drawing/2014/main" id="{5C6F3EAA-3B6F-500C-27FF-D3357D10C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1" y="620688"/>
            <a:ext cx="7249756" cy="568863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 dirty="0"/>
          </a:p>
        </p:txBody>
      </p:sp>
      <p:sp>
        <p:nvSpPr>
          <p:cNvPr id="15" name="Oval 1">
            <a:extLst>
              <a:ext uri="{FF2B5EF4-FFF2-40B4-BE49-F238E27FC236}">
                <a16:creationId xmlns:a16="http://schemas.microsoft.com/office/drawing/2014/main" id="{3D8C1820-DFE7-41BD-A9B2-1299C9619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3115" y="4232392"/>
            <a:ext cx="1178142" cy="904152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cs-CZ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2">
            <a:extLst>
              <a:ext uri="{FF2B5EF4-FFF2-40B4-BE49-F238E27FC236}">
                <a16:creationId xmlns:a16="http://schemas.microsoft.com/office/drawing/2014/main" id="{3A9F93E9-CEE5-CEEB-00AB-F37C91117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042" y="2072503"/>
            <a:ext cx="2967294" cy="2655600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cs-CZ" sz="13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Oval 2">
            <a:extLst>
              <a:ext uri="{FF2B5EF4-FFF2-40B4-BE49-F238E27FC236}">
                <a16:creationId xmlns:a16="http://schemas.microsoft.com/office/drawing/2014/main" id="{A1EA1C74-28FE-BC4F-C48C-6AE28BF9B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5372" y="1976875"/>
            <a:ext cx="2959984" cy="2709582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cs-CZ" sz="13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9" name="Oval 1">
            <a:extLst>
              <a:ext uri="{FF2B5EF4-FFF2-40B4-BE49-F238E27FC236}">
                <a16:creationId xmlns:a16="http://schemas.microsoft.com/office/drawing/2014/main" id="{E11EF175-CD59-C073-1AC6-EEFECAC6B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1825" y="3051994"/>
            <a:ext cx="1277736" cy="1047516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2753795A-EE0B-048F-A624-45EAEFD42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1749" y="1111331"/>
            <a:ext cx="3305024" cy="7617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500" b="1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Third</a:t>
            </a:r>
            <a:r>
              <a:rPr lang="cs-CZ" sz="1500" b="1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de-DE" sz="1500" b="1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R</a:t>
            </a:r>
            <a:r>
              <a:rPr lang="cs-CZ" sz="1500" b="1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eality</a:t>
            </a:r>
            <a:r>
              <a:rPr lang="cs-CZ" sz="1500" b="1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50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(≈ </a:t>
            </a:r>
            <a:r>
              <a:rPr lang="cs-CZ" sz="1500" b="1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Culture</a:t>
            </a:r>
            <a:r>
              <a:rPr lang="cs-CZ" sz="150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50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Society</a:t>
            </a:r>
            <a:r>
              <a:rPr lang="de-DE" sz="150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+</a:t>
            </a:r>
            <a:endParaRPr lang="cs-CZ" sz="1500" dirty="0">
              <a:solidFill>
                <a:schemeClr val="bg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Interdi</a:t>
            </a:r>
            <a:r>
              <a:rPr lang="cs-CZ" sz="150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course</a:t>
            </a:r>
            <a:r>
              <a:rPr lang="de-DE" sz="1500" dirty="0"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cs-CZ" sz="1500" dirty="0"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364A6DF9-6D8C-44E2-3045-B61647FE9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852" y="2406562"/>
            <a:ext cx="1446619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Subculture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17B861C2-41E6-199A-EE58-C60EA7DAD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460" y="3273418"/>
            <a:ext cx="1075052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cs-CZ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382ABB54-F04B-C37B-7391-B9A76C8E4FF5}"/>
              </a:ext>
            </a:extLst>
          </p:cNvPr>
          <p:cNvSpPr txBox="1"/>
          <p:nvPr/>
        </p:nvSpPr>
        <p:spPr>
          <a:xfrm>
            <a:off x="2194852" y="4534110"/>
            <a:ext cx="1774172" cy="5539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500" dirty="0" err="1">
                <a:solidFill>
                  <a:schemeClr val="bg1"/>
                </a:solidFill>
              </a:rPr>
              <a:t>Special</a:t>
            </a:r>
            <a:r>
              <a:rPr lang="cs-CZ" sz="1500" dirty="0">
                <a:solidFill>
                  <a:schemeClr val="bg1"/>
                </a:solidFill>
              </a:rPr>
              <a:t> </a:t>
            </a:r>
            <a:r>
              <a:rPr lang="cs-CZ" sz="1500" dirty="0" err="1">
                <a:solidFill>
                  <a:schemeClr val="bg1"/>
                </a:solidFill>
              </a:rPr>
              <a:t>discourse</a:t>
            </a:r>
            <a:endParaRPr lang="en-GB" sz="1350" dirty="0">
              <a:solidFill>
                <a:schemeClr val="bg1"/>
              </a:solidFill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5000E7B-8835-E3BD-3380-42276D89E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49347" y="5233086"/>
            <a:ext cx="479737" cy="310465"/>
          </a:xfrm>
        </p:spPr>
        <p:txBody>
          <a:bodyPr/>
          <a:lstStyle/>
          <a:p>
            <a:fld id="{11022783-759A-48A1-AB34-CC503BCBA6DC}" type="slidenum">
              <a:rPr lang="en-GB" sz="1200"/>
              <a:pPr/>
              <a:t>19</a:t>
            </a:fld>
            <a:endParaRPr lang="en-GB" sz="12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BC70FA2-031B-08EE-22B1-C950546E13DD}"/>
              </a:ext>
            </a:extLst>
          </p:cNvPr>
          <p:cNvSpPr txBox="1"/>
          <p:nvPr/>
        </p:nvSpPr>
        <p:spPr>
          <a:xfrm>
            <a:off x="7033228" y="6087271"/>
            <a:ext cx="164923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350" dirty="0"/>
              <a:t>M. </a:t>
            </a:r>
            <a:r>
              <a:rPr lang="cs-CZ" sz="1350" dirty="0" err="1"/>
              <a:t>Fleischer</a:t>
            </a:r>
            <a:r>
              <a:rPr lang="cs-CZ" sz="1350" dirty="0"/>
              <a:t> 2006</a:t>
            </a:r>
          </a:p>
        </p:txBody>
      </p:sp>
      <p:sp>
        <p:nvSpPr>
          <p:cNvPr id="4" name="Oval 1">
            <a:extLst>
              <a:ext uri="{FF2B5EF4-FFF2-40B4-BE49-F238E27FC236}">
                <a16:creationId xmlns:a16="http://schemas.microsoft.com/office/drawing/2014/main" id="{57C3FCCE-EE43-F3BD-0EC4-C6DBFCF16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5093" y="2815613"/>
            <a:ext cx="1178142" cy="904152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de-DE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de-DE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1">
            <a:extLst>
              <a:ext uri="{FF2B5EF4-FFF2-40B4-BE49-F238E27FC236}">
                <a16:creationId xmlns:a16="http://schemas.microsoft.com/office/drawing/2014/main" id="{9AD8E814-8C9F-BA94-04CB-7B5CAF112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8604" y="2975277"/>
            <a:ext cx="1178142" cy="904152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cs-CZ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1">
            <a:extLst>
              <a:ext uri="{FF2B5EF4-FFF2-40B4-BE49-F238E27FC236}">
                <a16:creationId xmlns:a16="http://schemas.microsoft.com/office/drawing/2014/main" id="{4F579C42-85E5-810C-7583-5CDD64271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8154" y="3599840"/>
            <a:ext cx="1178142" cy="904152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de-DE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de-DE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18022440-D678-3414-FB36-AC6450892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8090" y="2471598"/>
            <a:ext cx="1223106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Subculture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CE3B1FFF-900C-672C-D770-AF948E39DD1F}"/>
              </a:ext>
            </a:extLst>
          </p:cNvPr>
          <p:cNvSpPr txBox="1"/>
          <p:nvPr/>
        </p:nvSpPr>
        <p:spPr>
          <a:xfrm>
            <a:off x="4635122" y="4933003"/>
            <a:ext cx="1982405" cy="3231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bg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500" dirty="0" err="1">
                <a:solidFill>
                  <a:schemeClr val="bg1"/>
                </a:solidFill>
              </a:rPr>
              <a:t>Special</a:t>
            </a:r>
            <a:r>
              <a:rPr lang="cs-CZ" sz="1500" dirty="0">
                <a:solidFill>
                  <a:schemeClr val="bg1"/>
                </a:solidFill>
              </a:rPr>
              <a:t> </a:t>
            </a:r>
            <a:r>
              <a:rPr lang="cs-CZ" sz="1500" dirty="0" err="1">
                <a:solidFill>
                  <a:schemeClr val="bg1"/>
                </a:solidFill>
              </a:rPr>
              <a:t>discourse</a:t>
            </a:r>
            <a:endParaRPr lang="en-GB" sz="1500" dirty="0">
              <a:solidFill>
                <a:schemeClr val="bg1"/>
              </a:solidFill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1DFCB90E-3EC4-66A3-AD9F-F74321008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3733" y="3080674"/>
            <a:ext cx="144661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Discourse</a:t>
            </a:r>
            <a:endParaRPr lang="cs-CZ" sz="15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indent="336947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sz="13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0931E56A-3237-6435-A59E-D584F9F1E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3029" y="2650397"/>
            <a:ext cx="144661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Discourse</a:t>
            </a:r>
            <a:endParaRPr lang="cs-CZ" sz="15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indent="336947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sz="13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6D667214-3130-0575-70D1-6A8155D17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087" y="5290527"/>
            <a:ext cx="1868003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indent="65485" defTabSz="685800" fontAlgn="base">
              <a:spcBef>
                <a:spcPct val="0"/>
              </a:spcBef>
              <a:spcAft>
                <a:spcPct val="0"/>
              </a:spcAft>
            </a:pPr>
            <a:r>
              <a:rPr lang="de-DE" sz="825" dirty="0"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de-DE" sz="1500" b="1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Interdi</a:t>
            </a:r>
            <a:r>
              <a:rPr lang="cs-CZ" sz="1500" b="1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scourse</a:t>
            </a:r>
            <a:r>
              <a:rPr lang="de-DE" sz="1500" b="1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cs-CZ" sz="13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FF3B915-EE45-5167-D715-92CCE24A2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34" y="4032968"/>
            <a:ext cx="1446619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50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Discourse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Oval 1">
            <a:extLst>
              <a:ext uri="{FF2B5EF4-FFF2-40B4-BE49-F238E27FC236}">
                <a16:creationId xmlns:a16="http://schemas.microsoft.com/office/drawing/2014/main" id="{AD24DA7A-6F2E-41DF-09BA-A1A01BB3A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2678" y="4881125"/>
            <a:ext cx="1178142" cy="904152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Social</a:t>
            </a:r>
            <a:r>
              <a:rPr lang="cs-CZ" sz="1350" dirty="0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cs-CZ" sz="1350" dirty="0" err="1">
                <a:solidFill>
                  <a:schemeClr val="bg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group</a:t>
            </a:r>
            <a:endParaRPr lang="cs-CZ" sz="13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439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075240" cy="1143000"/>
          </a:xfrm>
          <a:solidFill>
            <a:srgbClr val="11C1FF"/>
          </a:solidFill>
        </p:spPr>
        <p:txBody>
          <a:bodyPr>
            <a:normAutofit/>
          </a:bodyPr>
          <a:lstStyle/>
          <a:p>
            <a:r>
              <a:rPr lang="cs-CZ" dirty="0" err="1"/>
              <a:t>Linguistic</a:t>
            </a:r>
            <a:r>
              <a:rPr lang="cs-CZ" dirty="0"/>
              <a:t> </a:t>
            </a:r>
            <a:r>
              <a:rPr lang="cs-CZ" dirty="0" err="1"/>
              <a:t>Discourse</a:t>
            </a:r>
            <a:r>
              <a:rPr lang="cs-CZ" dirty="0"/>
              <a:t> </a:t>
            </a:r>
            <a:r>
              <a:rPr lang="cs-CZ" dirty="0" err="1"/>
              <a:t>Analysis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88840"/>
            <a:ext cx="8075240" cy="4248472"/>
          </a:xfrm>
          <a:solidFill>
            <a:srgbClr val="CCECFF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en-US" dirty="0"/>
              <a:t>Media Texts </a:t>
            </a:r>
            <a:r>
              <a:rPr lang="cs-CZ" dirty="0"/>
              <a:t>are</a:t>
            </a:r>
            <a:r>
              <a:rPr lang="en-US" dirty="0"/>
              <a:t> </a:t>
            </a:r>
            <a:r>
              <a:rPr lang="cs-CZ" dirty="0"/>
              <a:t>r</a:t>
            </a:r>
            <a:r>
              <a:rPr lang="en-US" dirty="0" err="1"/>
              <a:t>ealization</a:t>
            </a:r>
            <a:r>
              <a:rPr lang="cs-CZ" dirty="0"/>
              <a:t>s</a:t>
            </a:r>
            <a:r>
              <a:rPr lang="en-US" dirty="0"/>
              <a:t> of </a:t>
            </a:r>
            <a:r>
              <a:rPr lang="cs-CZ" dirty="0"/>
              <a:t>d</a:t>
            </a:r>
            <a:r>
              <a:rPr lang="en-US" dirty="0" err="1"/>
              <a:t>iscours</a:t>
            </a:r>
            <a:r>
              <a:rPr lang="cs-CZ" dirty="0"/>
              <a:t>e and</a:t>
            </a:r>
            <a:r>
              <a:rPr lang="de-DE" dirty="0"/>
              <a:t>/</a:t>
            </a:r>
            <a:r>
              <a:rPr lang="cs-CZ" dirty="0" err="1"/>
              <a:t>or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interdiscourse</a:t>
            </a:r>
            <a:endParaRPr lang="de-DE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en-US" dirty="0"/>
              <a:t>Media texts </a:t>
            </a:r>
            <a:r>
              <a:rPr lang="cs-CZ" dirty="0"/>
              <a:t>are </a:t>
            </a:r>
            <a:r>
              <a:rPr lang="cs-CZ" dirty="0" err="1"/>
              <a:t>suitable</a:t>
            </a:r>
            <a:r>
              <a:rPr lang="en-US" dirty="0"/>
              <a:t> material </a:t>
            </a:r>
            <a:r>
              <a:rPr lang="cs-CZ" dirty="0"/>
              <a:t>to </a:t>
            </a:r>
            <a:r>
              <a:rPr lang="cs-CZ" dirty="0" err="1"/>
              <a:t>gain</a:t>
            </a:r>
            <a:r>
              <a:rPr lang="cs-CZ" dirty="0"/>
              <a:t> </a:t>
            </a:r>
            <a:r>
              <a:rPr lang="cs-CZ" dirty="0" err="1"/>
              <a:t>information</a:t>
            </a:r>
            <a:r>
              <a:rPr lang="cs-CZ" dirty="0"/>
              <a:t> </a:t>
            </a:r>
            <a:r>
              <a:rPr lang="cs-CZ" dirty="0" err="1"/>
              <a:t>about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discourses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a society </a:t>
            </a:r>
            <a:r>
              <a:rPr lang="cs-CZ" dirty="0" err="1"/>
              <a:t>through</a:t>
            </a:r>
            <a:r>
              <a:rPr lang="cs-CZ" dirty="0"/>
              <a:t> </a:t>
            </a:r>
            <a:r>
              <a:rPr lang="en-US" dirty="0"/>
              <a:t>discursive analysis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en-GB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ADCBDA1-700E-479F-A9FC-91C787C6D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408" y="6055494"/>
            <a:ext cx="641927" cy="550986"/>
          </a:xfrm>
        </p:spPr>
        <p:txBody>
          <a:bodyPr/>
          <a:lstStyle/>
          <a:p>
            <a:fld id="{11022783-759A-48A1-AB34-CC503BCBA6DC}" type="slidenum">
              <a:rPr lang="en-GB" sz="2000" smtClean="0"/>
              <a:pPr/>
              <a:t>20</a:t>
            </a:fld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40518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0996" y="764704"/>
            <a:ext cx="7637428" cy="1379984"/>
          </a:xfrm>
          <a:solidFill>
            <a:srgbClr val="11C1FF"/>
          </a:solidFill>
        </p:spPr>
        <p:txBody>
          <a:bodyPr/>
          <a:lstStyle/>
          <a:p>
            <a:r>
              <a:rPr lang="cs-CZ" dirty="0" err="1"/>
              <a:t>Linguistic</a:t>
            </a:r>
            <a:r>
              <a:rPr lang="cs-CZ" dirty="0"/>
              <a:t> </a:t>
            </a:r>
            <a:r>
              <a:rPr lang="cs-CZ" dirty="0" err="1"/>
              <a:t>Discourse</a:t>
            </a:r>
            <a:r>
              <a:rPr lang="cs-CZ" dirty="0"/>
              <a:t> </a:t>
            </a:r>
            <a:r>
              <a:rPr lang="cs-CZ" dirty="0" err="1"/>
              <a:t>Analysis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5576" y="2636912"/>
            <a:ext cx="7632848" cy="3767670"/>
          </a:xfrm>
          <a:solidFill>
            <a:srgbClr val="CCECFF"/>
          </a:solidFill>
        </p:spPr>
        <p:txBody>
          <a:bodyPr>
            <a:normAutofit/>
          </a:bodyPr>
          <a:lstStyle/>
          <a:p>
            <a:r>
              <a:rPr lang="en-US" dirty="0"/>
              <a:t>Investigating the rules and conventions that regulate the appearance of a text</a:t>
            </a:r>
          </a:p>
          <a:p>
            <a:r>
              <a:rPr lang="en-US" dirty="0"/>
              <a:t>reconstruct the discourses (scientific, political, religious, artistic, mass media, legal, etc.)</a:t>
            </a:r>
            <a:r>
              <a:rPr lang="cs-CZ" dirty="0"/>
              <a:t> </a:t>
            </a:r>
            <a:r>
              <a:rPr lang="cs-CZ" dirty="0" err="1"/>
              <a:t>or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interdiscourse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a society</a:t>
            </a:r>
          </a:p>
          <a:p>
            <a:r>
              <a:rPr lang="en-US" dirty="0"/>
              <a:t>concerned with the historical and cultural conditions that </a:t>
            </a:r>
            <a:r>
              <a:rPr lang="cs-CZ" dirty="0" err="1"/>
              <a:t>determine</a:t>
            </a:r>
            <a:r>
              <a:rPr lang="en-US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discourses</a:t>
            </a:r>
            <a:r>
              <a:rPr lang="cs-CZ" dirty="0"/>
              <a:t> and </a:t>
            </a:r>
            <a:r>
              <a:rPr lang="cs-CZ" dirty="0" err="1"/>
              <a:t>interdiscourse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a society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3C252B5-E9E8-49CA-8981-2776689B1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3572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3DF79673-6A21-2C1F-E177-F0333C512A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2633" y="626056"/>
            <a:ext cx="8042718" cy="782052"/>
          </a:xfrm>
          <a:solidFill>
            <a:srgbClr val="11C1FF"/>
          </a:solidFill>
        </p:spPr>
        <p:txBody>
          <a:bodyPr>
            <a:normAutofit/>
          </a:bodyPr>
          <a:lstStyle/>
          <a:p>
            <a:pPr lvl="0"/>
            <a:r>
              <a:rPr lang="cs-CZ" dirty="0" err="1">
                <a:latin typeface="Calibri"/>
              </a:rPr>
              <a:t>Linguistic</a:t>
            </a:r>
            <a:r>
              <a:rPr lang="cs-CZ" dirty="0">
                <a:latin typeface="Calibri"/>
              </a:rPr>
              <a:t> </a:t>
            </a:r>
            <a:r>
              <a:rPr lang="cs-CZ" dirty="0" err="1">
                <a:latin typeface="Calibri"/>
              </a:rPr>
              <a:t>Discourse</a:t>
            </a:r>
            <a:r>
              <a:rPr lang="cs-CZ" dirty="0">
                <a:latin typeface="Calibri"/>
              </a:rPr>
              <a:t> </a:t>
            </a:r>
            <a:r>
              <a:rPr lang="cs-CZ" dirty="0" err="1">
                <a:latin typeface="Calibri"/>
              </a:rPr>
              <a:t>Analysis</a:t>
            </a:r>
            <a:endParaRPr lang="cs-CZ" sz="1350" b="1" dirty="0">
              <a:latin typeface="Calibri"/>
            </a:endParaRPr>
          </a:p>
        </p:txBody>
      </p:sp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2A0910E6-FC40-1D49-C3C5-76F6B327E81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72633" y="1628800"/>
            <a:ext cx="8042719" cy="4464496"/>
          </a:xfrm>
          <a:solidFill>
            <a:srgbClr val="CCECFF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 err="1"/>
              <a:t>Category</a:t>
            </a:r>
            <a:r>
              <a:rPr lang="cs-CZ" b="1" dirty="0"/>
              <a:t> </a:t>
            </a:r>
            <a:r>
              <a:rPr lang="cs-CZ" b="1" dirty="0" err="1"/>
              <a:t>System</a:t>
            </a:r>
            <a:endParaRPr lang="cs-CZ" b="1" dirty="0"/>
          </a:p>
          <a:p>
            <a:pPr marL="0" indent="0">
              <a:buNone/>
            </a:pPr>
            <a:endParaRPr lang="de-DE" dirty="0"/>
          </a:p>
          <a:p>
            <a:r>
              <a:rPr lang="cs-CZ" dirty="0" err="1"/>
              <a:t>Values</a:t>
            </a:r>
            <a:endParaRPr lang="cs-CZ" dirty="0"/>
          </a:p>
          <a:p>
            <a:r>
              <a:rPr lang="cs-CZ" dirty="0" err="1"/>
              <a:t>Normatives</a:t>
            </a:r>
            <a:endParaRPr lang="cs-CZ" dirty="0"/>
          </a:p>
          <a:p>
            <a:r>
              <a:rPr lang="cs-CZ" dirty="0" err="1"/>
              <a:t>Stereotypes</a:t>
            </a:r>
            <a:endParaRPr lang="cs-CZ" dirty="0"/>
          </a:p>
          <a:p>
            <a:r>
              <a:rPr lang="cs-CZ" dirty="0" err="1"/>
              <a:t>Oppositions</a:t>
            </a:r>
            <a:endParaRPr lang="cs-CZ" dirty="0"/>
          </a:p>
          <a:p>
            <a:pPr lvl="0"/>
            <a:endParaRPr lang="de-DE" dirty="0"/>
          </a:p>
        </p:txBody>
      </p:sp>
      <p:pic>
        <p:nvPicPr>
          <p:cNvPr id="2" name="Picture 2" descr="Discourse Analysis Annotated Bibliography - exegetical.tools">
            <a:extLst>
              <a:ext uri="{FF2B5EF4-FFF2-40B4-BE49-F238E27FC236}">
                <a16:creationId xmlns:a16="http://schemas.microsoft.com/office/drawing/2014/main" id="{9F3AF815-C288-7DBC-E1DD-DA81FA44B5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65676" y="2034289"/>
            <a:ext cx="4093657" cy="345925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Zástupný symbol pro číslo snímku 3">
            <a:extLst>
              <a:ext uri="{FF2B5EF4-FFF2-40B4-BE49-F238E27FC236}">
                <a16:creationId xmlns:a16="http://schemas.microsoft.com/office/drawing/2014/main" id="{65BFBD26-74A7-42FE-AF8C-827D87149153}"/>
              </a:ext>
            </a:extLst>
          </p:cNvPr>
          <p:cNvSpPr txBox="1"/>
          <p:nvPr/>
        </p:nvSpPr>
        <p:spPr>
          <a:xfrm>
            <a:off x="6457952" y="5624514"/>
            <a:ext cx="2057400" cy="2738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ctr" anchorCtr="0" compatLnSpc="1">
            <a:noAutofit/>
          </a:bodyPr>
          <a:lstStyle/>
          <a:p>
            <a:pPr algn="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6C01FE9-49E7-442D-B338-5EBD47D5E312}" type="slidenum">
              <a:rPr lang="cs-CZ" sz="900">
                <a:solidFill>
                  <a:srgbClr val="898989"/>
                </a:solidFill>
                <a:latin typeface="Calibri"/>
              </a:rPr>
              <a:pPr algn="r"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22</a:t>
            </a:fld>
            <a:endParaRPr lang="cs-CZ" sz="900">
              <a:solidFill>
                <a:srgbClr val="898989"/>
              </a:solidFill>
              <a:latin typeface="Calibri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5FAFE7F-0A7D-180F-3E78-DEA67C6C5E6C}"/>
              </a:ext>
            </a:extLst>
          </p:cNvPr>
          <p:cNvSpPr txBox="1"/>
          <p:nvPr/>
        </p:nvSpPr>
        <p:spPr>
          <a:xfrm>
            <a:off x="5182592" y="506220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/>
              <a:t>(Fleischer 2001)</a:t>
            </a:r>
            <a:endParaRPr lang="cs-CZ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09597"/>
            <a:ext cx="8229600" cy="1143000"/>
          </a:xfrm>
        </p:spPr>
        <p:txBody>
          <a:bodyPr/>
          <a:lstStyle/>
          <a:p>
            <a:r>
              <a:rPr lang="cs-CZ" b="1" dirty="0" err="1"/>
              <a:t>Cultural</a:t>
            </a:r>
            <a:r>
              <a:rPr lang="cs-CZ" b="1" dirty="0"/>
              <a:t> </a:t>
            </a:r>
            <a:r>
              <a:rPr lang="cs-CZ" b="1" dirty="0" err="1"/>
              <a:t>values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67796" y="1876803"/>
            <a:ext cx="8229600" cy="4295400"/>
          </a:xfrm>
        </p:spPr>
        <p:txBody>
          <a:bodyPr>
            <a:normAutofit/>
          </a:bodyPr>
          <a:lstStyle/>
          <a:p>
            <a:pPr marL="360363" indent="-360363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words that express an ideal or measure</a:t>
            </a:r>
            <a:endParaRPr lang="cs-CZ" sz="2400" dirty="0">
              <a:solidFill>
                <a:schemeClr val="tx1"/>
              </a:solidFill>
            </a:endParaRPr>
          </a:p>
          <a:p>
            <a:pPr marL="360363" indent="-360363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consider</a:t>
            </a:r>
            <a:r>
              <a:rPr lang="cs-CZ" sz="2400" dirty="0" err="1">
                <a:solidFill>
                  <a:schemeClr val="tx1"/>
                </a:solidFill>
              </a:rPr>
              <a:t>ed</a:t>
            </a:r>
            <a:r>
              <a:rPr lang="en-US" sz="2400" dirty="0">
                <a:solidFill>
                  <a:schemeClr val="tx1"/>
                </a:solidFill>
              </a:rPr>
              <a:t> ​​to be valuable in themselves</a:t>
            </a:r>
            <a:endParaRPr lang="cs-CZ" sz="2400" dirty="0">
              <a:solidFill>
                <a:schemeClr val="tx1"/>
              </a:solidFill>
            </a:endParaRPr>
          </a:p>
          <a:p>
            <a:pPr marL="360363" indent="-360363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no appreciative or normative character</a:t>
            </a:r>
            <a:r>
              <a:rPr lang="cs-CZ" sz="2400" dirty="0">
                <a:solidFill>
                  <a:schemeClr val="tx1"/>
                </a:solidFill>
              </a:rPr>
              <a:t>, </a:t>
            </a:r>
            <a:r>
              <a:rPr lang="en-US" sz="2400" dirty="0">
                <a:solidFill>
                  <a:schemeClr val="tx1"/>
                </a:solidFill>
              </a:rPr>
              <a:t>form the basis on which the valuation is performed</a:t>
            </a:r>
            <a:r>
              <a:rPr lang="cs-CZ" sz="2400" dirty="0">
                <a:solidFill>
                  <a:schemeClr val="tx1"/>
                </a:solidFill>
              </a:rPr>
              <a:t>, </a:t>
            </a:r>
            <a:r>
              <a:rPr lang="en-US" sz="2400" dirty="0">
                <a:solidFill>
                  <a:schemeClr val="tx1"/>
                </a:solidFill>
              </a:rPr>
              <a:t>the basis on which we classify things, facts, or properties as valuable or worthless</a:t>
            </a:r>
            <a:endParaRPr lang="cs-CZ" sz="2400" dirty="0">
              <a:solidFill>
                <a:schemeClr val="tx1"/>
              </a:solidFill>
            </a:endParaRPr>
          </a:p>
          <a:p>
            <a:pPr marL="360363" indent="-360363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positive concepts that formulate a goal, a desired state, or a desired property of a culture</a:t>
            </a:r>
            <a:endParaRPr lang="cs-CZ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3B12C-9D0D-4BB4-BF5B-B3EAB4325638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6554867" cy="1524000"/>
          </a:xfrm>
        </p:spPr>
        <p:txBody>
          <a:bodyPr>
            <a:normAutofit/>
          </a:bodyPr>
          <a:lstStyle/>
          <a:p>
            <a:r>
              <a:rPr lang="cs-CZ" b="1" dirty="0" err="1"/>
              <a:t>Cultural</a:t>
            </a:r>
            <a:r>
              <a:rPr lang="cs-CZ" b="1" dirty="0"/>
              <a:t> </a:t>
            </a:r>
            <a:r>
              <a:rPr lang="cs-CZ" b="1" dirty="0" err="1"/>
              <a:t>values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2667" y="1988840"/>
            <a:ext cx="6554867" cy="3767670"/>
          </a:xfrm>
        </p:spPr>
        <p:txBody>
          <a:bodyPr>
            <a:noAutofit/>
          </a:bodyPr>
          <a:lstStyle/>
          <a:p>
            <a:pPr marL="360363" indent="-360363" fontAlgn="t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homeland, old homeland, </a:t>
            </a:r>
            <a:endParaRPr lang="cs-CZ" sz="2400" dirty="0">
              <a:solidFill>
                <a:schemeClr val="tx1"/>
              </a:solidFill>
            </a:endParaRPr>
          </a:p>
          <a:p>
            <a:pPr marL="360363" indent="-360363" fontAlgn="t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family</a:t>
            </a:r>
            <a:r>
              <a:rPr lang="cs-CZ" sz="2400" dirty="0">
                <a:solidFill>
                  <a:schemeClr val="tx1"/>
                </a:solidFill>
              </a:rPr>
              <a:t>, </a:t>
            </a:r>
            <a:r>
              <a:rPr lang="cs-CZ" sz="2400" dirty="0" err="1">
                <a:solidFill>
                  <a:schemeClr val="tx1"/>
                </a:solidFill>
              </a:rPr>
              <a:t>children</a:t>
            </a:r>
            <a:endParaRPr lang="en-US" sz="2400" dirty="0">
              <a:solidFill>
                <a:schemeClr val="tx1"/>
              </a:solidFill>
            </a:endParaRPr>
          </a:p>
          <a:p>
            <a:pPr marL="360363" indent="-360363" fontAlgn="t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Czech culture, nation, fellow citizens</a:t>
            </a:r>
          </a:p>
          <a:p>
            <a:pPr marL="360363" indent="-360363" fontAlgn="t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truth, trust, solidarity</a:t>
            </a:r>
          </a:p>
          <a:p>
            <a:pPr marL="360363" indent="-360363" fontAlgn="t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morality, honor</a:t>
            </a:r>
          </a:p>
          <a:p>
            <a:pPr marL="360363" indent="-360363" fontAlgn="t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freedom, free world, freedom of speech</a:t>
            </a:r>
          </a:p>
          <a:p>
            <a:pPr marL="360363" indent="-360363" fontAlgn="t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human dignity, human</a:t>
            </a:r>
            <a:r>
              <a:rPr lang="cs-CZ" sz="2400" dirty="0" err="1">
                <a:solidFill>
                  <a:schemeClr val="tx1"/>
                </a:solidFill>
              </a:rPr>
              <a:t>ic</a:t>
            </a:r>
            <a:r>
              <a:rPr lang="en-US" sz="2400" dirty="0">
                <a:solidFill>
                  <a:schemeClr val="tx1"/>
                </a:solidFill>
              </a:rPr>
              <a:t> world, human life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5A4F-94EE-4754-92FE-6BCBB5F6B4EE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>
                <a:solidFill>
                  <a:schemeClr val="tx1"/>
                </a:solidFill>
              </a:rPr>
              <a:t>NORMALITY</a:t>
            </a:r>
          </a:p>
          <a:p>
            <a:pPr algn="ctr">
              <a:buNone/>
            </a:pPr>
            <a:r>
              <a:rPr lang="en-US" sz="3600" b="1" dirty="0">
                <a:solidFill>
                  <a:schemeClr val="tx1"/>
                </a:solidFill>
              </a:rPr>
              <a:t>What is normal?</a:t>
            </a:r>
          </a:p>
          <a:p>
            <a:pPr algn="ctr">
              <a:buNone/>
            </a:pPr>
            <a:endParaRPr lang="en-US" b="1" dirty="0"/>
          </a:p>
          <a:p>
            <a:pPr algn="ctr">
              <a:buNone/>
            </a:pPr>
            <a:r>
              <a:rPr lang="en-US" dirty="0">
                <a:solidFill>
                  <a:schemeClr val="tx1"/>
                </a:solidFill>
              </a:rPr>
              <a:t>Yesterday I was visiting my friends.</a:t>
            </a:r>
          </a:p>
          <a:p>
            <a:pPr algn="ctr">
              <a:buNone/>
            </a:pPr>
            <a:r>
              <a:rPr lang="en-US" dirty="0">
                <a:solidFill>
                  <a:schemeClr val="tx1"/>
                </a:solidFill>
              </a:rPr>
              <a:t>Even though I was invited</a:t>
            </a:r>
          </a:p>
          <a:p>
            <a:pPr algn="ctr">
              <a:buNone/>
            </a:pPr>
            <a:r>
              <a:rPr lang="en-US" dirty="0">
                <a:solidFill>
                  <a:schemeClr val="tx1"/>
                </a:solidFill>
              </a:rPr>
              <a:t>no real food was served,</a:t>
            </a:r>
          </a:p>
          <a:p>
            <a:pPr algn="ctr">
              <a:buNone/>
            </a:pPr>
            <a:r>
              <a:rPr lang="en-US" dirty="0">
                <a:solidFill>
                  <a:schemeClr val="tx1"/>
                </a:solidFill>
              </a:rPr>
              <a:t>but only bread and salami.</a:t>
            </a:r>
          </a:p>
          <a:p>
            <a:pPr algn="ctr">
              <a:buNone/>
            </a:pPr>
            <a:r>
              <a:rPr lang="en-US" dirty="0">
                <a:solidFill>
                  <a:schemeClr val="tx1"/>
                </a:solidFill>
              </a:rPr>
              <a:t>Still, they were nice to me.</a:t>
            </a:r>
          </a:p>
          <a:p>
            <a:pPr algn="ctr">
              <a:buNone/>
            </a:pPr>
            <a:r>
              <a:rPr lang="en-US" dirty="0">
                <a:solidFill>
                  <a:schemeClr val="tx1"/>
                </a:solidFill>
              </a:rPr>
              <a:t>After dinner we drank two more bottles of wine</a:t>
            </a:r>
          </a:p>
          <a:p>
            <a:pPr algn="ctr">
              <a:buNone/>
            </a:pPr>
            <a:r>
              <a:rPr lang="en-US" dirty="0">
                <a:solidFill>
                  <a:schemeClr val="tx1"/>
                </a:solidFill>
              </a:rPr>
              <a:t>even though the meal was over.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66895-EB96-4D64-AC8E-B09542178346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25</a:t>
            </a:fld>
            <a:endParaRPr lang="en-GB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IMG_20191030_2233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30279-8FDB-4794-B8F5-0CD2C8C874DB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AFAABFE-84E9-FB44-A111-8A26EC784DB8}"/>
              </a:ext>
            </a:extLst>
          </p:cNvPr>
          <p:cNvSpPr txBox="1"/>
          <p:nvPr/>
        </p:nvSpPr>
        <p:spPr>
          <a:xfrm>
            <a:off x="507595" y="5013176"/>
            <a:ext cx="30793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Thank you for not riding without a ticket. Paying is normal.</a:t>
            </a:r>
            <a:endParaRPr lang="cs-CZ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672"/>
            <a:ext cx="8229600" cy="1143000"/>
          </a:xfrm>
        </p:spPr>
        <p:txBody>
          <a:bodyPr/>
          <a:lstStyle/>
          <a:p>
            <a:r>
              <a:rPr lang="cs-CZ" dirty="0" err="1"/>
              <a:t>Normatives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84322" y="1412776"/>
            <a:ext cx="8229600" cy="5304082"/>
          </a:xfrm>
        </p:spPr>
        <p:txBody>
          <a:bodyPr>
            <a:normAutofit/>
          </a:bodyPr>
          <a:lstStyle/>
          <a:p>
            <a:pPr marL="360363" indent="-360363"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chemeClr val="tx1"/>
                </a:solidFill>
              </a:rPr>
              <a:t>tell </a:t>
            </a:r>
            <a:r>
              <a:rPr lang="cs-CZ" sz="2400" dirty="0" err="1">
                <a:solidFill>
                  <a:schemeClr val="tx1"/>
                </a:solidFill>
              </a:rPr>
              <a:t>us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what</a:t>
            </a:r>
            <a:r>
              <a:rPr lang="cs-CZ" sz="2400" dirty="0">
                <a:solidFill>
                  <a:schemeClr val="tx1"/>
                </a:solidFill>
              </a:rPr>
              <a:t> a </a:t>
            </a:r>
            <a:r>
              <a:rPr lang="cs-CZ" sz="2400" dirty="0" err="1">
                <a:solidFill>
                  <a:schemeClr val="tx1"/>
                </a:solidFill>
              </a:rPr>
              <a:t>social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community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or</a:t>
            </a:r>
            <a:r>
              <a:rPr lang="cs-CZ" sz="2400" dirty="0">
                <a:solidFill>
                  <a:schemeClr val="tx1"/>
                </a:solidFill>
              </a:rPr>
              <a:t> society </a:t>
            </a:r>
            <a:r>
              <a:rPr lang="cs-CZ" sz="2400" dirty="0" err="1">
                <a:solidFill>
                  <a:schemeClr val="tx1"/>
                </a:solidFill>
              </a:rPr>
              <a:t>considers</a:t>
            </a:r>
            <a:r>
              <a:rPr lang="cs-CZ" sz="2400" dirty="0">
                <a:solidFill>
                  <a:schemeClr val="tx1"/>
                </a:solidFill>
              </a:rPr>
              <a:t> as ‘</a:t>
            </a:r>
            <a:r>
              <a:rPr lang="cs-CZ" sz="2400" dirty="0" err="1">
                <a:solidFill>
                  <a:schemeClr val="tx1"/>
                </a:solidFill>
              </a:rPr>
              <a:t>normal’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and</a:t>
            </a:r>
            <a:r>
              <a:rPr lang="cs-CZ" sz="2400" dirty="0">
                <a:solidFill>
                  <a:schemeClr val="tx1"/>
                </a:solidFill>
              </a:rPr>
              <a:t> „</a:t>
            </a:r>
            <a:r>
              <a:rPr lang="cs-CZ" sz="2400" dirty="0" err="1">
                <a:solidFill>
                  <a:schemeClr val="tx1"/>
                </a:solidFill>
              </a:rPr>
              <a:t>abnormal</a:t>
            </a:r>
            <a:r>
              <a:rPr lang="cs-CZ" sz="2400" dirty="0">
                <a:solidFill>
                  <a:schemeClr val="tx1"/>
                </a:solidFill>
              </a:rPr>
              <a:t>“.</a:t>
            </a:r>
          </a:p>
          <a:p>
            <a:pPr marL="360363" indent="-360363">
              <a:buFont typeface="Wingdings" panose="05000000000000000000" pitchFamily="2" charset="2"/>
              <a:buChar char="q"/>
            </a:pPr>
            <a:r>
              <a:rPr lang="cs-CZ" sz="2400" dirty="0" err="1">
                <a:solidFill>
                  <a:schemeClr val="tx1"/>
                </a:solidFill>
              </a:rPr>
              <a:t>elements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of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speech</a:t>
            </a:r>
            <a:r>
              <a:rPr lang="cs-CZ" sz="2400" dirty="0">
                <a:solidFill>
                  <a:schemeClr val="tx1"/>
                </a:solidFill>
              </a:rPr>
              <a:t>, </a:t>
            </a:r>
            <a:r>
              <a:rPr lang="cs-CZ" sz="2400" dirty="0" err="1">
                <a:solidFill>
                  <a:schemeClr val="tx1"/>
                </a:solidFill>
              </a:rPr>
              <a:t>that</a:t>
            </a:r>
            <a:r>
              <a:rPr lang="cs-CZ" sz="2400" dirty="0">
                <a:solidFill>
                  <a:schemeClr val="tx1"/>
                </a:solidFill>
              </a:rPr>
              <a:t> express „normality“ </a:t>
            </a:r>
            <a:r>
              <a:rPr lang="cs-CZ" sz="2400" dirty="0" err="1">
                <a:solidFill>
                  <a:schemeClr val="tx1"/>
                </a:solidFill>
              </a:rPr>
              <a:t>of</a:t>
            </a:r>
            <a:r>
              <a:rPr lang="cs-CZ" sz="2400" dirty="0">
                <a:solidFill>
                  <a:schemeClr val="tx1"/>
                </a:solidFill>
              </a:rPr>
              <a:t> a </a:t>
            </a:r>
            <a:r>
              <a:rPr lang="cs-CZ" sz="2400" dirty="0" err="1">
                <a:solidFill>
                  <a:schemeClr val="tx1"/>
                </a:solidFill>
              </a:rPr>
              <a:t>culture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</a:p>
          <a:p>
            <a:pPr marL="360363" indent="-360363">
              <a:buFont typeface="Wingdings" panose="05000000000000000000" pitchFamily="2" charset="2"/>
              <a:buChar char="q"/>
            </a:pPr>
            <a:r>
              <a:rPr lang="cs-CZ" sz="2400" dirty="0" err="1">
                <a:solidFill>
                  <a:schemeClr val="tx1"/>
                </a:solidFill>
              </a:rPr>
              <a:t>measure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things</a:t>
            </a:r>
            <a:r>
              <a:rPr lang="cs-CZ" sz="2400" dirty="0">
                <a:solidFill>
                  <a:schemeClr val="tx1"/>
                </a:solidFill>
              </a:rPr>
              <a:t> on </a:t>
            </a:r>
            <a:r>
              <a:rPr lang="cs-CZ" sz="2400" dirty="0" err="1">
                <a:solidFill>
                  <a:schemeClr val="tx1"/>
                </a:solidFill>
              </a:rPr>
              <a:t>the</a:t>
            </a:r>
            <a:r>
              <a:rPr lang="cs-CZ" sz="2400" dirty="0">
                <a:solidFill>
                  <a:schemeClr val="tx1"/>
                </a:solidFill>
              </a:rPr>
              <a:t> basis </a:t>
            </a:r>
            <a:r>
              <a:rPr lang="cs-CZ" sz="2400" dirty="0" err="1">
                <a:solidFill>
                  <a:schemeClr val="tx1"/>
                </a:solidFill>
              </a:rPr>
              <a:t>of</a:t>
            </a:r>
            <a:r>
              <a:rPr lang="cs-CZ" sz="2400" dirty="0">
                <a:solidFill>
                  <a:schemeClr val="tx1"/>
                </a:solidFill>
              </a:rPr>
              <a:t> ‘normality’, </a:t>
            </a:r>
            <a:r>
              <a:rPr lang="cs-CZ" sz="2400" dirty="0" err="1">
                <a:solidFill>
                  <a:schemeClr val="tx1"/>
                </a:solidFill>
              </a:rPr>
              <a:t>valid</a:t>
            </a:r>
            <a:r>
              <a:rPr lang="cs-CZ" sz="2400" dirty="0">
                <a:solidFill>
                  <a:schemeClr val="tx1"/>
                </a:solidFill>
              </a:rPr>
              <a:t> in a </a:t>
            </a:r>
            <a:r>
              <a:rPr lang="cs-CZ" sz="2400" dirty="0" err="1">
                <a:solidFill>
                  <a:schemeClr val="tx1"/>
                </a:solidFill>
              </a:rPr>
              <a:t>given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culture</a:t>
            </a:r>
            <a:endParaRPr lang="cs-CZ" sz="2400" dirty="0">
              <a:solidFill>
                <a:schemeClr val="tx1"/>
              </a:solidFill>
            </a:endParaRPr>
          </a:p>
          <a:p>
            <a:pPr marL="360363" indent="-360363">
              <a:buFont typeface="Wingdings" panose="05000000000000000000" pitchFamily="2" charset="2"/>
              <a:buChar char="q"/>
            </a:pPr>
            <a:r>
              <a:rPr lang="cs-CZ" sz="2400" dirty="0" err="1">
                <a:solidFill>
                  <a:schemeClr val="tx1"/>
                </a:solidFill>
              </a:rPr>
              <a:t>differentiate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things</a:t>
            </a:r>
            <a:r>
              <a:rPr lang="cs-CZ" sz="2400" dirty="0">
                <a:solidFill>
                  <a:schemeClr val="tx1"/>
                </a:solidFill>
              </a:rPr>
              <a:t> in a </a:t>
            </a:r>
            <a:r>
              <a:rPr lang="cs-CZ" sz="2400" dirty="0" err="1">
                <a:solidFill>
                  <a:schemeClr val="tx1"/>
                </a:solidFill>
              </a:rPr>
              <a:t>judgmental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way</a:t>
            </a:r>
            <a:r>
              <a:rPr lang="cs-CZ" sz="2400" dirty="0">
                <a:solidFill>
                  <a:schemeClr val="tx1"/>
                </a:solidFill>
              </a:rPr>
              <a:t>. </a:t>
            </a:r>
          </a:p>
          <a:p>
            <a:pPr marL="360363" indent="-360363">
              <a:buFont typeface="Wingdings" panose="05000000000000000000" pitchFamily="2" charset="2"/>
              <a:buChar char="q"/>
            </a:pPr>
            <a:r>
              <a:rPr lang="cs-CZ" sz="2400" dirty="0" err="1">
                <a:solidFill>
                  <a:schemeClr val="tx1"/>
                </a:solidFill>
              </a:rPr>
              <a:t>draw</a:t>
            </a:r>
            <a:r>
              <a:rPr lang="cs-CZ" sz="2400" dirty="0">
                <a:solidFill>
                  <a:schemeClr val="tx1"/>
                </a:solidFill>
              </a:rPr>
              <a:t> a </a:t>
            </a:r>
            <a:r>
              <a:rPr lang="cs-CZ" sz="2400" dirty="0" err="1">
                <a:solidFill>
                  <a:schemeClr val="tx1"/>
                </a:solidFill>
              </a:rPr>
              <a:t>distinction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between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the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accepted</a:t>
            </a:r>
            <a:r>
              <a:rPr lang="cs-CZ" sz="2400" dirty="0">
                <a:solidFill>
                  <a:schemeClr val="tx1"/>
                </a:solidFill>
              </a:rPr>
              <a:t> "</a:t>
            </a:r>
            <a:r>
              <a:rPr lang="cs-CZ" sz="2400" dirty="0" err="1">
                <a:solidFill>
                  <a:schemeClr val="tx1"/>
                </a:solidFill>
              </a:rPr>
              <a:t>normal</a:t>
            </a:r>
            <a:r>
              <a:rPr lang="cs-CZ" sz="2400" dirty="0">
                <a:solidFill>
                  <a:schemeClr val="tx1"/>
                </a:solidFill>
              </a:rPr>
              <a:t>" </a:t>
            </a:r>
            <a:r>
              <a:rPr lang="cs-CZ" sz="2400" dirty="0" err="1">
                <a:solidFill>
                  <a:schemeClr val="tx1"/>
                </a:solidFill>
              </a:rPr>
              <a:t>and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the</a:t>
            </a:r>
            <a:r>
              <a:rPr lang="cs-CZ" sz="2400" dirty="0">
                <a:solidFill>
                  <a:schemeClr val="tx1"/>
                </a:solidFill>
              </a:rPr>
              <a:t> "ab-</a:t>
            </a:r>
            <a:r>
              <a:rPr lang="cs-CZ" sz="2400" dirty="0" err="1">
                <a:solidFill>
                  <a:schemeClr val="tx1"/>
                </a:solidFill>
              </a:rPr>
              <a:t>normal</a:t>
            </a:r>
            <a:r>
              <a:rPr lang="cs-CZ" sz="2400" dirty="0">
                <a:solidFill>
                  <a:schemeClr val="tx1"/>
                </a:solidFill>
              </a:rPr>
              <a:t>" </a:t>
            </a:r>
            <a:r>
              <a:rPr lang="cs-CZ" sz="2400" dirty="0" err="1">
                <a:solidFill>
                  <a:schemeClr val="tx1"/>
                </a:solidFill>
              </a:rPr>
              <a:t>and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evaluate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accordingly</a:t>
            </a:r>
            <a:endParaRPr lang="cs-CZ" sz="24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cs-CZ" sz="2200" dirty="0">
                <a:solidFill>
                  <a:schemeClr val="tx1"/>
                </a:solidFill>
              </a:rPr>
              <a:t>							</a:t>
            </a:r>
            <a:r>
              <a:rPr lang="de-DE" sz="2200" dirty="0">
                <a:solidFill>
                  <a:schemeClr val="tx1"/>
                </a:solidFill>
              </a:rPr>
              <a:t>					</a:t>
            </a:r>
            <a:r>
              <a:rPr lang="cs-CZ" sz="2200" dirty="0">
                <a:solidFill>
                  <a:schemeClr val="tx1"/>
                </a:solidFill>
              </a:rPr>
              <a:t>(Fleischer 2001, 387)</a:t>
            </a:r>
            <a:endParaRPr lang="en-GB" sz="2200" dirty="0">
              <a:solidFill>
                <a:schemeClr val="tx1"/>
              </a:solidFill>
            </a:endParaRP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D6F4F-99AB-451B-812D-438201DC8624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z="1600" smtClean="0">
                <a:solidFill>
                  <a:schemeClr val="tx1"/>
                </a:solidFill>
              </a:rPr>
              <a:pPr/>
              <a:t>27</a:t>
            </a:fld>
            <a:endParaRPr lang="en-GB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7285" y="260648"/>
            <a:ext cx="6554867" cy="1524000"/>
          </a:xfrm>
        </p:spPr>
        <p:txBody>
          <a:bodyPr/>
          <a:lstStyle/>
          <a:p>
            <a:r>
              <a:rPr lang="cs-CZ" dirty="0" err="1"/>
              <a:t>Normatives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37284" y="1556792"/>
            <a:ext cx="7391100" cy="4271726"/>
          </a:xfrm>
        </p:spPr>
        <p:txBody>
          <a:bodyPr>
            <a:normAutofit/>
          </a:bodyPr>
          <a:lstStyle/>
          <a:p>
            <a:pPr marL="360363" indent="-360363"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chemeClr val="tx1"/>
                </a:solidFill>
              </a:rPr>
              <a:t>normative </a:t>
            </a:r>
            <a:r>
              <a:rPr lang="cs-CZ" sz="2400" dirty="0" err="1">
                <a:solidFill>
                  <a:schemeClr val="tx1"/>
                </a:solidFill>
              </a:rPr>
              <a:t>forms</a:t>
            </a:r>
            <a:r>
              <a:rPr lang="cs-CZ" sz="2400" dirty="0">
                <a:solidFill>
                  <a:schemeClr val="tx1"/>
                </a:solidFill>
              </a:rPr>
              <a:t> are </a:t>
            </a:r>
            <a:r>
              <a:rPr lang="en-US" sz="2400" dirty="0">
                <a:solidFill>
                  <a:schemeClr val="tx1"/>
                </a:solidFill>
              </a:rPr>
              <a:t>used on a variety of contents</a:t>
            </a:r>
            <a:endParaRPr lang="cs-CZ" sz="2400" dirty="0">
              <a:solidFill>
                <a:schemeClr val="tx1"/>
              </a:solidFill>
            </a:endParaRPr>
          </a:p>
          <a:p>
            <a:pPr marL="360363" indent="-360363">
              <a:buFont typeface="Wingdings" panose="05000000000000000000" pitchFamily="2" charset="2"/>
              <a:buChar char="q"/>
            </a:pPr>
            <a:r>
              <a:rPr lang="cs-CZ" sz="2400" dirty="0" err="1">
                <a:solidFill>
                  <a:schemeClr val="tx1"/>
                </a:solidFill>
              </a:rPr>
              <a:t>aim</a:t>
            </a:r>
            <a:r>
              <a:rPr lang="cs-CZ" sz="2400" dirty="0">
                <a:solidFill>
                  <a:schemeClr val="tx1"/>
                </a:solidFill>
              </a:rPr>
              <a:t> to </a:t>
            </a:r>
            <a:r>
              <a:rPr lang="cs-CZ" sz="2400" dirty="0" err="1">
                <a:solidFill>
                  <a:schemeClr val="tx1"/>
                </a:solidFill>
              </a:rPr>
              <a:t>convince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others</a:t>
            </a:r>
            <a:r>
              <a:rPr lang="cs-CZ" sz="2400" dirty="0">
                <a:solidFill>
                  <a:schemeClr val="tx1"/>
                </a:solidFill>
              </a:rPr>
              <a:t> - </a:t>
            </a:r>
            <a:r>
              <a:rPr lang="cs-CZ" sz="2400" dirty="0" err="1">
                <a:solidFill>
                  <a:schemeClr val="tx1"/>
                </a:solidFill>
              </a:rPr>
              <a:t>using</a:t>
            </a:r>
            <a:r>
              <a:rPr lang="cs-CZ" sz="2400" dirty="0">
                <a:solidFill>
                  <a:schemeClr val="tx1"/>
                </a:solidFill>
              </a:rPr>
              <a:t> normative </a:t>
            </a:r>
            <a:r>
              <a:rPr lang="cs-CZ" sz="2400" dirty="0" err="1">
                <a:solidFill>
                  <a:schemeClr val="tx1"/>
                </a:solidFill>
              </a:rPr>
              <a:t>phrases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like</a:t>
            </a:r>
            <a:endParaRPr lang="cs-CZ" sz="2400" dirty="0">
              <a:solidFill>
                <a:schemeClr val="tx1"/>
              </a:solidFill>
            </a:endParaRPr>
          </a:p>
          <a:p>
            <a:pPr lvl="1"/>
            <a:r>
              <a:rPr lang="cs-CZ" sz="2400" dirty="0" err="1">
                <a:solidFill>
                  <a:schemeClr val="tx1"/>
                </a:solidFill>
              </a:rPr>
              <a:t>everybody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knows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that</a:t>
            </a:r>
            <a:r>
              <a:rPr lang="cs-CZ" sz="2400" dirty="0">
                <a:solidFill>
                  <a:schemeClr val="tx1"/>
                </a:solidFill>
              </a:rPr>
              <a:t> …, </a:t>
            </a:r>
          </a:p>
          <a:p>
            <a:pPr lvl="1"/>
            <a:r>
              <a:rPr lang="cs-CZ" sz="2400" dirty="0" err="1">
                <a:solidFill>
                  <a:schemeClr val="tx1"/>
                </a:solidFill>
              </a:rPr>
              <a:t>it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isn</a:t>
            </a:r>
            <a:r>
              <a:rPr lang="cs-CZ" sz="2400" dirty="0">
                <a:solidFill>
                  <a:schemeClr val="tx1"/>
                </a:solidFill>
              </a:rPr>
              <a:t>´t </a:t>
            </a:r>
            <a:r>
              <a:rPr lang="cs-CZ" sz="2400" dirty="0" err="1">
                <a:solidFill>
                  <a:schemeClr val="tx1"/>
                </a:solidFill>
              </a:rPr>
              <a:t>possible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that</a:t>
            </a:r>
            <a:r>
              <a:rPr lang="cs-CZ" sz="2400" dirty="0">
                <a:solidFill>
                  <a:schemeClr val="tx1"/>
                </a:solidFill>
              </a:rPr>
              <a:t> …, </a:t>
            </a:r>
          </a:p>
          <a:p>
            <a:pPr lvl="1"/>
            <a:r>
              <a:rPr lang="cs-CZ" sz="2400" dirty="0" err="1">
                <a:solidFill>
                  <a:schemeClr val="tx1"/>
                </a:solidFill>
              </a:rPr>
              <a:t>it</a:t>
            </a:r>
            <a:r>
              <a:rPr lang="cs-CZ" sz="2400" dirty="0">
                <a:solidFill>
                  <a:schemeClr val="tx1"/>
                </a:solidFill>
              </a:rPr>
              <a:t> can´t </a:t>
            </a:r>
            <a:r>
              <a:rPr lang="cs-CZ" sz="2400" dirty="0" err="1">
                <a:solidFill>
                  <a:schemeClr val="tx1"/>
                </a:solidFill>
              </a:rPr>
              <a:t>be</a:t>
            </a:r>
            <a:r>
              <a:rPr lang="cs-CZ" sz="2400" dirty="0">
                <a:solidFill>
                  <a:schemeClr val="tx1"/>
                </a:solidFill>
              </a:rPr>
              <a:t> … </a:t>
            </a:r>
          </a:p>
          <a:p>
            <a:pPr lvl="1"/>
            <a:r>
              <a:rPr lang="cs-CZ" sz="2400" dirty="0" err="1">
                <a:solidFill>
                  <a:schemeClr val="tx1"/>
                </a:solidFill>
              </a:rPr>
              <a:t>it</a:t>
            </a:r>
            <a:r>
              <a:rPr lang="cs-CZ" sz="2400" dirty="0">
                <a:solidFill>
                  <a:schemeClr val="tx1"/>
                </a:solidFill>
              </a:rPr>
              <a:t>´s </a:t>
            </a:r>
            <a:r>
              <a:rPr lang="cs-CZ" sz="2400" dirty="0" err="1">
                <a:solidFill>
                  <a:schemeClr val="tx1"/>
                </a:solidFill>
              </a:rPr>
              <a:t>almost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clear</a:t>
            </a:r>
            <a:r>
              <a:rPr lang="cs-CZ" sz="2400" dirty="0">
                <a:solidFill>
                  <a:schemeClr val="tx1"/>
                </a:solidFill>
              </a:rPr>
              <a:t> …</a:t>
            </a:r>
          </a:p>
          <a:p>
            <a:endParaRPr lang="en-GB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D636-5DE8-400F-811A-94E75494C903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28</a:t>
            </a:fld>
            <a:endParaRPr lang="en-GB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517522"/>
            <a:ext cx="6554867" cy="1524000"/>
          </a:xfrm>
        </p:spPr>
        <p:txBody>
          <a:bodyPr/>
          <a:lstStyle/>
          <a:p>
            <a:r>
              <a:rPr lang="cs-CZ" dirty="0" err="1"/>
              <a:t>Normatives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3400" y="1810808"/>
            <a:ext cx="7422976" cy="3767670"/>
          </a:xfrm>
        </p:spPr>
        <p:txBody>
          <a:bodyPr>
            <a:normAutofit/>
          </a:bodyPr>
          <a:lstStyle/>
          <a:p>
            <a:pPr marL="360363" indent="-360363">
              <a:buFont typeface="Wingdings" panose="05000000000000000000" pitchFamily="2" charset="2"/>
              <a:buChar char="q"/>
            </a:pPr>
            <a:r>
              <a:rPr lang="cs-CZ" sz="2800" dirty="0" err="1">
                <a:solidFill>
                  <a:schemeClr val="tx1"/>
                </a:solidFill>
              </a:rPr>
              <a:t>present</a:t>
            </a:r>
            <a:r>
              <a:rPr lang="cs-CZ" sz="2800" dirty="0">
                <a:solidFill>
                  <a:schemeClr val="tx1"/>
                </a:solidFill>
              </a:rPr>
              <a:t> </a:t>
            </a:r>
            <a:r>
              <a:rPr lang="cs-CZ" sz="2800" dirty="0" err="1">
                <a:solidFill>
                  <a:schemeClr val="tx1"/>
                </a:solidFill>
              </a:rPr>
              <a:t>something</a:t>
            </a:r>
            <a:r>
              <a:rPr lang="cs-CZ" sz="2800" dirty="0">
                <a:solidFill>
                  <a:schemeClr val="tx1"/>
                </a:solidFill>
              </a:rPr>
              <a:t> as „</a:t>
            </a:r>
            <a:r>
              <a:rPr lang="cs-CZ" sz="2800" i="1" dirty="0" err="1">
                <a:solidFill>
                  <a:schemeClr val="tx1"/>
                </a:solidFill>
              </a:rPr>
              <a:t>self-evident</a:t>
            </a:r>
            <a:r>
              <a:rPr lang="cs-CZ" sz="2800" i="1" dirty="0">
                <a:solidFill>
                  <a:schemeClr val="tx1"/>
                </a:solidFill>
              </a:rPr>
              <a:t>“</a:t>
            </a:r>
            <a:r>
              <a:rPr lang="cs-CZ" sz="2800" dirty="0">
                <a:solidFill>
                  <a:schemeClr val="tx1"/>
                </a:solidFill>
              </a:rPr>
              <a:t>, as „</a:t>
            </a:r>
            <a:r>
              <a:rPr lang="cs-CZ" sz="2800" i="1" dirty="0" err="1">
                <a:solidFill>
                  <a:schemeClr val="tx1"/>
                </a:solidFill>
              </a:rPr>
              <a:t>right</a:t>
            </a:r>
            <a:r>
              <a:rPr lang="cs-CZ" sz="2800" i="1" dirty="0">
                <a:solidFill>
                  <a:schemeClr val="tx1"/>
                </a:solidFill>
              </a:rPr>
              <a:t>, </a:t>
            </a:r>
            <a:r>
              <a:rPr lang="cs-CZ" sz="2800" i="1" dirty="0" err="1">
                <a:solidFill>
                  <a:schemeClr val="tx1"/>
                </a:solidFill>
              </a:rPr>
              <a:t>normal</a:t>
            </a:r>
            <a:r>
              <a:rPr lang="cs-CZ" sz="2800" i="1" dirty="0">
                <a:solidFill>
                  <a:schemeClr val="tx1"/>
                </a:solidFill>
              </a:rPr>
              <a:t>, </a:t>
            </a:r>
            <a:r>
              <a:rPr lang="cs-CZ" sz="2800" i="1" dirty="0" err="1">
                <a:solidFill>
                  <a:schemeClr val="tx1"/>
                </a:solidFill>
              </a:rPr>
              <a:t>otherwise</a:t>
            </a:r>
            <a:r>
              <a:rPr lang="cs-CZ" sz="2800" i="1" dirty="0">
                <a:solidFill>
                  <a:schemeClr val="tx1"/>
                </a:solidFill>
              </a:rPr>
              <a:t> not </a:t>
            </a:r>
            <a:r>
              <a:rPr lang="cs-CZ" sz="2800" i="1" dirty="0" err="1">
                <a:solidFill>
                  <a:schemeClr val="tx1"/>
                </a:solidFill>
              </a:rPr>
              <a:t>possible</a:t>
            </a:r>
            <a:r>
              <a:rPr lang="cs-CZ" sz="2800" i="1" dirty="0">
                <a:solidFill>
                  <a:schemeClr val="tx1"/>
                </a:solidFill>
              </a:rPr>
              <a:t>“</a:t>
            </a:r>
            <a:r>
              <a:rPr lang="cs-CZ" sz="2800" dirty="0">
                <a:solidFill>
                  <a:schemeClr val="tx1"/>
                </a:solidFill>
              </a:rPr>
              <a:t> </a:t>
            </a:r>
            <a:endParaRPr lang="de-DE" sz="2800" dirty="0">
              <a:solidFill>
                <a:schemeClr val="tx1"/>
              </a:solidFill>
            </a:endParaRPr>
          </a:p>
          <a:p>
            <a:pPr marL="360363" indent="-360363">
              <a:buFont typeface="Wingdings" panose="05000000000000000000" pitchFamily="2" charset="2"/>
              <a:buChar char="q"/>
            </a:pPr>
            <a:endParaRPr lang="cs-CZ" sz="2800" dirty="0">
              <a:solidFill>
                <a:schemeClr val="tx1"/>
              </a:solidFill>
            </a:endParaRPr>
          </a:p>
          <a:p>
            <a:pPr marL="360363" indent="-360363">
              <a:buFont typeface="Wingdings" panose="05000000000000000000" pitchFamily="2" charset="2"/>
              <a:buChar char="q"/>
            </a:pPr>
            <a:r>
              <a:rPr lang="cs-CZ" sz="2800" dirty="0" err="1">
                <a:solidFill>
                  <a:schemeClr val="tx1"/>
                </a:solidFill>
              </a:rPr>
              <a:t>things</a:t>
            </a:r>
            <a:r>
              <a:rPr lang="cs-CZ" sz="2800" dirty="0">
                <a:solidFill>
                  <a:schemeClr val="tx1"/>
                </a:solidFill>
              </a:rPr>
              <a:t> </a:t>
            </a:r>
            <a:r>
              <a:rPr lang="cs-CZ" sz="2800" dirty="0" err="1">
                <a:solidFill>
                  <a:schemeClr val="tx1"/>
                </a:solidFill>
              </a:rPr>
              <a:t>that</a:t>
            </a:r>
            <a:r>
              <a:rPr lang="cs-CZ" sz="2800" dirty="0">
                <a:solidFill>
                  <a:schemeClr val="tx1"/>
                </a:solidFill>
              </a:rPr>
              <a:t> are </a:t>
            </a:r>
            <a:r>
              <a:rPr lang="cs-CZ" sz="2800" dirty="0" err="1">
                <a:solidFill>
                  <a:schemeClr val="tx1"/>
                </a:solidFill>
              </a:rPr>
              <a:t>only</a:t>
            </a:r>
            <a:r>
              <a:rPr lang="cs-CZ" sz="2800" dirty="0">
                <a:solidFill>
                  <a:schemeClr val="tx1"/>
                </a:solidFill>
              </a:rPr>
              <a:t> </a:t>
            </a:r>
            <a:r>
              <a:rPr lang="cs-CZ" sz="2800" dirty="0" err="1">
                <a:solidFill>
                  <a:schemeClr val="tx1"/>
                </a:solidFill>
              </a:rPr>
              <a:t>then</a:t>
            </a:r>
            <a:r>
              <a:rPr lang="cs-CZ" sz="2800" dirty="0">
                <a:solidFill>
                  <a:schemeClr val="tx1"/>
                </a:solidFill>
              </a:rPr>
              <a:t> „</a:t>
            </a:r>
            <a:r>
              <a:rPr lang="cs-CZ" sz="2800" i="1" dirty="0" err="1">
                <a:solidFill>
                  <a:schemeClr val="tx1"/>
                </a:solidFill>
              </a:rPr>
              <a:t>natural</a:t>
            </a:r>
            <a:r>
              <a:rPr lang="cs-CZ" sz="2800" i="1" dirty="0">
                <a:solidFill>
                  <a:schemeClr val="tx1"/>
                </a:solidFill>
              </a:rPr>
              <a:t>, </a:t>
            </a:r>
            <a:r>
              <a:rPr lang="cs-CZ" sz="2800" i="1" dirty="0" err="1">
                <a:solidFill>
                  <a:schemeClr val="tx1"/>
                </a:solidFill>
              </a:rPr>
              <a:t>correct</a:t>
            </a:r>
            <a:r>
              <a:rPr lang="cs-CZ" sz="2800" i="1" dirty="0">
                <a:solidFill>
                  <a:schemeClr val="tx1"/>
                </a:solidFill>
              </a:rPr>
              <a:t>, </a:t>
            </a:r>
            <a:r>
              <a:rPr lang="cs-CZ" sz="2800" i="1" dirty="0" err="1">
                <a:solidFill>
                  <a:schemeClr val="tx1"/>
                </a:solidFill>
              </a:rPr>
              <a:t>normal</a:t>
            </a:r>
            <a:r>
              <a:rPr lang="cs-CZ" sz="2800" dirty="0">
                <a:solidFill>
                  <a:schemeClr val="tx1"/>
                </a:solidFill>
              </a:rPr>
              <a:t>“ </a:t>
            </a:r>
            <a:r>
              <a:rPr lang="cs-CZ" sz="2800" dirty="0" err="1">
                <a:solidFill>
                  <a:schemeClr val="tx1"/>
                </a:solidFill>
              </a:rPr>
              <a:t>etc</a:t>
            </a:r>
            <a:r>
              <a:rPr lang="cs-CZ" sz="2800" dirty="0">
                <a:solidFill>
                  <a:schemeClr val="tx1"/>
                </a:solidFill>
              </a:rPr>
              <a:t>., </a:t>
            </a:r>
            <a:r>
              <a:rPr lang="cs-CZ" sz="2800" dirty="0" err="1">
                <a:solidFill>
                  <a:schemeClr val="tx1"/>
                </a:solidFill>
              </a:rPr>
              <a:t>when</a:t>
            </a:r>
            <a:r>
              <a:rPr lang="cs-CZ" sz="2800" dirty="0">
                <a:solidFill>
                  <a:schemeClr val="tx1"/>
                </a:solidFill>
              </a:rPr>
              <a:t> </a:t>
            </a:r>
            <a:r>
              <a:rPr lang="cs-CZ" sz="2800" dirty="0" err="1">
                <a:solidFill>
                  <a:schemeClr val="tx1"/>
                </a:solidFill>
              </a:rPr>
              <a:t>the</a:t>
            </a:r>
            <a:r>
              <a:rPr lang="cs-CZ" sz="2800" dirty="0">
                <a:solidFill>
                  <a:schemeClr val="tx1"/>
                </a:solidFill>
              </a:rPr>
              <a:t> </a:t>
            </a:r>
            <a:r>
              <a:rPr lang="cs-CZ" sz="2800" dirty="0" err="1">
                <a:solidFill>
                  <a:schemeClr val="tx1"/>
                </a:solidFill>
              </a:rPr>
              <a:t>listener</a:t>
            </a:r>
            <a:r>
              <a:rPr lang="cs-CZ" sz="2800" dirty="0">
                <a:solidFill>
                  <a:schemeClr val="tx1"/>
                </a:solidFill>
              </a:rPr>
              <a:t> </a:t>
            </a:r>
            <a:r>
              <a:rPr lang="cs-CZ" sz="2800" dirty="0" err="1">
                <a:solidFill>
                  <a:schemeClr val="tx1"/>
                </a:solidFill>
              </a:rPr>
              <a:t>shares</a:t>
            </a:r>
            <a:r>
              <a:rPr lang="cs-CZ" sz="2800" dirty="0">
                <a:solidFill>
                  <a:schemeClr val="tx1"/>
                </a:solidFill>
              </a:rPr>
              <a:t> </a:t>
            </a:r>
            <a:r>
              <a:rPr lang="cs-CZ" sz="2800" dirty="0" err="1">
                <a:solidFill>
                  <a:schemeClr val="tx1"/>
                </a:solidFill>
              </a:rPr>
              <a:t>the</a:t>
            </a:r>
            <a:r>
              <a:rPr lang="cs-CZ" sz="2800" dirty="0">
                <a:solidFill>
                  <a:schemeClr val="tx1"/>
                </a:solidFill>
              </a:rPr>
              <a:t> </a:t>
            </a:r>
            <a:r>
              <a:rPr lang="cs-CZ" sz="2800" dirty="0" err="1">
                <a:solidFill>
                  <a:schemeClr val="tx1"/>
                </a:solidFill>
              </a:rPr>
              <a:t>cultural</a:t>
            </a:r>
            <a:r>
              <a:rPr lang="cs-CZ" sz="2800" dirty="0">
                <a:solidFill>
                  <a:schemeClr val="tx1"/>
                </a:solidFill>
              </a:rPr>
              <a:t> </a:t>
            </a:r>
            <a:r>
              <a:rPr lang="cs-CZ" sz="2800" dirty="0" err="1">
                <a:solidFill>
                  <a:schemeClr val="tx1"/>
                </a:solidFill>
              </a:rPr>
              <a:t>standards</a:t>
            </a:r>
            <a:r>
              <a:rPr lang="cs-CZ" sz="2800" dirty="0">
                <a:solidFill>
                  <a:schemeClr val="tx1"/>
                </a:solidFill>
              </a:rPr>
              <a:t> </a:t>
            </a:r>
            <a:r>
              <a:rPr lang="cs-CZ" sz="2800" dirty="0" err="1">
                <a:solidFill>
                  <a:schemeClr val="tx1"/>
                </a:solidFill>
              </a:rPr>
              <a:t>of</a:t>
            </a:r>
            <a:r>
              <a:rPr lang="cs-CZ" sz="2800" dirty="0">
                <a:solidFill>
                  <a:schemeClr val="tx1"/>
                </a:solidFill>
              </a:rPr>
              <a:t> normality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C429A-A4AB-4655-BB02-503113CD1D74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29</a:t>
            </a:fld>
            <a:endParaRPr lang="en-GB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</p:nvPr>
        </p:nvGraphicFramePr>
        <p:xfrm>
          <a:off x="457200" y="285724"/>
          <a:ext cx="8229600" cy="63186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3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6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82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b="1" dirty="0" err="1">
                          <a:latin typeface="Verdana"/>
                          <a:ea typeface="Times New Roman"/>
                          <a:cs typeface="Arial"/>
                        </a:rPr>
                        <a:t>Simple</a:t>
                      </a:r>
                      <a:r>
                        <a:rPr lang="cs-CZ" sz="2400" b="1" dirty="0">
                          <a:latin typeface="Verdan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de-DE" sz="2400" b="1" dirty="0">
                          <a:latin typeface="Verdana"/>
                          <a:ea typeface="Times New Roman"/>
                          <a:cs typeface="Arial"/>
                        </a:rPr>
                        <a:t>Normativ</a:t>
                      </a:r>
                      <a:r>
                        <a:rPr lang="cs-CZ" sz="2400" b="1" dirty="0">
                          <a:latin typeface="Verdana"/>
                          <a:ea typeface="Times New Roman"/>
                          <a:cs typeface="Arial"/>
                        </a:rPr>
                        <a:t>es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9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/>
                          <a:ea typeface="Times New Roman"/>
                          <a:cs typeface="Arial"/>
                        </a:rPr>
                        <a:t>necessary, necessity, needed</a:t>
                      </a:r>
                      <a:endParaRPr lang="cs-CZ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/>
                          <a:ea typeface="Times New Roman"/>
                          <a:cs typeface="Arial"/>
                        </a:rPr>
                        <a:t>tidy, orderly, in order</a:t>
                      </a:r>
                      <a:endParaRPr lang="cs-CZ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0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/>
                          <a:ea typeface="Times New Roman"/>
                          <a:cs typeface="Arial"/>
                        </a:rPr>
                        <a:t>good, reasonable, honest</a:t>
                      </a:r>
                      <a:endParaRPr lang="cs-CZ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/>
                          <a:ea typeface="Times New Roman"/>
                          <a:cs typeface="Arial"/>
                        </a:rPr>
                        <a:t>sure, certainly</a:t>
                      </a:r>
                      <a:endParaRPr lang="cs-CZ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1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/>
                          <a:ea typeface="Times New Roman"/>
                          <a:cs typeface="Arial"/>
                        </a:rPr>
                        <a:t>the best, the greatest, the most important, the only</a:t>
                      </a:r>
                      <a:endParaRPr lang="cs-CZ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/>
                          <a:ea typeface="Times New Roman"/>
                          <a:cs typeface="Arial"/>
                        </a:rPr>
                        <a:t>optimal, excellent</a:t>
                      </a:r>
                      <a:endParaRPr lang="cs-CZ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0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/>
                          <a:ea typeface="Times New Roman"/>
                          <a:cs typeface="Arial"/>
                        </a:rPr>
                        <a:t>right, correct</a:t>
                      </a:r>
                      <a:endParaRPr lang="cs-CZ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/>
                          <a:ea typeface="Times New Roman"/>
                          <a:cs typeface="Arial"/>
                        </a:rPr>
                        <a:t>dangerous</a:t>
                      </a:r>
                      <a:endParaRPr lang="cs-CZ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4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/>
                          <a:ea typeface="Times New Roman"/>
                          <a:cs typeface="Arial"/>
                        </a:rPr>
                        <a:t>wrong, bad, faulty, incorrect </a:t>
                      </a:r>
                      <a:endParaRPr lang="cs-CZ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/>
                          <a:ea typeface="Times New Roman"/>
                          <a:cs typeface="Arial"/>
                        </a:rPr>
                        <a:t>normally, usually  </a:t>
                      </a:r>
                      <a:endParaRPr lang="cs-CZ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9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/>
                          <a:ea typeface="Times New Roman"/>
                          <a:cs typeface="Arial"/>
                        </a:rPr>
                        <a:t>solid, serious</a:t>
                      </a:r>
                      <a:endParaRPr lang="cs-CZ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/>
                          <a:ea typeface="Times New Roman"/>
                          <a:cs typeface="Arial"/>
                        </a:rPr>
                        <a:t>truly </a:t>
                      </a:r>
                      <a:endParaRPr lang="cs-CZ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20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/>
                          <a:ea typeface="Times New Roman"/>
                          <a:cs typeface="Arial"/>
                        </a:rPr>
                        <a:t>trustworthy, reliable, credible</a:t>
                      </a:r>
                      <a:endParaRPr lang="cs-CZ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/>
                          <a:ea typeface="Times New Roman"/>
                          <a:cs typeface="Arial"/>
                        </a:rPr>
                        <a:t>modern</a:t>
                      </a:r>
                      <a:endParaRPr lang="cs-CZ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30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/>
                          <a:ea typeface="Times New Roman"/>
                          <a:cs typeface="Arial"/>
                        </a:rPr>
                        <a:t>self-evidently</a:t>
                      </a:r>
                      <a:endParaRPr lang="cs-CZ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/>
                          <a:ea typeface="Times New Roman"/>
                          <a:cs typeface="Arial"/>
                        </a:rPr>
                        <a:t>really</a:t>
                      </a:r>
                      <a:endParaRPr lang="cs-CZ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4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latin typeface="Calibri"/>
                          <a:ea typeface="Times New Roman"/>
                          <a:cs typeface="Arial"/>
                        </a:rPr>
                        <a:t>fair</a:t>
                      </a:r>
                      <a:endParaRPr lang="cs-CZ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 err="1">
                          <a:latin typeface="Calibri"/>
                          <a:ea typeface="Times New Roman"/>
                          <a:cs typeface="Arial"/>
                        </a:rPr>
                        <a:t>exemplary</a:t>
                      </a:r>
                      <a:endParaRPr lang="cs-CZ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C12A-B1E4-4248-A467-4789E0C2226C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30</a:t>
            </a:fld>
            <a:endParaRPr lang="en-GB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9100297"/>
              </p:ext>
            </p:extLst>
          </p:nvPr>
        </p:nvGraphicFramePr>
        <p:xfrm>
          <a:off x="357158" y="285724"/>
          <a:ext cx="8329642" cy="6401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3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6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82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b="1" dirty="0" err="1">
                          <a:latin typeface="Verdana"/>
                          <a:ea typeface="Times New Roman"/>
                          <a:cs typeface="Arial"/>
                        </a:rPr>
                        <a:t>Structured</a:t>
                      </a:r>
                      <a:r>
                        <a:rPr lang="cs-CZ" sz="2400" b="1" dirty="0">
                          <a:latin typeface="Verdan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de-DE" sz="2400" b="1" dirty="0">
                          <a:latin typeface="Verdana"/>
                          <a:ea typeface="Times New Roman"/>
                          <a:cs typeface="Arial"/>
                        </a:rPr>
                        <a:t>Normativ</a:t>
                      </a:r>
                      <a:r>
                        <a:rPr lang="cs-CZ" sz="2400" b="1" dirty="0">
                          <a:latin typeface="Verdana"/>
                          <a:ea typeface="Times New Roman"/>
                          <a:cs typeface="Arial"/>
                        </a:rPr>
                        <a:t>es</a:t>
                      </a:r>
                      <a:endParaRPr lang="cs-CZ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9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We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must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/had to …, </a:t>
                      </a: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it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is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 to </a:t>
                      </a: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be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done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 …, </a:t>
                      </a: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it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cannot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and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must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 not </a:t>
                      </a: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be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 … </a:t>
                      </a:r>
                      <a:endParaRPr lang="cs-CZ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Calibri"/>
                          <a:ea typeface="Times New Roman"/>
                          <a:cs typeface="Arial"/>
                        </a:rPr>
                        <a:t>It is irresponsible that …</a:t>
                      </a:r>
                      <a:endParaRPr lang="cs-CZ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0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Calibri"/>
                          <a:ea typeface="Times New Roman"/>
                          <a:cs typeface="Arial"/>
                        </a:rPr>
                        <a:t>It may … it must not be …</a:t>
                      </a:r>
                      <a:endParaRPr lang="cs-CZ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Calibri"/>
                          <a:ea typeface="Times New Roman"/>
                          <a:cs typeface="Arial"/>
                        </a:rPr>
                        <a:t>It would be wrong …</a:t>
                      </a:r>
                      <a:endParaRPr lang="cs-CZ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1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Who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 …, </a:t>
                      </a: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who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must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/</a:t>
                      </a: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will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/</a:t>
                      </a:r>
                      <a:endParaRPr lang="cs-CZ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Calibri"/>
                          <a:ea typeface="Times New Roman"/>
                          <a:cs typeface="Arial"/>
                        </a:rPr>
                        <a:t>It should be / should not be …</a:t>
                      </a:r>
                      <a:endParaRPr lang="cs-CZ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0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Calibri"/>
                          <a:ea typeface="Times New Roman"/>
                          <a:cs typeface="Arial"/>
                        </a:rPr>
                        <a:t>It is necessary to …</a:t>
                      </a:r>
                      <a:endParaRPr lang="cs-CZ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Calibri"/>
                          <a:ea typeface="Times New Roman"/>
                          <a:cs typeface="Arial"/>
                        </a:rPr>
                        <a:t>It should be self-evident that …</a:t>
                      </a:r>
                      <a:endParaRPr lang="cs-CZ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4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Calibri"/>
                          <a:ea typeface="Times New Roman"/>
                          <a:cs typeface="Arial"/>
                        </a:rPr>
                        <a:t>We have the duty to … </a:t>
                      </a:r>
                      <a:endParaRPr lang="cs-CZ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Calibri"/>
                          <a:ea typeface="Times New Roman"/>
                          <a:cs typeface="Arial"/>
                        </a:rPr>
                        <a:t>It is almost clear that …</a:t>
                      </a:r>
                      <a:endParaRPr lang="cs-CZ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9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Calibri"/>
                          <a:ea typeface="Times New Roman"/>
                          <a:cs typeface="Arial"/>
                        </a:rPr>
                        <a:t>We need …</a:t>
                      </a:r>
                      <a:endParaRPr lang="cs-CZ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Calibri"/>
                          <a:ea typeface="Times New Roman"/>
                          <a:cs typeface="Arial"/>
                        </a:rPr>
                        <a:t>True is … / fact is ….</a:t>
                      </a:r>
                      <a:endParaRPr lang="cs-CZ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17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latin typeface="Calibri"/>
                          <a:ea typeface="Times New Roman"/>
                          <a:cs typeface="Arial"/>
                        </a:rPr>
                        <a:t>Only when …. Only if …can …</a:t>
                      </a:r>
                      <a:endParaRPr lang="cs-CZ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It </a:t>
                      </a: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is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 proper …. It </a:t>
                      </a: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is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cs-CZ" sz="2000" dirty="0" err="1">
                          <a:latin typeface="Calibri"/>
                          <a:ea typeface="Times New Roman"/>
                          <a:cs typeface="Arial"/>
                        </a:rPr>
                        <a:t>right</a:t>
                      </a:r>
                      <a:r>
                        <a:rPr lang="cs-CZ" sz="2000" dirty="0">
                          <a:latin typeface="Calibri"/>
                          <a:ea typeface="Times New Roman"/>
                          <a:cs typeface="Arial"/>
                        </a:rPr>
                        <a:t> ….</a:t>
                      </a:r>
                      <a:endParaRPr lang="cs-CZ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30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 err="1">
                          <a:latin typeface="Calibri"/>
                          <a:ea typeface="Times New Roman"/>
                          <a:cs typeface="Arial"/>
                        </a:rPr>
                        <a:t>Statements</a:t>
                      </a:r>
                      <a:r>
                        <a:rPr lang="cs-CZ" sz="2400" dirty="0">
                          <a:latin typeface="Calibri"/>
                          <a:ea typeface="Times New Roman"/>
                          <a:cs typeface="Arial"/>
                        </a:rPr>
                        <a:t>/</a:t>
                      </a:r>
                      <a:r>
                        <a:rPr lang="cs-CZ" sz="2400" dirty="0" err="1">
                          <a:latin typeface="Calibri"/>
                          <a:ea typeface="Times New Roman"/>
                          <a:cs typeface="Arial"/>
                        </a:rPr>
                        <a:t>assertions</a:t>
                      </a:r>
                      <a:endParaRPr lang="cs-CZ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 kern="1200" dirty="0" err="1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Measures</a:t>
                      </a:r>
                      <a:r>
                        <a:rPr lang="cs-CZ" sz="2400" kern="1200" dirty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/</a:t>
                      </a:r>
                      <a:r>
                        <a:rPr lang="cs-CZ" sz="2400" kern="1200" dirty="0" err="1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standards</a:t>
                      </a:r>
                      <a:endParaRPr lang="cs-CZ" sz="2400" dirty="0"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4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 err="1">
                          <a:latin typeface="Calibri"/>
                          <a:ea typeface="Times New Roman"/>
                          <a:cs typeface="Arial"/>
                        </a:rPr>
                        <a:t>Demands</a:t>
                      </a:r>
                      <a:r>
                        <a:rPr lang="cs-CZ" sz="2400" dirty="0">
                          <a:latin typeface="Calibri"/>
                          <a:ea typeface="Times New Roman"/>
                          <a:cs typeface="Arial"/>
                        </a:rPr>
                        <a:t>/</a:t>
                      </a:r>
                      <a:r>
                        <a:rPr lang="cs-CZ" sz="2400" dirty="0" err="1">
                          <a:latin typeface="Calibri"/>
                          <a:ea typeface="Times New Roman"/>
                          <a:cs typeface="Arial"/>
                        </a:rPr>
                        <a:t>claims</a:t>
                      </a:r>
                      <a:r>
                        <a:rPr lang="cs-CZ" sz="2400" dirty="0">
                          <a:latin typeface="Calibri"/>
                          <a:ea typeface="Times New Roman"/>
                          <a:cs typeface="Arial"/>
                        </a:rPr>
                        <a:t>/</a:t>
                      </a:r>
                      <a:r>
                        <a:rPr lang="cs-CZ" sz="2400" dirty="0" err="1">
                          <a:latin typeface="Calibri"/>
                          <a:ea typeface="Times New Roman"/>
                          <a:cs typeface="Arial"/>
                        </a:rPr>
                        <a:t>imperativs</a:t>
                      </a:r>
                      <a:endParaRPr lang="cs-CZ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C12A-B1E4-4248-A467-4789E0C2226C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31</a:t>
            </a:fld>
            <a:endParaRPr lang="en-GB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9113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3600" b="1" dirty="0" err="1">
                <a:solidFill>
                  <a:schemeClr val="tx1"/>
                </a:solidFill>
                <a:latin typeface="+mj-lt"/>
              </a:rPr>
              <a:t>Normatives</a:t>
            </a:r>
            <a:r>
              <a:rPr lang="cs-CZ" sz="3600" b="1" dirty="0">
                <a:solidFill>
                  <a:schemeClr val="tx1"/>
                </a:solidFill>
                <a:latin typeface="+mj-lt"/>
              </a:rPr>
              <a:t> – </a:t>
            </a:r>
            <a:r>
              <a:rPr lang="cs-CZ" sz="3600" b="1" dirty="0" err="1">
                <a:solidFill>
                  <a:schemeClr val="tx1"/>
                </a:solidFill>
                <a:latin typeface="+mj-lt"/>
              </a:rPr>
              <a:t>Examples</a:t>
            </a:r>
            <a:r>
              <a:rPr lang="cs-CZ" sz="3600" b="1" dirty="0">
                <a:solidFill>
                  <a:schemeClr val="tx1"/>
                </a:solidFill>
                <a:latin typeface="+mj-lt"/>
              </a:rPr>
              <a:t> </a:t>
            </a:r>
            <a:endParaRPr lang="de-DE" sz="3600" b="1" dirty="0">
              <a:solidFill>
                <a:schemeClr val="tx1"/>
              </a:solidFill>
              <a:latin typeface="+mj-lt"/>
            </a:endParaRPr>
          </a:p>
          <a:p>
            <a:pPr>
              <a:buNone/>
            </a:pPr>
            <a:endParaRPr lang="cs-CZ" sz="3600" dirty="0">
              <a:solidFill>
                <a:schemeClr val="tx1"/>
              </a:solidFill>
              <a:latin typeface="+mj-lt"/>
            </a:endParaRPr>
          </a:p>
          <a:p>
            <a:pPr marL="268288" lvl="0" indent="-268288"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chemeClr val="tx1"/>
                </a:solidFill>
              </a:rPr>
              <a:t>… how much </a:t>
            </a:r>
            <a:r>
              <a:rPr lang="cs-CZ" sz="2400" dirty="0" err="1">
                <a:solidFill>
                  <a:schemeClr val="tx1"/>
                </a:solidFill>
              </a:rPr>
              <a:t>of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the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future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of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our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children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depends</a:t>
            </a:r>
            <a:r>
              <a:rPr lang="cs-CZ" sz="2400" dirty="0">
                <a:solidFill>
                  <a:schemeClr val="tx1"/>
                </a:solidFill>
              </a:rPr>
              <a:t> on a </a:t>
            </a:r>
            <a:r>
              <a:rPr lang="cs-CZ" sz="2400" dirty="0" err="1">
                <a:solidFill>
                  <a:schemeClr val="tx1"/>
                </a:solidFill>
              </a:rPr>
              <a:t>good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education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at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home</a:t>
            </a:r>
            <a:endParaRPr lang="cs-CZ" sz="2400" dirty="0">
              <a:solidFill>
                <a:schemeClr val="tx1"/>
              </a:solidFill>
            </a:endParaRPr>
          </a:p>
          <a:p>
            <a:pPr marL="268288" lvl="0" indent="-268288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responsibility means providing timely and appropriate answers to the challenges of the present and the future... </a:t>
            </a:r>
            <a:endParaRPr lang="cs-CZ" sz="2400" dirty="0">
              <a:solidFill>
                <a:schemeClr val="tx1"/>
              </a:solidFill>
            </a:endParaRPr>
          </a:p>
          <a:p>
            <a:pPr marL="268288" indent="-268288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Anyone who wants to belong to Europe must share its common values: human dignity, democracy, fundamental rights, the rule of law, and international law.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5956B-AED2-4DA4-A815-E484BDF91C26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32</a:t>
            </a:fld>
            <a:endParaRPr lang="en-GB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560840" cy="1524000"/>
          </a:xfrm>
        </p:spPr>
        <p:txBody>
          <a:bodyPr/>
          <a:lstStyle/>
          <a:p>
            <a:r>
              <a:rPr lang="cs-CZ" b="1" dirty="0" err="1"/>
              <a:t>Stereotypes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3567" y="1999928"/>
            <a:ext cx="7560841" cy="376767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social classification of certain groups</a:t>
            </a:r>
            <a:r>
              <a:rPr lang="cs-CZ" sz="2400" dirty="0">
                <a:solidFill>
                  <a:schemeClr val="tx1"/>
                </a:solidFill>
              </a:rPr>
              <a:t>,</a:t>
            </a:r>
            <a:endParaRPr lang="en-US" sz="2400" dirty="0">
              <a:solidFill>
                <a:schemeClr val="tx1"/>
              </a:solidFill>
            </a:endParaRPr>
          </a:p>
          <a:p>
            <a:pPr marL="268288" indent="0">
              <a:buNone/>
            </a:pPr>
            <a:r>
              <a:rPr lang="cs-CZ" sz="2400" dirty="0" err="1">
                <a:solidFill>
                  <a:schemeClr val="tx1"/>
                </a:solidFill>
              </a:rPr>
              <a:t>their</a:t>
            </a:r>
            <a:r>
              <a:rPr lang="en-US" sz="2400" dirty="0">
                <a:solidFill>
                  <a:schemeClr val="tx1"/>
                </a:solidFill>
              </a:rPr>
              <a:t> representation by means of simplifying, unverifiable, generalizing </a:t>
            </a:r>
            <a:r>
              <a:rPr lang="cs-CZ" sz="2400" dirty="0" err="1">
                <a:solidFill>
                  <a:schemeClr val="tx1"/>
                </a:solidFill>
              </a:rPr>
              <a:t>statements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express a set of values, judgments, and assumptions about the typical characteristics of these groups and their behavior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8F3D-0E89-4F91-8D10-F8C464457B6C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33</a:t>
            </a:fld>
            <a:endParaRPr lang="en-GB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428604"/>
            <a:ext cx="6554867" cy="1524000"/>
          </a:xfrm>
        </p:spPr>
        <p:txBody>
          <a:bodyPr>
            <a:normAutofit/>
          </a:bodyPr>
          <a:lstStyle/>
          <a:p>
            <a:r>
              <a:rPr lang="cs-CZ" b="1" dirty="0"/>
              <a:t>F</a:t>
            </a:r>
            <a:r>
              <a:rPr lang="en-US" b="1" dirty="0" err="1"/>
              <a:t>orm</a:t>
            </a:r>
            <a:r>
              <a:rPr lang="en-US" b="1" dirty="0"/>
              <a:t> of </a:t>
            </a:r>
            <a:r>
              <a:rPr lang="cs-CZ" b="1" dirty="0"/>
              <a:t>S</a:t>
            </a:r>
            <a:r>
              <a:rPr lang="en-US" b="1" dirty="0" err="1"/>
              <a:t>tereotype</a:t>
            </a:r>
            <a:r>
              <a:rPr lang="cs-CZ" b="1" dirty="0"/>
              <a:t>s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00660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cs-CZ" sz="2400" dirty="0" err="1">
                <a:solidFill>
                  <a:schemeClr val="tx1"/>
                </a:solidFill>
              </a:rPr>
              <a:t>formation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of</a:t>
            </a:r>
            <a:r>
              <a:rPr lang="cs-CZ" sz="2400" dirty="0">
                <a:solidFill>
                  <a:schemeClr val="tx1"/>
                </a:solidFill>
              </a:rPr>
              <a:t> a </a:t>
            </a:r>
            <a:r>
              <a:rPr lang="cs-CZ" sz="2400" dirty="0" err="1">
                <a:solidFill>
                  <a:schemeClr val="tx1"/>
                </a:solidFill>
              </a:rPr>
              <a:t>social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group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through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generalization</a:t>
            </a:r>
            <a:r>
              <a:rPr lang="de-DE" sz="2400" dirty="0">
                <a:solidFill>
                  <a:schemeClr val="tx1"/>
                </a:solidFill>
              </a:rPr>
              <a:t>, </a:t>
            </a:r>
            <a:r>
              <a:rPr lang="de-DE" sz="2400" dirty="0" err="1">
                <a:solidFill>
                  <a:schemeClr val="tx1"/>
                </a:solidFill>
              </a:rPr>
              <a:t>eg</a:t>
            </a:r>
            <a:r>
              <a:rPr lang="cs-CZ" sz="2400" dirty="0">
                <a:solidFill>
                  <a:schemeClr val="tx1"/>
                </a:solidFill>
              </a:rPr>
              <a:t>.</a:t>
            </a:r>
            <a:r>
              <a:rPr lang="de-DE" sz="2400" dirty="0">
                <a:solidFill>
                  <a:schemeClr val="tx1"/>
                </a:solidFill>
              </a:rPr>
              <a:t> „</a:t>
            </a:r>
            <a:r>
              <a:rPr lang="cs-CZ" sz="2400" dirty="0" err="1">
                <a:solidFill>
                  <a:schemeClr val="tx1"/>
                </a:solidFill>
              </a:rPr>
              <a:t>the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de-DE" sz="2400" dirty="0">
                <a:solidFill>
                  <a:schemeClr val="tx1"/>
                </a:solidFill>
              </a:rPr>
              <a:t>Germans", „</a:t>
            </a:r>
            <a:r>
              <a:rPr lang="cs-CZ" sz="2400" dirty="0" err="1">
                <a:solidFill>
                  <a:schemeClr val="tx1"/>
                </a:solidFill>
              </a:rPr>
              <a:t>the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de-DE" sz="2400" dirty="0">
                <a:solidFill>
                  <a:schemeClr val="tx1"/>
                </a:solidFill>
              </a:rPr>
              <a:t>Poles", „</a:t>
            </a:r>
            <a:r>
              <a:rPr lang="cs-CZ" sz="2400" dirty="0" err="1">
                <a:solidFill>
                  <a:schemeClr val="tx1"/>
                </a:solidFill>
              </a:rPr>
              <a:t>the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de-DE" sz="2400" dirty="0" err="1">
                <a:solidFill>
                  <a:schemeClr val="tx1"/>
                </a:solidFill>
              </a:rPr>
              <a:t>Gypsies</a:t>
            </a:r>
            <a:r>
              <a:rPr lang="de-DE" sz="2400" dirty="0">
                <a:solidFill>
                  <a:schemeClr val="tx1"/>
                </a:solidFill>
              </a:rPr>
              <a:t>"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CA" sz="2400" dirty="0">
                <a:solidFill>
                  <a:schemeClr val="tx1"/>
                </a:solidFill>
              </a:rPr>
              <a:t>generalization aim</a:t>
            </a:r>
            <a:r>
              <a:rPr lang="cs-CZ" sz="2400" dirty="0">
                <a:solidFill>
                  <a:schemeClr val="tx1"/>
                </a:solidFill>
              </a:rPr>
              <a:t>s</a:t>
            </a:r>
            <a:r>
              <a:rPr lang="en-CA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at</a:t>
            </a:r>
            <a:r>
              <a:rPr lang="en-CA" sz="2400" dirty="0">
                <a:solidFill>
                  <a:schemeClr val="tx1"/>
                </a:solidFill>
              </a:rPr>
              <a:t> </a:t>
            </a:r>
            <a:r>
              <a:rPr lang="en-CA" sz="2400" dirty="0" err="1">
                <a:solidFill>
                  <a:schemeClr val="tx1"/>
                </a:solidFill>
              </a:rPr>
              <a:t>overrid</a:t>
            </a:r>
            <a:r>
              <a:rPr lang="cs-CZ" sz="2400" dirty="0" err="1">
                <a:solidFill>
                  <a:schemeClr val="tx1"/>
                </a:solidFill>
              </a:rPr>
              <a:t>ing</a:t>
            </a:r>
            <a:r>
              <a:rPr lang="en-CA" sz="2400" dirty="0">
                <a:solidFill>
                  <a:schemeClr val="tx1"/>
                </a:solidFill>
              </a:rPr>
              <a:t> differentiations</a:t>
            </a:r>
            <a:r>
              <a:rPr lang="cs-CZ" sz="2400" dirty="0">
                <a:solidFill>
                  <a:schemeClr val="tx1"/>
                </a:solidFill>
              </a:rPr>
              <a:t>: </a:t>
            </a:r>
            <a:r>
              <a:rPr lang="en-US" sz="2400" dirty="0">
                <a:solidFill>
                  <a:schemeClr val="tx1"/>
                </a:solidFill>
              </a:rPr>
              <a:t>instead of saying “some poles” we say “the poles” or “all poles”, instead of “some students“</a:t>
            </a:r>
            <a:r>
              <a:rPr lang="cs-CZ" sz="2400" dirty="0">
                <a:solidFill>
                  <a:schemeClr val="tx1"/>
                </a:solidFill>
              </a:rPr>
              <a:t> „</a:t>
            </a:r>
            <a:r>
              <a:rPr lang="en-US" sz="2400" dirty="0">
                <a:solidFill>
                  <a:schemeClr val="tx1"/>
                </a:solidFill>
              </a:rPr>
              <a:t>the students” or “all students”.</a:t>
            </a:r>
            <a:endParaRPr lang="cs-CZ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chemeClr val="tx1"/>
                </a:solidFill>
              </a:rPr>
              <a:t>e</a:t>
            </a:r>
            <a:r>
              <a:rPr lang="en-CA" sz="2400" dirty="0" err="1">
                <a:solidFill>
                  <a:schemeClr val="tx1"/>
                </a:solidFill>
              </a:rPr>
              <a:t>valuative</a:t>
            </a:r>
            <a:r>
              <a:rPr lang="en-CA" sz="2400" dirty="0">
                <a:solidFill>
                  <a:schemeClr val="tx1"/>
                </a:solidFill>
              </a:rPr>
              <a:t> attributive element, e.g. `the Poles are diligent',` the Germans are a </a:t>
            </a:r>
            <a:r>
              <a:rPr lang="en-CA" sz="2400" dirty="0" err="1">
                <a:solidFill>
                  <a:schemeClr val="tx1"/>
                </a:solidFill>
              </a:rPr>
              <a:t>humorless</a:t>
            </a:r>
            <a:r>
              <a:rPr lang="en-CA" sz="2400" dirty="0">
                <a:solidFill>
                  <a:schemeClr val="tx1"/>
                </a:solidFill>
              </a:rPr>
              <a:t>‘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7687-5505-4BC3-A418-ADB15B37A56E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34</a:t>
            </a:fld>
            <a:endParaRPr lang="en-GB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>
            <a:normAutofit/>
          </a:bodyPr>
          <a:lstStyle/>
          <a:p>
            <a:pPr algn="ctr"/>
            <a:r>
              <a:rPr lang="cs-CZ" b="1" dirty="0"/>
              <a:t>Auto- </a:t>
            </a:r>
            <a:r>
              <a:rPr lang="cs-CZ" b="1" dirty="0" err="1"/>
              <a:t>and</a:t>
            </a:r>
            <a:r>
              <a:rPr lang="cs-CZ" b="1" dirty="0"/>
              <a:t> </a:t>
            </a:r>
            <a:r>
              <a:rPr lang="cs-CZ" b="1" dirty="0" err="1"/>
              <a:t>Hetero</a:t>
            </a:r>
            <a:r>
              <a:rPr lang="cs-CZ" b="1" dirty="0"/>
              <a:t>-</a:t>
            </a:r>
            <a:r>
              <a:rPr lang="cs-CZ" b="1" dirty="0" err="1"/>
              <a:t>Stereotypes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600" dirty="0" err="1">
                <a:solidFill>
                  <a:schemeClr val="tx1"/>
                </a:solidFill>
              </a:rPr>
              <a:t>The</a:t>
            </a:r>
            <a:r>
              <a:rPr lang="cs-CZ" sz="2600" dirty="0">
                <a:solidFill>
                  <a:schemeClr val="tx1"/>
                </a:solidFill>
              </a:rPr>
              <a:t> </a:t>
            </a:r>
            <a:r>
              <a:rPr lang="cs-CZ" sz="2600" dirty="0" err="1">
                <a:solidFill>
                  <a:schemeClr val="tx1"/>
                </a:solidFill>
              </a:rPr>
              <a:t>main</a:t>
            </a:r>
            <a:r>
              <a:rPr lang="cs-CZ" sz="2600" dirty="0">
                <a:solidFill>
                  <a:schemeClr val="tx1"/>
                </a:solidFill>
              </a:rPr>
              <a:t> </a:t>
            </a:r>
            <a:r>
              <a:rPr lang="cs-CZ" sz="2600" dirty="0" err="1">
                <a:solidFill>
                  <a:schemeClr val="tx1"/>
                </a:solidFill>
              </a:rPr>
              <a:t>function</a:t>
            </a:r>
            <a:r>
              <a:rPr lang="cs-CZ" sz="2600" dirty="0">
                <a:solidFill>
                  <a:schemeClr val="tx1"/>
                </a:solidFill>
              </a:rPr>
              <a:t> </a:t>
            </a:r>
            <a:r>
              <a:rPr lang="cs-CZ" sz="2600" dirty="0" err="1">
                <a:solidFill>
                  <a:schemeClr val="tx1"/>
                </a:solidFill>
              </a:rPr>
              <a:t>of</a:t>
            </a:r>
            <a:r>
              <a:rPr lang="cs-CZ" sz="2600" dirty="0">
                <a:solidFill>
                  <a:schemeClr val="tx1"/>
                </a:solidFill>
              </a:rPr>
              <a:t> </a:t>
            </a:r>
            <a:r>
              <a:rPr lang="cs-CZ" sz="2600" dirty="0" err="1">
                <a:solidFill>
                  <a:schemeClr val="tx1"/>
                </a:solidFill>
              </a:rPr>
              <a:t>stereotypes</a:t>
            </a:r>
            <a:r>
              <a:rPr lang="cs-CZ" sz="2600" dirty="0">
                <a:solidFill>
                  <a:schemeClr val="tx1"/>
                </a:solidFill>
              </a:rPr>
              <a:t> </a:t>
            </a:r>
            <a:r>
              <a:rPr lang="cs-CZ" sz="2600" dirty="0" err="1">
                <a:solidFill>
                  <a:schemeClr val="tx1"/>
                </a:solidFill>
              </a:rPr>
              <a:t>is</a:t>
            </a:r>
            <a:r>
              <a:rPr lang="cs-CZ" sz="2600" dirty="0">
                <a:solidFill>
                  <a:schemeClr val="tx1"/>
                </a:solidFill>
              </a:rPr>
              <a:t> to </a:t>
            </a:r>
            <a:r>
              <a:rPr lang="cs-CZ" sz="2600" dirty="0" err="1">
                <a:solidFill>
                  <a:schemeClr val="tx1"/>
                </a:solidFill>
              </a:rPr>
              <a:t>secure</a:t>
            </a:r>
            <a:r>
              <a:rPr lang="cs-CZ" sz="2600" dirty="0">
                <a:solidFill>
                  <a:schemeClr val="tx1"/>
                </a:solidFill>
              </a:rPr>
              <a:t> </a:t>
            </a:r>
            <a:r>
              <a:rPr lang="cs-CZ" sz="2600" dirty="0" err="1">
                <a:solidFill>
                  <a:schemeClr val="tx1"/>
                </a:solidFill>
              </a:rPr>
              <a:t>your</a:t>
            </a:r>
            <a:r>
              <a:rPr lang="cs-CZ" sz="2600" dirty="0">
                <a:solidFill>
                  <a:schemeClr val="tx1"/>
                </a:solidFill>
              </a:rPr>
              <a:t> </a:t>
            </a:r>
            <a:r>
              <a:rPr lang="cs-CZ" sz="2600" dirty="0" err="1">
                <a:solidFill>
                  <a:schemeClr val="tx1"/>
                </a:solidFill>
              </a:rPr>
              <a:t>own</a:t>
            </a:r>
            <a:r>
              <a:rPr lang="cs-CZ" sz="2600" dirty="0">
                <a:solidFill>
                  <a:schemeClr val="tx1"/>
                </a:solidFill>
              </a:rPr>
              <a:t> </a:t>
            </a:r>
            <a:r>
              <a:rPr lang="cs-CZ" sz="2600" dirty="0" err="1">
                <a:solidFill>
                  <a:schemeClr val="tx1"/>
                </a:solidFill>
              </a:rPr>
              <a:t>group</a:t>
            </a:r>
            <a:r>
              <a:rPr lang="cs-CZ" sz="2600" dirty="0">
                <a:solidFill>
                  <a:schemeClr val="tx1"/>
                </a:solidFill>
              </a:rPr>
              <a:t> by </a:t>
            </a:r>
            <a:r>
              <a:rPr lang="cs-CZ" sz="2600" dirty="0" err="1">
                <a:solidFill>
                  <a:schemeClr val="tx1"/>
                </a:solidFill>
              </a:rPr>
              <a:t>demarcating</a:t>
            </a:r>
            <a:r>
              <a:rPr lang="cs-CZ" sz="2600" dirty="0">
                <a:solidFill>
                  <a:schemeClr val="tx1"/>
                </a:solidFill>
              </a:rPr>
              <a:t> </a:t>
            </a:r>
            <a:r>
              <a:rPr lang="cs-CZ" sz="2600" dirty="0" err="1">
                <a:solidFill>
                  <a:schemeClr val="tx1"/>
                </a:solidFill>
              </a:rPr>
              <a:t>it</a:t>
            </a:r>
            <a:r>
              <a:rPr lang="cs-CZ" sz="2600" dirty="0">
                <a:solidFill>
                  <a:schemeClr val="tx1"/>
                </a:solidFill>
              </a:rPr>
              <a:t> </a:t>
            </a:r>
            <a:r>
              <a:rPr lang="cs-CZ" sz="2600" dirty="0" err="1">
                <a:solidFill>
                  <a:schemeClr val="tx1"/>
                </a:solidFill>
              </a:rPr>
              <a:t>from</a:t>
            </a:r>
            <a:r>
              <a:rPr lang="cs-CZ" sz="2600" dirty="0">
                <a:solidFill>
                  <a:schemeClr val="tx1"/>
                </a:solidFill>
              </a:rPr>
              <a:t> </a:t>
            </a:r>
            <a:r>
              <a:rPr lang="cs-CZ" sz="2600" dirty="0" err="1">
                <a:solidFill>
                  <a:schemeClr val="tx1"/>
                </a:solidFill>
              </a:rPr>
              <a:t>other</a:t>
            </a:r>
            <a:r>
              <a:rPr lang="cs-CZ" sz="2600" dirty="0">
                <a:solidFill>
                  <a:schemeClr val="tx1"/>
                </a:solidFill>
              </a:rPr>
              <a:t> </a:t>
            </a:r>
            <a:r>
              <a:rPr lang="cs-CZ" sz="2600" dirty="0" err="1">
                <a:solidFill>
                  <a:schemeClr val="tx1"/>
                </a:solidFill>
              </a:rPr>
              <a:t>groups</a:t>
            </a:r>
            <a:r>
              <a:rPr lang="cs-CZ" sz="2600" dirty="0">
                <a:solidFill>
                  <a:schemeClr val="tx1"/>
                </a:solidFill>
              </a:rPr>
              <a:t> </a:t>
            </a:r>
            <a:endParaRPr lang="de-DE" sz="26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tx1"/>
                </a:solidFill>
              </a:rPr>
              <a:t>Auto-</a:t>
            </a:r>
            <a:r>
              <a:rPr lang="cs-CZ" sz="2400" b="1" dirty="0" err="1">
                <a:solidFill>
                  <a:schemeClr val="tx1"/>
                </a:solidFill>
              </a:rPr>
              <a:t>stereotypes</a:t>
            </a:r>
            <a:r>
              <a:rPr lang="cs-CZ" sz="2400" b="1" dirty="0">
                <a:solidFill>
                  <a:schemeClr val="tx1"/>
                </a:solidFill>
              </a:rPr>
              <a:t> </a:t>
            </a:r>
            <a:r>
              <a:rPr lang="cs-CZ" sz="2400" dirty="0">
                <a:solidFill>
                  <a:schemeClr val="tx1"/>
                </a:solidFill>
              </a:rPr>
              <a:t>express positive </a:t>
            </a:r>
            <a:r>
              <a:rPr lang="cs-CZ" sz="2400" dirty="0" err="1">
                <a:solidFill>
                  <a:schemeClr val="tx1"/>
                </a:solidFill>
              </a:rPr>
              <a:t>characteristics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of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one</a:t>
            </a:r>
            <a:r>
              <a:rPr lang="cs-CZ" sz="2400" dirty="0">
                <a:solidFill>
                  <a:schemeClr val="tx1"/>
                </a:solidFill>
              </a:rPr>
              <a:t>´s </a:t>
            </a:r>
            <a:r>
              <a:rPr lang="cs-CZ" sz="2400" dirty="0" err="1">
                <a:solidFill>
                  <a:schemeClr val="tx1"/>
                </a:solidFill>
              </a:rPr>
              <a:t>own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group</a:t>
            </a:r>
            <a:r>
              <a:rPr lang="cs-CZ" sz="2400" dirty="0">
                <a:solidFill>
                  <a:schemeClr val="tx1"/>
                </a:solidFill>
              </a:rPr>
              <a:t>: </a:t>
            </a:r>
            <a:r>
              <a:rPr lang="cs-CZ" sz="2400" dirty="0" err="1">
                <a:solidFill>
                  <a:schemeClr val="tx1"/>
                </a:solidFill>
              </a:rPr>
              <a:t>increase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self</a:t>
            </a:r>
            <a:r>
              <a:rPr lang="cs-CZ" sz="2400" dirty="0">
                <a:solidFill>
                  <a:schemeClr val="tx1"/>
                </a:solidFill>
              </a:rPr>
              <a:t>-</a:t>
            </a:r>
            <a:r>
              <a:rPr lang="cs-CZ" sz="2400" dirty="0" err="1">
                <a:solidFill>
                  <a:schemeClr val="tx1"/>
                </a:solidFill>
              </a:rPr>
              <a:t>confidence</a:t>
            </a:r>
            <a:r>
              <a:rPr lang="cs-CZ" sz="2400" dirty="0">
                <a:solidFill>
                  <a:schemeClr val="tx1"/>
                </a:solidFill>
              </a:rPr>
              <a:t>, </a:t>
            </a:r>
            <a:r>
              <a:rPr lang="cs-CZ" sz="2400" dirty="0" err="1">
                <a:solidFill>
                  <a:schemeClr val="tx1"/>
                </a:solidFill>
              </a:rPr>
              <a:t>identification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with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one</a:t>
            </a:r>
            <a:r>
              <a:rPr lang="cs-CZ" sz="2400" dirty="0">
                <a:solidFill>
                  <a:schemeClr val="tx1"/>
                </a:solidFill>
              </a:rPr>
              <a:t>´s </a:t>
            </a:r>
            <a:r>
              <a:rPr lang="cs-CZ" sz="2400" dirty="0" err="1">
                <a:solidFill>
                  <a:schemeClr val="tx1"/>
                </a:solidFill>
              </a:rPr>
              <a:t>group</a:t>
            </a:r>
            <a:endParaRPr lang="cs-CZ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b="1" dirty="0" err="1">
                <a:solidFill>
                  <a:schemeClr val="tx1"/>
                </a:solidFill>
              </a:rPr>
              <a:t>Hetero</a:t>
            </a:r>
            <a:r>
              <a:rPr lang="cs-CZ" sz="2400" b="1" dirty="0">
                <a:solidFill>
                  <a:schemeClr val="tx1"/>
                </a:solidFill>
              </a:rPr>
              <a:t>-</a:t>
            </a:r>
            <a:r>
              <a:rPr lang="cs-CZ" sz="2400" b="1" dirty="0" err="1">
                <a:solidFill>
                  <a:schemeClr val="tx1"/>
                </a:solidFill>
              </a:rPr>
              <a:t>stereotypes</a:t>
            </a:r>
            <a:r>
              <a:rPr lang="cs-CZ" sz="2400" dirty="0">
                <a:solidFill>
                  <a:schemeClr val="tx1"/>
                </a:solidFill>
              </a:rPr>
              <a:t> express </a:t>
            </a:r>
            <a:r>
              <a:rPr lang="cs-CZ" sz="2400" dirty="0" err="1">
                <a:solidFill>
                  <a:schemeClr val="tx1"/>
                </a:solidFill>
              </a:rPr>
              <a:t>mostly</a:t>
            </a:r>
            <a:r>
              <a:rPr lang="cs-CZ" sz="2400" dirty="0">
                <a:solidFill>
                  <a:schemeClr val="tx1"/>
                </a:solidFill>
              </a:rPr>
              <a:t> negative </a:t>
            </a:r>
            <a:r>
              <a:rPr lang="cs-CZ" sz="2400" dirty="0" err="1">
                <a:solidFill>
                  <a:schemeClr val="tx1"/>
                </a:solidFill>
              </a:rPr>
              <a:t>characteristics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of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other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groups</a:t>
            </a:r>
            <a:r>
              <a:rPr lang="cs-CZ" sz="2400" dirty="0">
                <a:solidFill>
                  <a:schemeClr val="tx1"/>
                </a:solidFill>
              </a:rPr>
              <a:t>: </a:t>
            </a:r>
            <a:r>
              <a:rPr lang="cs-CZ" sz="2400" dirty="0" err="1">
                <a:solidFill>
                  <a:schemeClr val="tx1"/>
                </a:solidFill>
              </a:rPr>
              <a:t>demarcation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from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cs-CZ" sz="2400" dirty="0" err="1">
                <a:solidFill>
                  <a:schemeClr val="tx1"/>
                </a:solidFill>
              </a:rPr>
              <a:t>others</a:t>
            </a:r>
            <a:endParaRPr lang="cs-CZ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4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290B-FA4B-4191-9C0D-3D60ED61A34F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42FDD-312F-4078-862D-F4FFADA41495}" type="slidenum">
              <a:rPr lang="en-GB" smtClean="0"/>
              <a:pPr/>
              <a:t>35</a:t>
            </a:fld>
            <a:endParaRPr lang="en-GB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6229" y="404664"/>
            <a:ext cx="7473424" cy="1368152"/>
          </a:xfrm>
        </p:spPr>
        <p:txBody>
          <a:bodyPr/>
          <a:lstStyle/>
          <a:p>
            <a:r>
              <a:rPr lang="cs-CZ" b="1" dirty="0" err="1"/>
              <a:t>Oppositions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4347" y="1772816"/>
            <a:ext cx="7687290" cy="39624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generally known and accepted contradictions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</a:rPr>
              <a:t>black - white, poor - rich, healthy - sick, well - bad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functional </a:t>
            </a:r>
            <a:r>
              <a:rPr lang="en-US" sz="2400" dirty="0" err="1">
                <a:solidFill>
                  <a:schemeClr val="tx1"/>
                </a:solidFill>
              </a:rPr>
              <a:t>opposit</a:t>
            </a:r>
            <a:r>
              <a:rPr lang="cs-CZ" sz="2400" dirty="0" err="1">
                <a:solidFill>
                  <a:schemeClr val="tx1"/>
                </a:solidFill>
              </a:rPr>
              <a:t>ions</a:t>
            </a:r>
            <a:r>
              <a:rPr lang="en-US" sz="2400" dirty="0">
                <a:solidFill>
                  <a:schemeClr val="tx1"/>
                </a:solidFill>
              </a:rPr>
              <a:t> contain culturally relevant opposites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</a:rPr>
              <a:t>modern society, democratic constitution - traditional Islamic society, authoritarian constitution</a:t>
            </a:r>
            <a:endParaRPr lang="en-GB" sz="2200" dirty="0">
              <a:solidFill>
                <a:schemeClr val="tx1"/>
              </a:solidFill>
            </a:endParaRP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91940-7E7F-47D1-93E1-2D3FE41B29A3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36</a:t>
            </a:fld>
            <a:endParaRPr lang="en-GB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6554867" cy="1524000"/>
          </a:xfrm>
        </p:spPr>
        <p:txBody>
          <a:bodyPr/>
          <a:lstStyle/>
          <a:p>
            <a:r>
              <a:rPr lang="en-US" b="1" dirty="0"/>
              <a:t>Comparison / Metaphor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5576" y="1842252"/>
            <a:ext cx="6554867" cy="376767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establishing </a:t>
            </a:r>
            <a:r>
              <a:rPr lang="cs-CZ" sz="2400" dirty="0">
                <a:solidFill>
                  <a:schemeClr val="tx1"/>
                </a:solidFill>
              </a:rPr>
              <a:t>a </a:t>
            </a:r>
            <a:r>
              <a:rPr lang="en-US" sz="2400" dirty="0">
                <a:solidFill>
                  <a:schemeClr val="tx1"/>
                </a:solidFill>
              </a:rPr>
              <a:t>relationship between two objects that are comparable to each other on the basis of some criterion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these criteria can be the essence of one of the objects or be outside the objects as </a:t>
            </a:r>
            <a:r>
              <a:rPr lang="cs-CZ" sz="2400" dirty="0">
                <a:solidFill>
                  <a:schemeClr val="tx1"/>
                </a:solidFill>
              </a:rPr>
              <a:t>a</a:t>
            </a:r>
            <a:r>
              <a:rPr lang="en-US" sz="2400" dirty="0">
                <a:solidFill>
                  <a:schemeClr val="tx1"/>
                </a:solidFill>
              </a:rPr>
              <a:t> third element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</a:rPr>
              <a:t>"St. Petersburg is considered the Venice of the North"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6D95A-4D8E-4B8C-8FAD-751FEF6F0265}" type="datetime1">
              <a:rPr lang="cs-CZ" smtClean="0"/>
              <a:pPr/>
              <a:t>28.10.2025</a:t>
            </a:fld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2783-759A-48A1-AB34-CC503BCBA6DC}" type="slidenum">
              <a:rPr lang="en-GB" smtClean="0"/>
              <a:pPr/>
              <a:t>37</a:t>
            </a:fld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Řez">
  <a:themeElements>
    <a:clrScheme name="Řez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Řez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Řez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2170</TotalTime>
  <Words>1969</Words>
  <Application>Microsoft Office PowerPoint</Application>
  <PresentationFormat>Předvádění na obrazovce (4:3)</PresentationFormat>
  <Paragraphs>320</Paragraphs>
  <Slides>37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46" baseType="lpstr">
      <vt:lpstr>Arial</vt:lpstr>
      <vt:lpstr>Calibri</vt:lpstr>
      <vt:lpstr>Calibri Light</vt:lpstr>
      <vt:lpstr>Century Gothic</vt:lpstr>
      <vt:lpstr>Times New Roman</vt:lpstr>
      <vt:lpstr>Verdana</vt:lpstr>
      <vt:lpstr>Wingdings</vt:lpstr>
      <vt:lpstr>Wingdings 3</vt:lpstr>
      <vt:lpstr>Řez</vt:lpstr>
      <vt:lpstr>Culture – Discourse  Linguistic Discourse Analysis</vt:lpstr>
      <vt:lpstr>Communicative model of CULTURE</vt:lpstr>
      <vt:lpstr>Culture as a mode for orientation</vt:lpstr>
      <vt:lpstr>culture as third reality </vt:lpstr>
      <vt:lpstr>Prezentace aplikace PowerPoint</vt:lpstr>
      <vt:lpstr>Prezentace aplikace PowerPoint</vt:lpstr>
      <vt:lpstr>Discourse</vt:lpstr>
      <vt:lpstr>Discourse –  Discursive structures and formations</vt:lpstr>
      <vt:lpstr>Institute of Linguistics and Social Studies in Duisburg Germany</vt:lpstr>
      <vt:lpstr>culture and Discourse  Michael Fleischer</vt:lpstr>
      <vt:lpstr>culture as third reality </vt:lpstr>
      <vt:lpstr>Prezentace aplikace PowerPoint</vt:lpstr>
      <vt:lpstr>Prezentace aplikace PowerPoint</vt:lpstr>
      <vt:lpstr>Stratification of the social system</vt:lpstr>
      <vt:lpstr>Stratification of the social system</vt:lpstr>
      <vt:lpstr>Discourse</vt:lpstr>
      <vt:lpstr>Interdiscourse</vt:lpstr>
      <vt:lpstr>Special discourses</vt:lpstr>
      <vt:lpstr>Prezentace aplikace PowerPoint</vt:lpstr>
      <vt:lpstr>Linguistic Discourse Analysis</vt:lpstr>
      <vt:lpstr>Linguistic Discourse Analysis</vt:lpstr>
      <vt:lpstr>Linguistic Discourse Analysis</vt:lpstr>
      <vt:lpstr>Cultural values</vt:lpstr>
      <vt:lpstr>Cultural values</vt:lpstr>
      <vt:lpstr>Prezentace aplikace PowerPoint</vt:lpstr>
      <vt:lpstr>Prezentace aplikace PowerPoint</vt:lpstr>
      <vt:lpstr>Normatives</vt:lpstr>
      <vt:lpstr>Normatives</vt:lpstr>
      <vt:lpstr>Normatives</vt:lpstr>
      <vt:lpstr>Prezentace aplikace PowerPoint</vt:lpstr>
      <vt:lpstr>Prezentace aplikace PowerPoint</vt:lpstr>
      <vt:lpstr>Prezentace aplikace PowerPoint</vt:lpstr>
      <vt:lpstr>Stereotypes</vt:lpstr>
      <vt:lpstr>Form of Stereotypes</vt:lpstr>
      <vt:lpstr>Auto- and Hetero-Stereotypes</vt:lpstr>
      <vt:lpstr>Oppositions</vt:lpstr>
      <vt:lpstr>Comparison / Metaphor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Ulrike Notarp</dc:creator>
  <cp:lastModifiedBy>Ulrike Lütke Notarp</cp:lastModifiedBy>
  <cp:revision>107</cp:revision>
  <dcterms:created xsi:type="dcterms:W3CDTF">2020-01-13T14:18:55Z</dcterms:created>
  <dcterms:modified xsi:type="dcterms:W3CDTF">2025-10-28T14:30:49Z</dcterms:modified>
</cp:coreProperties>
</file>