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EBADA7-BC05-EDC5-2999-1EBEDB08B0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610099"/>
            <a:ext cx="10993549" cy="1066801"/>
          </a:xfrm>
        </p:spPr>
        <p:txBody>
          <a:bodyPr>
            <a:normAutofit/>
          </a:bodyPr>
          <a:lstStyle/>
          <a:p>
            <a:r>
              <a:rPr lang="cs-CZ" sz="3300" dirty="0">
                <a:solidFill>
                  <a:srgbClr val="FFFFFF"/>
                </a:solidFill>
              </a:rPr>
              <a:t>Slovník spisovné češtiny pro školu a veřejnost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8241D84-A193-3768-B861-6CE0418561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697215"/>
            <a:ext cx="10993546" cy="525565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Pohodina Sofiia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262CFB0-CBAC-4B42-B115-C04986CD0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23900"/>
            <a:ext cx="12192000" cy="37081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860C09-10C8-4D70-86B6-FA78FFFED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2350" y="642071"/>
            <a:ext cx="7475220" cy="3701443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F006FD5-7942-D15C-CEC3-EC6885974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1" y="813453"/>
            <a:ext cx="3758674" cy="93267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C40C608-966B-1BF7-694D-9A0A9B3DB8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90" b="2418"/>
          <a:stretch>
            <a:fillRect/>
          </a:stretch>
        </p:blipFill>
        <p:spPr>
          <a:xfrm>
            <a:off x="8379920" y="883895"/>
            <a:ext cx="2833319" cy="326607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A49CA3B-6AD6-42CD-9E47-524DF818B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8951" y="641102"/>
            <a:ext cx="3666744" cy="3698516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C35990-E81C-43AE-B207-1CAD6CFC8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48660" y="4432079"/>
            <a:ext cx="83731" cy="19607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122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88B583A-7F52-F5E2-5C04-49B9630819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26" r="1423" b="1832"/>
          <a:stretch>
            <a:fillRect/>
          </a:stretch>
        </p:blipFill>
        <p:spPr>
          <a:xfrm>
            <a:off x="481483" y="663191"/>
            <a:ext cx="2297657" cy="2612572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B59C76A7-D85B-3CC0-7199-86DC9B5DC398}"/>
              </a:ext>
            </a:extLst>
          </p:cNvPr>
          <p:cNvSpPr/>
          <p:nvPr/>
        </p:nvSpPr>
        <p:spPr>
          <a:xfrm>
            <a:off x="462225" y="3429000"/>
            <a:ext cx="2297657" cy="307258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1vydání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2EDCE76-2310-E911-9A86-DF04D9E23D78}"/>
              </a:ext>
            </a:extLst>
          </p:cNvPr>
          <p:cNvSpPr txBox="1"/>
          <p:nvPr/>
        </p:nvSpPr>
        <p:spPr>
          <a:xfrm>
            <a:off x="3048000" y="663191"/>
            <a:ext cx="891785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Autorský kolektiv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PhDr. Josef Filipec, CSc. a doc. PhDr. František Daneš.  </a:t>
            </a:r>
          </a:p>
          <a:p>
            <a:endParaRPr lang="cs-C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Místo a rok vydání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 Praze r.1978</a:t>
            </a:r>
          </a:p>
          <a:p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Vydala Academia,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nakladatelství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ČSAV. Nakladatelství založila Československá akademie věd (ČSAV) v roce 1953. Současný název Academia používá od roku 1966.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D387FB1-986B-A762-2C80-A2CCF1362870}"/>
              </a:ext>
            </a:extLst>
          </p:cNvPr>
          <p:cNvSpPr txBox="1"/>
          <p:nvPr/>
        </p:nvSpPr>
        <p:spPr>
          <a:xfrm>
            <a:off x="3946733" y="6343314"/>
            <a:ext cx="48232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základní bibliografické údaje o slovníku</a:t>
            </a:r>
          </a:p>
        </p:txBody>
      </p:sp>
      <p:sp>
        <p:nvSpPr>
          <p:cNvPr id="9" name="Jednoduché závorky 8">
            <a:extLst>
              <a:ext uri="{FF2B5EF4-FFF2-40B4-BE49-F238E27FC236}">
                <a16:creationId xmlns:a16="http://schemas.microsoft.com/office/drawing/2014/main" id="{9B50176C-7DFA-4B65-9F63-9020BF2A2F3C}"/>
              </a:ext>
            </a:extLst>
          </p:cNvPr>
          <p:cNvSpPr/>
          <p:nvPr/>
        </p:nvSpPr>
        <p:spPr>
          <a:xfrm>
            <a:off x="3946733" y="6372058"/>
            <a:ext cx="4253370" cy="342622"/>
          </a:xfrm>
          <a:prstGeom prst="bracketPair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48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0CC69-B886-B770-8A46-D63D3F755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Jednoduché závorky 8">
            <a:extLst>
              <a:ext uri="{FF2B5EF4-FFF2-40B4-BE49-F238E27FC236}">
                <a16:creationId xmlns:a16="http://schemas.microsoft.com/office/drawing/2014/main" id="{6FF31BD7-1F24-4583-C76F-94F26B5DD7EC}"/>
              </a:ext>
            </a:extLst>
          </p:cNvPr>
          <p:cNvSpPr/>
          <p:nvPr/>
        </p:nvSpPr>
        <p:spPr>
          <a:xfrm>
            <a:off x="4552335" y="6410632"/>
            <a:ext cx="3087329" cy="293462"/>
          </a:xfrm>
          <a:prstGeom prst="bracketPair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7E7F2E7-DAE7-D4DE-08D4-EC1B49A97D1A}"/>
              </a:ext>
            </a:extLst>
          </p:cNvPr>
          <p:cNvSpPr txBox="1"/>
          <p:nvPr/>
        </p:nvSpPr>
        <p:spPr>
          <a:xfrm>
            <a:off x="4552335" y="6333482"/>
            <a:ext cx="30873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základní faktografické údaje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05D045E-55DB-6703-25D8-C5C01A06D9BE}"/>
              </a:ext>
            </a:extLst>
          </p:cNvPr>
          <p:cNvSpPr txBox="1"/>
          <p:nvPr/>
        </p:nvSpPr>
        <p:spPr>
          <a:xfrm>
            <a:off x="363794" y="344129"/>
            <a:ext cx="11366091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dirty="0"/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Podává komplexní lexikografický popis téměř 50 000 slov (přesně 45 366      heslových slov a 62 872 vyčleněných významů) současné češtiny.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800 stran.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Slovník je jednosvazkové výkladové dílo, zaměřené především na spisovnou češtinu pro školu a veřejnost.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Jednosvazkové zpracování: slovník nebyl vydáván po částech, ale jako celek.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Slovník je zaměřené především na spisovnou češtinu pro školu a veřejnost.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Primární cílovou skupinou jsou žáci a studenti a širší veřejnost, kteří potřebují praktickou příručku pro spisovný jazyk, jako normativní slovník pro běžné uživatele češtiny.</a:t>
            </a:r>
          </a:p>
        </p:txBody>
      </p:sp>
    </p:spTree>
    <p:extLst>
      <p:ext uri="{BB962C8B-B14F-4D97-AF65-F5344CB8AC3E}">
        <p14:creationId xmlns:p14="http://schemas.microsoft.com/office/powerpoint/2010/main" val="3783328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08E50-7049-5C29-75F6-30379B30B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Jednoduché závorky 8">
            <a:extLst>
              <a:ext uri="{FF2B5EF4-FFF2-40B4-BE49-F238E27FC236}">
                <a16:creationId xmlns:a16="http://schemas.microsoft.com/office/drawing/2014/main" id="{AE76DA7F-2B02-0D97-96D4-3B9410F0CBD1}"/>
              </a:ext>
            </a:extLst>
          </p:cNvPr>
          <p:cNvSpPr/>
          <p:nvPr/>
        </p:nvSpPr>
        <p:spPr>
          <a:xfrm>
            <a:off x="3918154" y="6213987"/>
            <a:ext cx="4163962" cy="490107"/>
          </a:xfrm>
          <a:prstGeom prst="bracketPair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67CB347-2296-0FA5-8DD7-22C18D1963E2}"/>
              </a:ext>
            </a:extLst>
          </p:cNvPr>
          <p:cNvSpPr txBox="1"/>
          <p:nvPr/>
        </p:nvSpPr>
        <p:spPr>
          <a:xfrm>
            <a:off x="3918154" y="6303984"/>
            <a:ext cx="42426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kontext, okolnosti sestavování a vzniku 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920947F-D08D-6F5C-5D1E-5162409D582C}"/>
              </a:ext>
            </a:extLst>
          </p:cNvPr>
          <p:cNvSpPr txBox="1"/>
          <p:nvPr/>
        </p:nvSpPr>
        <p:spPr>
          <a:xfrm>
            <a:off x="383458" y="601430"/>
            <a:ext cx="1142508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předmluvě hlavní redaktor Josef Filipec uvádí, že jeden z důvodů značného zpoždění druhého vydání byl „strohý zákaz vedoucího české lingvistiky v r. 1983, motivovaný stranickými a osobními důvody.</a:t>
            </a: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Smíšené až rozporuplné uživatelské recenze na prodejních/inspekčních stránkách: někteří čtenáři chválí slovník jako užitečný pro školu a běžné použití, jiní upozorňují, že jim chybí mnohá hesla. To ukazuje, že slovník byl vnímaný spíše jako praktické (kompaktní) vydání, ne jako nejobsáhlejší odborné dílo.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Slovník kombinuje normativní informace i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úžítí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mluvené češtině.</a:t>
            </a:r>
          </a:p>
        </p:txBody>
      </p:sp>
    </p:spTree>
    <p:extLst>
      <p:ext uri="{BB962C8B-B14F-4D97-AF65-F5344CB8AC3E}">
        <p14:creationId xmlns:p14="http://schemas.microsoft.com/office/powerpoint/2010/main" val="466505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61E3D-3038-427A-51FF-B5AC55B3C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Jednoduché závorky 8">
            <a:extLst>
              <a:ext uri="{FF2B5EF4-FFF2-40B4-BE49-F238E27FC236}">
                <a16:creationId xmlns:a16="http://schemas.microsoft.com/office/drawing/2014/main" id="{5F716D91-1323-C8DF-509E-04A63A6BA9A8}"/>
              </a:ext>
            </a:extLst>
          </p:cNvPr>
          <p:cNvSpPr/>
          <p:nvPr/>
        </p:nvSpPr>
        <p:spPr>
          <a:xfrm>
            <a:off x="4224182" y="6270438"/>
            <a:ext cx="3743635" cy="400110"/>
          </a:xfrm>
          <a:prstGeom prst="bracketPair">
            <a:avLst>
              <a:gd name="adj" fmla="val 13951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606B3EB-6D52-B426-5B75-795FF9A000A2}"/>
              </a:ext>
            </a:extLst>
          </p:cNvPr>
          <p:cNvSpPr txBox="1"/>
          <p:nvPr/>
        </p:nvSpPr>
        <p:spPr>
          <a:xfrm>
            <a:off x="4355074" y="6270438"/>
            <a:ext cx="37436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porovnání dvou vydání slovníku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FB4134D-48E2-6BA5-0F99-E1E63795190B}"/>
              </a:ext>
            </a:extLst>
          </p:cNvPr>
          <p:cNvSpPr txBox="1"/>
          <p:nvPr/>
        </p:nvSpPr>
        <p:spPr>
          <a:xfrm>
            <a:off x="422787" y="738719"/>
            <a:ext cx="1136609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vydání (1994) zachovává základní koncepci 1. vydání, ale aktualizuje slovní zásobu, významy a pravopis podle nového vydání českého pravopisu.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Nabyla společenské hodnoty nová klíčová pojmenování, často v protikladu k pojmenováním dřívějším, jako demokracie, svoboda  proti diktatuře proletariátu.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Neologizmy, přejatá slova a spojení (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sumit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desident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sponzor, skinhead).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656 stran, 50 000 hesel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ECACF5-907E-9C3B-100D-4DFB17B0F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1358" y="3657600"/>
            <a:ext cx="2277519" cy="282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75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CB9F1-1AF3-3106-7B81-B2ABCEED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Jednoduché závorky 8">
            <a:extLst>
              <a:ext uri="{FF2B5EF4-FFF2-40B4-BE49-F238E27FC236}">
                <a16:creationId xmlns:a16="http://schemas.microsoft.com/office/drawing/2014/main" id="{82BA950C-FF0D-9F3D-7DFE-A8ABBD8BD8E6}"/>
              </a:ext>
            </a:extLst>
          </p:cNvPr>
          <p:cNvSpPr/>
          <p:nvPr/>
        </p:nvSpPr>
        <p:spPr>
          <a:xfrm>
            <a:off x="5030429" y="6318338"/>
            <a:ext cx="2131142" cy="362042"/>
          </a:xfrm>
          <a:prstGeom prst="bracketPair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A4C6A4B-DBCC-79BF-FAFE-43778FC93B8D}"/>
              </a:ext>
            </a:extLst>
          </p:cNvPr>
          <p:cNvSpPr txBox="1"/>
          <p:nvPr/>
        </p:nvSpPr>
        <p:spPr>
          <a:xfrm>
            <a:off x="5321708" y="6299304"/>
            <a:ext cx="19910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heslo MOŘE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52A12F5-2578-7867-E4A4-D6128DEE8F19}"/>
              </a:ext>
            </a:extLst>
          </p:cNvPr>
          <p:cNvSpPr txBox="1"/>
          <p:nvPr/>
        </p:nvSpPr>
        <p:spPr>
          <a:xfrm>
            <a:off x="439350" y="4073795"/>
            <a:ext cx="103663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Uvádějí se typické spojení a frazémy, který pomáhají porozumět kontextu užití.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Slovník uvádí, jak prakticky používat slovo.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Rozlišuje přenesené a expresivní významy.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konci hesla jsou uvedeny odvozené tvary, složeniny a idiomy</a:t>
            </a:r>
            <a:r>
              <a:rPr lang="cs-CZ" sz="2400" dirty="0"/>
              <a:t>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5C7DFE9-7762-CA98-F361-37437DB16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87" y="563614"/>
            <a:ext cx="6810024" cy="98492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0C16EDF-EBBE-4D2D-1706-A678CE854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351" y="1651909"/>
            <a:ext cx="6810024" cy="222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85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ABC77-8B13-87F2-624D-3D1BF120F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Jednoduché závorky 8">
            <a:extLst>
              <a:ext uri="{FF2B5EF4-FFF2-40B4-BE49-F238E27FC236}">
                <a16:creationId xmlns:a16="http://schemas.microsoft.com/office/drawing/2014/main" id="{61489379-73C8-5F27-5E01-728E705A9EDC}"/>
              </a:ext>
            </a:extLst>
          </p:cNvPr>
          <p:cNvSpPr/>
          <p:nvPr/>
        </p:nvSpPr>
        <p:spPr>
          <a:xfrm>
            <a:off x="3926143" y="6263148"/>
            <a:ext cx="4339713" cy="417232"/>
          </a:xfrm>
          <a:prstGeom prst="bracketPair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148B4ED-DDF3-E518-1523-8CD1D7F5A822}"/>
              </a:ext>
            </a:extLst>
          </p:cNvPr>
          <p:cNvSpPr txBox="1"/>
          <p:nvPr/>
        </p:nvSpPr>
        <p:spPr>
          <a:xfrm>
            <a:off x="4022622" y="6253315"/>
            <a:ext cx="56412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vlastní zkušenosti z práce se slovníkem</a:t>
            </a:r>
          </a:p>
          <a:p>
            <a:endParaRPr lang="cs-CZ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3EAA57D-23D9-F3AF-77B8-3E95A1FA6FF6}"/>
              </a:ext>
            </a:extLst>
          </p:cNvPr>
          <p:cNvSpPr txBox="1"/>
          <p:nvPr/>
        </p:nvSpPr>
        <p:spPr>
          <a:xfrm>
            <a:off x="393290" y="735327"/>
            <a:ext cx="845574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Při práci s Slovníkem spisovné češtiny jsem zjistila, že je to velmi přehledná a informativní jazyková pomůcka.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Výhodou je to, že u každého hesla je uvedeno rod i označení, jestli je slovo hovorové nebo zastaralé.</a:t>
            </a:r>
          </a:p>
          <a:p>
            <a:r>
              <a:rPr lang="cs-CZ" sz="2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Příklady použití ve větě.</a:t>
            </a:r>
          </a:p>
        </p:txBody>
      </p:sp>
    </p:spTree>
    <p:extLst>
      <p:ext uri="{BB962C8B-B14F-4D97-AF65-F5344CB8AC3E}">
        <p14:creationId xmlns:p14="http://schemas.microsoft.com/office/powerpoint/2010/main" val="3648208871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a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{5C94EA2F-FB02-4F83-A9C9-9D30E4ED6137}TF319cfb39-eeba-4af5-a5a2-03d53d03751626029155-07cfacee8034</Template>
  <TotalTime>221</TotalTime>
  <Words>436</Words>
  <Application>Microsoft Office PowerPoint</Application>
  <PresentationFormat>Širokoúhlá obrazovka</PresentationFormat>
  <Paragraphs>43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Gill Sans MT</vt:lpstr>
      <vt:lpstr>Times New Roman</vt:lpstr>
      <vt:lpstr>Wingdings 2</vt:lpstr>
      <vt:lpstr>Dividenda</vt:lpstr>
      <vt:lpstr>Slovník spisovné češtiny pro školu a veřejnost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София Погодина</dc:creator>
  <cp:lastModifiedBy>София Погодина</cp:lastModifiedBy>
  <cp:revision>18</cp:revision>
  <dcterms:created xsi:type="dcterms:W3CDTF">2025-10-31T19:23:17Z</dcterms:created>
  <dcterms:modified xsi:type="dcterms:W3CDTF">2025-11-04T17:14:50Z</dcterms:modified>
</cp:coreProperties>
</file>