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7"/>
  </p:notesMasterIdLst>
  <p:sldIdLst>
    <p:sldId id="256" r:id="rId2"/>
    <p:sldId id="258" r:id="rId3"/>
    <p:sldId id="309" r:id="rId4"/>
    <p:sldId id="310" r:id="rId5"/>
    <p:sldId id="311" r:id="rId6"/>
    <p:sldId id="312" r:id="rId7"/>
    <p:sldId id="259" r:id="rId8"/>
    <p:sldId id="313" r:id="rId9"/>
    <p:sldId id="334" r:id="rId10"/>
    <p:sldId id="260" r:id="rId11"/>
    <p:sldId id="335" r:id="rId12"/>
    <p:sldId id="336" r:id="rId13"/>
    <p:sldId id="337" r:id="rId14"/>
    <p:sldId id="338" r:id="rId15"/>
    <p:sldId id="305" r:id="rId16"/>
    <p:sldId id="339" r:id="rId17"/>
    <p:sldId id="340" r:id="rId18"/>
    <p:sldId id="341" r:id="rId19"/>
    <p:sldId id="342" r:id="rId20"/>
    <p:sldId id="343" r:id="rId21"/>
    <p:sldId id="344" r:id="rId22"/>
    <p:sldId id="345" r:id="rId23"/>
    <p:sldId id="346" r:id="rId24"/>
    <p:sldId id="347" r:id="rId25"/>
    <p:sldId id="348" r:id="rId26"/>
    <p:sldId id="349" r:id="rId27"/>
    <p:sldId id="350" r:id="rId28"/>
    <p:sldId id="351" r:id="rId29"/>
    <p:sldId id="352" r:id="rId30"/>
    <p:sldId id="353" r:id="rId31"/>
    <p:sldId id="354" r:id="rId32"/>
    <p:sldId id="355" r:id="rId33"/>
    <p:sldId id="357" r:id="rId34"/>
    <p:sldId id="356" r:id="rId35"/>
    <p:sldId id="358" r:id="rId36"/>
    <p:sldId id="359" r:id="rId37"/>
    <p:sldId id="360" r:id="rId38"/>
    <p:sldId id="361" r:id="rId39"/>
    <p:sldId id="264" r:id="rId40"/>
    <p:sldId id="362" r:id="rId41"/>
    <p:sldId id="364" r:id="rId42"/>
    <p:sldId id="365" r:id="rId43"/>
    <p:sldId id="366" r:id="rId44"/>
    <p:sldId id="367" r:id="rId45"/>
    <p:sldId id="368" r:id="rId46"/>
  </p:sldIdLst>
  <p:sldSz cx="12192000" cy="6858000"/>
  <p:notesSz cx="6858000" cy="9144000"/>
  <p:defaultTextStyle>
    <a:defPPr>
      <a:defRPr lang="de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741"/>
  </p:normalViewPr>
  <p:slideViewPr>
    <p:cSldViewPr snapToGrid="0" snapToObjects="1">
      <p:cViewPr varScale="1">
        <p:scale>
          <a:sx n="114" d="100"/>
          <a:sy n="114" d="100"/>
        </p:scale>
        <p:origin x="49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Z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465432-E79C-C747-82ED-5D65CD6734B5}" type="datetimeFigureOut">
              <a:rPr lang="de-CZ" smtClean="0"/>
              <a:t>14.10.2025</a:t>
            </a:fld>
            <a:endParaRPr lang="de-CZ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Z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Z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Z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F36C66-0E79-A54A-9782-7D95F1AEE549}" type="slidenum">
              <a:rPr lang="de-CZ" smtClean="0"/>
              <a:t>‹Nr.›</a:t>
            </a:fld>
            <a:endParaRPr lang="de-CZ"/>
          </a:p>
        </p:txBody>
      </p:sp>
    </p:spTree>
    <p:extLst>
      <p:ext uri="{BB962C8B-B14F-4D97-AF65-F5344CB8AC3E}">
        <p14:creationId xmlns:p14="http://schemas.microsoft.com/office/powerpoint/2010/main" val="25929606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17">
            <a:extLst>
              <a:ext uri="{FF2B5EF4-FFF2-40B4-BE49-F238E27FC236}">
                <a16:creationId xmlns:a16="http://schemas.microsoft.com/office/drawing/2014/main" id="{660668BE-8E5C-A641-A1C2-48F42252DEFD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1F53C59C-3EDB-FB4F-8B7B-B6D3CC5CF821}" type="slidenum">
              <a:rPr lang="de-CH" altLang="de-DE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9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7649" name="Text Box 1">
            <a:extLst>
              <a:ext uri="{FF2B5EF4-FFF2-40B4-BE49-F238E27FC236}">
                <a16:creationId xmlns:a16="http://schemas.microsoft.com/office/drawing/2014/main" id="{6DB182F3-359C-A04E-966B-88BA366F43F4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B51CADE0-ABA8-1443-BDD3-B6AD2F62021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7">
            <a:extLst>
              <a:ext uri="{FF2B5EF4-FFF2-40B4-BE49-F238E27FC236}">
                <a16:creationId xmlns:a16="http://schemas.microsoft.com/office/drawing/2014/main" id="{8AB7AD83-B2AB-5144-9C28-3914DFEE427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21B8527-7B0E-6B47-88EF-E85216F172DC}" type="slidenum">
              <a:rPr lang="de-CH" altLang="de-CZ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18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7347" name="Text Box 1">
            <a:extLst>
              <a:ext uri="{FF2B5EF4-FFF2-40B4-BE49-F238E27FC236}">
                <a16:creationId xmlns:a16="http://schemas.microsoft.com/office/drawing/2014/main" id="{F53713B0-F3E3-4447-A8C7-AFE2E6BB4C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9075" y="812800"/>
            <a:ext cx="7113588" cy="40020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Text Box 2">
            <a:extLst>
              <a:ext uri="{FF2B5EF4-FFF2-40B4-BE49-F238E27FC236}">
                <a16:creationId xmlns:a16="http://schemas.microsoft.com/office/drawing/2014/main" id="{05690A20-7C2A-0748-82AD-CD49BF3D5C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2025" cy="48053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77333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7">
            <a:extLst>
              <a:ext uri="{FF2B5EF4-FFF2-40B4-BE49-F238E27FC236}">
                <a16:creationId xmlns:a16="http://schemas.microsoft.com/office/drawing/2014/main" id="{8AB7AD83-B2AB-5144-9C28-3914DFEE427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21B8527-7B0E-6B47-88EF-E85216F172DC}" type="slidenum">
              <a:rPr lang="de-CH" altLang="de-CZ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19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7347" name="Text Box 1">
            <a:extLst>
              <a:ext uri="{FF2B5EF4-FFF2-40B4-BE49-F238E27FC236}">
                <a16:creationId xmlns:a16="http://schemas.microsoft.com/office/drawing/2014/main" id="{F53713B0-F3E3-4447-A8C7-AFE2E6BB4C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9075" y="812800"/>
            <a:ext cx="7113588" cy="40020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Text Box 2">
            <a:extLst>
              <a:ext uri="{FF2B5EF4-FFF2-40B4-BE49-F238E27FC236}">
                <a16:creationId xmlns:a16="http://schemas.microsoft.com/office/drawing/2014/main" id="{05690A20-7C2A-0748-82AD-CD49BF3D5C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2025" cy="48053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92973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7">
            <a:extLst>
              <a:ext uri="{FF2B5EF4-FFF2-40B4-BE49-F238E27FC236}">
                <a16:creationId xmlns:a16="http://schemas.microsoft.com/office/drawing/2014/main" id="{8AB7AD83-B2AB-5144-9C28-3914DFEE427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21B8527-7B0E-6B47-88EF-E85216F172DC}" type="slidenum">
              <a:rPr lang="de-CH" altLang="de-CZ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20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7347" name="Text Box 1">
            <a:extLst>
              <a:ext uri="{FF2B5EF4-FFF2-40B4-BE49-F238E27FC236}">
                <a16:creationId xmlns:a16="http://schemas.microsoft.com/office/drawing/2014/main" id="{F53713B0-F3E3-4447-A8C7-AFE2E6BB4C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9075" y="812800"/>
            <a:ext cx="7113588" cy="40020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Text Box 2">
            <a:extLst>
              <a:ext uri="{FF2B5EF4-FFF2-40B4-BE49-F238E27FC236}">
                <a16:creationId xmlns:a16="http://schemas.microsoft.com/office/drawing/2014/main" id="{05690A20-7C2A-0748-82AD-CD49BF3D5C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2025" cy="48053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87342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7">
            <a:extLst>
              <a:ext uri="{FF2B5EF4-FFF2-40B4-BE49-F238E27FC236}">
                <a16:creationId xmlns:a16="http://schemas.microsoft.com/office/drawing/2014/main" id="{8AB7AD83-B2AB-5144-9C28-3914DFEE427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21B8527-7B0E-6B47-88EF-E85216F172DC}" type="slidenum">
              <a:rPr lang="de-CH" altLang="de-CZ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21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7347" name="Text Box 1">
            <a:extLst>
              <a:ext uri="{FF2B5EF4-FFF2-40B4-BE49-F238E27FC236}">
                <a16:creationId xmlns:a16="http://schemas.microsoft.com/office/drawing/2014/main" id="{F53713B0-F3E3-4447-A8C7-AFE2E6BB4C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9075" y="812800"/>
            <a:ext cx="7113588" cy="40020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Text Box 2">
            <a:extLst>
              <a:ext uri="{FF2B5EF4-FFF2-40B4-BE49-F238E27FC236}">
                <a16:creationId xmlns:a16="http://schemas.microsoft.com/office/drawing/2014/main" id="{05690A20-7C2A-0748-82AD-CD49BF3D5C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2025" cy="48053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98193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7">
            <a:extLst>
              <a:ext uri="{FF2B5EF4-FFF2-40B4-BE49-F238E27FC236}">
                <a16:creationId xmlns:a16="http://schemas.microsoft.com/office/drawing/2014/main" id="{8AB7AD83-B2AB-5144-9C28-3914DFEE427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21B8527-7B0E-6B47-88EF-E85216F172DC}" type="slidenum">
              <a:rPr lang="de-CH" altLang="de-CZ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22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7347" name="Text Box 1">
            <a:extLst>
              <a:ext uri="{FF2B5EF4-FFF2-40B4-BE49-F238E27FC236}">
                <a16:creationId xmlns:a16="http://schemas.microsoft.com/office/drawing/2014/main" id="{F53713B0-F3E3-4447-A8C7-AFE2E6BB4C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9075" y="812800"/>
            <a:ext cx="7113588" cy="40020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Text Box 2">
            <a:extLst>
              <a:ext uri="{FF2B5EF4-FFF2-40B4-BE49-F238E27FC236}">
                <a16:creationId xmlns:a16="http://schemas.microsoft.com/office/drawing/2014/main" id="{05690A20-7C2A-0748-82AD-CD49BF3D5C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2025" cy="48053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95411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7">
            <a:extLst>
              <a:ext uri="{FF2B5EF4-FFF2-40B4-BE49-F238E27FC236}">
                <a16:creationId xmlns:a16="http://schemas.microsoft.com/office/drawing/2014/main" id="{8AB7AD83-B2AB-5144-9C28-3914DFEE427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21B8527-7B0E-6B47-88EF-E85216F172DC}" type="slidenum">
              <a:rPr lang="de-CH" altLang="de-CZ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23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7347" name="Text Box 1">
            <a:extLst>
              <a:ext uri="{FF2B5EF4-FFF2-40B4-BE49-F238E27FC236}">
                <a16:creationId xmlns:a16="http://schemas.microsoft.com/office/drawing/2014/main" id="{F53713B0-F3E3-4447-A8C7-AFE2E6BB4C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9075" y="812800"/>
            <a:ext cx="7113588" cy="40020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Text Box 2">
            <a:extLst>
              <a:ext uri="{FF2B5EF4-FFF2-40B4-BE49-F238E27FC236}">
                <a16:creationId xmlns:a16="http://schemas.microsoft.com/office/drawing/2014/main" id="{05690A20-7C2A-0748-82AD-CD49BF3D5C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2025" cy="48053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310242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7">
            <a:extLst>
              <a:ext uri="{FF2B5EF4-FFF2-40B4-BE49-F238E27FC236}">
                <a16:creationId xmlns:a16="http://schemas.microsoft.com/office/drawing/2014/main" id="{8AB7AD83-B2AB-5144-9C28-3914DFEE427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21B8527-7B0E-6B47-88EF-E85216F172DC}" type="slidenum">
              <a:rPr lang="de-CH" altLang="de-CZ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24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7347" name="Text Box 1">
            <a:extLst>
              <a:ext uri="{FF2B5EF4-FFF2-40B4-BE49-F238E27FC236}">
                <a16:creationId xmlns:a16="http://schemas.microsoft.com/office/drawing/2014/main" id="{F53713B0-F3E3-4447-A8C7-AFE2E6BB4C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9075" y="812800"/>
            <a:ext cx="7113588" cy="40020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Text Box 2">
            <a:extLst>
              <a:ext uri="{FF2B5EF4-FFF2-40B4-BE49-F238E27FC236}">
                <a16:creationId xmlns:a16="http://schemas.microsoft.com/office/drawing/2014/main" id="{05690A20-7C2A-0748-82AD-CD49BF3D5C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2025" cy="48053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589588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7">
            <a:extLst>
              <a:ext uri="{FF2B5EF4-FFF2-40B4-BE49-F238E27FC236}">
                <a16:creationId xmlns:a16="http://schemas.microsoft.com/office/drawing/2014/main" id="{8AB7AD83-B2AB-5144-9C28-3914DFEE427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21B8527-7B0E-6B47-88EF-E85216F172DC}" type="slidenum">
              <a:rPr lang="de-CH" altLang="de-CZ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25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7347" name="Text Box 1">
            <a:extLst>
              <a:ext uri="{FF2B5EF4-FFF2-40B4-BE49-F238E27FC236}">
                <a16:creationId xmlns:a16="http://schemas.microsoft.com/office/drawing/2014/main" id="{F53713B0-F3E3-4447-A8C7-AFE2E6BB4C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9075" y="812800"/>
            <a:ext cx="7113588" cy="40020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Text Box 2">
            <a:extLst>
              <a:ext uri="{FF2B5EF4-FFF2-40B4-BE49-F238E27FC236}">
                <a16:creationId xmlns:a16="http://schemas.microsoft.com/office/drawing/2014/main" id="{05690A20-7C2A-0748-82AD-CD49BF3D5C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2025" cy="48053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355330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7">
            <a:extLst>
              <a:ext uri="{FF2B5EF4-FFF2-40B4-BE49-F238E27FC236}">
                <a16:creationId xmlns:a16="http://schemas.microsoft.com/office/drawing/2014/main" id="{8AB7AD83-B2AB-5144-9C28-3914DFEE427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21B8527-7B0E-6B47-88EF-E85216F172DC}" type="slidenum">
              <a:rPr lang="de-CH" altLang="de-CZ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26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7347" name="Text Box 1">
            <a:extLst>
              <a:ext uri="{FF2B5EF4-FFF2-40B4-BE49-F238E27FC236}">
                <a16:creationId xmlns:a16="http://schemas.microsoft.com/office/drawing/2014/main" id="{F53713B0-F3E3-4447-A8C7-AFE2E6BB4C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9075" y="812800"/>
            <a:ext cx="7113588" cy="40020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Text Box 2">
            <a:extLst>
              <a:ext uri="{FF2B5EF4-FFF2-40B4-BE49-F238E27FC236}">
                <a16:creationId xmlns:a16="http://schemas.microsoft.com/office/drawing/2014/main" id="{05690A20-7C2A-0748-82AD-CD49BF3D5C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2025" cy="48053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245388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7">
            <a:extLst>
              <a:ext uri="{FF2B5EF4-FFF2-40B4-BE49-F238E27FC236}">
                <a16:creationId xmlns:a16="http://schemas.microsoft.com/office/drawing/2014/main" id="{8AB7AD83-B2AB-5144-9C28-3914DFEE427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21B8527-7B0E-6B47-88EF-E85216F172DC}" type="slidenum">
              <a:rPr lang="de-CH" altLang="de-CZ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27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7347" name="Text Box 1">
            <a:extLst>
              <a:ext uri="{FF2B5EF4-FFF2-40B4-BE49-F238E27FC236}">
                <a16:creationId xmlns:a16="http://schemas.microsoft.com/office/drawing/2014/main" id="{F53713B0-F3E3-4447-A8C7-AFE2E6BB4C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9075" y="812800"/>
            <a:ext cx="7113588" cy="40020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Text Box 2">
            <a:extLst>
              <a:ext uri="{FF2B5EF4-FFF2-40B4-BE49-F238E27FC236}">
                <a16:creationId xmlns:a16="http://schemas.microsoft.com/office/drawing/2014/main" id="{05690A20-7C2A-0748-82AD-CD49BF3D5C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2025" cy="48053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8763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7">
            <a:extLst>
              <a:ext uri="{FF2B5EF4-FFF2-40B4-BE49-F238E27FC236}">
                <a16:creationId xmlns:a16="http://schemas.microsoft.com/office/drawing/2014/main" id="{286BE6D4-82D5-B649-AD61-064C6048301B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C1B6364-467C-2B47-85FF-E9BB7D626D7B}" type="slidenum">
              <a:rPr lang="de-CH" altLang="de-CZ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10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4579" name="Text Box 1">
            <a:extLst>
              <a:ext uri="{FF2B5EF4-FFF2-40B4-BE49-F238E27FC236}">
                <a16:creationId xmlns:a16="http://schemas.microsoft.com/office/drawing/2014/main" id="{48008738-AC1B-8D42-8E9F-1158E2B5B3A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9075" y="812800"/>
            <a:ext cx="7113588" cy="40020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Text Box 2">
            <a:extLst>
              <a:ext uri="{FF2B5EF4-FFF2-40B4-BE49-F238E27FC236}">
                <a16:creationId xmlns:a16="http://schemas.microsoft.com/office/drawing/2014/main" id="{485C96FE-A0C0-CD41-AD5E-9736DC13A5F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2025" cy="48053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7">
            <a:extLst>
              <a:ext uri="{FF2B5EF4-FFF2-40B4-BE49-F238E27FC236}">
                <a16:creationId xmlns:a16="http://schemas.microsoft.com/office/drawing/2014/main" id="{8AB7AD83-B2AB-5144-9C28-3914DFEE427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21B8527-7B0E-6B47-88EF-E85216F172DC}" type="slidenum">
              <a:rPr lang="de-CH" altLang="de-CZ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28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7347" name="Text Box 1">
            <a:extLst>
              <a:ext uri="{FF2B5EF4-FFF2-40B4-BE49-F238E27FC236}">
                <a16:creationId xmlns:a16="http://schemas.microsoft.com/office/drawing/2014/main" id="{F53713B0-F3E3-4447-A8C7-AFE2E6BB4C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9075" y="812800"/>
            <a:ext cx="7113588" cy="40020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Text Box 2">
            <a:extLst>
              <a:ext uri="{FF2B5EF4-FFF2-40B4-BE49-F238E27FC236}">
                <a16:creationId xmlns:a16="http://schemas.microsoft.com/office/drawing/2014/main" id="{05690A20-7C2A-0748-82AD-CD49BF3D5C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2025" cy="48053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002658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7">
            <a:extLst>
              <a:ext uri="{FF2B5EF4-FFF2-40B4-BE49-F238E27FC236}">
                <a16:creationId xmlns:a16="http://schemas.microsoft.com/office/drawing/2014/main" id="{8AB7AD83-B2AB-5144-9C28-3914DFEE427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21B8527-7B0E-6B47-88EF-E85216F172DC}" type="slidenum">
              <a:rPr lang="de-CH" altLang="de-CZ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29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7347" name="Text Box 1">
            <a:extLst>
              <a:ext uri="{FF2B5EF4-FFF2-40B4-BE49-F238E27FC236}">
                <a16:creationId xmlns:a16="http://schemas.microsoft.com/office/drawing/2014/main" id="{F53713B0-F3E3-4447-A8C7-AFE2E6BB4C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9075" y="812800"/>
            <a:ext cx="7113588" cy="40020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Text Box 2">
            <a:extLst>
              <a:ext uri="{FF2B5EF4-FFF2-40B4-BE49-F238E27FC236}">
                <a16:creationId xmlns:a16="http://schemas.microsoft.com/office/drawing/2014/main" id="{05690A20-7C2A-0748-82AD-CD49BF3D5C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2025" cy="48053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465889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7">
            <a:extLst>
              <a:ext uri="{FF2B5EF4-FFF2-40B4-BE49-F238E27FC236}">
                <a16:creationId xmlns:a16="http://schemas.microsoft.com/office/drawing/2014/main" id="{8AB7AD83-B2AB-5144-9C28-3914DFEE427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21B8527-7B0E-6B47-88EF-E85216F172DC}" type="slidenum">
              <a:rPr lang="de-CH" altLang="de-CZ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30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7347" name="Text Box 1">
            <a:extLst>
              <a:ext uri="{FF2B5EF4-FFF2-40B4-BE49-F238E27FC236}">
                <a16:creationId xmlns:a16="http://schemas.microsoft.com/office/drawing/2014/main" id="{F53713B0-F3E3-4447-A8C7-AFE2E6BB4C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9075" y="812800"/>
            <a:ext cx="7113588" cy="40020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Text Box 2">
            <a:extLst>
              <a:ext uri="{FF2B5EF4-FFF2-40B4-BE49-F238E27FC236}">
                <a16:creationId xmlns:a16="http://schemas.microsoft.com/office/drawing/2014/main" id="{05690A20-7C2A-0748-82AD-CD49BF3D5C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2025" cy="48053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988600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7">
            <a:extLst>
              <a:ext uri="{FF2B5EF4-FFF2-40B4-BE49-F238E27FC236}">
                <a16:creationId xmlns:a16="http://schemas.microsoft.com/office/drawing/2014/main" id="{8AB7AD83-B2AB-5144-9C28-3914DFEE427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21B8527-7B0E-6B47-88EF-E85216F172DC}" type="slidenum">
              <a:rPr lang="de-CH" altLang="de-CZ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31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7347" name="Text Box 1">
            <a:extLst>
              <a:ext uri="{FF2B5EF4-FFF2-40B4-BE49-F238E27FC236}">
                <a16:creationId xmlns:a16="http://schemas.microsoft.com/office/drawing/2014/main" id="{F53713B0-F3E3-4447-A8C7-AFE2E6BB4C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9075" y="812800"/>
            <a:ext cx="7113588" cy="40020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Text Box 2">
            <a:extLst>
              <a:ext uri="{FF2B5EF4-FFF2-40B4-BE49-F238E27FC236}">
                <a16:creationId xmlns:a16="http://schemas.microsoft.com/office/drawing/2014/main" id="{05690A20-7C2A-0748-82AD-CD49BF3D5C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2025" cy="48053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013065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7">
            <a:extLst>
              <a:ext uri="{FF2B5EF4-FFF2-40B4-BE49-F238E27FC236}">
                <a16:creationId xmlns:a16="http://schemas.microsoft.com/office/drawing/2014/main" id="{8AB7AD83-B2AB-5144-9C28-3914DFEE427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21B8527-7B0E-6B47-88EF-E85216F172DC}" type="slidenum">
              <a:rPr lang="de-CH" altLang="de-CZ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32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7347" name="Text Box 1">
            <a:extLst>
              <a:ext uri="{FF2B5EF4-FFF2-40B4-BE49-F238E27FC236}">
                <a16:creationId xmlns:a16="http://schemas.microsoft.com/office/drawing/2014/main" id="{F53713B0-F3E3-4447-A8C7-AFE2E6BB4C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9075" y="812800"/>
            <a:ext cx="7113588" cy="40020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Text Box 2">
            <a:extLst>
              <a:ext uri="{FF2B5EF4-FFF2-40B4-BE49-F238E27FC236}">
                <a16:creationId xmlns:a16="http://schemas.microsoft.com/office/drawing/2014/main" id="{05690A20-7C2A-0748-82AD-CD49BF3D5C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2025" cy="48053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778715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7">
            <a:extLst>
              <a:ext uri="{FF2B5EF4-FFF2-40B4-BE49-F238E27FC236}">
                <a16:creationId xmlns:a16="http://schemas.microsoft.com/office/drawing/2014/main" id="{8AB7AD83-B2AB-5144-9C28-3914DFEE427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21B8527-7B0E-6B47-88EF-E85216F172DC}" type="slidenum">
              <a:rPr lang="de-CH" altLang="de-CZ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33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7347" name="Text Box 1">
            <a:extLst>
              <a:ext uri="{FF2B5EF4-FFF2-40B4-BE49-F238E27FC236}">
                <a16:creationId xmlns:a16="http://schemas.microsoft.com/office/drawing/2014/main" id="{F53713B0-F3E3-4447-A8C7-AFE2E6BB4C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9075" y="812800"/>
            <a:ext cx="7113588" cy="40020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Text Box 2">
            <a:extLst>
              <a:ext uri="{FF2B5EF4-FFF2-40B4-BE49-F238E27FC236}">
                <a16:creationId xmlns:a16="http://schemas.microsoft.com/office/drawing/2014/main" id="{05690A20-7C2A-0748-82AD-CD49BF3D5C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2025" cy="48053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285220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7">
            <a:extLst>
              <a:ext uri="{FF2B5EF4-FFF2-40B4-BE49-F238E27FC236}">
                <a16:creationId xmlns:a16="http://schemas.microsoft.com/office/drawing/2014/main" id="{8AB7AD83-B2AB-5144-9C28-3914DFEE427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21B8527-7B0E-6B47-88EF-E85216F172DC}" type="slidenum">
              <a:rPr lang="de-CH" altLang="de-CZ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34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7347" name="Text Box 1">
            <a:extLst>
              <a:ext uri="{FF2B5EF4-FFF2-40B4-BE49-F238E27FC236}">
                <a16:creationId xmlns:a16="http://schemas.microsoft.com/office/drawing/2014/main" id="{F53713B0-F3E3-4447-A8C7-AFE2E6BB4C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9075" y="812800"/>
            <a:ext cx="7113588" cy="40020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Text Box 2">
            <a:extLst>
              <a:ext uri="{FF2B5EF4-FFF2-40B4-BE49-F238E27FC236}">
                <a16:creationId xmlns:a16="http://schemas.microsoft.com/office/drawing/2014/main" id="{05690A20-7C2A-0748-82AD-CD49BF3D5C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2025" cy="48053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411544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7">
            <a:extLst>
              <a:ext uri="{FF2B5EF4-FFF2-40B4-BE49-F238E27FC236}">
                <a16:creationId xmlns:a16="http://schemas.microsoft.com/office/drawing/2014/main" id="{8AB7AD83-B2AB-5144-9C28-3914DFEE427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21B8527-7B0E-6B47-88EF-E85216F172DC}" type="slidenum">
              <a:rPr lang="de-CH" altLang="de-CZ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35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7347" name="Text Box 1">
            <a:extLst>
              <a:ext uri="{FF2B5EF4-FFF2-40B4-BE49-F238E27FC236}">
                <a16:creationId xmlns:a16="http://schemas.microsoft.com/office/drawing/2014/main" id="{F53713B0-F3E3-4447-A8C7-AFE2E6BB4C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9075" y="812800"/>
            <a:ext cx="7113588" cy="40020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Text Box 2">
            <a:extLst>
              <a:ext uri="{FF2B5EF4-FFF2-40B4-BE49-F238E27FC236}">
                <a16:creationId xmlns:a16="http://schemas.microsoft.com/office/drawing/2014/main" id="{05690A20-7C2A-0748-82AD-CD49BF3D5C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2025" cy="48053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375971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7">
            <a:extLst>
              <a:ext uri="{FF2B5EF4-FFF2-40B4-BE49-F238E27FC236}">
                <a16:creationId xmlns:a16="http://schemas.microsoft.com/office/drawing/2014/main" id="{8AB7AD83-B2AB-5144-9C28-3914DFEE427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21B8527-7B0E-6B47-88EF-E85216F172DC}" type="slidenum">
              <a:rPr lang="de-CH" altLang="de-CZ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36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7347" name="Text Box 1">
            <a:extLst>
              <a:ext uri="{FF2B5EF4-FFF2-40B4-BE49-F238E27FC236}">
                <a16:creationId xmlns:a16="http://schemas.microsoft.com/office/drawing/2014/main" id="{F53713B0-F3E3-4447-A8C7-AFE2E6BB4C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9075" y="812800"/>
            <a:ext cx="7113588" cy="40020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Text Box 2">
            <a:extLst>
              <a:ext uri="{FF2B5EF4-FFF2-40B4-BE49-F238E27FC236}">
                <a16:creationId xmlns:a16="http://schemas.microsoft.com/office/drawing/2014/main" id="{05690A20-7C2A-0748-82AD-CD49BF3D5C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2025" cy="48053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980507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7">
            <a:extLst>
              <a:ext uri="{FF2B5EF4-FFF2-40B4-BE49-F238E27FC236}">
                <a16:creationId xmlns:a16="http://schemas.microsoft.com/office/drawing/2014/main" id="{8AB7AD83-B2AB-5144-9C28-3914DFEE427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21B8527-7B0E-6B47-88EF-E85216F172DC}" type="slidenum">
              <a:rPr lang="de-CH" altLang="de-CZ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37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7347" name="Text Box 1">
            <a:extLst>
              <a:ext uri="{FF2B5EF4-FFF2-40B4-BE49-F238E27FC236}">
                <a16:creationId xmlns:a16="http://schemas.microsoft.com/office/drawing/2014/main" id="{F53713B0-F3E3-4447-A8C7-AFE2E6BB4C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9075" y="812800"/>
            <a:ext cx="7113588" cy="40020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Text Box 2">
            <a:extLst>
              <a:ext uri="{FF2B5EF4-FFF2-40B4-BE49-F238E27FC236}">
                <a16:creationId xmlns:a16="http://schemas.microsoft.com/office/drawing/2014/main" id="{05690A20-7C2A-0748-82AD-CD49BF3D5C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2025" cy="48053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56334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7">
            <a:extLst>
              <a:ext uri="{FF2B5EF4-FFF2-40B4-BE49-F238E27FC236}">
                <a16:creationId xmlns:a16="http://schemas.microsoft.com/office/drawing/2014/main" id="{286BE6D4-82D5-B649-AD61-064C6048301B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C1B6364-467C-2B47-85FF-E9BB7D626D7B}" type="slidenum">
              <a:rPr lang="de-CH" altLang="de-CZ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11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4579" name="Text Box 1">
            <a:extLst>
              <a:ext uri="{FF2B5EF4-FFF2-40B4-BE49-F238E27FC236}">
                <a16:creationId xmlns:a16="http://schemas.microsoft.com/office/drawing/2014/main" id="{48008738-AC1B-8D42-8E9F-1158E2B5B3A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9075" y="812800"/>
            <a:ext cx="7113588" cy="40020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Text Box 2">
            <a:extLst>
              <a:ext uri="{FF2B5EF4-FFF2-40B4-BE49-F238E27FC236}">
                <a16:creationId xmlns:a16="http://schemas.microsoft.com/office/drawing/2014/main" id="{485C96FE-A0C0-CD41-AD5E-9736DC13A5F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2025" cy="48053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21548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7">
            <a:extLst>
              <a:ext uri="{FF2B5EF4-FFF2-40B4-BE49-F238E27FC236}">
                <a16:creationId xmlns:a16="http://schemas.microsoft.com/office/drawing/2014/main" id="{286BE6D4-82D5-B649-AD61-064C6048301B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C1B6364-467C-2B47-85FF-E9BB7D626D7B}" type="slidenum">
              <a:rPr lang="de-CH" altLang="de-CZ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12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4579" name="Text Box 1">
            <a:extLst>
              <a:ext uri="{FF2B5EF4-FFF2-40B4-BE49-F238E27FC236}">
                <a16:creationId xmlns:a16="http://schemas.microsoft.com/office/drawing/2014/main" id="{48008738-AC1B-8D42-8E9F-1158E2B5B3A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9075" y="812800"/>
            <a:ext cx="7113588" cy="40020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Text Box 2">
            <a:extLst>
              <a:ext uri="{FF2B5EF4-FFF2-40B4-BE49-F238E27FC236}">
                <a16:creationId xmlns:a16="http://schemas.microsoft.com/office/drawing/2014/main" id="{485C96FE-A0C0-CD41-AD5E-9736DC13A5F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2025" cy="48053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93010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7">
            <a:extLst>
              <a:ext uri="{FF2B5EF4-FFF2-40B4-BE49-F238E27FC236}">
                <a16:creationId xmlns:a16="http://schemas.microsoft.com/office/drawing/2014/main" id="{286BE6D4-82D5-B649-AD61-064C6048301B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C1B6364-467C-2B47-85FF-E9BB7D626D7B}" type="slidenum">
              <a:rPr lang="de-CH" altLang="de-CZ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13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4579" name="Text Box 1">
            <a:extLst>
              <a:ext uri="{FF2B5EF4-FFF2-40B4-BE49-F238E27FC236}">
                <a16:creationId xmlns:a16="http://schemas.microsoft.com/office/drawing/2014/main" id="{48008738-AC1B-8D42-8E9F-1158E2B5B3A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9075" y="812800"/>
            <a:ext cx="7113588" cy="40020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Text Box 2">
            <a:extLst>
              <a:ext uri="{FF2B5EF4-FFF2-40B4-BE49-F238E27FC236}">
                <a16:creationId xmlns:a16="http://schemas.microsoft.com/office/drawing/2014/main" id="{485C96FE-A0C0-CD41-AD5E-9736DC13A5F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2025" cy="48053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61024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17">
            <a:extLst>
              <a:ext uri="{FF2B5EF4-FFF2-40B4-BE49-F238E27FC236}">
                <a16:creationId xmlns:a16="http://schemas.microsoft.com/office/drawing/2014/main" id="{E8467072-F69D-254B-8C55-F60163AC6CA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39B546BD-1002-6F47-85AE-BF72B4091C9F}" type="slidenum">
              <a:rPr lang="de-CH" altLang="de-DE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14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7649" name="Text Box 1">
            <a:extLst>
              <a:ext uri="{FF2B5EF4-FFF2-40B4-BE49-F238E27FC236}">
                <a16:creationId xmlns:a16="http://schemas.microsoft.com/office/drawing/2014/main" id="{AC46FB2E-1C87-F449-A384-5B9317B9E165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Text Box 2">
            <a:extLst>
              <a:ext uri="{FF2B5EF4-FFF2-40B4-BE49-F238E27FC236}">
                <a16:creationId xmlns:a16="http://schemas.microsoft.com/office/drawing/2014/main" id="{3C988745-58C2-E84C-A46E-5CD1A0A9D6F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7">
            <a:extLst>
              <a:ext uri="{FF2B5EF4-FFF2-40B4-BE49-F238E27FC236}">
                <a16:creationId xmlns:a16="http://schemas.microsoft.com/office/drawing/2014/main" id="{8AB7AD83-B2AB-5144-9C28-3914DFEE427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21B8527-7B0E-6B47-88EF-E85216F172DC}" type="slidenum">
              <a:rPr lang="de-CH" altLang="de-CZ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15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7347" name="Text Box 1">
            <a:extLst>
              <a:ext uri="{FF2B5EF4-FFF2-40B4-BE49-F238E27FC236}">
                <a16:creationId xmlns:a16="http://schemas.microsoft.com/office/drawing/2014/main" id="{F53713B0-F3E3-4447-A8C7-AFE2E6BB4C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9075" y="812800"/>
            <a:ext cx="7113588" cy="40020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Text Box 2">
            <a:extLst>
              <a:ext uri="{FF2B5EF4-FFF2-40B4-BE49-F238E27FC236}">
                <a16:creationId xmlns:a16="http://schemas.microsoft.com/office/drawing/2014/main" id="{05690A20-7C2A-0748-82AD-CD49BF3D5C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2025" cy="48053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7">
            <a:extLst>
              <a:ext uri="{FF2B5EF4-FFF2-40B4-BE49-F238E27FC236}">
                <a16:creationId xmlns:a16="http://schemas.microsoft.com/office/drawing/2014/main" id="{8AB7AD83-B2AB-5144-9C28-3914DFEE427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21B8527-7B0E-6B47-88EF-E85216F172DC}" type="slidenum">
              <a:rPr lang="de-CH" altLang="de-CZ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16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7347" name="Text Box 1">
            <a:extLst>
              <a:ext uri="{FF2B5EF4-FFF2-40B4-BE49-F238E27FC236}">
                <a16:creationId xmlns:a16="http://schemas.microsoft.com/office/drawing/2014/main" id="{F53713B0-F3E3-4447-A8C7-AFE2E6BB4C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9075" y="812800"/>
            <a:ext cx="7113588" cy="40020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Text Box 2">
            <a:extLst>
              <a:ext uri="{FF2B5EF4-FFF2-40B4-BE49-F238E27FC236}">
                <a16:creationId xmlns:a16="http://schemas.microsoft.com/office/drawing/2014/main" id="{05690A20-7C2A-0748-82AD-CD49BF3D5C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2025" cy="48053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42400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7">
            <a:extLst>
              <a:ext uri="{FF2B5EF4-FFF2-40B4-BE49-F238E27FC236}">
                <a16:creationId xmlns:a16="http://schemas.microsoft.com/office/drawing/2014/main" id="{8AB7AD83-B2AB-5144-9C28-3914DFEE427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21B8527-7B0E-6B47-88EF-E85216F172DC}" type="slidenum">
              <a:rPr lang="de-CH" altLang="de-CZ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17</a:t>
            </a:fld>
            <a:endParaRPr lang="de-CH" altLang="de-CZ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7347" name="Text Box 1">
            <a:extLst>
              <a:ext uri="{FF2B5EF4-FFF2-40B4-BE49-F238E27FC236}">
                <a16:creationId xmlns:a16="http://schemas.microsoft.com/office/drawing/2014/main" id="{F53713B0-F3E3-4447-A8C7-AFE2E6BB4C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9075" y="812800"/>
            <a:ext cx="7113588" cy="40020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Text Box 2">
            <a:extLst>
              <a:ext uri="{FF2B5EF4-FFF2-40B4-BE49-F238E27FC236}">
                <a16:creationId xmlns:a16="http://schemas.microsoft.com/office/drawing/2014/main" id="{05690A20-7C2A-0748-82AD-CD49BF3D5C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2025" cy="480536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29821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EA0A98B-58B9-8E42-BC6A-3A9CCF1417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CZ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B41F5B8E-7B95-AB42-AE22-F9C18BA19B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CZ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595A861-5F70-714F-826A-50397FD4D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44DF4-5D1E-5942-A77F-9BE4AD2B8A72}" type="datetimeFigureOut">
              <a:rPr lang="de-CZ" smtClean="0"/>
              <a:t>14.10.2025</a:t>
            </a:fld>
            <a:endParaRPr lang="de-CZ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9AB1C42-E821-4F48-9999-E9BFF00CFE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Z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984909C-9A75-AD42-81E4-EBE05837DD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63E35-1D3E-B448-8581-995BDC669293}" type="slidenum">
              <a:rPr lang="de-CZ" smtClean="0"/>
              <a:t>‹Nr.›</a:t>
            </a:fld>
            <a:endParaRPr lang="de-CZ"/>
          </a:p>
        </p:txBody>
      </p:sp>
    </p:spTree>
    <p:extLst>
      <p:ext uri="{BB962C8B-B14F-4D97-AF65-F5344CB8AC3E}">
        <p14:creationId xmlns:p14="http://schemas.microsoft.com/office/powerpoint/2010/main" val="18751303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AD5B37-3AC5-7646-838D-B681A35DA2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Z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DD296545-0DC6-5C48-8D7D-A52BC42456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Z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8857CD9-0B2D-334F-BB42-5B6816C9F5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44DF4-5D1E-5942-A77F-9BE4AD2B8A72}" type="datetimeFigureOut">
              <a:rPr lang="de-CZ" smtClean="0"/>
              <a:t>14.10.2025</a:t>
            </a:fld>
            <a:endParaRPr lang="de-CZ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7DAD3D7-7AAA-564F-B838-DFB8B6F08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Z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F2720DD-1A9F-4543-B090-257BC6E113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63E35-1D3E-B448-8581-995BDC669293}" type="slidenum">
              <a:rPr lang="de-CZ" smtClean="0"/>
              <a:t>‹Nr.›</a:t>
            </a:fld>
            <a:endParaRPr lang="de-CZ"/>
          </a:p>
        </p:txBody>
      </p:sp>
    </p:spTree>
    <p:extLst>
      <p:ext uri="{BB962C8B-B14F-4D97-AF65-F5344CB8AC3E}">
        <p14:creationId xmlns:p14="http://schemas.microsoft.com/office/powerpoint/2010/main" val="844797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5916BBBD-6EC9-C842-8383-BF04A99DA6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CZ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B8796921-1F64-8A4F-B94E-ECDE60B4F5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Z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DFE6F32-52B6-C749-A4C8-B2D208FDD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44DF4-5D1E-5942-A77F-9BE4AD2B8A72}" type="datetimeFigureOut">
              <a:rPr lang="de-CZ" smtClean="0"/>
              <a:t>14.10.2025</a:t>
            </a:fld>
            <a:endParaRPr lang="de-CZ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8DCBC56-414C-7F40-92A2-52F0A4E967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Z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7BAF14D-5026-1046-BA79-D8B907634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63E35-1D3E-B448-8581-995BDC669293}" type="slidenum">
              <a:rPr lang="de-CZ" smtClean="0"/>
              <a:t>‹Nr.›</a:t>
            </a:fld>
            <a:endParaRPr lang="de-CZ"/>
          </a:p>
        </p:txBody>
      </p:sp>
    </p:spTree>
    <p:extLst>
      <p:ext uri="{BB962C8B-B14F-4D97-AF65-F5344CB8AC3E}">
        <p14:creationId xmlns:p14="http://schemas.microsoft.com/office/powerpoint/2010/main" val="15398437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000DF0-1A1E-1341-8B8D-EB3A95E2E5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Z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C4D704E-3D36-E743-84AC-13E843FA5D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Z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5B35760-F89E-BF48-A75E-9266FC6225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44DF4-5D1E-5942-A77F-9BE4AD2B8A72}" type="datetimeFigureOut">
              <a:rPr lang="de-CZ" smtClean="0"/>
              <a:t>14.10.2025</a:t>
            </a:fld>
            <a:endParaRPr lang="de-CZ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B6DA693-1705-4641-BF10-1F9692AEB7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Z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2661119-D7F9-F44E-8537-AF5779714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63E35-1D3E-B448-8581-995BDC669293}" type="slidenum">
              <a:rPr lang="de-CZ" smtClean="0"/>
              <a:t>‹Nr.›</a:t>
            </a:fld>
            <a:endParaRPr lang="de-CZ"/>
          </a:p>
        </p:txBody>
      </p:sp>
    </p:spTree>
    <p:extLst>
      <p:ext uri="{BB962C8B-B14F-4D97-AF65-F5344CB8AC3E}">
        <p14:creationId xmlns:p14="http://schemas.microsoft.com/office/powerpoint/2010/main" val="31649108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1EACB3-D071-BA4B-B7F2-2DF6B27D9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CZ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FD88DE6-0D88-BE49-9345-E372260D7B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101B8D1-6D39-EA44-B0B8-9BC44D4A07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44DF4-5D1E-5942-A77F-9BE4AD2B8A72}" type="datetimeFigureOut">
              <a:rPr lang="de-CZ" smtClean="0"/>
              <a:t>14.10.2025</a:t>
            </a:fld>
            <a:endParaRPr lang="de-CZ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85BDCD3-A1E1-D049-9D5C-85D993BED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Z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D87BFC5-080D-A74B-8152-4E7728EA6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63E35-1D3E-B448-8581-995BDC669293}" type="slidenum">
              <a:rPr lang="de-CZ" smtClean="0"/>
              <a:t>‹Nr.›</a:t>
            </a:fld>
            <a:endParaRPr lang="de-CZ"/>
          </a:p>
        </p:txBody>
      </p:sp>
    </p:spTree>
    <p:extLst>
      <p:ext uri="{BB962C8B-B14F-4D97-AF65-F5344CB8AC3E}">
        <p14:creationId xmlns:p14="http://schemas.microsoft.com/office/powerpoint/2010/main" val="13447008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9B6941A-0A6F-824A-861C-3B0186037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Z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8A6D8FF-0300-DE40-BE53-55FF3B8BD7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Z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52103EF-66F6-F944-98A0-8E779722CF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Z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3F551E8-AD9F-1F47-9F30-812BA4E6D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44DF4-5D1E-5942-A77F-9BE4AD2B8A72}" type="datetimeFigureOut">
              <a:rPr lang="de-CZ" smtClean="0"/>
              <a:t>14.10.2025</a:t>
            </a:fld>
            <a:endParaRPr lang="de-CZ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AB54461-850A-3740-8514-D3147CDABB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Z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1DD3ADC-CD98-6043-8F5D-51FB944C2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63E35-1D3E-B448-8581-995BDC669293}" type="slidenum">
              <a:rPr lang="de-CZ" smtClean="0"/>
              <a:t>‹Nr.›</a:t>
            </a:fld>
            <a:endParaRPr lang="de-CZ"/>
          </a:p>
        </p:txBody>
      </p:sp>
    </p:spTree>
    <p:extLst>
      <p:ext uri="{BB962C8B-B14F-4D97-AF65-F5344CB8AC3E}">
        <p14:creationId xmlns:p14="http://schemas.microsoft.com/office/powerpoint/2010/main" val="245592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9569B18-7BEE-CE4B-8D8F-0D4B6C233F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CZ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F0C22B0-30EB-8241-A6EE-014DAFE53B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DB73704-9C44-1B41-B257-4B0063FF1A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Z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B9B86F5-DBEF-B046-9525-C420F7B58E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9B0DDBF8-2800-3E47-A9B2-A62DE99EA3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Z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1403C669-CB9B-F34E-87F5-BEC119DE7A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44DF4-5D1E-5942-A77F-9BE4AD2B8A72}" type="datetimeFigureOut">
              <a:rPr lang="de-CZ" smtClean="0"/>
              <a:t>14.10.2025</a:t>
            </a:fld>
            <a:endParaRPr lang="de-CZ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5E66BD1-B4E8-6748-99F1-E825A73A68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Z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A35D0550-8037-4B4E-B891-6EEED4803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63E35-1D3E-B448-8581-995BDC669293}" type="slidenum">
              <a:rPr lang="de-CZ" smtClean="0"/>
              <a:t>‹Nr.›</a:t>
            </a:fld>
            <a:endParaRPr lang="de-CZ"/>
          </a:p>
        </p:txBody>
      </p:sp>
    </p:spTree>
    <p:extLst>
      <p:ext uri="{BB962C8B-B14F-4D97-AF65-F5344CB8AC3E}">
        <p14:creationId xmlns:p14="http://schemas.microsoft.com/office/powerpoint/2010/main" val="20118880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F16DA0-A1E4-764B-B01A-196E0DF5F0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Z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EEF19F8-8E13-8F49-BF45-B9978AC9D2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44DF4-5D1E-5942-A77F-9BE4AD2B8A72}" type="datetimeFigureOut">
              <a:rPr lang="de-CZ" smtClean="0"/>
              <a:t>14.10.2025</a:t>
            </a:fld>
            <a:endParaRPr lang="de-CZ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433E2DA-6835-6C45-B074-FB7FD24ADC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Z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0769CDC-D403-CD47-8CB1-3CA23E19B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63E35-1D3E-B448-8581-995BDC669293}" type="slidenum">
              <a:rPr lang="de-CZ" smtClean="0"/>
              <a:t>‹Nr.›</a:t>
            </a:fld>
            <a:endParaRPr lang="de-CZ"/>
          </a:p>
        </p:txBody>
      </p:sp>
    </p:spTree>
    <p:extLst>
      <p:ext uri="{BB962C8B-B14F-4D97-AF65-F5344CB8AC3E}">
        <p14:creationId xmlns:p14="http://schemas.microsoft.com/office/powerpoint/2010/main" val="2140443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C68AABDC-4D0B-A149-A950-68A4CFC198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44DF4-5D1E-5942-A77F-9BE4AD2B8A72}" type="datetimeFigureOut">
              <a:rPr lang="de-CZ" smtClean="0"/>
              <a:t>14.10.2025</a:t>
            </a:fld>
            <a:endParaRPr lang="de-CZ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F7A5CED-469A-EF4C-8617-79D0EFC09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Z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34C9C43-F3F7-C347-BF93-2CE26BE8F9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63E35-1D3E-B448-8581-995BDC669293}" type="slidenum">
              <a:rPr lang="de-CZ" smtClean="0"/>
              <a:t>‹Nr.›</a:t>
            </a:fld>
            <a:endParaRPr lang="de-CZ"/>
          </a:p>
        </p:txBody>
      </p:sp>
    </p:spTree>
    <p:extLst>
      <p:ext uri="{BB962C8B-B14F-4D97-AF65-F5344CB8AC3E}">
        <p14:creationId xmlns:p14="http://schemas.microsoft.com/office/powerpoint/2010/main" val="16153537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57727F-B89A-284B-9684-A642BD39AC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Z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7471023-F094-624B-AB1C-56AF867144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Z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F49BC09-B75A-B64B-A7A5-C63EAFA7A3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1D6CAC0-CB8F-684D-8DE1-F30DEA7B06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44DF4-5D1E-5942-A77F-9BE4AD2B8A72}" type="datetimeFigureOut">
              <a:rPr lang="de-CZ" smtClean="0"/>
              <a:t>14.10.2025</a:t>
            </a:fld>
            <a:endParaRPr lang="de-CZ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6B4D11C-91E5-D840-A34C-A0663C67AC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Z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74AC100-5922-514B-B2A8-AB50C94CEB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63E35-1D3E-B448-8581-995BDC669293}" type="slidenum">
              <a:rPr lang="de-CZ" smtClean="0"/>
              <a:t>‹Nr.›</a:t>
            </a:fld>
            <a:endParaRPr lang="de-CZ"/>
          </a:p>
        </p:txBody>
      </p:sp>
    </p:spTree>
    <p:extLst>
      <p:ext uri="{BB962C8B-B14F-4D97-AF65-F5344CB8AC3E}">
        <p14:creationId xmlns:p14="http://schemas.microsoft.com/office/powerpoint/2010/main" val="3229191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83538BF-5F11-FB44-922A-BC9CBF3905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Z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12E26C06-7655-1F4D-9A01-C1FB067F13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Z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C09BEC2-BC0D-9D4C-A66B-86C25C2259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CE52ABA-665E-3B48-92D8-338CEAFEA2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44DF4-5D1E-5942-A77F-9BE4AD2B8A72}" type="datetimeFigureOut">
              <a:rPr lang="de-CZ" smtClean="0"/>
              <a:t>14.10.2025</a:t>
            </a:fld>
            <a:endParaRPr lang="de-CZ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975C401-3FE3-F146-8091-36F46F9B61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Z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2E16EEB-2D09-B648-9765-DBE69C080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63E35-1D3E-B448-8581-995BDC669293}" type="slidenum">
              <a:rPr lang="de-CZ" smtClean="0"/>
              <a:t>‹Nr.›</a:t>
            </a:fld>
            <a:endParaRPr lang="de-CZ"/>
          </a:p>
        </p:txBody>
      </p:sp>
    </p:spTree>
    <p:extLst>
      <p:ext uri="{BB962C8B-B14F-4D97-AF65-F5344CB8AC3E}">
        <p14:creationId xmlns:p14="http://schemas.microsoft.com/office/powerpoint/2010/main" val="2928699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B8A6AB70-42D0-DD44-95EA-B31F11D6B3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de-CZ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FC6ADBC-B894-B044-B3D2-F771B53E75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Z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F2B6C56-8E84-6840-B568-C9DE2196AF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E44DF4-5D1E-5942-A77F-9BE4AD2B8A72}" type="datetimeFigureOut">
              <a:rPr lang="de-CZ" smtClean="0"/>
              <a:t>14.10.2025</a:t>
            </a:fld>
            <a:endParaRPr lang="de-CZ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AB0DD01-9E1B-4247-83C8-834397B050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Z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55200B0-D699-AA41-8E32-C0648576DA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663E35-1D3E-B448-8581-995BDC669293}" type="slidenum">
              <a:rPr lang="de-CZ" smtClean="0"/>
              <a:t>‹Nr.›</a:t>
            </a:fld>
            <a:endParaRPr lang="de-CZ"/>
          </a:p>
        </p:txBody>
      </p:sp>
    </p:spTree>
    <p:extLst>
      <p:ext uri="{BB962C8B-B14F-4D97-AF65-F5344CB8AC3E}">
        <p14:creationId xmlns:p14="http://schemas.microsoft.com/office/powerpoint/2010/main" val="32351095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14F77B-6DD2-2C47-ADA1-C7858EFD6C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Современный русский язык</a:t>
            </a:r>
            <a:endParaRPr lang="de-CZ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1C56CED-BFD0-2E44-89F1-BA077E3F71B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Markus </a:t>
            </a:r>
            <a:r>
              <a:rPr lang="cs-CZ" dirty="0" err="1"/>
              <a:t>Giger</a:t>
            </a:r>
            <a:endParaRPr lang="de-CZ" dirty="0"/>
          </a:p>
        </p:txBody>
      </p:sp>
    </p:spTree>
    <p:extLst>
      <p:ext uri="{BB962C8B-B14F-4D97-AF65-F5344CB8AC3E}">
        <p14:creationId xmlns:p14="http://schemas.microsoft.com/office/powerpoint/2010/main" val="25630058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E23BF088-B86A-C542-B229-E91C24DB93E6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91389" y="246267"/>
            <a:ext cx="8614984" cy="6480680"/>
          </a:xfrm>
        </p:spPr>
        <p:txBody>
          <a:bodyPr vert="horz" lIns="91440" tIns="25474" rIns="91440" bIns="45720" rtlCol="0" anchor="t">
            <a:normAutofit/>
          </a:bodyPr>
          <a:lstStyle/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altLang="de-CZ" sz="2540" dirty="0">
                <a:latin typeface="Times New Roman" panose="02020603050405020304" pitchFamily="18" charset="0"/>
              </a:rPr>
              <a:t>Остальные варианты – это гласные после твердого согласного и перед мягким</a:t>
            </a:r>
            <a:r>
              <a:rPr lang="de-CH" altLang="de-CZ" sz="2540" dirty="0">
                <a:latin typeface="Times New Roman" panose="02020603050405020304" pitchFamily="18" charset="0"/>
              </a:rPr>
              <a:t> (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◐</a:t>
            </a:r>
            <a:r>
              <a:rPr lang="de-CH" altLang="de-CZ" sz="2540" dirty="0">
                <a:latin typeface="Times New Roman" panose="02020603050405020304" pitchFamily="18" charset="0"/>
              </a:rPr>
              <a:t>)</a:t>
            </a:r>
            <a:r>
              <a:rPr lang="ru-RU" altLang="de-CZ" sz="2540" dirty="0">
                <a:latin typeface="Times New Roman" panose="02020603050405020304" pitchFamily="18" charset="0"/>
              </a:rPr>
              <a:t>, или после мягкого согласного и перед твердым</a:t>
            </a:r>
            <a:r>
              <a:rPr lang="de-CH" altLang="de-CZ" sz="2540" dirty="0">
                <a:latin typeface="Times New Roman" panose="02020603050405020304" pitchFamily="18" charset="0"/>
              </a:rPr>
              <a:t> (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◑</a:t>
            </a:r>
            <a:r>
              <a:rPr lang="de-CH" altLang="de-CZ" sz="2540" dirty="0">
                <a:latin typeface="Times New Roman" panose="02020603050405020304" pitchFamily="18" charset="0"/>
              </a:rPr>
              <a:t>)</a:t>
            </a:r>
            <a:endParaRPr lang="ru-RU" altLang="de-CZ" sz="254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E23BF088-B86A-C542-B229-E91C24DB93E6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91389" y="246267"/>
            <a:ext cx="8614984" cy="6480680"/>
          </a:xfrm>
        </p:spPr>
        <p:txBody>
          <a:bodyPr vert="horz" lIns="91440" tIns="25474" rIns="91440" bIns="45720" rtlCol="0" anchor="t">
            <a:normAutofit/>
          </a:bodyPr>
          <a:lstStyle/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altLang="de-CZ" sz="2540" dirty="0">
                <a:latin typeface="Times New Roman" panose="02020603050405020304" pitchFamily="18" charset="0"/>
              </a:rPr>
              <a:t>Остальные варианты – это гласные после твердого согласного и перед мягким</a:t>
            </a:r>
            <a:r>
              <a:rPr lang="de-CH" altLang="de-CZ" sz="2540" dirty="0">
                <a:latin typeface="Times New Roman" panose="02020603050405020304" pitchFamily="18" charset="0"/>
              </a:rPr>
              <a:t> (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◐</a:t>
            </a:r>
            <a:r>
              <a:rPr lang="de-CH" altLang="de-CZ" sz="2540" dirty="0">
                <a:latin typeface="Times New Roman" panose="02020603050405020304" pitchFamily="18" charset="0"/>
              </a:rPr>
              <a:t>)</a:t>
            </a:r>
            <a:r>
              <a:rPr lang="ru-RU" altLang="de-CZ" sz="2540" dirty="0">
                <a:latin typeface="Times New Roman" panose="02020603050405020304" pitchFamily="18" charset="0"/>
              </a:rPr>
              <a:t>, или после мягкого согласного и перед твердым</a:t>
            </a:r>
            <a:r>
              <a:rPr lang="de-CH" altLang="de-CZ" sz="2540" dirty="0">
                <a:latin typeface="Times New Roman" panose="02020603050405020304" pitchFamily="18" charset="0"/>
              </a:rPr>
              <a:t> (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◑</a:t>
            </a:r>
            <a:r>
              <a:rPr lang="de-CH" altLang="de-CZ" sz="2540" dirty="0">
                <a:latin typeface="Times New Roman" panose="02020603050405020304" pitchFamily="18" charset="0"/>
              </a:rPr>
              <a:t>)</a:t>
            </a: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altLang="de-CZ" sz="2540" dirty="0">
                <a:latin typeface="Times New Roman" panose="02020603050405020304" pitchFamily="18" charset="0"/>
              </a:rPr>
              <a:t>Так что видно, что влияние предшествующего согласного сильнее, чем последующего</a:t>
            </a:r>
          </a:p>
        </p:txBody>
      </p:sp>
    </p:spTree>
    <p:extLst>
      <p:ext uri="{BB962C8B-B14F-4D97-AF65-F5344CB8AC3E}">
        <p14:creationId xmlns:p14="http://schemas.microsoft.com/office/powerpoint/2010/main" val="181828544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E23BF088-B86A-C542-B229-E91C24DB93E6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91389" y="246267"/>
            <a:ext cx="8614984" cy="6480680"/>
          </a:xfrm>
        </p:spPr>
        <p:txBody>
          <a:bodyPr vert="horz" lIns="91440" tIns="25474" rIns="91440" bIns="45720" rtlCol="0" anchor="t">
            <a:normAutofit/>
          </a:bodyPr>
          <a:lstStyle/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altLang="de-CZ" sz="2540" dirty="0">
                <a:latin typeface="Times New Roman" panose="02020603050405020304" pitchFamily="18" charset="0"/>
              </a:rPr>
              <a:t>Остальные варианты – это гласные после твердого согласного и перед мягким</a:t>
            </a:r>
            <a:r>
              <a:rPr lang="de-CH" altLang="de-CZ" sz="2540" dirty="0">
                <a:latin typeface="Times New Roman" panose="02020603050405020304" pitchFamily="18" charset="0"/>
              </a:rPr>
              <a:t> (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◐</a:t>
            </a:r>
            <a:r>
              <a:rPr lang="de-CH" altLang="de-CZ" sz="2540" dirty="0">
                <a:latin typeface="Times New Roman" panose="02020603050405020304" pitchFamily="18" charset="0"/>
              </a:rPr>
              <a:t>)</a:t>
            </a:r>
            <a:r>
              <a:rPr lang="ru-RU" altLang="de-CZ" sz="2540" dirty="0">
                <a:latin typeface="Times New Roman" panose="02020603050405020304" pitchFamily="18" charset="0"/>
              </a:rPr>
              <a:t>, или после мягкого согласного и перед твердым</a:t>
            </a:r>
            <a:r>
              <a:rPr lang="de-CH" altLang="de-CZ" sz="2540" dirty="0">
                <a:latin typeface="Times New Roman" panose="02020603050405020304" pitchFamily="18" charset="0"/>
              </a:rPr>
              <a:t> (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◑</a:t>
            </a:r>
            <a:r>
              <a:rPr lang="de-CH" altLang="de-CZ" sz="2540" dirty="0">
                <a:latin typeface="Times New Roman" panose="02020603050405020304" pitchFamily="18" charset="0"/>
              </a:rPr>
              <a:t>)</a:t>
            </a: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altLang="de-CZ" sz="2540" dirty="0">
                <a:latin typeface="Times New Roman" panose="02020603050405020304" pitchFamily="18" charset="0"/>
              </a:rPr>
              <a:t>Так что видно, </a:t>
            </a:r>
            <a:r>
              <a:rPr lang="ru-RU" altLang="de-CZ" sz="2540">
                <a:latin typeface="Times New Roman" panose="02020603050405020304" pitchFamily="18" charset="0"/>
              </a:rPr>
              <a:t>что влияние предшествующего согласного сильнее, чем последующего</a:t>
            </a:r>
            <a:endParaRPr lang="ru-RU" altLang="de-CZ" sz="2540" dirty="0">
              <a:latin typeface="Times New Roman" panose="02020603050405020304" pitchFamily="18" charset="0"/>
            </a:endParaRP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altLang="de-CZ" sz="2540" dirty="0">
                <a:latin typeface="Times New Roman" panose="02020603050405020304" pitchFamily="18" charset="0"/>
              </a:rPr>
              <a:t>Таким образом, у каждого гласного под ударением между согласными есть четыре варианта, которые, однако, все не одинаково сильно отличаются друг от друга.</a:t>
            </a:r>
          </a:p>
        </p:txBody>
      </p:sp>
    </p:spTree>
    <p:extLst>
      <p:ext uri="{BB962C8B-B14F-4D97-AF65-F5344CB8AC3E}">
        <p14:creationId xmlns:p14="http://schemas.microsoft.com/office/powerpoint/2010/main" val="398737496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E23BF088-B86A-C542-B229-E91C24DB93E6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91389" y="246267"/>
            <a:ext cx="8614984" cy="6480680"/>
          </a:xfrm>
        </p:spPr>
        <p:txBody>
          <a:bodyPr vert="horz" lIns="91440" tIns="25474" rIns="91440" bIns="45720" rtlCol="0" anchor="t">
            <a:normAutofit/>
          </a:bodyPr>
          <a:lstStyle/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altLang="de-CZ" sz="2540" dirty="0">
                <a:latin typeface="Times New Roman" panose="02020603050405020304" pitchFamily="18" charset="0"/>
              </a:rPr>
              <a:t>Остальные варианты – это гласные после твердого согласного и перед мягким</a:t>
            </a:r>
            <a:r>
              <a:rPr lang="de-CH" altLang="de-CZ" sz="2540" dirty="0">
                <a:latin typeface="Times New Roman" panose="02020603050405020304" pitchFamily="18" charset="0"/>
              </a:rPr>
              <a:t> (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◐</a:t>
            </a:r>
            <a:r>
              <a:rPr lang="de-CH" altLang="de-CZ" sz="2540" dirty="0">
                <a:latin typeface="Times New Roman" panose="02020603050405020304" pitchFamily="18" charset="0"/>
              </a:rPr>
              <a:t>)</a:t>
            </a:r>
            <a:r>
              <a:rPr lang="ru-RU" altLang="de-CZ" sz="2540" dirty="0">
                <a:latin typeface="Times New Roman" panose="02020603050405020304" pitchFamily="18" charset="0"/>
              </a:rPr>
              <a:t>, или после мягкого согласного и перед твердым</a:t>
            </a:r>
            <a:r>
              <a:rPr lang="de-CH" altLang="de-CZ" sz="2540" dirty="0">
                <a:latin typeface="Times New Roman" panose="02020603050405020304" pitchFamily="18" charset="0"/>
              </a:rPr>
              <a:t> (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◑</a:t>
            </a:r>
            <a:r>
              <a:rPr lang="de-CH" altLang="de-CZ" sz="2540" dirty="0">
                <a:latin typeface="Times New Roman" panose="02020603050405020304" pitchFamily="18" charset="0"/>
              </a:rPr>
              <a:t>)</a:t>
            </a: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altLang="de-CZ" sz="2540" dirty="0">
                <a:latin typeface="Times New Roman" panose="02020603050405020304" pitchFamily="18" charset="0"/>
              </a:rPr>
              <a:t>Так что видно, что влияние предшествующего согласного сильнее, чем последующего</a:t>
            </a: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altLang="de-CZ" sz="2540" dirty="0">
                <a:latin typeface="Times New Roman" panose="02020603050405020304" pitchFamily="18" charset="0"/>
              </a:rPr>
              <a:t>Таким образом, у каждого гласного под ударением между согласными есть четыре варианта, которые, однако, все не одинаково сильно отличаются друг от друга.</a:t>
            </a:r>
            <a:endParaRPr lang="cs-CZ" altLang="de-CZ" sz="2540" dirty="0">
              <a:latin typeface="Times New Roman" panose="02020603050405020304" pitchFamily="18" charset="0"/>
            </a:endParaRP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altLang="de-CZ" sz="2540" dirty="0">
                <a:latin typeface="Times New Roman" panose="02020603050405020304" pitchFamily="18" charset="0"/>
              </a:rPr>
              <a:t>Но есть и гласные в начале слова и в конце слова, так что вариантов может быть и больше, см. Русская грамматика (1980, 24):</a:t>
            </a:r>
          </a:p>
        </p:txBody>
      </p:sp>
    </p:spTree>
    <p:extLst>
      <p:ext uri="{BB962C8B-B14F-4D97-AF65-F5344CB8AC3E}">
        <p14:creationId xmlns:p14="http://schemas.microsoft.com/office/powerpoint/2010/main" val="223472145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Bild 1">
            <a:extLst>
              <a:ext uri="{FF2B5EF4-FFF2-40B4-BE49-F238E27FC236}">
                <a16:creationId xmlns:a16="http://schemas.microsoft.com/office/drawing/2014/main" id="{EE06BD1B-233B-F746-871C-CEA6611D56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0791" y="554459"/>
            <a:ext cx="5806690" cy="3640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611" name="Textfeld 2">
            <a:extLst>
              <a:ext uri="{FF2B5EF4-FFF2-40B4-BE49-F238E27FC236}">
                <a16:creationId xmlns:a16="http://schemas.microsoft.com/office/drawing/2014/main" id="{B9EA4081-2608-7244-ACFE-37B9190DE6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5242" y="4670412"/>
            <a:ext cx="7402091" cy="1546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de-DE" sz="2540">
                <a:solidFill>
                  <a:srgbClr val="000000"/>
                </a:solidFill>
                <a:latin typeface="Times New Roman" panose="02020603050405020304" pitchFamily="18" charset="0"/>
              </a:rPr>
              <a:t>«Принимая знак t для обозначения любого твердого</a:t>
            </a: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de-DE" sz="2540">
                <a:solidFill>
                  <a:srgbClr val="000000"/>
                </a:solidFill>
                <a:latin typeface="Times New Roman" panose="02020603050405020304" pitchFamily="18" charset="0"/>
              </a:rPr>
              <a:t>согласного, </a:t>
            </a:r>
            <a:r>
              <a:rPr lang="cs-CZ" altLang="de-DE" sz="2540">
                <a:solidFill>
                  <a:srgbClr val="000000"/>
                </a:solidFill>
                <a:latin typeface="Times New Roman" panose="02020603050405020304" pitchFamily="18" charset="0"/>
              </a:rPr>
              <a:t>(...)</a:t>
            </a:r>
            <a:r>
              <a:rPr lang="ru-RU" altLang="de-DE" sz="2540">
                <a:solidFill>
                  <a:srgbClr val="000000"/>
                </a:solidFill>
                <a:latin typeface="Times New Roman" panose="02020603050405020304" pitchFamily="18" charset="0"/>
              </a:rPr>
              <a:t>, знак t' -</a:t>
            </a:r>
            <a:r>
              <a:rPr lang="cs-CZ" altLang="de-DE" sz="254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altLang="de-DE" sz="2540">
                <a:solidFill>
                  <a:srgbClr val="000000"/>
                </a:solidFill>
                <a:latin typeface="Times New Roman" panose="02020603050405020304" pitchFamily="18" charset="0"/>
              </a:rPr>
              <a:t>для обозначения любого </a:t>
            </a:r>
            <a:br>
              <a:rPr lang="cs-CZ" altLang="de-DE" sz="254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altLang="de-DE" sz="2540">
                <a:solidFill>
                  <a:srgbClr val="000000"/>
                </a:solidFill>
                <a:latin typeface="Times New Roman" panose="02020603050405020304" pitchFamily="18" charset="0"/>
              </a:rPr>
              <a:t>мягкого согласного, (…)</a:t>
            </a:r>
            <a:r>
              <a:rPr lang="cs-CZ" altLang="de-DE" sz="254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altLang="de-DE" sz="2540">
                <a:solidFill>
                  <a:srgbClr val="000000"/>
                </a:solidFill>
                <a:latin typeface="Times New Roman" panose="02020603050405020304" pitchFamily="18" charset="0"/>
              </a:rPr>
              <a:t>и знак а - для обозначения </a:t>
            </a:r>
            <a:br>
              <a:rPr lang="cs-CZ" altLang="de-DE" sz="254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altLang="de-DE" sz="2540">
                <a:solidFill>
                  <a:srgbClr val="000000"/>
                </a:solidFill>
                <a:latin typeface="Times New Roman" panose="02020603050405020304" pitchFamily="18" charset="0"/>
              </a:rPr>
              <a:t>любого ударного гласного»</a:t>
            </a:r>
            <a:endParaRPr lang="de-DE" altLang="de-DE" sz="254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cxnSp>
        <p:nvCxnSpPr>
          <p:cNvPr id="68612" name="Gerade Verbindung 4">
            <a:extLst>
              <a:ext uri="{FF2B5EF4-FFF2-40B4-BE49-F238E27FC236}">
                <a16:creationId xmlns:a16="http://schemas.microsoft.com/office/drawing/2014/main" id="{3A534320-EBE1-594F-B6EB-989013AE7C79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7533272" y="3755915"/>
            <a:ext cx="326914" cy="260668"/>
          </a:xfrm>
          <a:prstGeom prst="line">
            <a:avLst/>
          </a:prstGeom>
          <a:noFill/>
          <a:ln w="952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8613" name="Textfeld 6">
            <a:extLst>
              <a:ext uri="{FF2B5EF4-FFF2-40B4-BE49-F238E27FC236}">
                <a16:creationId xmlns:a16="http://schemas.microsoft.com/office/drawing/2014/main" id="{903238F9-7A75-9148-869E-2A4BD2F144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51907" y="3689668"/>
            <a:ext cx="587582" cy="455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cs-CZ" altLang="de-DE" sz="2540">
                <a:solidFill>
                  <a:srgbClr val="FF0000"/>
                </a:solidFill>
                <a:latin typeface="Times New Roman" panose="02020603050405020304" pitchFamily="18" charset="0"/>
              </a:rPr>
              <a:t>[</a:t>
            </a:r>
            <a:r>
              <a:rPr lang="de-DE" altLang="de-DE" sz="2540">
                <a:solidFill>
                  <a:srgbClr val="FF0000"/>
                </a:solidFill>
                <a:latin typeface="Times New Roman" panose="02020603050405020304" pitchFamily="18" charset="0"/>
              </a:rPr>
              <a:t>ÿ</a:t>
            </a:r>
            <a:r>
              <a:rPr lang="cs-CZ" altLang="de-DE" sz="2540">
                <a:solidFill>
                  <a:srgbClr val="FF0000"/>
                </a:solidFill>
                <a:latin typeface="Times New Roman" panose="02020603050405020304" pitchFamily="18" charset="0"/>
              </a:rPr>
              <a:t>]</a:t>
            </a:r>
            <a:endParaRPr lang="de-DE" altLang="de-DE" sz="254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C763B48A-9306-7D49-BC9E-080FF8FC60A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91389" y="246267"/>
            <a:ext cx="8614984" cy="6480680"/>
          </a:xfrm>
        </p:spPr>
        <p:txBody>
          <a:bodyPr vert="horz" lIns="91440" tIns="25474" rIns="91440" bIns="45720" rtlCol="0" anchor="t">
            <a:normAutofit/>
          </a:bodyPr>
          <a:lstStyle/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altLang="de-CZ" sz="25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Автор отличает вариант с гласным в начале слова (перед твердым и перед мягким согласным), но считает одинаковыми варианты в конце слова после твердого согласного (как между двумя твердыми) и после мягкого согласного (как после мягкого и перед твердым),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altLang="de-CZ" sz="25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как говорят некоторые авторы, отсутствие согласного имеет похожее влияние на гласный, как твердый гласный (но не в случае </a:t>
            </a:r>
            <a:r>
              <a:rPr lang="de-CH" altLang="de-CZ" sz="25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[i]</a:t>
            </a:r>
            <a:r>
              <a:rPr lang="ru-RU" altLang="de-CZ" sz="25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начале слова, там не может быть</a:t>
            </a:r>
            <a:r>
              <a:rPr lang="de-CH" altLang="de-CZ" sz="25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ɨ</a:t>
            </a:r>
            <a:r>
              <a:rPr lang="de-CH" altLang="de-CZ" sz="25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ru-RU" altLang="de-CZ" sz="25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!)</a:t>
            </a: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altLang="de-CZ" sz="25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 что вариантов здесь шесть, хотя теоретически можно отличать восемь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C763B48A-9306-7D49-BC9E-080FF8FC60A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91389" y="246267"/>
            <a:ext cx="8614984" cy="6480680"/>
          </a:xfrm>
        </p:spPr>
        <p:txBody>
          <a:bodyPr vert="horz" lIns="91440" tIns="25474" rIns="91440" bIns="45720" rtlCol="0" anchor="t">
            <a:normAutofit/>
          </a:bodyPr>
          <a:lstStyle/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altLang="de-CZ" sz="25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Автор отличает вариант с гласным в начале слова (перед твердым и перед мягким согласным), но считает одинаковыми варианты в конце слова после твердого согласного (как между двумя твердыми) и после мягкого согласного (как после мягкого и перед твердым),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altLang="de-CZ" sz="25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как говорят некоторые авторы, отсутствие согласного имеет похожее влияние на гласный, как твердый гласный (но не в случае </a:t>
            </a:r>
            <a:r>
              <a:rPr lang="de-CH" altLang="de-CZ" sz="25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[i]</a:t>
            </a:r>
            <a:r>
              <a:rPr lang="ru-RU" altLang="de-CZ" sz="25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начале слова, там не может быть</a:t>
            </a:r>
            <a:r>
              <a:rPr lang="de-CH" altLang="de-CZ" sz="25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ɨ</a:t>
            </a:r>
            <a:r>
              <a:rPr lang="de-CH" altLang="de-CZ" sz="25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ru-RU" altLang="de-CZ" sz="25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!)</a:t>
            </a: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altLang="de-CZ" sz="25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 что вариантов здесь шесть, хотя теоретически можно отличать восемь</a:t>
            </a:r>
            <a:endParaRPr lang="de-CH" altLang="de-CZ" sz="254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endParaRPr lang="de-CH" altLang="de-CZ" sz="254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1293"/>
              </a:spcAft>
              <a:buSzPct val="45000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de-CH" altLang="de-CZ" sz="25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ru-RU" altLang="de-CZ" sz="25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Первая основная проблема системы гласных в русском языке</a:t>
            </a:r>
            <a:r>
              <a:rPr lang="cs-CZ" altLang="de-CZ" sz="25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altLang="de-CZ" sz="25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сколько имеется фонетических вариантов гласных в зависимости от окружающих твердых и мягких согласных, как они отличаются друг от друга, как их можно описать и фонетически транскрибировать. См. </a:t>
            </a:r>
            <a:r>
              <a:rPr lang="cs-CZ" altLang="de-CZ" sz="25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PSR (2020, 51-54)</a:t>
            </a:r>
            <a:endParaRPr lang="ru-RU" altLang="de-CZ" sz="254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383760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C763B48A-9306-7D49-BC9E-080FF8FC60A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91389" y="246267"/>
            <a:ext cx="8771508" cy="6480680"/>
          </a:xfrm>
        </p:spPr>
        <p:txBody>
          <a:bodyPr vert="horz" lIns="91440" tIns="25474" rIns="91440" bIns="45720" rtlCol="0" anchor="t">
            <a:normAutofit fontScale="92500" lnSpcReduction="10000"/>
          </a:bodyPr>
          <a:lstStyle/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altLang="de-CZ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Ударение</a:t>
            </a: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endParaRPr lang="ru-RU" altLang="de-CZ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altLang="de-CZ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Безударные гласные отличаются от гласных под ударением тем, что они ненапряженные (з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вук, находящийся под ударением, имеет более энергичную и более четкую артикуляцию) и кроме того они характеризуются меньшей длиной и качественным сдвигом</a:t>
            </a:r>
            <a:r>
              <a:rPr lang="cs-CZ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endParaRPr lang="cs-CZ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Сокращение времени звучания 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Изменение качества звучания гласного</a:t>
            </a:r>
            <a:r>
              <a:rPr lang="cs-CZ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ряд, подъем, лабиализация</a:t>
            </a:r>
            <a:r>
              <a:rPr lang="cs-CZ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данных изменений гласных в безударной позиции называются редукцией. Соответственно можно различать количественную и качественную редукцию</a:t>
            </a: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endParaRPr lang="de-CH" altLang="de-CZ" sz="254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476884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C763B48A-9306-7D49-BC9E-080FF8FC60A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91389" y="246267"/>
            <a:ext cx="8614984" cy="6480680"/>
          </a:xfrm>
        </p:spPr>
        <p:txBody>
          <a:bodyPr vert="horz" lIns="91440" tIns="25474" rIns="91440" bIns="45720" rtlCol="0" anchor="t">
            <a:normAutofit/>
          </a:bodyPr>
          <a:lstStyle/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altLang="de-CZ" sz="25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счет количественной редукции, </a:t>
            </a:r>
            <a:r>
              <a:rPr lang="ru-RU" altLang="de-CZ" sz="254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Тимберлейк</a:t>
            </a:r>
            <a:r>
              <a:rPr lang="ru-RU" altLang="de-CZ" sz="25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de-CZ" sz="25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(2004, 42) </a:t>
            </a:r>
            <a:r>
              <a:rPr lang="ru-RU" altLang="de-CZ" sz="25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приводит следующие данные: гласный под ударением</a:t>
            </a:r>
            <a:r>
              <a:rPr lang="cs-CZ" altLang="de-CZ" sz="25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de-CZ" sz="25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длится приблизительно от 120 (</a:t>
            </a:r>
            <a:r>
              <a:rPr lang="de-CH" altLang="de-CZ" sz="25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ɨ</a:t>
            </a:r>
            <a:r>
              <a:rPr lang="de-CH" altLang="de-CZ" sz="25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ru-RU" altLang="de-CZ" sz="25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до 200 </a:t>
            </a:r>
            <a:r>
              <a:rPr lang="ru-RU" altLang="de-CZ" sz="254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мс</a:t>
            </a:r>
            <a:r>
              <a:rPr lang="ru-RU" altLang="de-CZ" sz="25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cs-CZ" altLang="de-CZ" sz="25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[a]</a:t>
            </a:r>
            <a:r>
              <a:rPr lang="ru-RU" altLang="de-CZ" sz="25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cs-CZ" altLang="de-CZ" sz="25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de-CZ" sz="25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 гласный </a:t>
            </a:r>
            <a:r>
              <a:rPr lang="cs-CZ" altLang="de-CZ" sz="25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ʌ</a:t>
            </a:r>
            <a:r>
              <a:rPr lang="cs-CZ" altLang="de-CZ" sz="25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ru-RU" altLang="de-CZ" sz="25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первой степени редукции только 100 </a:t>
            </a:r>
            <a:r>
              <a:rPr lang="ru-RU" altLang="de-CZ" sz="254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мс</a:t>
            </a:r>
            <a:r>
              <a:rPr lang="ru-RU" altLang="de-CZ" sz="25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гласный </a:t>
            </a:r>
            <a:r>
              <a:rPr lang="cs-CZ" altLang="de-CZ" sz="25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ə</a:t>
            </a:r>
            <a:r>
              <a:rPr lang="cs-CZ" altLang="de-CZ" sz="25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([</a:t>
            </a:r>
            <a:r>
              <a:rPr lang="ru-RU" altLang="de-CZ" sz="25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ъ</a:t>
            </a:r>
            <a:r>
              <a:rPr lang="cs-CZ" altLang="de-CZ" sz="25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])</a:t>
            </a:r>
            <a:r>
              <a:rPr lang="ru-RU" altLang="de-CZ" sz="25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второй степени редукции только 80 </a:t>
            </a:r>
            <a:r>
              <a:rPr lang="ru-RU" altLang="de-CZ" sz="254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мс</a:t>
            </a:r>
            <a:r>
              <a:rPr lang="ru-RU" altLang="de-CZ" sz="25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или меньше</a:t>
            </a:r>
            <a:endParaRPr lang="cs-CZ" altLang="de-CZ" sz="254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altLang="de-CZ" sz="25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касается качественной редукции, происходит (после твердых согласных) сдвиг в центр системы гласных, т. е. высокие гласные будут более низкими, низкие более высокими, передние перемещаются назад и задние вперёд. В общем говорящие стараются, чтобы язык в устной полости был в как можно нейтральной позиции. После мягких согласных и прежде всего между двумя мягкими язык перемещаются вперед и вверх, и из-за этого происходит процесс редукции по разному после твердых и мягких согласных. Еще особенную роль играют твердые шипящие</a:t>
            </a:r>
          </a:p>
        </p:txBody>
      </p:sp>
    </p:spTree>
    <p:extLst>
      <p:ext uri="{BB962C8B-B14F-4D97-AF65-F5344CB8AC3E}">
        <p14:creationId xmlns:p14="http://schemas.microsoft.com/office/powerpoint/2010/main" val="175982466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C763B48A-9306-7D49-BC9E-080FF8FC60A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91389" y="246267"/>
            <a:ext cx="8614984" cy="2248578"/>
          </a:xfrm>
        </p:spPr>
        <p:txBody>
          <a:bodyPr vert="horz" lIns="91440" tIns="25474" rIns="91440" bIns="45720" rtlCol="0" anchor="t">
            <a:normAutofit/>
          </a:bodyPr>
          <a:lstStyle/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Эти процессы приводят к тому, что некоторые гласные, выделяемые под ударением, перестают выделяться вне ударения</a:t>
            </a:r>
            <a:r>
              <a:rPr lang="cs-CZ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См. </a:t>
            </a:r>
            <a:r>
              <a:rPr lang="ru-RU" altLang="de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Иосад</a:t>
            </a: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(2012, ситуация в 1. степени редукции после твердых согласных</a:t>
            </a:r>
            <a:r>
              <a:rPr lang="cs-CZ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процессы показаны стрелками)</a:t>
            </a:r>
            <a:endParaRPr lang="cs-CZ" altLang="de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endParaRPr lang="ru-RU" altLang="de-CZ" sz="254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43D1C7DF-12A7-D146-88FA-C761D9AF85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3350" y="2678290"/>
            <a:ext cx="4305300" cy="289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14766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E6414E-DBAD-5740-A474-B9A19D0668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Актуальные проблемы системы гласных</a:t>
            </a:r>
            <a:endParaRPr lang="de-CZ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D462FF5-9112-AD40-8E45-6944657DDF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78375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влияет на произношение гласных в русском языке?</a:t>
            </a:r>
            <a:endParaRPr lang="de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4624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C763B48A-9306-7D49-BC9E-080FF8FC60A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91389" y="246267"/>
            <a:ext cx="8614984" cy="6480680"/>
          </a:xfrm>
        </p:spPr>
        <p:txBody>
          <a:bodyPr vert="horz" lIns="91440" tIns="25474" rIns="91440" bIns="45720" rtlCol="0" anchor="t">
            <a:normAutofit/>
          </a:bodyPr>
          <a:lstStyle/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ервая степень редукции характеризует гласные первого предударного слога и абсолютного начала слова, вторая степень — все остальные</a:t>
            </a:r>
          </a:p>
        </p:txBody>
      </p:sp>
    </p:spTree>
    <p:extLst>
      <p:ext uri="{BB962C8B-B14F-4D97-AF65-F5344CB8AC3E}">
        <p14:creationId xmlns:p14="http://schemas.microsoft.com/office/powerpoint/2010/main" val="81128633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C763B48A-9306-7D49-BC9E-080FF8FC60A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91389" y="246267"/>
            <a:ext cx="8614984" cy="6480680"/>
          </a:xfrm>
        </p:spPr>
        <p:txBody>
          <a:bodyPr vert="horz" lIns="91440" tIns="25474" rIns="91440" bIns="45720" rtlCol="0" anchor="t">
            <a:normAutofit/>
          </a:bodyPr>
          <a:lstStyle/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alt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ервая степень редукции характеризует гласные первого предударного слога и абсолютного начала слова, вторая степень — все остальные</a:t>
            </a: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Конкретные процессы:</a:t>
            </a: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первой степени редукции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выделяются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парных твердых согласных</a:t>
            </a:r>
          </a:p>
          <a:p>
            <a:pPr>
              <a:spcAft>
                <a:spcPts val="1293"/>
              </a:spcAft>
              <a:buSzPct val="45000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[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ᵻ,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ʌ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ʊ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],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1293"/>
              </a:spcAft>
              <a:buSzPct val="45000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которые графически реализуются как {ы, а - о, у} ([е] встречается после твердых согласных только в заимствованных словах, где, однако, сегодня тоже подвергается редукции, как показывает схема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Иосада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):</a:t>
            </a:r>
          </a:p>
          <a:p>
            <a:pPr>
              <a:spcAft>
                <a:spcPts val="1293"/>
              </a:spcAft>
              <a:buSzPct val="45000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{был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вод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важн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пуст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ó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й; адрес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cs-CZ" altLang="de-DE" sz="2800" dirty="0" err="1">
                <a:latin typeface="Times New Roman" panose="02020603050405020304" pitchFamily="18" charset="0"/>
              </a:rPr>
              <a:t>обрат</a:t>
            </a:r>
            <a:r>
              <a:rPr lang="cs-CZ" altLang="de-DE" sz="2800" u="sng" dirty="0" err="1">
                <a:latin typeface="Times New Roman" panose="02020603050405020304" pitchFamily="18" charset="0"/>
              </a:rPr>
              <a:t>и</a:t>
            </a:r>
            <a:r>
              <a:rPr lang="cs-CZ" altLang="de-DE" sz="2800" dirty="0" err="1">
                <a:latin typeface="Times New Roman" panose="02020603050405020304" pitchFamily="18" charset="0"/>
              </a:rPr>
              <a:t>ть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}. </a:t>
            </a:r>
          </a:p>
        </p:txBody>
      </p:sp>
    </p:spTree>
    <p:extLst>
      <p:ext uri="{BB962C8B-B14F-4D97-AF65-F5344CB8AC3E}">
        <p14:creationId xmlns:p14="http://schemas.microsoft.com/office/powerpoint/2010/main" val="23770530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C763B48A-9306-7D49-BC9E-080FF8FC60A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91389" y="246267"/>
            <a:ext cx="8614984" cy="6480680"/>
          </a:xfrm>
        </p:spPr>
        <p:txBody>
          <a:bodyPr vert="horz" lIns="91440" tIns="25474" rIns="91440" bIns="45720" rtlCol="0" anchor="t">
            <a:normAutofit/>
          </a:bodyPr>
          <a:lstStyle/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эти гласные фонетически редуцированные, но только в случае оппозиции [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a] vs. [o]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фонологическая оппозиция, существующая под ударением, вне ударения полностью нейтрализуется (ср.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de-DE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ó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ду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в</a:t>
            </a:r>
            <a:r>
              <a:rPr lang="de-DE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жный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Это называется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аканье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23358418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C763B48A-9306-7D49-BC9E-080FF8FC60A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91389" y="246267"/>
            <a:ext cx="8614984" cy="6480680"/>
          </a:xfrm>
        </p:spPr>
        <p:txBody>
          <a:bodyPr vert="horz" lIns="91440" tIns="25474" rIns="91440" bIns="45720" rtlCol="0" anchor="t">
            <a:normAutofit/>
          </a:bodyPr>
          <a:lstStyle/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эти гласные фонетически редуцированные, но только в случае оппозиции [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a] vs. [o]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фонологическая оппозиция, существующая под ударением, вне ударения полностью нейтрализуется (ср.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de-DE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ó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ду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в</a:t>
            </a:r>
            <a:r>
              <a:rPr lang="de-DE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жный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Это называется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аканье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первой степени редукции после мягких согласных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различаются:</a:t>
            </a:r>
          </a:p>
          <a:p>
            <a:pPr>
              <a:spcAft>
                <a:spcPts val="1293"/>
              </a:spcAft>
              <a:buSzPct val="45000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[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ɪ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ʊ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dirty="0">
                <a:latin typeface="Times New Roman"/>
                <a:cs typeface="Times New Roman"/>
              </a:rPr>
              <a:t>(</a:t>
            </a:r>
            <a:r>
              <a:rPr lang="de-DE" sz="2800" strike="sngStrike" dirty="0" err="1">
                <a:latin typeface="Times New Roman"/>
                <a:cs typeface="Times New Roman"/>
              </a:rPr>
              <a:t>ʊ</a:t>
            </a:r>
            <a:r>
              <a:rPr lang="cs-CZ" sz="2800" dirty="0">
                <a:latin typeface="Times New Roman"/>
                <a:cs typeface="Times New Roman"/>
              </a:rPr>
              <a:t>)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],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1293"/>
              </a:spcAft>
              <a:buSzPct val="45000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которые графически изображаются как {я - е - и, ю}: 	{взял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лес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лис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вел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любóвь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тюрьм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)}.</a:t>
            </a:r>
          </a:p>
          <a:p>
            <a:pPr marL="457200" indent="-457200">
              <a:spcAft>
                <a:spcPts val="1293"/>
              </a:spcAft>
              <a:buSzPct val="100000"/>
              <a:buFont typeface="Arial" panose="020B0604020202020204" pitchFamily="34" charset="0"/>
              <a:buChar char="•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de-CH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/a/, /</a:t>
            </a:r>
            <a:r>
              <a:rPr lang="de-CH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de-CH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/, /i/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/о/, который не имеет специальной графической реализации, под ударением различаются: {взял - лес - лис - вёл} (иканье)</a:t>
            </a:r>
          </a:p>
        </p:txBody>
      </p:sp>
    </p:spTree>
    <p:extLst>
      <p:ext uri="{BB962C8B-B14F-4D97-AF65-F5344CB8AC3E}">
        <p14:creationId xmlns:p14="http://schemas.microsoft.com/office/powerpoint/2010/main" val="419814936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C763B48A-9306-7D49-BC9E-080FF8FC60A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91389" y="246267"/>
            <a:ext cx="8614984" cy="1458355"/>
          </a:xfrm>
        </p:spPr>
        <p:txBody>
          <a:bodyPr vert="horz" lIns="91440" tIns="25474" rIns="91440" bIns="45720" rtlCol="0" anchor="t">
            <a:normAutofit/>
          </a:bodyPr>
          <a:lstStyle/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Есть, однако, более старая норма, где отличается </a:t>
            </a:r>
            <a:r>
              <a:rPr lang="de-CH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/i/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остальных. См. Князев/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Пожарицкая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(2009, 71):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3173FBF1-DB81-094A-BFCB-188705E3C4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8700" y="1854200"/>
            <a:ext cx="7594600" cy="314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52899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C763B48A-9306-7D49-BC9E-080FF8FC60A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91389" y="246267"/>
            <a:ext cx="8614984" cy="6480680"/>
          </a:xfrm>
        </p:spPr>
        <p:txBody>
          <a:bodyPr vert="horz" lIns="91440" tIns="25474" rIns="91440" bIns="45720" rtlCol="0" anchor="t">
            <a:normAutofit/>
          </a:bodyPr>
          <a:lstStyle/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Уже Аванесов (1956) отмечает, что [и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[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800" baseline="30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разговорной речи сливаются. И Щерба уже в 1912 году, более чем столетие назад, отмечает, что его мать еще соблюдала разницу между произношением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мел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мил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но «мы», поколение на 20-30 лет моложе, это уже произносим одинаково...</a:t>
            </a:r>
          </a:p>
        </p:txBody>
      </p:sp>
    </p:spTree>
    <p:extLst>
      <p:ext uri="{BB962C8B-B14F-4D97-AF65-F5344CB8AC3E}">
        <p14:creationId xmlns:p14="http://schemas.microsoft.com/office/powerpoint/2010/main" val="331316427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C763B48A-9306-7D49-BC9E-080FF8FC60A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91389" y="246267"/>
            <a:ext cx="8614984" cy="6480680"/>
          </a:xfrm>
        </p:spPr>
        <p:txBody>
          <a:bodyPr vert="horz" lIns="91440" tIns="25474" rIns="91440" bIns="45720" rtlCol="0" anchor="t">
            <a:normAutofit/>
          </a:bodyPr>
          <a:lstStyle/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Уже Аванесов (1956) отмечает, что [и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[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800" baseline="30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разговорной речи сливаются. И Щерба уже в 1912 году, более чем столетие назад, отмечает, что его мать еще соблюдала разницу между произношением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мел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мил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но «мы», поколение на 20-30 лет моложе, это уже произносим одинаково...</a:t>
            </a: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Тоже интересно, как это описывают Князев и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Пожарицкая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(2004):</a:t>
            </a: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«Социологическое исследование распределения вариантов икающего и </a:t>
            </a:r>
            <a:r>
              <a:rPr lang="ru-RU" altLang="de-DE" sz="2800" dirty="0" err="1">
                <a:latin typeface="Times New Roman" panose="02020603050405020304" pitchFamily="18" charset="0"/>
              </a:rPr>
              <a:t>экающего</a:t>
            </a:r>
            <a:r>
              <a:rPr lang="ru-RU" altLang="de-DE" sz="2800" dirty="0">
                <a:latin typeface="Times New Roman" panose="02020603050405020304" pitchFamily="18" charset="0"/>
              </a:rPr>
              <a:t> произношения не производилось: вероятно, люди сейчас не делятся на «</a:t>
            </a:r>
            <a:r>
              <a:rPr lang="ru-RU" altLang="de-DE" sz="2800" dirty="0" err="1">
                <a:latin typeface="Times New Roman" panose="02020603050405020304" pitchFamily="18" charset="0"/>
              </a:rPr>
              <a:t>экальщиков</a:t>
            </a:r>
            <a:r>
              <a:rPr lang="ru-RU" altLang="de-DE" sz="2800" dirty="0">
                <a:latin typeface="Times New Roman" panose="02020603050405020304" pitchFamily="18" charset="0"/>
              </a:rPr>
              <a:t>» и «</a:t>
            </a:r>
            <a:r>
              <a:rPr lang="ru-RU" altLang="de-DE" sz="2800" dirty="0" err="1">
                <a:latin typeface="Times New Roman" panose="02020603050405020304" pitchFamily="18" charset="0"/>
              </a:rPr>
              <a:t>икальщиков</a:t>
            </a:r>
            <a:r>
              <a:rPr lang="ru-RU" altLang="de-DE" sz="2800" dirty="0">
                <a:latin typeface="Times New Roman" panose="02020603050405020304" pitchFamily="18" charset="0"/>
              </a:rPr>
              <a:t>»; эти варианты сосуществуют в речи каждого индивидуума и распределены в зависимости от условий продуцирования речи — в замедленном темпе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967919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C763B48A-9306-7D49-BC9E-080FF8FC60A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91389" y="246267"/>
            <a:ext cx="8614984" cy="6480680"/>
          </a:xfrm>
        </p:spPr>
        <p:txBody>
          <a:bodyPr vert="horz" lIns="91440" tIns="25474" rIns="91440" bIns="45720" rtlCol="0" anchor="t">
            <a:normAutofit/>
          </a:bodyPr>
          <a:lstStyle/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в художественной и певческой речи больше вероятность проявления </a:t>
            </a:r>
            <a:r>
              <a:rPr lang="ru-RU" altLang="de-DE" sz="2800" dirty="0" err="1">
                <a:latin typeface="Times New Roman" panose="02020603050405020304" pitchFamily="18" charset="0"/>
              </a:rPr>
              <a:t>эканья</a:t>
            </a:r>
            <a:r>
              <a:rPr lang="ru-RU" altLang="de-DE" sz="2800" dirty="0">
                <a:latin typeface="Times New Roman" panose="02020603050405020304" pitchFamily="18" charset="0"/>
              </a:rPr>
              <a:t>; в небрежной разговорной речи господствует иканье. </a:t>
            </a:r>
            <a:r>
              <a:rPr lang="ru-RU" altLang="de-DE" sz="2800" b="1" dirty="0">
                <a:latin typeface="Times New Roman" panose="02020603050405020304" pitchFamily="18" charset="0"/>
              </a:rPr>
              <a:t>Следует заметить, что дети, которых еще не обучали чтению и письму, при растягивании и скандировании безударных гласных после мягких согласных произносят только два гласных: [и] и [у]</a:t>
            </a:r>
            <a:r>
              <a:rPr lang="ru-RU" altLang="de-DE" sz="2800" dirty="0">
                <a:latin typeface="Times New Roman" panose="02020603050405020304" pitchFamily="18" charset="0"/>
              </a:rPr>
              <a:t>. И, конечно, </a:t>
            </a:r>
            <a:r>
              <a:rPr lang="ru-RU" altLang="de-DE" sz="2800" b="1" dirty="0">
                <a:latin typeface="Times New Roman" panose="02020603050405020304" pitchFamily="18" charset="0"/>
              </a:rPr>
              <a:t>только знание орфографии может провоцировать разное (по нормам </a:t>
            </a:r>
            <a:r>
              <a:rPr lang="ru-RU" altLang="de-DE" sz="2800" b="1" dirty="0" err="1">
                <a:latin typeface="Times New Roman" panose="02020603050405020304" pitchFamily="18" charset="0"/>
              </a:rPr>
              <a:t>эканья</a:t>
            </a:r>
            <a:r>
              <a:rPr lang="ru-RU" altLang="de-DE" sz="2800" b="1" dirty="0">
                <a:latin typeface="Times New Roman" panose="02020603050405020304" pitchFamily="18" charset="0"/>
              </a:rPr>
              <a:t>) произношение безударных гласных</a:t>
            </a:r>
            <a:r>
              <a:rPr lang="ru-RU" altLang="de-DE" sz="2800" dirty="0">
                <a:latin typeface="Times New Roman" panose="02020603050405020304" pitchFamily="18" charset="0"/>
              </a:rPr>
              <a:t> в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гиперфонемных</a:t>
            </a:r>
            <a:r>
              <a:rPr lang="ru-RU" altLang="de-DE" sz="2800" dirty="0">
                <a:latin typeface="Times New Roman" panose="02020603050405020304" pitchFamily="18" charset="0"/>
              </a:rPr>
              <a:t> ситуациях — таких как </a:t>
            </a:r>
            <a:r>
              <a:rPr lang="ru-RU" altLang="de-DE" sz="2800" i="1" dirty="0">
                <a:latin typeface="Times New Roman" panose="02020603050405020304" pitchFamily="18" charset="0"/>
              </a:rPr>
              <a:t>герой</a:t>
            </a:r>
            <a:r>
              <a:rPr lang="ru-RU" altLang="de-DE" sz="2800" dirty="0">
                <a:latin typeface="Times New Roman" panose="02020603050405020304" pitchFamily="18" charset="0"/>
              </a:rPr>
              <a:t> и </a:t>
            </a:r>
            <a:r>
              <a:rPr lang="ru-RU" altLang="de-DE" sz="2800" i="1" dirty="0">
                <a:latin typeface="Times New Roman" panose="02020603050405020304" pitchFamily="18" charset="0"/>
              </a:rPr>
              <a:t>гитара</a:t>
            </a:r>
            <a:r>
              <a:rPr lang="ru-RU" altLang="de-DE" sz="2800" dirty="0">
                <a:latin typeface="Times New Roman" panose="02020603050405020304" pitchFamily="18" charset="0"/>
              </a:rPr>
              <a:t>; </a:t>
            </a:r>
            <a:r>
              <a:rPr lang="ru-RU" altLang="de-DE" sz="2800" i="1" dirty="0">
                <a:latin typeface="Times New Roman" panose="02020603050405020304" pitchFamily="18" charset="0"/>
              </a:rPr>
              <a:t>кино</a:t>
            </a:r>
            <a:r>
              <a:rPr lang="ru-RU" altLang="de-DE" sz="2800" dirty="0">
                <a:latin typeface="Times New Roman" panose="02020603050405020304" pitchFamily="18" charset="0"/>
              </a:rPr>
              <a:t> и </a:t>
            </a:r>
            <a:r>
              <a:rPr lang="ru-RU" altLang="de-DE" sz="2800" i="1" dirty="0">
                <a:latin typeface="Times New Roman" panose="02020603050405020304" pitchFamily="18" charset="0"/>
              </a:rPr>
              <a:t>кефир</a:t>
            </a:r>
            <a:r>
              <a:rPr lang="ru-RU" altLang="de-DE" sz="2800" dirty="0">
                <a:latin typeface="Times New Roman" panose="02020603050405020304" pitchFamily="18" charset="0"/>
              </a:rPr>
              <a:t>; </a:t>
            </a:r>
            <a:r>
              <a:rPr lang="ru-RU" altLang="de-DE" sz="2800" i="1" dirty="0">
                <a:latin typeface="Times New Roman" panose="02020603050405020304" pitchFamily="18" charset="0"/>
              </a:rPr>
              <a:t>пенал</a:t>
            </a:r>
            <a:r>
              <a:rPr lang="ru-RU" altLang="de-DE" sz="2800" dirty="0">
                <a:latin typeface="Times New Roman" panose="02020603050405020304" pitchFamily="18" charset="0"/>
              </a:rPr>
              <a:t> и </a:t>
            </a:r>
            <a:r>
              <a:rPr lang="ru-RU" altLang="de-DE" sz="2800" i="1" dirty="0">
                <a:latin typeface="Times New Roman" panose="02020603050405020304" pitchFamily="18" charset="0"/>
              </a:rPr>
              <a:t>питон</a:t>
            </a:r>
            <a:r>
              <a:rPr lang="ru-RU" altLang="de-DE" sz="2800" dirty="0">
                <a:latin typeface="Times New Roman" panose="02020603050405020304" pitchFamily="18" charset="0"/>
              </a:rPr>
              <a:t>; </a:t>
            </a:r>
            <a:r>
              <a:rPr lang="ru-RU" altLang="de-DE" sz="2800" i="1" dirty="0">
                <a:latin typeface="Times New Roman" panose="02020603050405020304" pitchFamily="18" charset="0"/>
              </a:rPr>
              <a:t>метро</a:t>
            </a:r>
            <a:r>
              <a:rPr lang="ru-RU" altLang="de-DE" sz="2800" dirty="0">
                <a:latin typeface="Times New Roman" panose="02020603050405020304" pitchFamily="18" charset="0"/>
              </a:rPr>
              <a:t>, </a:t>
            </a:r>
            <a:r>
              <a:rPr lang="ru-RU" altLang="de-DE" sz="2800" i="1" dirty="0">
                <a:latin typeface="Times New Roman" panose="02020603050405020304" pitchFamily="18" charset="0"/>
              </a:rPr>
              <a:t>мятеж</a:t>
            </a:r>
            <a:r>
              <a:rPr lang="ru-RU" altLang="de-DE" sz="2800" dirty="0">
                <a:latin typeface="Times New Roman" panose="02020603050405020304" pitchFamily="18" charset="0"/>
              </a:rPr>
              <a:t>, </a:t>
            </a:r>
            <a:r>
              <a:rPr lang="ru-RU" altLang="de-DE" sz="2800" i="1" dirty="0">
                <a:latin typeface="Times New Roman" panose="02020603050405020304" pitchFamily="18" charset="0"/>
              </a:rPr>
              <a:t>медаль</a:t>
            </a:r>
            <a:r>
              <a:rPr lang="ru-RU" altLang="de-DE" sz="2800" dirty="0">
                <a:latin typeface="Times New Roman" panose="02020603050405020304" pitchFamily="18" charset="0"/>
              </a:rPr>
              <a:t> и </a:t>
            </a:r>
            <a:r>
              <a:rPr lang="ru-RU" altLang="de-DE" sz="2800" i="1" dirty="0">
                <a:latin typeface="Times New Roman" panose="02020603050405020304" pitchFamily="18" charset="0"/>
              </a:rPr>
              <a:t>мираж</a:t>
            </a:r>
            <a:r>
              <a:rPr lang="ru-RU" altLang="de-DE" sz="2800" dirty="0">
                <a:latin typeface="Times New Roman" panose="02020603050405020304" pitchFamily="18" charset="0"/>
              </a:rPr>
              <a:t> и т. п.» </a:t>
            </a:r>
            <a:r>
              <a:rPr lang="de-DE" altLang="de-DE" sz="2800" dirty="0">
                <a:latin typeface="Times New Roman" panose="02020603050405020304" pitchFamily="18" charset="0"/>
              </a:rPr>
              <a:t>(</a:t>
            </a:r>
            <a:r>
              <a:rPr lang="de-DE" altLang="de-DE" sz="2800" dirty="0" err="1">
                <a:latin typeface="Times New Roman" panose="02020603050405020304" pitchFamily="18" charset="0"/>
              </a:rPr>
              <a:t>Князев</a:t>
            </a:r>
            <a:r>
              <a:rPr lang="de-DE" altLang="de-DE" sz="2800" dirty="0">
                <a:latin typeface="Times New Roman" panose="02020603050405020304" pitchFamily="18" charset="0"/>
              </a:rPr>
              <a:t>/</a:t>
            </a:r>
            <a:r>
              <a:rPr lang="de-DE" altLang="de-DE" sz="2800" dirty="0" err="1">
                <a:latin typeface="Times New Roman" panose="02020603050405020304" pitchFamily="18" charset="0"/>
              </a:rPr>
              <a:t>Пожарицкая</a:t>
            </a:r>
            <a:r>
              <a:rPr lang="de-DE" altLang="de-DE" sz="2800" dirty="0">
                <a:latin typeface="Times New Roman" panose="02020603050405020304" pitchFamily="18" charset="0"/>
              </a:rPr>
              <a:t> 2004</a:t>
            </a:r>
            <a:r>
              <a:rPr lang="ru-RU" altLang="de-DE" sz="2800" dirty="0">
                <a:latin typeface="Times New Roman" panose="02020603050405020304" pitchFamily="18" charset="0"/>
              </a:rPr>
              <a:t>, с. </a:t>
            </a:r>
            <a:r>
              <a:rPr lang="de-DE" altLang="de-DE" sz="2800" dirty="0">
                <a:latin typeface="Times New Roman" panose="02020603050405020304" pitchFamily="18" charset="0"/>
              </a:rPr>
              <a:t>231n., </a:t>
            </a:r>
            <a:r>
              <a:rPr lang="ru-RU" altLang="de-DE" sz="2800" dirty="0">
                <a:latin typeface="Times New Roman" panose="02020603050405020304" pitchFamily="18" charset="0"/>
              </a:rPr>
              <a:t>подчёркивание</a:t>
            </a:r>
            <a:r>
              <a:rPr lang="de-DE" altLang="de-DE" sz="2800" dirty="0">
                <a:latin typeface="Times New Roman" panose="02020603050405020304" pitchFamily="18" charset="0"/>
              </a:rPr>
              <a:t> MG) </a:t>
            </a:r>
            <a:endParaRPr lang="ru-RU" altLang="de-DE" sz="28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483175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C763B48A-9306-7D49-BC9E-080FF8FC60A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91389" y="246267"/>
            <a:ext cx="8614984" cy="6480680"/>
          </a:xfrm>
        </p:spPr>
        <p:txBody>
          <a:bodyPr vert="horz" lIns="91440" tIns="25474" rIns="91440" bIns="45720" rtlCol="0" anchor="t">
            <a:normAutofit/>
          </a:bodyPr>
          <a:lstStyle/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altLang="de-DE" sz="2800" b="1" dirty="0">
                <a:latin typeface="Times New Roman" panose="02020603050405020304" pitchFamily="18" charset="0"/>
              </a:rPr>
              <a:t>В первой степени редукции после твердых шипящих</a:t>
            </a:r>
            <a:r>
              <a:rPr lang="ru-RU" altLang="de-DE" sz="2800" dirty="0">
                <a:latin typeface="Times New Roman" panose="02020603050405020304" pitchFamily="18" charset="0"/>
              </a:rPr>
              <a:t> мы находим</a:t>
            </a:r>
          </a:p>
          <a:p>
            <a:pPr>
              <a:spcAft>
                <a:spcPts val="1293"/>
              </a:spcAft>
              <a:buSzPct val="45000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800" dirty="0">
                <a:latin typeface="Times New Roman"/>
                <a:cs typeface="Times New Roman"/>
              </a:rPr>
              <a:t>	</a:t>
            </a:r>
            <a:r>
              <a:rPr lang="cs-CZ" sz="2800" dirty="0">
                <a:latin typeface="Times New Roman"/>
                <a:cs typeface="Times New Roman"/>
              </a:rPr>
              <a:t>[</a:t>
            </a:r>
            <a:r>
              <a:rPr lang="cs-CZ" sz="2800" strike="sngStrike" dirty="0" err="1">
                <a:latin typeface="Times New Roman"/>
                <a:cs typeface="Times New Roman"/>
              </a:rPr>
              <a:t>ɪ</a:t>
            </a:r>
            <a:r>
              <a:rPr lang="cs-CZ" sz="2800" dirty="0">
                <a:latin typeface="Times New Roman"/>
                <a:cs typeface="Times New Roman"/>
              </a:rPr>
              <a:t>, </a:t>
            </a:r>
            <a:r>
              <a:rPr lang="cs-CZ" sz="2800" dirty="0" err="1">
                <a:latin typeface="Times New Roman"/>
                <a:cs typeface="Times New Roman"/>
              </a:rPr>
              <a:t>ʌ</a:t>
            </a:r>
            <a:r>
              <a:rPr lang="cs-CZ" sz="2800" dirty="0">
                <a:latin typeface="Times New Roman"/>
                <a:cs typeface="Times New Roman"/>
              </a:rPr>
              <a:t>, </a:t>
            </a:r>
            <a:r>
              <a:rPr lang="cs-CZ" sz="2800" dirty="0" err="1">
                <a:latin typeface="Times New Roman"/>
                <a:cs typeface="Times New Roman"/>
              </a:rPr>
              <a:t>ʊ</a:t>
            </a:r>
            <a:r>
              <a:rPr lang="cs-CZ" sz="2800" dirty="0">
                <a:latin typeface="Times New Roman"/>
                <a:cs typeface="Times New Roman"/>
              </a:rPr>
              <a:t>]</a:t>
            </a:r>
          </a:p>
          <a:p>
            <a:pPr>
              <a:spcAft>
                <a:spcPts val="1293"/>
              </a:spcAft>
              <a:buSzPct val="45000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800" i="1" dirty="0">
                <a:latin typeface="Times New Roman"/>
                <a:cs typeface="Times New Roman"/>
              </a:rPr>
              <a:t>	</a:t>
            </a:r>
            <a:r>
              <a:rPr lang="cs-CZ" sz="2800" i="1" dirty="0" err="1">
                <a:latin typeface="Times New Roman"/>
                <a:cs typeface="Times New Roman"/>
              </a:rPr>
              <a:t>ж</a:t>
            </a:r>
            <a:r>
              <a:rPr lang="cs-CZ" sz="2800" b="1" i="1" dirty="0" err="1">
                <a:latin typeface="Times New Roman"/>
                <a:cs typeface="Times New Roman"/>
              </a:rPr>
              <a:t>е</a:t>
            </a:r>
            <a:r>
              <a:rPr lang="cs-CZ" sz="2800" i="1" dirty="0" err="1">
                <a:latin typeface="Times New Roman"/>
                <a:cs typeface="Times New Roman"/>
              </a:rPr>
              <a:t>н</a:t>
            </a:r>
            <a:r>
              <a:rPr lang="cs-CZ" sz="2800" i="1" u="sng" dirty="0" err="1">
                <a:latin typeface="Times New Roman"/>
                <a:cs typeface="Times New Roman"/>
              </a:rPr>
              <a:t>и</a:t>
            </a:r>
            <a:r>
              <a:rPr lang="cs-CZ" sz="2800" i="1" dirty="0" err="1">
                <a:latin typeface="Times New Roman"/>
                <a:cs typeface="Times New Roman"/>
              </a:rPr>
              <a:t>ться</a:t>
            </a:r>
            <a:r>
              <a:rPr lang="cs-CZ" sz="2800" i="1" dirty="0">
                <a:latin typeface="Times New Roman"/>
                <a:cs typeface="Times New Roman"/>
              </a:rPr>
              <a:t> – </a:t>
            </a:r>
            <a:r>
              <a:rPr lang="cs-CZ" sz="2800" i="1" dirty="0" err="1">
                <a:latin typeface="Times New Roman"/>
                <a:cs typeface="Times New Roman"/>
              </a:rPr>
              <a:t>ж</a:t>
            </a:r>
            <a:r>
              <a:rPr lang="cs-CZ" sz="2800" b="1" i="1" dirty="0" err="1">
                <a:latin typeface="Times New Roman"/>
                <a:cs typeface="Times New Roman"/>
              </a:rPr>
              <a:t>и</a:t>
            </a:r>
            <a:r>
              <a:rPr lang="cs-CZ" sz="2800" i="1" dirty="0" err="1">
                <a:latin typeface="Times New Roman"/>
                <a:cs typeface="Times New Roman"/>
              </a:rPr>
              <a:t>р</a:t>
            </a:r>
            <a:r>
              <a:rPr lang="cs-CZ" sz="2800" i="1" u="sng" dirty="0" err="1">
                <a:latin typeface="Times New Roman"/>
                <a:cs typeface="Times New Roman"/>
              </a:rPr>
              <a:t>е</a:t>
            </a:r>
            <a:r>
              <a:rPr lang="cs-CZ" sz="2800" i="1" dirty="0" err="1">
                <a:latin typeface="Times New Roman"/>
                <a:cs typeface="Times New Roman"/>
              </a:rPr>
              <a:t>ть</a:t>
            </a:r>
            <a:r>
              <a:rPr lang="cs-CZ" sz="2800" i="1" dirty="0">
                <a:latin typeface="Times New Roman"/>
                <a:cs typeface="Times New Roman"/>
              </a:rPr>
              <a:t> – </a:t>
            </a:r>
            <a:r>
              <a:rPr lang="cs-CZ" sz="2800" i="1" dirty="0" err="1">
                <a:latin typeface="Times New Roman"/>
                <a:cs typeface="Times New Roman"/>
              </a:rPr>
              <a:t>ж</a:t>
            </a:r>
            <a:r>
              <a:rPr lang="cs-CZ" sz="2800" b="1" i="1" dirty="0" err="1">
                <a:latin typeface="Times New Roman"/>
                <a:cs typeface="Times New Roman"/>
              </a:rPr>
              <a:t>е</a:t>
            </a:r>
            <a:r>
              <a:rPr lang="cs-CZ" sz="2800" i="1" dirty="0" err="1">
                <a:latin typeface="Times New Roman"/>
                <a:cs typeface="Times New Roman"/>
              </a:rPr>
              <a:t>лт</a:t>
            </a:r>
            <a:r>
              <a:rPr lang="cs-CZ" sz="2800" i="1" u="sng" dirty="0" err="1">
                <a:latin typeface="Times New Roman"/>
                <a:cs typeface="Times New Roman"/>
              </a:rPr>
              <a:t>е</a:t>
            </a:r>
            <a:r>
              <a:rPr lang="cs-CZ" sz="2800" i="1" dirty="0" err="1">
                <a:latin typeface="Times New Roman"/>
                <a:cs typeface="Times New Roman"/>
              </a:rPr>
              <a:t>ть</a:t>
            </a:r>
            <a:r>
              <a:rPr lang="cs-CZ" sz="2800" i="1" dirty="0">
                <a:latin typeface="Times New Roman"/>
                <a:cs typeface="Times New Roman"/>
              </a:rPr>
              <a:t>, </a:t>
            </a:r>
            <a:r>
              <a:rPr lang="cs-CZ" sz="2800" i="1" dirty="0" err="1">
                <a:latin typeface="Times New Roman"/>
                <a:cs typeface="Times New Roman"/>
              </a:rPr>
              <a:t>ж</a:t>
            </a:r>
            <a:r>
              <a:rPr lang="cs-CZ" sz="2800" b="1" i="1" dirty="0" err="1">
                <a:latin typeface="Times New Roman"/>
                <a:cs typeface="Times New Roman"/>
              </a:rPr>
              <a:t>а</a:t>
            </a:r>
            <a:r>
              <a:rPr lang="cs-CZ" sz="2800" i="1" dirty="0" err="1">
                <a:latin typeface="Times New Roman"/>
                <a:cs typeface="Times New Roman"/>
              </a:rPr>
              <a:t>р</a:t>
            </a:r>
            <a:r>
              <a:rPr lang="cs-CZ" sz="2800" i="1" u="sng" dirty="0" err="1">
                <a:latin typeface="Times New Roman"/>
                <a:cs typeface="Times New Roman"/>
              </a:rPr>
              <a:t>а</a:t>
            </a:r>
            <a:r>
              <a:rPr lang="cs-CZ" sz="2800" i="1" dirty="0">
                <a:latin typeface="Times New Roman"/>
                <a:cs typeface="Times New Roman"/>
              </a:rPr>
              <a:t>, </a:t>
            </a:r>
            <a:r>
              <a:rPr lang="cs-CZ" sz="2800" i="1" dirty="0" err="1">
                <a:latin typeface="Times New Roman"/>
                <a:cs typeface="Times New Roman"/>
              </a:rPr>
              <a:t>ж</a:t>
            </a:r>
            <a:r>
              <a:rPr lang="cs-CZ" sz="2800" b="1" i="1" dirty="0" err="1">
                <a:latin typeface="Times New Roman"/>
                <a:cs typeface="Times New Roman"/>
              </a:rPr>
              <a:t>у</a:t>
            </a:r>
            <a:r>
              <a:rPr lang="cs-CZ" sz="2800" i="1" dirty="0" err="1">
                <a:latin typeface="Times New Roman"/>
                <a:cs typeface="Times New Roman"/>
              </a:rPr>
              <a:t>р</a:t>
            </a:r>
            <a:r>
              <a:rPr lang="cs-CZ" sz="2800" i="1" u="sng" dirty="0" err="1">
                <a:latin typeface="Times New Roman"/>
                <a:cs typeface="Times New Roman"/>
              </a:rPr>
              <a:t>а</a:t>
            </a:r>
            <a:r>
              <a:rPr lang="cs-CZ" sz="2800" i="1" dirty="0" err="1">
                <a:latin typeface="Times New Roman"/>
                <a:cs typeface="Times New Roman"/>
              </a:rPr>
              <a:t>вль</a:t>
            </a:r>
            <a:endParaRPr lang="cs-CZ" sz="2800" dirty="0">
              <a:latin typeface="Times New Roman"/>
              <a:cs typeface="Times New Roman"/>
            </a:endParaRP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Ср. под ударением: </a:t>
            </a:r>
            <a:r>
              <a:rPr lang="cs-CZ" sz="2800" i="1" dirty="0" err="1">
                <a:latin typeface="Times New Roman"/>
                <a:cs typeface="Times New Roman"/>
              </a:rPr>
              <a:t>ж</a:t>
            </a:r>
            <a:r>
              <a:rPr lang="cs-CZ" sz="2800" b="1" i="1" u="sng" dirty="0" err="1">
                <a:latin typeface="Times New Roman"/>
                <a:cs typeface="Times New Roman"/>
              </a:rPr>
              <a:t>е</a:t>
            </a:r>
            <a:r>
              <a:rPr lang="cs-CZ" sz="2800" i="1" dirty="0" err="1">
                <a:latin typeface="Times New Roman"/>
                <a:cs typeface="Times New Roman"/>
              </a:rPr>
              <a:t>нишься</a:t>
            </a:r>
            <a:r>
              <a:rPr lang="cs-CZ" sz="2800" i="1" dirty="0">
                <a:latin typeface="Times New Roman"/>
                <a:cs typeface="Times New Roman"/>
              </a:rPr>
              <a:t>, </a:t>
            </a:r>
            <a:r>
              <a:rPr lang="cs-CZ" sz="2800" i="1" dirty="0" err="1">
                <a:latin typeface="Times New Roman"/>
                <a:cs typeface="Times New Roman"/>
              </a:rPr>
              <a:t>ж</a:t>
            </a:r>
            <a:r>
              <a:rPr lang="cs-CZ" sz="2800" b="1" i="1" u="sng" dirty="0" err="1">
                <a:latin typeface="Times New Roman"/>
                <a:cs typeface="Times New Roman"/>
              </a:rPr>
              <a:t>и</a:t>
            </a:r>
            <a:r>
              <a:rPr lang="cs-CZ" sz="2800" i="1" dirty="0" err="1">
                <a:latin typeface="Times New Roman"/>
                <a:cs typeface="Times New Roman"/>
              </a:rPr>
              <a:t>р</a:t>
            </a:r>
            <a:r>
              <a:rPr lang="cs-CZ" sz="2800" i="1" dirty="0">
                <a:latin typeface="Times New Roman"/>
                <a:cs typeface="Times New Roman"/>
              </a:rPr>
              <a:t>, </a:t>
            </a:r>
            <a:r>
              <a:rPr lang="cs-CZ" sz="2800" i="1" dirty="0" err="1">
                <a:latin typeface="Times New Roman"/>
                <a:cs typeface="Times New Roman"/>
              </a:rPr>
              <a:t>ж</a:t>
            </a:r>
            <a:r>
              <a:rPr lang="cs-CZ" sz="2800" b="1" i="1" u="sng" dirty="0" err="1">
                <a:latin typeface="Times New Roman"/>
                <a:cs typeface="Times New Roman"/>
              </a:rPr>
              <a:t>ё</a:t>
            </a:r>
            <a:r>
              <a:rPr lang="cs-CZ" sz="2800" i="1" dirty="0" err="1">
                <a:latin typeface="Times New Roman"/>
                <a:cs typeface="Times New Roman"/>
              </a:rPr>
              <a:t>лтый</a:t>
            </a:r>
            <a:r>
              <a:rPr lang="cs-CZ" sz="2800" dirty="0">
                <a:latin typeface="Times New Roman"/>
                <a:cs typeface="Times New Roman"/>
              </a:rPr>
              <a:t> [e, </a:t>
            </a:r>
            <a:r>
              <a:rPr lang="cs-CZ" sz="2800" dirty="0" err="1">
                <a:latin typeface="Times New Roman"/>
                <a:cs typeface="Times New Roman"/>
              </a:rPr>
              <a:t>ɨ</a:t>
            </a:r>
            <a:r>
              <a:rPr lang="cs-CZ" sz="2800" dirty="0">
                <a:latin typeface="Times New Roman"/>
                <a:cs typeface="Times New Roman"/>
              </a:rPr>
              <a:t>, o]</a:t>
            </a:r>
            <a:endParaRPr lang="ru-RU" altLang="de-DE" sz="28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757919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C763B48A-9306-7D49-BC9E-080FF8FC60A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88508" y="188660"/>
            <a:ext cx="8614984" cy="6480680"/>
          </a:xfrm>
        </p:spPr>
        <p:txBody>
          <a:bodyPr vert="horz" lIns="91440" tIns="25474" rIns="91440" bIns="45720" rtlCol="0" anchor="t">
            <a:normAutofit/>
          </a:bodyPr>
          <a:lstStyle/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altLang="de-DE" sz="2800" b="1" dirty="0">
                <a:latin typeface="Times New Roman" panose="02020603050405020304" pitchFamily="18" charset="0"/>
              </a:rPr>
              <a:t>В первой степени редукции после твердых шипящих</a:t>
            </a:r>
            <a:r>
              <a:rPr lang="ru-RU" altLang="de-DE" sz="2800" dirty="0">
                <a:latin typeface="Times New Roman" panose="02020603050405020304" pitchFamily="18" charset="0"/>
              </a:rPr>
              <a:t> мы находим</a:t>
            </a:r>
          </a:p>
          <a:p>
            <a:pPr>
              <a:spcAft>
                <a:spcPts val="1293"/>
              </a:spcAft>
              <a:buSzPct val="45000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800" dirty="0">
                <a:latin typeface="Times New Roman"/>
                <a:cs typeface="Times New Roman"/>
              </a:rPr>
              <a:t>	</a:t>
            </a:r>
            <a:r>
              <a:rPr lang="cs-CZ" sz="2800" dirty="0">
                <a:latin typeface="Times New Roman"/>
                <a:cs typeface="Times New Roman"/>
              </a:rPr>
              <a:t>[</a:t>
            </a:r>
            <a:r>
              <a:rPr lang="cs-CZ" sz="2800" strike="sngStrike" dirty="0" err="1">
                <a:latin typeface="Times New Roman"/>
                <a:cs typeface="Times New Roman"/>
              </a:rPr>
              <a:t>ɪ</a:t>
            </a:r>
            <a:r>
              <a:rPr lang="cs-CZ" sz="2800" dirty="0">
                <a:latin typeface="Times New Roman"/>
                <a:cs typeface="Times New Roman"/>
              </a:rPr>
              <a:t>, </a:t>
            </a:r>
            <a:r>
              <a:rPr lang="cs-CZ" sz="2800" dirty="0" err="1">
                <a:latin typeface="Times New Roman"/>
                <a:cs typeface="Times New Roman"/>
              </a:rPr>
              <a:t>ʌ</a:t>
            </a:r>
            <a:r>
              <a:rPr lang="cs-CZ" sz="2800" dirty="0">
                <a:latin typeface="Times New Roman"/>
                <a:cs typeface="Times New Roman"/>
              </a:rPr>
              <a:t>, </a:t>
            </a:r>
            <a:r>
              <a:rPr lang="cs-CZ" sz="2800" dirty="0" err="1">
                <a:latin typeface="Times New Roman"/>
                <a:cs typeface="Times New Roman"/>
              </a:rPr>
              <a:t>ʊ</a:t>
            </a:r>
            <a:r>
              <a:rPr lang="cs-CZ" sz="2800" dirty="0">
                <a:latin typeface="Times New Roman"/>
                <a:cs typeface="Times New Roman"/>
              </a:rPr>
              <a:t>]</a:t>
            </a:r>
          </a:p>
          <a:p>
            <a:pPr>
              <a:spcAft>
                <a:spcPts val="1293"/>
              </a:spcAft>
              <a:buSzPct val="45000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800" i="1" dirty="0">
                <a:latin typeface="Times New Roman"/>
                <a:cs typeface="Times New Roman"/>
              </a:rPr>
              <a:t>	</a:t>
            </a:r>
            <a:r>
              <a:rPr lang="cs-CZ" sz="2800" i="1" dirty="0" err="1">
                <a:latin typeface="Times New Roman"/>
                <a:cs typeface="Times New Roman"/>
              </a:rPr>
              <a:t>ж</a:t>
            </a:r>
            <a:r>
              <a:rPr lang="cs-CZ" sz="2800" b="1" i="1" dirty="0" err="1">
                <a:latin typeface="Times New Roman"/>
                <a:cs typeface="Times New Roman"/>
              </a:rPr>
              <a:t>е</a:t>
            </a:r>
            <a:r>
              <a:rPr lang="cs-CZ" sz="2800" i="1" dirty="0" err="1">
                <a:latin typeface="Times New Roman"/>
                <a:cs typeface="Times New Roman"/>
              </a:rPr>
              <a:t>н</a:t>
            </a:r>
            <a:r>
              <a:rPr lang="cs-CZ" sz="2800" i="1" u="sng" dirty="0" err="1">
                <a:latin typeface="Times New Roman"/>
                <a:cs typeface="Times New Roman"/>
              </a:rPr>
              <a:t>и</a:t>
            </a:r>
            <a:r>
              <a:rPr lang="cs-CZ" sz="2800" i="1" dirty="0" err="1">
                <a:latin typeface="Times New Roman"/>
                <a:cs typeface="Times New Roman"/>
              </a:rPr>
              <a:t>ться</a:t>
            </a:r>
            <a:r>
              <a:rPr lang="cs-CZ" sz="2800" i="1" dirty="0">
                <a:latin typeface="Times New Roman"/>
                <a:cs typeface="Times New Roman"/>
              </a:rPr>
              <a:t> – </a:t>
            </a:r>
            <a:r>
              <a:rPr lang="cs-CZ" sz="2800" i="1" dirty="0" err="1">
                <a:latin typeface="Times New Roman"/>
                <a:cs typeface="Times New Roman"/>
              </a:rPr>
              <a:t>ж</a:t>
            </a:r>
            <a:r>
              <a:rPr lang="cs-CZ" sz="2800" b="1" i="1" dirty="0" err="1">
                <a:latin typeface="Times New Roman"/>
                <a:cs typeface="Times New Roman"/>
              </a:rPr>
              <a:t>и</a:t>
            </a:r>
            <a:r>
              <a:rPr lang="cs-CZ" sz="2800" i="1" dirty="0" err="1">
                <a:latin typeface="Times New Roman"/>
                <a:cs typeface="Times New Roman"/>
              </a:rPr>
              <a:t>р</a:t>
            </a:r>
            <a:r>
              <a:rPr lang="cs-CZ" sz="2800" i="1" u="sng" dirty="0" err="1">
                <a:latin typeface="Times New Roman"/>
                <a:cs typeface="Times New Roman"/>
              </a:rPr>
              <a:t>е</a:t>
            </a:r>
            <a:r>
              <a:rPr lang="cs-CZ" sz="2800" i="1" dirty="0" err="1">
                <a:latin typeface="Times New Roman"/>
                <a:cs typeface="Times New Roman"/>
              </a:rPr>
              <a:t>ть</a:t>
            </a:r>
            <a:r>
              <a:rPr lang="cs-CZ" sz="2800" i="1" dirty="0">
                <a:latin typeface="Times New Roman"/>
                <a:cs typeface="Times New Roman"/>
              </a:rPr>
              <a:t> – </a:t>
            </a:r>
            <a:r>
              <a:rPr lang="cs-CZ" sz="2800" i="1" dirty="0" err="1">
                <a:latin typeface="Times New Roman"/>
                <a:cs typeface="Times New Roman"/>
              </a:rPr>
              <a:t>ж</a:t>
            </a:r>
            <a:r>
              <a:rPr lang="cs-CZ" sz="2800" b="1" i="1" dirty="0" err="1">
                <a:latin typeface="Times New Roman"/>
                <a:cs typeface="Times New Roman"/>
              </a:rPr>
              <a:t>е</a:t>
            </a:r>
            <a:r>
              <a:rPr lang="cs-CZ" sz="2800" i="1" dirty="0" err="1">
                <a:latin typeface="Times New Roman"/>
                <a:cs typeface="Times New Roman"/>
              </a:rPr>
              <a:t>лт</a:t>
            </a:r>
            <a:r>
              <a:rPr lang="cs-CZ" sz="2800" i="1" u="sng" dirty="0" err="1">
                <a:latin typeface="Times New Roman"/>
                <a:cs typeface="Times New Roman"/>
              </a:rPr>
              <a:t>е</a:t>
            </a:r>
            <a:r>
              <a:rPr lang="cs-CZ" sz="2800" i="1" dirty="0" err="1">
                <a:latin typeface="Times New Roman"/>
                <a:cs typeface="Times New Roman"/>
              </a:rPr>
              <a:t>ть</a:t>
            </a:r>
            <a:r>
              <a:rPr lang="cs-CZ" sz="2800" i="1" dirty="0">
                <a:latin typeface="Times New Roman"/>
                <a:cs typeface="Times New Roman"/>
              </a:rPr>
              <a:t>, </a:t>
            </a:r>
            <a:r>
              <a:rPr lang="cs-CZ" sz="2800" i="1" dirty="0" err="1">
                <a:latin typeface="Times New Roman"/>
                <a:cs typeface="Times New Roman"/>
              </a:rPr>
              <a:t>ж</a:t>
            </a:r>
            <a:r>
              <a:rPr lang="cs-CZ" sz="2800" b="1" i="1" dirty="0" err="1">
                <a:latin typeface="Times New Roman"/>
                <a:cs typeface="Times New Roman"/>
              </a:rPr>
              <a:t>а</a:t>
            </a:r>
            <a:r>
              <a:rPr lang="cs-CZ" sz="2800" i="1" dirty="0" err="1">
                <a:latin typeface="Times New Roman"/>
                <a:cs typeface="Times New Roman"/>
              </a:rPr>
              <a:t>р</a:t>
            </a:r>
            <a:r>
              <a:rPr lang="cs-CZ" sz="2800" i="1" u="sng" dirty="0" err="1">
                <a:latin typeface="Times New Roman"/>
                <a:cs typeface="Times New Roman"/>
              </a:rPr>
              <a:t>а</a:t>
            </a:r>
            <a:r>
              <a:rPr lang="cs-CZ" sz="2800" i="1" dirty="0">
                <a:latin typeface="Times New Roman"/>
                <a:cs typeface="Times New Roman"/>
              </a:rPr>
              <a:t>, </a:t>
            </a:r>
            <a:r>
              <a:rPr lang="cs-CZ" sz="2800" i="1" dirty="0" err="1">
                <a:latin typeface="Times New Roman"/>
                <a:cs typeface="Times New Roman"/>
              </a:rPr>
              <a:t>ж</a:t>
            </a:r>
            <a:r>
              <a:rPr lang="cs-CZ" sz="2800" b="1" i="1" dirty="0" err="1">
                <a:latin typeface="Times New Roman"/>
                <a:cs typeface="Times New Roman"/>
              </a:rPr>
              <a:t>у</a:t>
            </a:r>
            <a:r>
              <a:rPr lang="cs-CZ" sz="2800" i="1" dirty="0" err="1">
                <a:latin typeface="Times New Roman"/>
                <a:cs typeface="Times New Roman"/>
              </a:rPr>
              <a:t>р</a:t>
            </a:r>
            <a:r>
              <a:rPr lang="cs-CZ" sz="2800" i="1" u="sng" dirty="0" err="1">
                <a:latin typeface="Times New Roman"/>
                <a:cs typeface="Times New Roman"/>
              </a:rPr>
              <a:t>а</a:t>
            </a:r>
            <a:r>
              <a:rPr lang="cs-CZ" sz="2800" i="1" dirty="0" err="1">
                <a:latin typeface="Times New Roman"/>
                <a:cs typeface="Times New Roman"/>
              </a:rPr>
              <a:t>вль</a:t>
            </a:r>
            <a:endParaRPr lang="cs-CZ" sz="2800" dirty="0">
              <a:latin typeface="Times New Roman"/>
              <a:cs typeface="Times New Roman"/>
            </a:endParaRP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Ср. под ударением: </a:t>
            </a:r>
            <a:r>
              <a:rPr lang="cs-CZ" sz="2800" i="1" dirty="0" err="1">
                <a:latin typeface="Times New Roman"/>
                <a:cs typeface="Times New Roman"/>
              </a:rPr>
              <a:t>ж</a:t>
            </a:r>
            <a:r>
              <a:rPr lang="cs-CZ" sz="2800" b="1" i="1" u="sng" dirty="0" err="1">
                <a:latin typeface="Times New Roman"/>
                <a:cs typeface="Times New Roman"/>
              </a:rPr>
              <a:t>е</a:t>
            </a:r>
            <a:r>
              <a:rPr lang="cs-CZ" sz="2800" i="1" dirty="0" err="1">
                <a:latin typeface="Times New Roman"/>
                <a:cs typeface="Times New Roman"/>
              </a:rPr>
              <a:t>нишься</a:t>
            </a:r>
            <a:r>
              <a:rPr lang="cs-CZ" sz="2800" i="1" dirty="0">
                <a:latin typeface="Times New Roman"/>
                <a:cs typeface="Times New Roman"/>
              </a:rPr>
              <a:t>, </a:t>
            </a:r>
            <a:r>
              <a:rPr lang="cs-CZ" sz="2800" i="1" dirty="0" err="1">
                <a:latin typeface="Times New Roman"/>
                <a:cs typeface="Times New Roman"/>
              </a:rPr>
              <a:t>ж</a:t>
            </a:r>
            <a:r>
              <a:rPr lang="cs-CZ" sz="2800" b="1" i="1" u="sng" dirty="0" err="1">
                <a:latin typeface="Times New Roman"/>
                <a:cs typeface="Times New Roman"/>
              </a:rPr>
              <a:t>и</a:t>
            </a:r>
            <a:r>
              <a:rPr lang="cs-CZ" sz="2800" i="1" dirty="0" err="1">
                <a:latin typeface="Times New Roman"/>
                <a:cs typeface="Times New Roman"/>
              </a:rPr>
              <a:t>р</a:t>
            </a:r>
            <a:r>
              <a:rPr lang="cs-CZ" sz="2800" i="1" dirty="0">
                <a:latin typeface="Times New Roman"/>
                <a:cs typeface="Times New Roman"/>
              </a:rPr>
              <a:t>, </a:t>
            </a:r>
            <a:r>
              <a:rPr lang="cs-CZ" sz="2800" i="1" dirty="0" err="1">
                <a:latin typeface="Times New Roman"/>
                <a:cs typeface="Times New Roman"/>
              </a:rPr>
              <a:t>ж</a:t>
            </a:r>
            <a:r>
              <a:rPr lang="cs-CZ" sz="2800" b="1" i="1" u="sng" dirty="0" err="1">
                <a:latin typeface="Times New Roman"/>
                <a:cs typeface="Times New Roman"/>
              </a:rPr>
              <a:t>ё</a:t>
            </a:r>
            <a:r>
              <a:rPr lang="cs-CZ" sz="2800" i="1" dirty="0" err="1">
                <a:latin typeface="Times New Roman"/>
                <a:cs typeface="Times New Roman"/>
              </a:rPr>
              <a:t>лтый</a:t>
            </a:r>
            <a:r>
              <a:rPr lang="cs-CZ" sz="2800" dirty="0">
                <a:latin typeface="Times New Roman"/>
                <a:cs typeface="Times New Roman"/>
              </a:rPr>
              <a:t> [e, </a:t>
            </a:r>
            <a:r>
              <a:rPr lang="cs-CZ" sz="2800" dirty="0" err="1">
                <a:latin typeface="Times New Roman"/>
                <a:cs typeface="Times New Roman"/>
              </a:rPr>
              <a:t>ɨ</a:t>
            </a:r>
            <a:r>
              <a:rPr lang="cs-CZ" sz="2800" dirty="0">
                <a:latin typeface="Times New Roman"/>
                <a:cs typeface="Times New Roman"/>
              </a:rPr>
              <a:t>, o]</a:t>
            </a:r>
            <a:endParaRPr lang="ru-RU" sz="2800" dirty="0">
              <a:latin typeface="Times New Roman"/>
              <a:cs typeface="Times New Roman"/>
            </a:endParaRP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endParaRPr lang="ru-RU" altLang="de-DE" sz="2800" dirty="0">
              <a:latin typeface="Times New Roman"/>
              <a:cs typeface="Times New Roman"/>
            </a:endParaRP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altLang="de-DE" sz="2800" dirty="0">
                <a:latin typeface="Times New Roman"/>
                <a:cs typeface="Times New Roman"/>
              </a:rPr>
              <a:t>И здесь существует более старая норма, где</a:t>
            </a:r>
            <a:r>
              <a:rPr lang="cs-CZ" altLang="de-DE" sz="2800" dirty="0">
                <a:latin typeface="Times New Roman"/>
                <a:cs typeface="Times New Roman"/>
              </a:rPr>
              <a:t> [</a:t>
            </a:r>
            <a:r>
              <a:rPr lang="cs-CZ" sz="2800" strike="sngStrike" dirty="0" err="1">
                <a:latin typeface="Times New Roman"/>
                <a:cs typeface="Times New Roman"/>
              </a:rPr>
              <a:t>ɪ</a:t>
            </a:r>
            <a:r>
              <a:rPr lang="cs-CZ" altLang="de-DE" sz="2800" dirty="0">
                <a:latin typeface="Times New Roman"/>
                <a:cs typeface="Times New Roman"/>
              </a:rPr>
              <a:t>] </a:t>
            </a:r>
            <a:r>
              <a:rPr lang="ru-RU" altLang="de-DE" sz="2800" dirty="0">
                <a:latin typeface="Times New Roman"/>
                <a:cs typeface="Times New Roman"/>
              </a:rPr>
              <a:t>отличается от остальных:</a:t>
            </a:r>
            <a:endParaRPr lang="ru-RU" altLang="de-DE" sz="28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664083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E6414E-DBAD-5740-A474-B9A19D0668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Актуальные проблемы системы гласных</a:t>
            </a:r>
            <a:endParaRPr lang="de-CZ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D462FF5-9112-AD40-8E45-6944657DDF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78375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влияет на произношение гласных в русском языке?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основном два фактора: ударение и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окружающие их твердые и мягкие согласные</a:t>
            </a:r>
            <a:endParaRPr lang="de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156014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C763B48A-9306-7D49-BC9E-080FF8FC60A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88508" y="188660"/>
            <a:ext cx="8614984" cy="3988229"/>
          </a:xfrm>
        </p:spPr>
        <p:txBody>
          <a:bodyPr vert="horz" lIns="91440" tIns="25474" rIns="91440" bIns="45720" rtlCol="0" anchor="t">
            <a:normAutofit/>
          </a:bodyPr>
          <a:lstStyle/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altLang="de-DE" sz="2800" b="1" dirty="0">
                <a:latin typeface="Times New Roman" panose="02020603050405020304" pitchFamily="18" charset="0"/>
              </a:rPr>
              <a:t>В первой степени редукции после твердых шипящих</a:t>
            </a:r>
            <a:r>
              <a:rPr lang="ru-RU" altLang="de-DE" sz="2800" dirty="0">
                <a:latin typeface="Times New Roman" panose="02020603050405020304" pitchFamily="18" charset="0"/>
              </a:rPr>
              <a:t> мы находим</a:t>
            </a:r>
          </a:p>
          <a:p>
            <a:pPr>
              <a:spcAft>
                <a:spcPts val="1293"/>
              </a:spcAft>
              <a:buSzPct val="45000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800" dirty="0">
                <a:latin typeface="Times New Roman"/>
                <a:cs typeface="Times New Roman"/>
              </a:rPr>
              <a:t>	</a:t>
            </a:r>
            <a:r>
              <a:rPr lang="cs-CZ" sz="2800" dirty="0">
                <a:latin typeface="Times New Roman"/>
                <a:cs typeface="Times New Roman"/>
              </a:rPr>
              <a:t>[</a:t>
            </a:r>
            <a:r>
              <a:rPr lang="cs-CZ" sz="2800" strike="sngStrike" dirty="0" err="1">
                <a:latin typeface="Times New Roman"/>
                <a:cs typeface="Times New Roman"/>
              </a:rPr>
              <a:t>ɪ</a:t>
            </a:r>
            <a:r>
              <a:rPr lang="cs-CZ" sz="2800" dirty="0">
                <a:latin typeface="Times New Roman"/>
                <a:cs typeface="Times New Roman"/>
              </a:rPr>
              <a:t>, </a:t>
            </a:r>
            <a:r>
              <a:rPr lang="cs-CZ" sz="2800" dirty="0" err="1">
                <a:latin typeface="Times New Roman"/>
                <a:cs typeface="Times New Roman"/>
              </a:rPr>
              <a:t>ʌ</a:t>
            </a:r>
            <a:r>
              <a:rPr lang="cs-CZ" sz="2800" dirty="0">
                <a:latin typeface="Times New Roman"/>
                <a:cs typeface="Times New Roman"/>
              </a:rPr>
              <a:t>, </a:t>
            </a:r>
            <a:r>
              <a:rPr lang="cs-CZ" sz="2800" dirty="0" err="1">
                <a:latin typeface="Times New Roman"/>
                <a:cs typeface="Times New Roman"/>
              </a:rPr>
              <a:t>ʊ</a:t>
            </a:r>
            <a:r>
              <a:rPr lang="cs-CZ" sz="2800" dirty="0">
                <a:latin typeface="Times New Roman"/>
                <a:cs typeface="Times New Roman"/>
              </a:rPr>
              <a:t>]</a:t>
            </a:r>
          </a:p>
          <a:p>
            <a:pPr>
              <a:spcAft>
                <a:spcPts val="1293"/>
              </a:spcAft>
              <a:buSzPct val="45000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800" i="1" dirty="0">
                <a:latin typeface="Times New Roman"/>
                <a:cs typeface="Times New Roman"/>
              </a:rPr>
              <a:t>	</a:t>
            </a:r>
            <a:r>
              <a:rPr lang="cs-CZ" sz="2800" i="1" dirty="0" err="1">
                <a:latin typeface="Times New Roman"/>
                <a:cs typeface="Times New Roman"/>
              </a:rPr>
              <a:t>ж</a:t>
            </a:r>
            <a:r>
              <a:rPr lang="cs-CZ" sz="2800" b="1" i="1" dirty="0" err="1">
                <a:latin typeface="Times New Roman"/>
                <a:cs typeface="Times New Roman"/>
              </a:rPr>
              <a:t>е</a:t>
            </a:r>
            <a:r>
              <a:rPr lang="cs-CZ" sz="2800" i="1" dirty="0" err="1">
                <a:latin typeface="Times New Roman"/>
                <a:cs typeface="Times New Roman"/>
              </a:rPr>
              <a:t>н</a:t>
            </a:r>
            <a:r>
              <a:rPr lang="cs-CZ" sz="2800" i="1" u="sng" dirty="0" err="1">
                <a:latin typeface="Times New Roman"/>
                <a:cs typeface="Times New Roman"/>
              </a:rPr>
              <a:t>и</a:t>
            </a:r>
            <a:r>
              <a:rPr lang="cs-CZ" sz="2800" i="1" dirty="0" err="1">
                <a:latin typeface="Times New Roman"/>
                <a:cs typeface="Times New Roman"/>
              </a:rPr>
              <a:t>ться</a:t>
            </a:r>
            <a:r>
              <a:rPr lang="cs-CZ" sz="2800" i="1" dirty="0">
                <a:latin typeface="Times New Roman"/>
                <a:cs typeface="Times New Roman"/>
              </a:rPr>
              <a:t> – </a:t>
            </a:r>
            <a:r>
              <a:rPr lang="cs-CZ" sz="2800" i="1" dirty="0" err="1">
                <a:latin typeface="Times New Roman"/>
                <a:cs typeface="Times New Roman"/>
              </a:rPr>
              <a:t>ж</a:t>
            </a:r>
            <a:r>
              <a:rPr lang="cs-CZ" sz="2800" b="1" i="1" dirty="0" err="1">
                <a:latin typeface="Times New Roman"/>
                <a:cs typeface="Times New Roman"/>
              </a:rPr>
              <a:t>и</a:t>
            </a:r>
            <a:r>
              <a:rPr lang="cs-CZ" sz="2800" i="1" dirty="0" err="1">
                <a:latin typeface="Times New Roman"/>
                <a:cs typeface="Times New Roman"/>
              </a:rPr>
              <a:t>р</a:t>
            </a:r>
            <a:r>
              <a:rPr lang="cs-CZ" sz="2800" i="1" u="sng" dirty="0" err="1">
                <a:latin typeface="Times New Roman"/>
                <a:cs typeface="Times New Roman"/>
              </a:rPr>
              <a:t>е</a:t>
            </a:r>
            <a:r>
              <a:rPr lang="cs-CZ" sz="2800" i="1" dirty="0" err="1">
                <a:latin typeface="Times New Roman"/>
                <a:cs typeface="Times New Roman"/>
              </a:rPr>
              <a:t>ть</a:t>
            </a:r>
            <a:r>
              <a:rPr lang="cs-CZ" sz="2800" i="1" dirty="0">
                <a:latin typeface="Times New Roman"/>
                <a:cs typeface="Times New Roman"/>
              </a:rPr>
              <a:t> – </a:t>
            </a:r>
            <a:r>
              <a:rPr lang="cs-CZ" sz="2800" i="1" dirty="0" err="1">
                <a:latin typeface="Times New Roman"/>
                <a:cs typeface="Times New Roman"/>
              </a:rPr>
              <a:t>ж</a:t>
            </a:r>
            <a:r>
              <a:rPr lang="cs-CZ" sz="2800" b="1" i="1" dirty="0" err="1">
                <a:latin typeface="Times New Roman"/>
                <a:cs typeface="Times New Roman"/>
              </a:rPr>
              <a:t>е</a:t>
            </a:r>
            <a:r>
              <a:rPr lang="cs-CZ" sz="2800" i="1" dirty="0" err="1">
                <a:latin typeface="Times New Roman"/>
                <a:cs typeface="Times New Roman"/>
              </a:rPr>
              <a:t>лт</a:t>
            </a:r>
            <a:r>
              <a:rPr lang="cs-CZ" sz="2800" i="1" u="sng" dirty="0" err="1">
                <a:latin typeface="Times New Roman"/>
                <a:cs typeface="Times New Roman"/>
              </a:rPr>
              <a:t>е</a:t>
            </a:r>
            <a:r>
              <a:rPr lang="cs-CZ" sz="2800" i="1" dirty="0" err="1">
                <a:latin typeface="Times New Roman"/>
                <a:cs typeface="Times New Roman"/>
              </a:rPr>
              <a:t>ть</a:t>
            </a:r>
            <a:r>
              <a:rPr lang="cs-CZ" sz="2800" i="1" dirty="0">
                <a:latin typeface="Times New Roman"/>
                <a:cs typeface="Times New Roman"/>
              </a:rPr>
              <a:t>, </a:t>
            </a:r>
            <a:r>
              <a:rPr lang="cs-CZ" sz="2800" i="1" dirty="0" err="1">
                <a:latin typeface="Times New Roman"/>
                <a:cs typeface="Times New Roman"/>
              </a:rPr>
              <a:t>ж</a:t>
            </a:r>
            <a:r>
              <a:rPr lang="cs-CZ" sz="2800" b="1" i="1" dirty="0" err="1">
                <a:latin typeface="Times New Roman"/>
                <a:cs typeface="Times New Roman"/>
              </a:rPr>
              <a:t>а</a:t>
            </a:r>
            <a:r>
              <a:rPr lang="cs-CZ" sz="2800" i="1" dirty="0" err="1">
                <a:latin typeface="Times New Roman"/>
                <a:cs typeface="Times New Roman"/>
              </a:rPr>
              <a:t>р</a:t>
            </a:r>
            <a:r>
              <a:rPr lang="cs-CZ" sz="2800" i="1" u="sng" dirty="0" err="1">
                <a:latin typeface="Times New Roman"/>
                <a:cs typeface="Times New Roman"/>
              </a:rPr>
              <a:t>а</a:t>
            </a:r>
            <a:r>
              <a:rPr lang="cs-CZ" sz="2800" i="1" dirty="0">
                <a:latin typeface="Times New Roman"/>
                <a:cs typeface="Times New Roman"/>
              </a:rPr>
              <a:t>, </a:t>
            </a:r>
            <a:r>
              <a:rPr lang="cs-CZ" sz="2800" i="1" dirty="0" err="1">
                <a:latin typeface="Times New Roman"/>
                <a:cs typeface="Times New Roman"/>
              </a:rPr>
              <a:t>ж</a:t>
            </a:r>
            <a:r>
              <a:rPr lang="cs-CZ" sz="2800" b="1" i="1" dirty="0" err="1">
                <a:latin typeface="Times New Roman"/>
                <a:cs typeface="Times New Roman"/>
              </a:rPr>
              <a:t>у</a:t>
            </a:r>
            <a:r>
              <a:rPr lang="cs-CZ" sz="2800" i="1" dirty="0" err="1">
                <a:latin typeface="Times New Roman"/>
                <a:cs typeface="Times New Roman"/>
              </a:rPr>
              <a:t>р</a:t>
            </a:r>
            <a:r>
              <a:rPr lang="cs-CZ" sz="2800" i="1" u="sng" dirty="0" err="1">
                <a:latin typeface="Times New Roman"/>
                <a:cs typeface="Times New Roman"/>
              </a:rPr>
              <a:t>а</a:t>
            </a:r>
            <a:r>
              <a:rPr lang="cs-CZ" sz="2800" i="1" dirty="0" err="1">
                <a:latin typeface="Times New Roman"/>
                <a:cs typeface="Times New Roman"/>
              </a:rPr>
              <a:t>вль</a:t>
            </a:r>
            <a:endParaRPr lang="cs-CZ" sz="2800" dirty="0">
              <a:latin typeface="Times New Roman"/>
              <a:cs typeface="Times New Roman"/>
            </a:endParaRP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Ср. под ударением: </a:t>
            </a:r>
            <a:r>
              <a:rPr lang="cs-CZ" sz="2800" i="1" dirty="0" err="1">
                <a:latin typeface="Times New Roman"/>
                <a:cs typeface="Times New Roman"/>
              </a:rPr>
              <a:t>ж</a:t>
            </a:r>
            <a:r>
              <a:rPr lang="cs-CZ" sz="2800" b="1" i="1" u="sng" dirty="0" err="1">
                <a:latin typeface="Times New Roman"/>
                <a:cs typeface="Times New Roman"/>
              </a:rPr>
              <a:t>е</a:t>
            </a:r>
            <a:r>
              <a:rPr lang="cs-CZ" sz="2800" i="1" dirty="0" err="1">
                <a:latin typeface="Times New Roman"/>
                <a:cs typeface="Times New Roman"/>
              </a:rPr>
              <a:t>нишься</a:t>
            </a:r>
            <a:r>
              <a:rPr lang="cs-CZ" sz="2800" i="1" dirty="0">
                <a:latin typeface="Times New Roman"/>
                <a:cs typeface="Times New Roman"/>
              </a:rPr>
              <a:t>, </a:t>
            </a:r>
            <a:r>
              <a:rPr lang="cs-CZ" sz="2800" i="1" dirty="0" err="1">
                <a:latin typeface="Times New Roman"/>
                <a:cs typeface="Times New Roman"/>
              </a:rPr>
              <a:t>ж</a:t>
            </a:r>
            <a:r>
              <a:rPr lang="cs-CZ" sz="2800" b="1" i="1" u="sng" dirty="0" err="1">
                <a:latin typeface="Times New Roman"/>
                <a:cs typeface="Times New Roman"/>
              </a:rPr>
              <a:t>и</a:t>
            </a:r>
            <a:r>
              <a:rPr lang="cs-CZ" sz="2800" i="1" dirty="0" err="1">
                <a:latin typeface="Times New Roman"/>
                <a:cs typeface="Times New Roman"/>
              </a:rPr>
              <a:t>р</a:t>
            </a:r>
            <a:r>
              <a:rPr lang="cs-CZ" sz="2800" i="1" dirty="0">
                <a:latin typeface="Times New Roman"/>
                <a:cs typeface="Times New Roman"/>
              </a:rPr>
              <a:t>, </a:t>
            </a:r>
            <a:r>
              <a:rPr lang="cs-CZ" sz="2800" i="1" dirty="0" err="1">
                <a:latin typeface="Times New Roman"/>
                <a:cs typeface="Times New Roman"/>
              </a:rPr>
              <a:t>ж</a:t>
            </a:r>
            <a:r>
              <a:rPr lang="cs-CZ" sz="2800" b="1" i="1" u="sng" dirty="0" err="1">
                <a:latin typeface="Times New Roman"/>
                <a:cs typeface="Times New Roman"/>
              </a:rPr>
              <a:t>ё</a:t>
            </a:r>
            <a:r>
              <a:rPr lang="cs-CZ" sz="2800" i="1" dirty="0" err="1">
                <a:latin typeface="Times New Roman"/>
                <a:cs typeface="Times New Roman"/>
              </a:rPr>
              <a:t>лтый</a:t>
            </a:r>
            <a:r>
              <a:rPr lang="cs-CZ" sz="2800" dirty="0">
                <a:latin typeface="Times New Roman"/>
                <a:cs typeface="Times New Roman"/>
              </a:rPr>
              <a:t> [e, </a:t>
            </a:r>
            <a:r>
              <a:rPr lang="cs-CZ" sz="2800" dirty="0" err="1">
                <a:latin typeface="Times New Roman"/>
                <a:cs typeface="Times New Roman"/>
              </a:rPr>
              <a:t>ɨ</a:t>
            </a:r>
            <a:r>
              <a:rPr lang="cs-CZ" sz="2800" dirty="0">
                <a:latin typeface="Times New Roman"/>
                <a:cs typeface="Times New Roman"/>
              </a:rPr>
              <a:t>, o]</a:t>
            </a:r>
            <a:endParaRPr lang="ru-RU" sz="2800" dirty="0">
              <a:latin typeface="Times New Roman"/>
              <a:cs typeface="Times New Roman"/>
            </a:endParaRP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endParaRPr lang="ru-RU" altLang="de-DE" sz="2800" dirty="0">
              <a:latin typeface="Times New Roman"/>
              <a:cs typeface="Times New Roman"/>
            </a:endParaRP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altLang="de-DE" sz="2800" dirty="0">
                <a:latin typeface="Times New Roman"/>
                <a:cs typeface="Times New Roman"/>
              </a:rPr>
              <a:t>И здесь существует более старая норма, где</a:t>
            </a:r>
            <a:r>
              <a:rPr lang="cs-CZ" altLang="de-DE" sz="2800" dirty="0">
                <a:latin typeface="Times New Roman"/>
                <a:cs typeface="Times New Roman"/>
              </a:rPr>
              <a:t> [</a:t>
            </a:r>
            <a:r>
              <a:rPr lang="cs-CZ" sz="2800" strike="sngStrike" dirty="0" err="1">
                <a:latin typeface="Times New Roman"/>
                <a:cs typeface="Times New Roman"/>
              </a:rPr>
              <a:t>ɪ</a:t>
            </a:r>
            <a:r>
              <a:rPr lang="cs-CZ" altLang="de-DE" sz="2800" dirty="0">
                <a:latin typeface="Times New Roman"/>
                <a:cs typeface="Times New Roman"/>
              </a:rPr>
              <a:t>] </a:t>
            </a:r>
            <a:r>
              <a:rPr lang="ru-RU" altLang="de-DE" sz="2800" dirty="0">
                <a:latin typeface="Times New Roman"/>
                <a:cs typeface="Times New Roman"/>
              </a:rPr>
              <a:t>отличается от остальных (К/П 2009, 70):</a:t>
            </a:r>
            <a:endParaRPr lang="ru-RU" altLang="de-DE" sz="2800" dirty="0">
              <a:latin typeface="Times New Roman" panose="02020603050405020304" pitchFamily="18" charset="0"/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13B6C289-5574-9246-B7CD-0707D7106E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8150" y="4267200"/>
            <a:ext cx="6235700" cy="2501900"/>
          </a:xfrm>
          <a:prstGeom prst="rect">
            <a:avLst/>
          </a:prstGeom>
        </p:spPr>
      </p:pic>
      <p:cxnSp>
        <p:nvCxnSpPr>
          <p:cNvPr id="11" name="Gerade Verbindung 10">
            <a:extLst>
              <a:ext uri="{FF2B5EF4-FFF2-40B4-BE49-F238E27FC236}">
                <a16:creationId xmlns:a16="http://schemas.microsoft.com/office/drawing/2014/main" id="{C1BC1E20-C965-1B4C-9D8C-2AC4AAB37BD2}"/>
              </a:ext>
            </a:extLst>
          </p:cNvPr>
          <p:cNvCxnSpPr/>
          <p:nvPr/>
        </p:nvCxnSpPr>
        <p:spPr>
          <a:xfrm>
            <a:off x="5384800" y="6186311"/>
            <a:ext cx="363502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621762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C763B48A-9306-7D49-BC9E-080FF8FC60A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88508" y="188660"/>
            <a:ext cx="8614984" cy="6480680"/>
          </a:xfrm>
        </p:spPr>
        <p:txBody>
          <a:bodyPr vert="horz" lIns="91440" tIns="25474" rIns="91440" bIns="45720" rtlCol="0" anchor="t">
            <a:normAutofit/>
          </a:bodyPr>
          <a:lstStyle/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Первоначально орфографическое </a:t>
            </a:r>
            <a:r>
              <a:rPr lang="de-CH" altLang="de-DE" sz="2800" dirty="0">
                <a:latin typeface="Times New Roman" panose="02020603050405020304" pitchFamily="18" charset="0"/>
              </a:rPr>
              <a:t>{</a:t>
            </a:r>
            <a:r>
              <a:rPr lang="ru-RU" altLang="de-DE" sz="2800" dirty="0">
                <a:latin typeface="Times New Roman" panose="02020603050405020304" pitchFamily="18" charset="0"/>
              </a:rPr>
              <a:t>а</a:t>
            </a:r>
            <a:r>
              <a:rPr lang="de-CH" altLang="de-DE" sz="2800" dirty="0">
                <a:latin typeface="Times New Roman" panose="02020603050405020304" pitchFamily="18" charset="0"/>
              </a:rPr>
              <a:t>}</a:t>
            </a:r>
            <a:r>
              <a:rPr lang="ru-RU" altLang="de-DE" sz="2800" dirty="0">
                <a:latin typeface="Times New Roman" panose="02020603050405020304" pitchFamily="18" charset="0"/>
              </a:rPr>
              <a:t> произносилось одинаково, как остальные гласные в этой позиции кроме </a:t>
            </a:r>
            <a:r>
              <a:rPr lang="de-CH" altLang="de-DE" sz="2800" dirty="0">
                <a:latin typeface="Times New Roman" panose="02020603050405020304" pitchFamily="18" charset="0"/>
              </a:rPr>
              <a:t>{</a:t>
            </a:r>
            <a:r>
              <a:rPr lang="ru-RU" altLang="de-DE" sz="2800" dirty="0">
                <a:latin typeface="Times New Roman" panose="02020603050405020304" pitchFamily="18" charset="0"/>
              </a:rPr>
              <a:t>у</a:t>
            </a:r>
            <a:r>
              <a:rPr lang="de-CH" altLang="de-DE" sz="2800" dirty="0">
                <a:latin typeface="Times New Roman" panose="02020603050405020304" pitchFamily="18" charset="0"/>
              </a:rPr>
              <a:t>}</a:t>
            </a:r>
            <a:r>
              <a:rPr lang="ru-RU" altLang="de-DE" sz="2800" dirty="0">
                <a:latin typeface="Times New Roman" panose="02020603050405020304" pitchFamily="18" charset="0"/>
              </a:rPr>
              <a:t>. К/П (2004) указывают на </a:t>
            </a:r>
            <a:r>
              <a:rPr lang="cs-CZ" sz="2800" dirty="0">
                <a:latin typeface="Times New Roman"/>
                <a:cs typeface="Times New Roman"/>
              </a:rPr>
              <a:t>[</a:t>
            </a:r>
            <a:r>
              <a:rPr lang="cs-CZ" sz="2800" dirty="0" err="1">
                <a:latin typeface="Times New Roman"/>
                <a:cs typeface="Times New Roman"/>
              </a:rPr>
              <a:t>шы</a:t>
            </a:r>
            <a:r>
              <a:rPr lang="cs-CZ" sz="2800" baseline="30000" dirty="0" err="1">
                <a:latin typeface="Times New Roman"/>
                <a:cs typeface="Times New Roman"/>
              </a:rPr>
              <a:t>э</a:t>
            </a:r>
            <a:r>
              <a:rPr lang="cs-CZ" sz="2800" dirty="0">
                <a:latin typeface="Times New Roman"/>
                <a:cs typeface="Times New Roman"/>
              </a:rPr>
              <a:t>]</a:t>
            </a:r>
            <a:r>
              <a:rPr lang="cs-CZ" sz="2800" dirty="0" err="1">
                <a:latin typeface="Times New Roman"/>
                <a:cs typeface="Times New Roman"/>
              </a:rPr>
              <a:t>гать</a:t>
            </a:r>
            <a:r>
              <a:rPr lang="cs-CZ" sz="2800" dirty="0">
                <a:latin typeface="Times New Roman"/>
                <a:cs typeface="Times New Roman"/>
              </a:rPr>
              <a:t>, [</a:t>
            </a:r>
            <a:r>
              <a:rPr lang="cs-CZ" sz="2800" dirty="0" err="1">
                <a:latin typeface="Times New Roman"/>
                <a:cs typeface="Times New Roman"/>
              </a:rPr>
              <a:t>жы</a:t>
            </a:r>
            <a:r>
              <a:rPr lang="cs-CZ" sz="2800" baseline="30000" dirty="0" err="1">
                <a:latin typeface="Times New Roman"/>
                <a:cs typeface="Times New Roman"/>
              </a:rPr>
              <a:t>э</a:t>
            </a:r>
            <a:r>
              <a:rPr lang="cs-CZ" sz="2800" dirty="0">
                <a:latin typeface="Times New Roman"/>
                <a:cs typeface="Times New Roman"/>
              </a:rPr>
              <a:t>]</a:t>
            </a:r>
            <a:r>
              <a:rPr lang="cs-CZ" sz="2800" dirty="0" err="1">
                <a:latin typeface="Times New Roman"/>
                <a:cs typeface="Times New Roman"/>
              </a:rPr>
              <a:t>ра</a:t>
            </a:r>
            <a:r>
              <a:rPr lang="cs-CZ" sz="2800" dirty="0">
                <a:latin typeface="Times New Roman"/>
                <a:cs typeface="Times New Roman"/>
              </a:rPr>
              <a:t> </a:t>
            </a:r>
            <a:r>
              <a:rPr lang="ru-RU" sz="2800" dirty="0">
                <a:latin typeface="Times New Roman"/>
                <a:cs typeface="Times New Roman"/>
              </a:rPr>
              <a:t>как более старое произношение, где сегодня произносится </a:t>
            </a:r>
            <a:r>
              <a:rPr lang="cs-CZ" sz="2800" dirty="0">
                <a:latin typeface="Times New Roman"/>
                <a:cs typeface="Times New Roman"/>
              </a:rPr>
              <a:t>[</a:t>
            </a:r>
            <a:r>
              <a:rPr lang="de-DE" sz="2800" dirty="0" err="1">
                <a:latin typeface="Times New Roman"/>
                <a:cs typeface="Times New Roman"/>
              </a:rPr>
              <a:t>ʂ</a:t>
            </a:r>
            <a:r>
              <a:rPr lang="cs-CZ" sz="2800" dirty="0" err="1">
                <a:latin typeface="Times New Roman"/>
                <a:cs typeface="Times New Roman"/>
              </a:rPr>
              <a:t>ʌ'gatʲ</a:t>
            </a:r>
            <a:r>
              <a:rPr lang="cs-CZ" sz="2800" dirty="0">
                <a:latin typeface="Times New Roman"/>
                <a:cs typeface="Times New Roman"/>
              </a:rPr>
              <a:t>], [</a:t>
            </a:r>
            <a:r>
              <a:rPr lang="de-DE" sz="2800" dirty="0" err="1">
                <a:latin typeface="Times New Roman"/>
                <a:cs typeface="Times New Roman"/>
              </a:rPr>
              <a:t>ʐ</a:t>
            </a:r>
            <a:r>
              <a:rPr lang="cs-CZ" sz="2800" dirty="0" err="1">
                <a:latin typeface="Times New Roman"/>
                <a:cs typeface="Times New Roman"/>
              </a:rPr>
              <a:t>ʌ'ra</a:t>
            </a:r>
            <a:r>
              <a:rPr lang="cs-CZ" sz="2800" dirty="0">
                <a:latin typeface="Times New Roman"/>
                <a:cs typeface="Times New Roman"/>
              </a:rPr>
              <a:t>]</a:t>
            </a:r>
            <a:r>
              <a:rPr lang="ru-RU" sz="2800" dirty="0">
                <a:latin typeface="Times New Roman"/>
                <a:cs typeface="Times New Roman"/>
              </a:rPr>
              <a:t>. Остались </a:t>
            </a:r>
            <a:r>
              <a:rPr lang="ru-RU" sz="2800" dirty="0" err="1">
                <a:latin typeface="Times New Roman"/>
                <a:cs typeface="Times New Roman"/>
              </a:rPr>
              <a:t>лексикализованные</a:t>
            </a:r>
            <a:r>
              <a:rPr lang="ru-RU" sz="2800" dirty="0">
                <a:latin typeface="Times New Roman"/>
                <a:cs typeface="Times New Roman"/>
              </a:rPr>
              <a:t> случаи как </a:t>
            </a:r>
            <a:r>
              <a:rPr lang="cs-CZ" sz="2800" i="1" dirty="0" err="1">
                <a:latin typeface="Times New Roman"/>
                <a:cs typeface="Times New Roman"/>
              </a:rPr>
              <a:t>жалеть</a:t>
            </a:r>
            <a:r>
              <a:rPr lang="cs-CZ" sz="2800" dirty="0">
                <a:latin typeface="Times New Roman"/>
                <a:cs typeface="Times New Roman"/>
              </a:rPr>
              <a:t>, </a:t>
            </a:r>
            <a:r>
              <a:rPr lang="cs-CZ" sz="2800" i="1" dirty="0" err="1">
                <a:latin typeface="Times New Roman"/>
                <a:cs typeface="Times New Roman"/>
              </a:rPr>
              <a:t>к</a:t>
            </a:r>
            <a:r>
              <a:rPr lang="cs-CZ" sz="2800" i="1" dirty="0">
                <a:latin typeface="Times New Roman"/>
                <a:cs typeface="Times New Roman"/>
              </a:rPr>
              <a:t> </a:t>
            </a:r>
            <a:r>
              <a:rPr lang="cs-CZ" sz="2800" i="1" dirty="0" err="1">
                <a:latin typeface="Times New Roman"/>
                <a:cs typeface="Times New Roman"/>
              </a:rPr>
              <a:t>сожалению</a:t>
            </a:r>
            <a:r>
              <a:rPr lang="cs-CZ" sz="2800" i="1" dirty="0">
                <a:latin typeface="Times New Roman"/>
                <a:cs typeface="Times New Roman"/>
              </a:rPr>
              <a:t>, </a:t>
            </a:r>
            <a:r>
              <a:rPr lang="cs-CZ" sz="2800" i="1" dirty="0" err="1">
                <a:latin typeface="Times New Roman"/>
                <a:cs typeface="Times New Roman"/>
              </a:rPr>
              <a:t>лошадей</a:t>
            </a:r>
            <a:r>
              <a:rPr lang="ru-RU" sz="2800" dirty="0">
                <a:latin typeface="Times New Roman"/>
                <a:cs typeface="Times New Roman"/>
              </a:rPr>
              <a:t>, К/П (2009) это связывают с мягким согласным после данного гласного</a:t>
            </a:r>
            <a:endParaRPr lang="ru-RU" altLang="de-DE" sz="28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868631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C763B48A-9306-7D49-BC9E-080FF8FC60A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88508" y="188660"/>
            <a:ext cx="8614984" cy="6480680"/>
          </a:xfrm>
        </p:spPr>
        <p:txBody>
          <a:bodyPr vert="horz" lIns="91440" tIns="25474" rIns="91440" bIns="45720" rtlCol="0" anchor="t">
            <a:normAutofit/>
          </a:bodyPr>
          <a:lstStyle/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 второй степени редукции после твердых согласных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имеются</a:t>
            </a:r>
          </a:p>
          <a:p>
            <a:pPr>
              <a:defRPr/>
            </a:pPr>
            <a:r>
              <a:rPr lang="ru-RU" sz="2800" dirty="0">
                <a:latin typeface="Times New Roman"/>
                <a:cs typeface="Times New Roman"/>
              </a:rPr>
              <a:t>    </a:t>
            </a:r>
            <a:r>
              <a:rPr lang="de-DE" sz="2800" dirty="0">
                <a:latin typeface="Times New Roman"/>
                <a:cs typeface="Times New Roman"/>
              </a:rPr>
              <a:t>[</a:t>
            </a:r>
            <a:r>
              <a:rPr lang="de-DE" sz="2800" strike="sngStrike" dirty="0" err="1">
                <a:latin typeface="Times New Roman"/>
                <a:cs typeface="Times New Roman"/>
              </a:rPr>
              <a:t>ɪ</a:t>
            </a:r>
            <a:r>
              <a:rPr lang="de-DE" sz="2800" dirty="0">
                <a:latin typeface="Times New Roman"/>
                <a:cs typeface="Times New Roman"/>
              </a:rPr>
              <a:t>, </a:t>
            </a:r>
            <a:r>
              <a:rPr lang="de-DE" sz="2800" dirty="0" err="1">
                <a:latin typeface="Times New Roman"/>
                <a:cs typeface="Times New Roman"/>
              </a:rPr>
              <a:t>ə</a:t>
            </a:r>
            <a:r>
              <a:rPr lang="de-DE" sz="2800" dirty="0">
                <a:latin typeface="Times New Roman"/>
                <a:cs typeface="Times New Roman"/>
              </a:rPr>
              <a:t>, </a:t>
            </a:r>
            <a:r>
              <a:rPr lang="de-DE" sz="2800" dirty="0" err="1">
                <a:latin typeface="Times New Roman"/>
                <a:cs typeface="Times New Roman"/>
              </a:rPr>
              <a:t>ʊ</a:t>
            </a:r>
            <a:r>
              <a:rPr lang="de-DE" sz="2800" dirty="0">
                <a:latin typeface="Times New Roman"/>
                <a:cs typeface="Times New Roman"/>
              </a:rPr>
              <a:t>]</a:t>
            </a:r>
          </a:p>
          <a:p>
            <a:pPr>
              <a:defRPr/>
            </a:pPr>
            <a:r>
              <a:rPr lang="de-DE" sz="2800" dirty="0">
                <a:latin typeface="Times New Roman"/>
                <a:cs typeface="Times New Roman"/>
              </a:rPr>
              <a:t> </a:t>
            </a:r>
          </a:p>
          <a:p>
            <a:pPr marL="457200" indent="-457200">
              <a:buFont typeface="Arial"/>
              <a:buChar char="•"/>
              <a:defRPr/>
            </a:pPr>
            <a:r>
              <a:rPr lang="de-DE" sz="2800" i="1" dirty="0" err="1">
                <a:latin typeface="Times New Roman"/>
                <a:cs typeface="Times New Roman"/>
              </a:rPr>
              <a:t>п</a:t>
            </a:r>
            <a:r>
              <a:rPr lang="de-DE" sz="2800" b="1" i="1" dirty="0" err="1">
                <a:latin typeface="Times New Roman"/>
                <a:cs typeface="Times New Roman"/>
              </a:rPr>
              <a:t>ы</a:t>
            </a:r>
            <a:r>
              <a:rPr lang="de-DE" sz="2800" i="1" dirty="0" err="1">
                <a:latin typeface="Times New Roman"/>
                <a:cs typeface="Times New Roman"/>
              </a:rPr>
              <a:t>лес</a:t>
            </a:r>
            <a:r>
              <a:rPr lang="de-DE" sz="2800" i="1" u="sng" dirty="0" err="1">
                <a:latin typeface="Times New Roman"/>
                <a:cs typeface="Times New Roman"/>
              </a:rPr>
              <a:t>о</a:t>
            </a:r>
            <a:r>
              <a:rPr lang="de-DE" sz="2800" i="1" dirty="0" err="1">
                <a:latin typeface="Times New Roman"/>
                <a:cs typeface="Times New Roman"/>
              </a:rPr>
              <a:t>с</a:t>
            </a:r>
            <a:r>
              <a:rPr lang="de-DE" sz="2800" i="1" dirty="0">
                <a:latin typeface="Times New Roman"/>
                <a:cs typeface="Times New Roman"/>
              </a:rPr>
              <a:t>, </a:t>
            </a:r>
            <a:r>
              <a:rPr lang="de-DE" sz="2800" i="1" dirty="0" err="1">
                <a:latin typeface="Times New Roman"/>
                <a:cs typeface="Times New Roman"/>
              </a:rPr>
              <a:t>г</a:t>
            </a:r>
            <a:r>
              <a:rPr lang="de-DE" sz="2800" b="1" i="1" dirty="0" err="1">
                <a:latin typeface="Times New Roman"/>
                <a:cs typeface="Times New Roman"/>
              </a:rPr>
              <a:t>о</a:t>
            </a:r>
            <a:r>
              <a:rPr lang="de-DE" sz="2800" i="1" dirty="0" err="1">
                <a:latin typeface="Times New Roman"/>
                <a:cs typeface="Times New Roman"/>
              </a:rPr>
              <a:t>род</a:t>
            </a:r>
            <a:r>
              <a:rPr lang="de-DE" sz="2800" i="1" u="sng" dirty="0" err="1">
                <a:latin typeface="Times New Roman"/>
                <a:cs typeface="Times New Roman"/>
              </a:rPr>
              <a:t>о</a:t>
            </a:r>
            <a:r>
              <a:rPr lang="de-DE" sz="2800" i="1" dirty="0" err="1">
                <a:latin typeface="Times New Roman"/>
                <a:cs typeface="Times New Roman"/>
              </a:rPr>
              <a:t>к</a:t>
            </a:r>
            <a:r>
              <a:rPr lang="de-DE" sz="2800" i="1" dirty="0">
                <a:latin typeface="Times New Roman"/>
                <a:cs typeface="Times New Roman"/>
              </a:rPr>
              <a:t> – </a:t>
            </a:r>
            <a:r>
              <a:rPr lang="de-DE" sz="2800" i="1" dirty="0" err="1">
                <a:latin typeface="Times New Roman"/>
                <a:cs typeface="Times New Roman"/>
              </a:rPr>
              <a:t>п</a:t>
            </a:r>
            <a:r>
              <a:rPr lang="de-DE" sz="2800" b="1" i="1" dirty="0" err="1">
                <a:latin typeface="Times New Roman"/>
                <a:cs typeface="Times New Roman"/>
              </a:rPr>
              <a:t>а</a:t>
            </a:r>
            <a:r>
              <a:rPr lang="de-DE" sz="2800" i="1" dirty="0" err="1">
                <a:latin typeface="Times New Roman"/>
                <a:cs typeface="Times New Roman"/>
              </a:rPr>
              <a:t>ров</a:t>
            </a:r>
            <a:r>
              <a:rPr lang="de-DE" sz="2800" i="1" u="sng" dirty="0" err="1">
                <a:latin typeface="Times New Roman"/>
                <a:cs typeface="Times New Roman"/>
              </a:rPr>
              <a:t>о</a:t>
            </a:r>
            <a:r>
              <a:rPr lang="de-DE" sz="2800" i="1" dirty="0" err="1">
                <a:latin typeface="Times New Roman"/>
                <a:cs typeface="Times New Roman"/>
              </a:rPr>
              <a:t>з</a:t>
            </a:r>
            <a:r>
              <a:rPr lang="de-DE" sz="2800" i="1" dirty="0">
                <a:latin typeface="Times New Roman"/>
                <a:cs typeface="Times New Roman"/>
              </a:rPr>
              <a:t>, </a:t>
            </a:r>
            <a:r>
              <a:rPr lang="de-DE" sz="2800" i="1" dirty="0" err="1">
                <a:latin typeface="Times New Roman"/>
                <a:cs typeface="Times New Roman"/>
              </a:rPr>
              <a:t>п</a:t>
            </a:r>
            <a:r>
              <a:rPr lang="de-DE" sz="2800" b="1" i="1" dirty="0" err="1">
                <a:latin typeface="Times New Roman"/>
                <a:cs typeface="Times New Roman"/>
              </a:rPr>
              <a:t>у</a:t>
            </a:r>
            <a:r>
              <a:rPr lang="de-DE" sz="2800" i="1" dirty="0" err="1">
                <a:latin typeface="Times New Roman"/>
                <a:cs typeface="Times New Roman"/>
              </a:rPr>
              <a:t>стот</a:t>
            </a:r>
            <a:r>
              <a:rPr lang="de-DE" sz="2800" i="1" u="sng" dirty="0" err="1">
                <a:latin typeface="Times New Roman"/>
                <a:cs typeface="Times New Roman"/>
              </a:rPr>
              <a:t>а</a:t>
            </a:r>
            <a:endParaRPr lang="ru-RU" sz="2800" i="1" u="sng" dirty="0">
              <a:latin typeface="Times New Roman"/>
              <a:cs typeface="Times New Roman"/>
            </a:endParaRPr>
          </a:p>
          <a:p>
            <a:pPr marL="457200" indent="-457200">
              <a:buFont typeface="Arial"/>
              <a:buChar char="•"/>
              <a:defRPr/>
            </a:pPr>
            <a:endParaRPr lang="ru-RU" sz="2800" i="1" u="sng" dirty="0">
              <a:latin typeface="Times New Roman"/>
              <a:cs typeface="Times New Roman"/>
            </a:endParaRPr>
          </a:p>
          <a:p>
            <a:pPr marL="457200" indent="-457200">
              <a:buFont typeface="Arial"/>
              <a:buChar char="•"/>
              <a:defRPr/>
            </a:pPr>
            <a:r>
              <a:rPr lang="ru-RU" sz="2800" dirty="0">
                <a:latin typeface="Times New Roman"/>
                <a:cs typeface="Times New Roman"/>
              </a:rPr>
              <a:t>Тоже форма аканья, см. под ударением </a:t>
            </a:r>
            <a:r>
              <a:rPr lang="cs-CZ" sz="2800" dirty="0">
                <a:latin typeface="Times New Roman"/>
                <a:cs typeface="Times New Roman"/>
              </a:rPr>
              <a:t>: </a:t>
            </a:r>
            <a:r>
              <a:rPr lang="cs-CZ" sz="2800" i="1" dirty="0" err="1">
                <a:latin typeface="Times New Roman"/>
                <a:cs typeface="Times New Roman"/>
              </a:rPr>
              <a:t>г</a:t>
            </a:r>
            <a:r>
              <a:rPr lang="cs-CZ" sz="2800" b="1" i="1" u="sng" dirty="0" err="1">
                <a:latin typeface="Times New Roman"/>
                <a:cs typeface="Times New Roman"/>
              </a:rPr>
              <a:t>о</a:t>
            </a:r>
            <a:r>
              <a:rPr lang="cs-CZ" sz="2800" i="1" dirty="0" err="1">
                <a:latin typeface="Times New Roman"/>
                <a:cs typeface="Times New Roman"/>
              </a:rPr>
              <a:t>род</a:t>
            </a:r>
            <a:r>
              <a:rPr lang="cs-CZ" sz="2800" i="1" dirty="0">
                <a:latin typeface="Times New Roman"/>
                <a:cs typeface="Times New Roman"/>
              </a:rPr>
              <a:t>, </a:t>
            </a:r>
            <a:r>
              <a:rPr lang="cs-CZ" sz="2800" i="1" dirty="0" err="1">
                <a:latin typeface="Times New Roman"/>
                <a:cs typeface="Times New Roman"/>
              </a:rPr>
              <a:t>п</a:t>
            </a:r>
            <a:r>
              <a:rPr lang="cs-CZ" sz="2800" b="1" i="1" u="sng" dirty="0" err="1">
                <a:latin typeface="Times New Roman"/>
                <a:cs typeface="Times New Roman"/>
              </a:rPr>
              <a:t>а</a:t>
            </a:r>
            <a:r>
              <a:rPr lang="cs-CZ" sz="2800" i="1" dirty="0" err="1">
                <a:latin typeface="Times New Roman"/>
                <a:cs typeface="Times New Roman"/>
              </a:rPr>
              <a:t>р</a:t>
            </a:r>
            <a:r>
              <a:rPr lang="cs-CZ" sz="2800" dirty="0">
                <a:latin typeface="Times New Roman"/>
                <a:cs typeface="Times New Roman"/>
              </a:rPr>
              <a:t> [o, a] </a:t>
            </a:r>
            <a:endParaRPr lang="ru-RU" sz="2800" dirty="0">
              <a:latin typeface="Times New Roman"/>
              <a:cs typeface="Times New Roman"/>
            </a:endParaRPr>
          </a:p>
          <a:p>
            <a:pPr marL="457200" indent="-457200">
              <a:buFont typeface="Arial"/>
              <a:buChar char="•"/>
              <a:defRPr/>
            </a:pPr>
            <a:r>
              <a:rPr lang="ru-RU" sz="2800" dirty="0">
                <a:latin typeface="Times New Roman"/>
                <a:cs typeface="Times New Roman"/>
              </a:rPr>
              <a:t>Качественная и количественная редукция – более сильны, чем в первой степени редукции, но сливаются те же гласные</a:t>
            </a:r>
            <a:endParaRPr lang="de-DE" sz="2800" dirty="0">
              <a:latin typeface="Times New Roman"/>
              <a:cs typeface="Times New Roman"/>
            </a:endParaRPr>
          </a:p>
          <a:p>
            <a:pPr>
              <a:spcAft>
                <a:spcPts val="1293"/>
              </a:spcAft>
              <a:buSzPct val="45000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endParaRPr lang="ru-RU" altLang="de-DE" sz="28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610269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C763B48A-9306-7D49-BC9E-080FF8FC60A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88508" y="188660"/>
            <a:ext cx="8614984" cy="6480680"/>
          </a:xfrm>
        </p:spPr>
        <p:txBody>
          <a:bodyPr vert="horz" lIns="91440" tIns="25474" rIns="91440" bIns="45720" rtlCol="0" anchor="t">
            <a:normAutofit/>
          </a:bodyPr>
          <a:lstStyle/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 второй степени редукции после твердых согласных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имеются</a:t>
            </a:r>
          </a:p>
          <a:p>
            <a:pPr>
              <a:defRPr/>
            </a:pPr>
            <a:r>
              <a:rPr lang="ru-RU" sz="2800" dirty="0">
                <a:latin typeface="Times New Roman"/>
                <a:cs typeface="Times New Roman"/>
              </a:rPr>
              <a:t>    </a:t>
            </a:r>
            <a:r>
              <a:rPr lang="de-DE" sz="2800" dirty="0">
                <a:latin typeface="Times New Roman"/>
                <a:cs typeface="Times New Roman"/>
              </a:rPr>
              <a:t>[</a:t>
            </a:r>
            <a:r>
              <a:rPr lang="de-DE" sz="2800" strike="sngStrike" dirty="0" err="1">
                <a:latin typeface="Times New Roman"/>
                <a:cs typeface="Times New Roman"/>
              </a:rPr>
              <a:t>ɪ</a:t>
            </a:r>
            <a:r>
              <a:rPr lang="de-DE" sz="2800" dirty="0">
                <a:latin typeface="Times New Roman"/>
                <a:cs typeface="Times New Roman"/>
              </a:rPr>
              <a:t>, </a:t>
            </a:r>
            <a:r>
              <a:rPr lang="de-DE" sz="2800" dirty="0" err="1">
                <a:latin typeface="Times New Roman"/>
                <a:cs typeface="Times New Roman"/>
              </a:rPr>
              <a:t>ə</a:t>
            </a:r>
            <a:r>
              <a:rPr lang="de-DE" sz="2800" dirty="0">
                <a:latin typeface="Times New Roman"/>
                <a:cs typeface="Times New Roman"/>
              </a:rPr>
              <a:t>, </a:t>
            </a:r>
            <a:r>
              <a:rPr lang="de-DE" sz="2800" dirty="0" err="1">
                <a:latin typeface="Times New Roman"/>
                <a:cs typeface="Times New Roman"/>
              </a:rPr>
              <a:t>ʊ</a:t>
            </a:r>
            <a:r>
              <a:rPr lang="de-DE" sz="2800" dirty="0">
                <a:latin typeface="Times New Roman"/>
                <a:cs typeface="Times New Roman"/>
              </a:rPr>
              <a:t>]</a:t>
            </a:r>
          </a:p>
          <a:p>
            <a:pPr>
              <a:defRPr/>
            </a:pPr>
            <a:r>
              <a:rPr lang="de-DE" sz="2800" dirty="0">
                <a:latin typeface="Times New Roman"/>
                <a:cs typeface="Times New Roman"/>
              </a:rPr>
              <a:t> </a:t>
            </a:r>
          </a:p>
          <a:p>
            <a:pPr marL="457200" indent="-457200">
              <a:buFont typeface="Arial"/>
              <a:buChar char="•"/>
              <a:defRPr/>
            </a:pPr>
            <a:r>
              <a:rPr lang="de-DE" sz="2800" i="1" dirty="0" err="1">
                <a:latin typeface="Times New Roman"/>
                <a:cs typeface="Times New Roman"/>
              </a:rPr>
              <a:t>п</a:t>
            </a:r>
            <a:r>
              <a:rPr lang="de-DE" sz="2800" b="1" i="1" dirty="0" err="1">
                <a:latin typeface="Times New Roman"/>
                <a:cs typeface="Times New Roman"/>
              </a:rPr>
              <a:t>ы</a:t>
            </a:r>
            <a:r>
              <a:rPr lang="de-DE" sz="2800" i="1" dirty="0" err="1">
                <a:latin typeface="Times New Roman"/>
                <a:cs typeface="Times New Roman"/>
              </a:rPr>
              <a:t>лес</a:t>
            </a:r>
            <a:r>
              <a:rPr lang="de-DE" sz="2800" i="1" u="sng" dirty="0" err="1">
                <a:latin typeface="Times New Roman"/>
                <a:cs typeface="Times New Roman"/>
              </a:rPr>
              <a:t>о</a:t>
            </a:r>
            <a:r>
              <a:rPr lang="de-DE" sz="2800" i="1" dirty="0" err="1">
                <a:latin typeface="Times New Roman"/>
                <a:cs typeface="Times New Roman"/>
              </a:rPr>
              <a:t>с</a:t>
            </a:r>
            <a:r>
              <a:rPr lang="de-DE" sz="2800" i="1" dirty="0">
                <a:latin typeface="Times New Roman"/>
                <a:cs typeface="Times New Roman"/>
              </a:rPr>
              <a:t>, </a:t>
            </a:r>
            <a:r>
              <a:rPr lang="de-DE" sz="2800" i="1" dirty="0" err="1">
                <a:latin typeface="Times New Roman"/>
                <a:cs typeface="Times New Roman"/>
              </a:rPr>
              <a:t>г</a:t>
            </a:r>
            <a:r>
              <a:rPr lang="de-DE" sz="2800" b="1" i="1" dirty="0" err="1">
                <a:latin typeface="Times New Roman"/>
                <a:cs typeface="Times New Roman"/>
              </a:rPr>
              <a:t>о</a:t>
            </a:r>
            <a:r>
              <a:rPr lang="de-DE" sz="2800" i="1" dirty="0" err="1">
                <a:latin typeface="Times New Roman"/>
                <a:cs typeface="Times New Roman"/>
              </a:rPr>
              <a:t>род</a:t>
            </a:r>
            <a:r>
              <a:rPr lang="de-DE" sz="2800" i="1" u="sng" dirty="0" err="1">
                <a:latin typeface="Times New Roman"/>
                <a:cs typeface="Times New Roman"/>
              </a:rPr>
              <a:t>о</a:t>
            </a:r>
            <a:r>
              <a:rPr lang="de-DE" sz="2800" i="1" dirty="0" err="1">
                <a:latin typeface="Times New Roman"/>
                <a:cs typeface="Times New Roman"/>
              </a:rPr>
              <a:t>к</a:t>
            </a:r>
            <a:r>
              <a:rPr lang="de-DE" sz="2800" i="1" dirty="0">
                <a:latin typeface="Times New Roman"/>
                <a:cs typeface="Times New Roman"/>
              </a:rPr>
              <a:t> – </a:t>
            </a:r>
            <a:r>
              <a:rPr lang="de-DE" sz="2800" i="1" dirty="0" err="1">
                <a:latin typeface="Times New Roman"/>
                <a:cs typeface="Times New Roman"/>
              </a:rPr>
              <a:t>п</a:t>
            </a:r>
            <a:r>
              <a:rPr lang="de-DE" sz="2800" b="1" i="1" dirty="0" err="1">
                <a:latin typeface="Times New Roman"/>
                <a:cs typeface="Times New Roman"/>
              </a:rPr>
              <a:t>а</a:t>
            </a:r>
            <a:r>
              <a:rPr lang="de-DE" sz="2800" i="1" dirty="0" err="1">
                <a:latin typeface="Times New Roman"/>
                <a:cs typeface="Times New Roman"/>
              </a:rPr>
              <a:t>ров</a:t>
            </a:r>
            <a:r>
              <a:rPr lang="de-DE" sz="2800" i="1" u="sng" dirty="0" err="1">
                <a:latin typeface="Times New Roman"/>
                <a:cs typeface="Times New Roman"/>
              </a:rPr>
              <a:t>о</a:t>
            </a:r>
            <a:r>
              <a:rPr lang="de-DE" sz="2800" i="1" dirty="0" err="1">
                <a:latin typeface="Times New Roman"/>
                <a:cs typeface="Times New Roman"/>
              </a:rPr>
              <a:t>з</a:t>
            </a:r>
            <a:r>
              <a:rPr lang="de-DE" sz="2800" i="1" dirty="0">
                <a:latin typeface="Times New Roman"/>
                <a:cs typeface="Times New Roman"/>
              </a:rPr>
              <a:t>, </a:t>
            </a:r>
            <a:r>
              <a:rPr lang="de-DE" sz="2800" i="1" dirty="0" err="1">
                <a:latin typeface="Times New Roman"/>
                <a:cs typeface="Times New Roman"/>
              </a:rPr>
              <a:t>п</a:t>
            </a:r>
            <a:r>
              <a:rPr lang="de-DE" sz="2800" b="1" i="1" dirty="0" err="1">
                <a:latin typeface="Times New Roman"/>
                <a:cs typeface="Times New Roman"/>
              </a:rPr>
              <a:t>у</a:t>
            </a:r>
            <a:r>
              <a:rPr lang="de-DE" sz="2800" i="1" dirty="0" err="1">
                <a:latin typeface="Times New Roman"/>
                <a:cs typeface="Times New Roman"/>
              </a:rPr>
              <a:t>стот</a:t>
            </a:r>
            <a:r>
              <a:rPr lang="de-DE" sz="2800" i="1" u="sng" dirty="0" err="1">
                <a:latin typeface="Times New Roman"/>
                <a:cs typeface="Times New Roman"/>
              </a:rPr>
              <a:t>а</a:t>
            </a:r>
            <a:endParaRPr lang="ru-RU" sz="2800" i="1" u="sng" dirty="0">
              <a:latin typeface="Times New Roman"/>
              <a:cs typeface="Times New Roman"/>
            </a:endParaRPr>
          </a:p>
          <a:p>
            <a:pPr marL="457200" indent="-457200">
              <a:buFont typeface="Arial"/>
              <a:buChar char="•"/>
              <a:defRPr/>
            </a:pPr>
            <a:endParaRPr lang="ru-RU" sz="2800" i="1" u="sng" dirty="0">
              <a:latin typeface="Times New Roman"/>
              <a:cs typeface="Times New Roman"/>
            </a:endParaRPr>
          </a:p>
          <a:p>
            <a:pPr marL="457200" indent="-457200">
              <a:buFont typeface="Arial"/>
              <a:buChar char="•"/>
              <a:defRPr/>
            </a:pPr>
            <a:r>
              <a:rPr lang="ru-RU" sz="2800" dirty="0">
                <a:latin typeface="Times New Roman"/>
                <a:cs typeface="Times New Roman"/>
              </a:rPr>
              <a:t>Тоже форма аканья, см. под ударением </a:t>
            </a:r>
            <a:r>
              <a:rPr lang="cs-CZ" sz="2800" dirty="0">
                <a:latin typeface="Times New Roman"/>
                <a:cs typeface="Times New Roman"/>
              </a:rPr>
              <a:t>: </a:t>
            </a:r>
            <a:r>
              <a:rPr lang="cs-CZ" sz="2800" i="1" dirty="0" err="1">
                <a:latin typeface="Times New Roman"/>
                <a:cs typeface="Times New Roman"/>
              </a:rPr>
              <a:t>г</a:t>
            </a:r>
            <a:r>
              <a:rPr lang="cs-CZ" sz="2800" b="1" i="1" u="sng" dirty="0" err="1">
                <a:latin typeface="Times New Roman"/>
                <a:cs typeface="Times New Roman"/>
              </a:rPr>
              <a:t>о</a:t>
            </a:r>
            <a:r>
              <a:rPr lang="cs-CZ" sz="2800" i="1" dirty="0" err="1">
                <a:latin typeface="Times New Roman"/>
                <a:cs typeface="Times New Roman"/>
              </a:rPr>
              <a:t>род</a:t>
            </a:r>
            <a:r>
              <a:rPr lang="cs-CZ" sz="2800" i="1" dirty="0">
                <a:latin typeface="Times New Roman"/>
                <a:cs typeface="Times New Roman"/>
              </a:rPr>
              <a:t>, </a:t>
            </a:r>
            <a:r>
              <a:rPr lang="cs-CZ" sz="2800" i="1" dirty="0" err="1">
                <a:latin typeface="Times New Roman"/>
                <a:cs typeface="Times New Roman"/>
              </a:rPr>
              <a:t>п</a:t>
            </a:r>
            <a:r>
              <a:rPr lang="cs-CZ" sz="2800" b="1" i="1" u="sng" dirty="0" err="1">
                <a:latin typeface="Times New Roman"/>
                <a:cs typeface="Times New Roman"/>
              </a:rPr>
              <a:t>а</a:t>
            </a:r>
            <a:r>
              <a:rPr lang="cs-CZ" sz="2800" i="1" dirty="0" err="1">
                <a:latin typeface="Times New Roman"/>
                <a:cs typeface="Times New Roman"/>
              </a:rPr>
              <a:t>р</a:t>
            </a:r>
            <a:r>
              <a:rPr lang="cs-CZ" sz="2800" dirty="0">
                <a:latin typeface="Times New Roman"/>
                <a:cs typeface="Times New Roman"/>
              </a:rPr>
              <a:t> [o, a] </a:t>
            </a:r>
            <a:endParaRPr lang="ru-RU" sz="2800" dirty="0">
              <a:latin typeface="Times New Roman"/>
              <a:cs typeface="Times New Roman"/>
            </a:endParaRPr>
          </a:p>
          <a:p>
            <a:pPr marL="457200" indent="-457200">
              <a:buFont typeface="Arial"/>
              <a:buChar char="•"/>
              <a:defRPr/>
            </a:pPr>
            <a:r>
              <a:rPr lang="ru-RU" sz="2800" dirty="0">
                <a:latin typeface="Times New Roman"/>
                <a:cs typeface="Times New Roman"/>
              </a:rPr>
              <a:t>Качественная и количественная редукция – более сильны, чем в первой степени редукции, но сливаются те же гласные</a:t>
            </a:r>
          </a:p>
          <a:p>
            <a:pPr marL="457200" indent="-457200">
              <a:buFont typeface="Arial"/>
              <a:buChar char="•"/>
              <a:defRPr/>
            </a:pPr>
            <a:r>
              <a:rPr lang="ru-RU" sz="2800" dirty="0">
                <a:latin typeface="Times New Roman"/>
                <a:cs typeface="Times New Roman"/>
              </a:rPr>
              <a:t>В заимствованных словах может </a:t>
            </a:r>
            <a:r>
              <a:rPr lang="cs-CZ" sz="2800" dirty="0">
                <a:latin typeface="Times New Roman"/>
                <a:cs typeface="Times New Roman"/>
              </a:rPr>
              <a:t>/e/ </a:t>
            </a:r>
            <a:r>
              <a:rPr lang="ru-RU" sz="2800" dirty="0">
                <a:latin typeface="Times New Roman"/>
                <a:cs typeface="Times New Roman"/>
              </a:rPr>
              <a:t>редуцироваться как </a:t>
            </a:r>
            <a:r>
              <a:rPr lang="cs-CZ" sz="2800" dirty="0">
                <a:latin typeface="Times New Roman"/>
                <a:cs typeface="Times New Roman"/>
              </a:rPr>
              <a:t>/i/, </a:t>
            </a:r>
            <a:r>
              <a:rPr lang="ru-RU" sz="2800" dirty="0">
                <a:latin typeface="Times New Roman"/>
                <a:cs typeface="Times New Roman"/>
              </a:rPr>
              <a:t>т. е. реализоваться как </a:t>
            </a:r>
            <a:r>
              <a:rPr lang="de-DE" sz="2800" dirty="0">
                <a:latin typeface="Times New Roman"/>
                <a:cs typeface="Times New Roman"/>
              </a:rPr>
              <a:t>[</a:t>
            </a:r>
            <a:r>
              <a:rPr lang="de-DE" sz="2800" strike="sngStrike" dirty="0" err="1">
                <a:latin typeface="Times New Roman"/>
                <a:cs typeface="Times New Roman"/>
              </a:rPr>
              <a:t>ɪ</a:t>
            </a:r>
            <a:r>
              <a:rPr lang="cs-CZ" sz="2800" dirty="0">
                <a:latin typeface="Times New Roman"/>
                <a:cs typeface="Times New Roman"/>
              </a:rPr>
              <a:t>]</a:t>
            </a:r>
            <a:endParaRPr lang="de-DE" sz="2800" dirty="0">
              <a:latin typeface="Times New Roman"/>
              <a:cs typeface="Times New Roman"/>
            </a:endParaRPr>
          </a:p>
          <a:p>
            <a:pPr>
              <a:spcAft>
                <a:spcPts val="1293"/>
              </a:spcAft>
              <a:buSzPct val="45000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endParaRPr lang="ru-RU" altLang="de-DE" sz="28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18662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C763B48A-9306-7D49-BC9E-080FF8FC60A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88508" y="188660"/>
            <a:ext cx="8614984" cy="6480680"/>
          </a:xfrm>
        </p:spPr>
        <p:txBody>
          <a:bodyPr vert="horz" lIns="91440" tIns="25474" rIns="91440" bIns="45720" rtlCol="0" anchor="t">
            <a:normAutofit/>
          </a:bodyPr>
          <a:lstStyle/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 второй степени редукции после мягких согласных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имеются два гласного:</a:t>
            </a: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de-DE" sz="2800" dirty="0">
                <a:latin typeface="Times New Roman"/>
                <a:cs typeface="Times New Roman"/>
              </a:rPr>
              <a:t>[</a:t>
            </a:r>
            <a:r>
              <a:rPr lang="de-DE" sz="2800" dirty="0" err="1">
                <a:latin typeface="Times New Roman"/>
                <a:cs typeface="Times New Roman"/>
              </a:rPr>
              <a:t>ɪ</a:t>
            </a:r>
            <a:r>
              <a:rPr lang="de-DE" sz="2800" dirty="0">
                <a:latin typeface="Times New Roman"/>
                <a:cs typeface="Times New Roman"/>
              </a:rPr>
              <a:t>, </a:t>
            </a:r>
            <a:r>
              <a:rPr lang="de-DE" sz="2800" dirty="0" err="1">
                <a:latin typeface="Times New Roman"/>
                <a:cs typeface="Times New Roman"/>
              </a:rPr>
              <a:t>ʊ</a:t>
            </a:r>
            <a:r>
              <a:rPr lang="de-DE" sz="2800" dirty="0">
                <a:latin typeface="Times New Roman"/>
                <a:cs typeface="Times New Roman"/>
              </a:rPr>
              <a:t> (</a:t>
            </a:r>
            <a:r>
              <a:rPr lang="de-DE" sz="2800" strike="sngStrike" dirty="0" err="1">
                <a:latin typeface="Times New Roman"/>
                <a:cs typeface="Times New Roman"/>
              </a:rPr>
              <a:t>ʊ</a:t>
            </a:r>
            <a:r>
              <a:rPr lang="de-DE" sz="2800" dirty="0">
                <a:latin typeface="Times New Roman"/>
                <a:cs typeface="Times New Roman"/>
              </a:rPr>
              <a:t>)]</a:t>
            </a:r>
            <a:endParaRPr lang="ru-RU" sz="2800" dirty="0">
              <a:latin typeface="Times New Roman"/>
              <a:cs typeface="Times New Roman"/>
            </a:endParaRP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800" dirty="0">
                <a:latin typeface="Times New Roman"/>
                <a:cs typeface="Times New Roman"/>
              </a:rPr>
              <a:t>графически </a:t>
            </a:r>
            <a:r>
              <a:rPr lang="cs-CZ" sz="2800" dirty="0">
                <a:latin typeface="Times New Roman"/>
                <a:cs typeface="Times New Roman"/>
              </a:rPr>
              <a:t>{</a:t>
            </a:r>
            <a:r>
              <a:rPr lang="cs-CZ" sz="2800" dirty="0" err="1">
                <a:latin typeface="Times New Roman"/>
                <a:cs typeface="Times New Roman"/>
              </a:rPr>
              <a:t>я</a:t>
            </a:r>
            <a:r>
              <a:rPr lang="cs-CZ" sz="2800" dirty="0">
                <a:latin typeface="Times New Roman"/>
                <a:cs typeface="Times New Roman"/>
              </a:rPr>
              <a:t> - e - </a:t>
            </a:r>
            <a:r>
              <a:rPr lang="cs-CZ" sz="2800" dirty="0" err="1">
                <a:latin typeface="Times New Roman"/>
                <a:cs typeface="Times New Roman"/>
              </a:rPr>
              <a:t>и</a:t>
            </a:r>
            <a:r>
              <a:rPr lang="cs-CZ" sz="2800" dirty="0">
                <a:latin typeface="Times New Roman"/>
                <a:cs typeface="Times New Roman"/>
              </a:rPr>
              <a:t>, </a:t>
            </a:r>
            <a:r>
              <a:rPr lang="cs-CZ" sz="2800" dirty="0" err="1">
                <a:latin typeface="Times New Roman"/>
                <a:cs typeface="Times New Roman"/>
              </a:rPr>
              <a:t>у</a:t>
            </a:r>
            <a:r>
              <a:rPr lang="cs-CZ" sz="2800" dirty="0">
                <a:latin typeface="Times New Roman"/>
                <a:cs typeface="Times New Roman"/>
              </a:rPr>
              <a:t>}:</a:t>
            </a:r>
            <a:endParaRPr lang="ru-RU" sz="2800" dirty="0">
              <a:latin typeface="Times New Roman"/>
              <a:cs typeface="Times New Roman"/>
            </a:endParaRP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de-DE" sz="2800" i="1" dirty="0" err="1">
                <a:latin typeface="Times New Roman"/>
                <a:cs typeface="Times New Roman"/>
              </a:rPr>
              <a:t>п</a:t>
            </a:r>
            <a:r>
              <a:rPr lang="de-DE" sz="2800" b="1" i="1" dirty="0" err="1">
                <a:latin typeface="Times New Roman"/>
                <a:cs typeface="Times New Roman"/>
              </a:rPr>
              <a:t>я</a:t>
            </a:r>
            <a:r>
              <a:rPr lang="de-DE" sz="2800" i="1" dirty="0" err="1">
                <a:latin typeface="Times New Roman"/>
                <a:cs typeface="Times New Roman"/>
              </a:rPr>
              <a:t>тач</a:t>
            </a:r>
            <a:r>
              <a:rPr lang="de-DE" sz="2800" i="1" u="sng" dirty="0" err="1">
                <a:latin typeface="Times New Roman"/>
                <a:cs typeface="Times New Roman"/>
              </a:rPr>
              <a:t>о</a:t>
            </a:r>
            <a:r>
              <a:rPr lang="de-DE" sz="2800" i="1" dirty="0" err="1">
                <a:latin typeface="Times New Roman"/>
                <a:cs typeface="Times New Roman"/>
              </a:rPr>
              <a:t>к</a:t>
            </a:r>
            <a:r>
              <a:rPr lang="de-DE" sz="2800" i="1" dirty="0">
                <a:latin typeface="Times New Roman"/>
                <a:cs typeface="Times New Roman"/>
              </a:rPr>
              <a:t> - </a:t>
            </a:r>
            <a:r>
              <a:rPr lang="de-DE" sz="2800" i="1" dirty="0" err="1">
                <a:latin typeface="Times New Roman"/>
                <a:cs typeface="Times New Roman"/>
              </a:rPr>
              <a:t>л</a:t>
            </a:r>
            <a:r>
              <a:rPr lang="de-DE" sz="2800" b="1" i="1" dirty="0" err="1">
                <a:latin typeface="Times New Roman"/>
                <a:cs typeface="Times New Roman"/>
              </a:rPr>
              <a:t>е</a:t>
            </a:r>
            <a:r>
              <a:rPr lang="de-DE" sz="2800" i="1" dirty="0" err="1">
                <a:latin typeface="Times New Roman"/>
                <a:cs typeface="Times New Roman"/>
              </a:rPr>
              <a:t>топ</a:t>
            </a:r>
            <a:r>
              <a:rPr lang="de-DE" sz="2800" i="1" u="sng" dirty="0" err="1">
                <a:latin typeface="Times New Roman"/>
                <a:cs typeface="Times New Roman"/>
              </a:rPr>
              <a:t>и</a:t>
            </a:r>
            <a:r>
              <a:rPr lang="de-DE" sz="2800" i="1" dirty="0" err="1">
                <a:latin typeface="Times New Roman"/>
                <a:cs typeface="Times New Roman"/>
              </a:rPr>
              <a:t>сец</a:t>
            </a:r>
            <a:r>
              <a:rPr lang="de-DE" sz="2800" i="1" dirty="0">
                <a:latin typeface="Times New Roman"/>
                <a:cs typeface="Times New Roman"/>
              </a:rPr>
              <a:t> - </a:t>
            </a:r>
            <a:r>
              <a:rPr lang="de-DE" sz="2800" i="1" dirty="0" err="1">
                <a:latin typeface="Times New Roman"/>
                <a:cs typeface="Times New Roman"/>
              </a:rPr>
              <a:t>л</a:t>
            </a:r>
            <a:r>
              <a:rPr lang="de-DE" sz="2800" b="1" i="1" dirty="0" err="1">
                <a:latin typeface="Times New Roman"/>
                <a:cs typeface="Times New Roman"/>
              </a:rPr>
              <a:t>и</a:t>
            </a:r>
            <a:r>
              <a:rPr lang="de-DE" sz="2800" i="1" dirty="0" err="1">
                <a:latin typeface="Times New Roman"/>
                <a:cs typeface="Times New Roman"/>
              </a:rPr>
              <a:t>стов</a:t>
            </a:r>
            <a:r>
              <a:rPr lang="de-DE" sz="2800" i="1" u="sng" dirty="0" err="1">
                <a:latin typeface="Times New Roman"/>
                <a:cs typeface="Times New Roman"/>
              </a:rPr>
              <a:t>о</a:t>
            </a:r>
            <a:r>
              <a:rPr lang="de-DE" sz="2800" i="1" dirty="0" err="1">
                <a:latin typeface="Times New Roman"/>
                <a:cs typeface="Times New Roman"/>
              </a:rPr>
              <a:t>й</a:t>
            </a:r>
            <a:r>
              <a:rPr lang="de-DE" sz="2800" i="1" dirty="0">
                <a:latin typeface="Times New Roman"/>
                <a:cs typeface="Times New Roman"/>
              </a:rPr>
              <a:t> - </a:t>
            </a:r>
            <a:r>
              <a:rPr lang="de-DE" sz="2800" i="1" dirty="0" err="1">
                <a:latin typeface="Times New Roman"/>
                <a:cs typeface="Times New Roman"/>
              </a:rPr>
              <a:t>л</a:t>
            </a:r>
            <a:r>
              <a:rPr lang="de-DE" sz="2800" b="1" i="1" dirty="0" err="1">
                <a:latin typeface="Times New Roman"/>
                <a:cs typeface="Times New Roman"/>
              </a:rPr>
              <a:t>е</a:t>
            </a:r>
            <a:r>
              <a:rPr lang="de-DE" sz="2800" i="1" dirty="0" err="1">
                <a:latin typeface="Times New Roman"/>
                <a:cs typeface="Times New Roman"/>
              </a:rPr>
              <a:t>ден</a:t>
            </a:r>
            <a:r>
              <a:rPr lang="de-DE" sz="2800" i="1" u="sng" dirty="0" err="1">
                <a:latin typeface="Times New Roman"/>
                <a:cs typeface="Times New Roman"/>
              </a:rPr>
              <a:t>е</a:t>
            </a:r>
            <a:r>
              <a:rPr lang="de-DE" sz="2800" i="1" dirty="0" err="1">
                <a:latin typeface="Times New Roman"/>
                <a:cs typeface="Times New Roman"/>
              </a:rPr>
              <a:t>ть</a:t>
            </a:r>
            <a:r>
              <a:rPr lang="de-DE" sz="2800" i="1" dirty="0">
                <a:latin typeface="Times New Roman"/>
                <a:cs typeface="Times New Roman"/>
              </a:rPr>
              <a:t>, </a:t>
            </a:r>
            <a:r>
              <a:rPr lang="de-DE" sz="2800" i="1" dirty="0" err="1">
                <a:latin typeface="Times New Roman"/>
                <a:cs typeface="Times New Roman"/>
              </a:rPr>
              <a:t>л</a:t>
            </a:r>
            <a:r>
              <a:rPr lang="de-DE" sz="2800" b="1" i="1" dirty="0" err="1">
                <a:latin typeface="Times New Roman"/>
                <a:cs typeface="Times New Roman"/>
              </a:rPr>
              <a:t>ю</a:t>
            </a:r>
            <a:r>
              <a:rPr lang="de-DE" sz="2800" i="1" dirty="0" err="1">
                <a:latin typeface="Times New Roman"/>
                <a:cs typeface="Times New Roman"/>
              </a:rPr>
              <a:t>бов</a:t>
            </a:r>
            <a:r>
              <a:rPr lang="de-DE" sz="2800" i="1" u="sng" dirty="0" err="1">
                <a:latin typeface="Times New Roman"/>
                <a:cs typeface="Times New Roman"/>
              </a:rPr>
              <a:t>а</a:t>
            </a:r>
            <a:r>
              <a:rPr lang="de-DE" sz="2800" i="1" dirty="0" err="1">
                <a:latin typeface="Times New Roman"/>
                <a:cs typeface="Times New Roman"/>
              </a:rPr>
              <a:t>ться</a:t>
            </a:r>
            <a:r>
              <a:rPr lang="de-DE" sz="2800" dirty="0">
                <a:latin typeface="Times New Roman"/>
                <a:cs typeface="Times New Roman"/>
              </a:rPr>
              <a:t> </a:t>
            </a:r>
            <a:endParaRPr lang="cs-CZ" sz="2800" dirty="0">
              <a:latin typeface="Times New Roman"/>
              <a:cs typeface="Times New Roman"/>
            </a:endParaRP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800" dirty="0">
                <a:latin typeface="Times New Roman"/>
                <a:cs typeface="Times New Roman"/>
              </a:rPr>
              <a:t>иканье, ср. под ударением: </a:t>
            </a:r>
            <a:r>
              <a:rPr lang="cs-CZ" sz="2800" i="1" dirty="0" err="1">
                <a:latin typeface="Times New Roman"/>
                <a:cs typeface="Times New Roman"/>
              </a:rPr>
              <a:t>п</a:t>
            </a:r>
            <a:r>
              <a:rPr lang="cs-CZ" sz="2800" b="1" i="1" u="sng" dirty="0" err="1">
                <a:latin typeface="Times New Roman"/>
                <a:cs typeface="Times New Roman"/>
              </a:rPr>
              <a:t>я</a:t>
            </a:r>
            <a:r>
              <a:rPr lang="cs-CZ" sz="2800" i="1" dirty="0" err="1">
                <a:latin typeface="Times New Roman"/>
                <a:cs typeface="Times New Roman"/>
              </a:rPr>
              <a:t>ть</a:t>
            </a:r>
            <a:r>
              <a:rPr lang="cs-CZ" sz="2800" i="1" dirty="0">
                <a:latin typeface="Times New Roman"/>
                <a:cs typeface="Times New Roman"/>
              </a:rPr>
              <a:t>, </a:t>
            </a:r>
            <a:r>
              <a:rPr lang="cs-CZ" sz="2800" i="1" dirty="0" err="1">
                <a:latin typeface="Times New Roman"/>
                <a:cs typeface="Times New Roman"/>
              </a:rPr>
              <a:t>л</a:t>
            </a:r>
            <a:r>
              <a:rPr lang="cs-CZ" sz="2800" b="1" i="1" u="sng" dirty="0" err="1">
                <a:latin typeface="Times New Roman"/>
                <a:cs typeface="Times New Roman"/>
              </a:rPr>
              <a:t>е</a:t>
            </a:r>
            <a:r>
              <a:rPr lang="cs-CZ" sz="2800" i="1" dirty="0" err="1">
                <a:latin typeface="Times New Roman"/>
                <a:cs typeface="Times New Roman"/>
              </a:rPr>
              <a:t>то</a:t>
            </a:r>
            <a:r>
              <a:rPr lang="cs-CZ" sz="2800" i="1" dirty="0">
                <a:latin typeface="Times New Roman"/>
                <a:cs typeface="Times New Roman"/>
              </a:rPr>
              <a:t>, </a:t>
            </a:r>
            <a:r>
              <a:rPr lang="cs-CZ" sz="2800" i="1" dirty="0" err="1">
                <a:latin typeface="Times New Roman"/>
                <a:cs typeface="Times New Roman"/>
              </a:rPr>
              <a:t>л</a:t>
            </a:r>
            <a:r>
              <a:rPr lang="cs-CZ" sz="2800" b="1" i="1" u="sng" dirty="0" err="1">
                <a:latin typeface="Times New Roman"/>
                <a:cs typeface="Times New Roman"/>
              </a:rPr>
              <a:t>и</a:t>
            </a:r>
            <a:r>
              <a:rPr lang="cs-CZ" sz="2800" i="1" dirty="0" err="1">
                <a:latin typeface="Times New Roman"/>
                <a:cs typeface="Times New Roman"/>
              </a:rPr>
              <a:t>ст</a:t>
            </a:r>
            <a:r>
              <a:rPr lang="cs-CZ" sz="2800" i="1" dirty="0">
                <a:latin typeface="Times New Roman"/>
                <a:cs typeface="Times New Roman"/>
              </a:rPr>
              <a:t>, </a:t>
            </a:r>
            <a:r>
              <a:rPr lang="cs-CZ" sz="2800" i="1" dirty="0" err="1">
                <a:latin typeface="Times New Roman"/>
                <a:cs typeface="Times New Roman"/>
              </a:rPr>
              <a:t>л</a:t>
            </a:r>
            <a:r>
              <a:rPr lang="cs-CZ" sz="2800" b="1" i="1" u="sng" dirty="0" err="1">
                <a:latin typeface="Times New Roman"/>
                <a:cs typeface="Times New Roman"/>
              </a:rPr>
              <a:t>ё</a:t>
            </a:r>
            <a:r>
              <a:rPr lang="cs-CZ" sz="2800" i="1" dirty="0" err="1">
                <a:latin typeface="Times New Roman"/>
                <a:cs typeface="Times New Roman"/>
              </a:rPr>
              <a:t>д</a:t>
            </a:r>
            <a:r>
              <a:rPr lang="cs-CZ" sz="2800" dirty="0">
                <a:latin typeface="Times New Roman"/>
                <a:cs typeface="Times New Roman"/>
              </a:rPr>
              <a:t> [</a:t>
            </a:r>
            <a:r>
              <a:rPr lang="cs-CZ" sz="2800" dirty="0" err="1">
                <a:latin typeface="Times New Roman"/>
                <a:cs typeface="Times New Roman"/>
              </a:rPr>
              <a:t>æ</a:t>
            </a:r>
            <a:r>
              <a:rPr lang="cs-CZ" sz="2800" dirty="0">
                <a:latin typeface="Times New Roman"/>
                <a:cs typeface="Times New Roman"/>
              </a:rPr>
              <a:t>, e, i, o] </a:t>
            </a:r>
            <a:endParaRPr lang="ru-RU" sz="2800" dirty="0">
              <a:latin typeface="Times New Roman"/>
              <a:cs typeface="Times New Roman"/>
            </a:endParaRP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800" dirty="0">
                <a:latin typeface="Times New Roman"/>
                <a:cs typeface="Times New Roman"/>
              </a:rPr>
              <a:t>Но и здесь более старая норма отличает с </a:t>
            </a:r>
            <a:r>
              <a:rPr lang="de-DE" sz="2800" i="1" dirty="0" err="1">
                <a:latin typeface="Times New Roman"/>
                <a:cs typeface="Times New Roman"/>
              </a:rPr>
              <a:t>л</a:t>
            </a:r>
            <a:r>
              <a:rPr lang="de-DE" sz="2800" b="1" i="1" dirty="0" err="1">
                <a:latin typeface="Times New Roman"/>
                <a:cs typeface="Times New Roman"/>
              </a:rPr>
              <a:t>и</a:t>
            </a:r>
            <a:r>
              <a:rPr lang="de-DE" sz="2800" i="1" dirty="0" err="1">
                <a:latin typeface="Times New Roman"/>
                <a:cs typeface="Times New Roman"/>
              </a:rPr>
              <a:t>стов</a:t>
            </a:r>
            <a:r>
              <a:rPr lang="de-DE" sz="2800" i="1" u="sng" dirty="0" err="1">
                <a:latin typeface="Times New Roman"/>
                <a:cs typeface="Times New Roman"/>
              </a:rPr>
              <a:t>о</a:t>
            </a:r>
            <a:r>
              <a:rPr lang="de-DE" sz="2800" i="1" dirty="0" err="1">
                <a:latin typeface="Times New Roman"/>
                <a:cs typeface="Times New Roman"/>
              </a:rPr>
              <a:t>й</a:t>
            </a:r>
            <a:r>
              <a:rPr lang="ru-RU" sz="2800" dirty="0">
                <a:latin typeface="Times New Roman"/>
                <a:cs typeface="Times New Roman"/>
              </a:rPr>
              <a:t> </a:t>
            </a:r>
            <a:r>
              <a:rPr lang="cs-CZ" sz="2800" dirty="0">
                <a:latin typeface="Times New Roman"/>
                <a:cs typeface="Times New Roman"/>
              </a:rPr>
              <a:t>[</a:t>
            </a:r>
            <a:r>
              <a:rPr lang="ru-RU" sz="2800" dirty="0">
                <a:latin typeface="Times New Roman"/>
                <a:cs typeface="Times New Roman"/>
              </a:rPr>
              <a:t>и</a:t>
            </a:r>
            <a:r>
              <a:rPr lang="cs-CZ" sz="2800" dirty="0">
                <a:latin typeface="Times New Roman"/>
                <a:cs typeface="Times New Roman"/>
              </a:rPr>
              <a:t>]</a:t>
            </a:r>
            <a:r>
              <a:rPr lang="ru-RU" sz="2800" dirty="0">
                <a:latin typeface="Times New Roman"/>
                <a:cs typeface="Times New Roman"/>
              </a:rPr>
              <a:t> от остальных, которые реализуются как гласный написанный в транскрипции как </a:t>
            </a:r>
            <a:r>
              <a:rPr lang="cs-CZ" sz="2800" dirty="0">
                <a:latin typeface="Times New Roman"/>
                <a:cs typeface="Times New Roman"/>
              </a:rPr>
              <a:t>[</a:t>
            </a:r>
            <a:r>
              <a:rPr lang="ru-RU" sz="2800" dirty="0">
                <a:latin typeface="Times New Roman"/>
                <a:cs typeface="Times New Roman"/>
              </a:rPr>
              <a:t>ь</a:t>
            </a:r>
            <a:r>
              <a:rPr lang="cs-CZ" sz="2800" dirty="0">
                <a:latin typeface="Times New Roman"/>
                <a:cs typeface="Times New Roman"/>
              </a:rPr>
              <a:t>]</a:t>
            </a:r>
            <a:endParaRPr lang="ru-RU" sz="2800" dirty="0">
              <a:latin typeface="Times New Roman"/>
              <a:cs typeface="Times New Roman"/>
            </a:endParaRP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1293"/>
              </a:spcAft>
              <a:buSzPct val="45000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endParaRPr lang="ru-RU" altLang="de-DE" sz="28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998760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C763B48A-9306-7D49-BC9E-080FF8FC60A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88508" y="188660"/>
            <a:ext cx="8614984" cy="6480680"/>
          </a:xfrm>
        </p:spPr>
        <p:txBody>
          <a:bodyPr vert="horz" lIns="91440" tIns="25474" rIns="91440" bIns="45720" rtlCol="0" anchor="t">
            <a:normAutofit/>
          </a:bodyPr>
          <a:lstStyle/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 второй степени редукции после твердых шипящих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defRPr/>
            </a:pPr>
            <a:r>
              <a:rPr lang="ru-RU" sz="2800" dirty="0">
                <a:latin typeface="Times New Roman"/>
                <a:cs typeface="Times New Roman"/>
              </a:rPr>
              <a:t>   </a:t>
            </a:r>
            <a:r>
              <a:rPr lang="de-DE" sz="2800" dirty="0">
                <a:latin typeface="Times New Roman"/>
                <a:cs typeface="Times New Roman"/>
              </a:rPr>
              <a:t>[</a:t>
            </a:r>
            <a:r>
              <a:rPr lang="de-DE" sz="2800" strike="sngStrike" dirty="0" err="1">
                <a:latin typeface="Times New Roman"/>
                <a:cs typeface="Times New Roman"/>
              </a:rPr>
              <a:t>ɪ</a:t>
            </a:r>
            <a:r>
              <a:rPr lang="de-DE" sz="2800" dirty="0">
                <a:latin typeface="Times New Roman"/>
                <a:cs typeface="Times New Roman"/>
              </a:rPr>
              <a:t>, </a:t>
            </a:r>
            <a:r>
              <a:rPr lang="de-DE" sz="2800" dirty="0" err="1">
                <a:latin typeface="Times New Roman"/>
                <a:cs typeface="Times New Roman"/>
              </a:rPr>
              <a:t>ə</a:t>
            </a:r>
            <a:r>
              <a:rPr lang="de-DE" sz="2800" dirty="0">
                <a:latin typeface="Times New Roman"/>
                <a:cs typeface="Times New Roman"/>
              </a:rPr>
              <a:t>, </a:t>
            </a:r>
            <a:r>
              <a:rPr lang="de-DE" sz="2800" dirty="0" err="1">
                <a:latin typeface="Times New Roman"/>
                <a:cs typeface="Times New Roman"/>
              </a:rPr>
              <a:t>ʊ</a:t>
            </a:r>
            <a:r>
              <a:rPr lang="de-DE" sz="2800" dirty="0">
                <a:latin typeface="Times New Roman"/>
                <a:cs typeface="Times New Roman"/>
              </a:rPr>
              <a:t>]</a:t>
            </a:r>
            <a:r>
              <a:rPr lang="cs-CZ" sz="2800" dirty="0">
                <a:latin typeface="Times New Roman"/>
                <a:cs typeface="Times New Roman"/>
              </a:rPr>
              <a:t>, </a:t>
            </a:r>
            <a:endParaRPr lang="ru-RU" sz="2800" dirty="0">
              <a:latin typeface="Times New Roman"/>
              <a:cs typeface="Times New Roman"/>
            </a:endParaRPr>
          </a:p>
          <a:p>
            <a:pPr>
              <a:defRPr/>
            </a:pPr>
            <a:endParaRPr lang="ru-RU" sz="2800" dirty="0">
              <a:latin typeface="Times New Roman"/>
              <a:cs typeface="Times New Roman"/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sz="2800" dirty="0">
                <a:latin typeface="Times New Roman"/>
                <a:cs typeface="Times New Roman"/>
              </a:rPr>
              <a:t>графически</a:t>
            </a:r>
            <a:r>
              <a:rPr lang="cs-CZ" sz="2800" dirty="0">
                <a:latin typeface="Times New Roman"/>
                <a:cs typeface="Times New Roman"/>
              </a:rPr>
              <a:t>{</a:t>
            </a:r>
            <a:r>
              <a:rPr lang="cs-CZ" sz="2800" dirty="0" err="1">
                <a:latin typeface="Times New Roman"/>
                <a:cs typeface="Times New Roman"/>
              </a:rPr>
              <a:t>и</a:t>
            </a:r>
            <a:r>
              <a:rPr lang="cs-CZ" sz="2800" dirty="0">
                <a:latin typeface="Times New Roman"/>
                <a:cs typeface="Times New Roman"/>
              </a:rPr>
              <a:t> (</a:t>
            </a:r>
            <a:r>
              <a:rPr lang="cs-CZ" sz="2800" dirty="0" err="1">
                <a:latin typeface="Times New Roman"/>
                <a:cs typeface="Times New Roman"/>
              </a:rPr>
              <a:t>ы</a:t>
            </a:r>
            <a:r>
              <a:rPr lang="cs-CZ" sz="2800" dirty="0">
                <a:latin typeface="Times New Roman"/>
                <a:cs typeface="Times New Roman"/>
              </a:rPr>
              <a:t>), e (</a:t>
            </a:r>
            <a:r>
              <a:rPr lang="cs-CZ" sz="2800" dirty="0" err="1">
                <a:latin typeface="Times New Roman"/>
                <a:cs typeface="Times New Roman"/>
              </a:rPr>
              <a:t>э</a:t>
            </a:r>
            <a:r>
              <a:rPr lang="cs-CZ" sz="2800" dirty="0">
                <a:latin typeface="Times New Roman"/>
                <a:cs typeface="Times New Roman"/>
              </a:rPr>
              <a:t>) - a, </a:t>
            </a:r>
            <a:r>
              <a:rPr lang="cs-CZ" sz="2800" dirty="0" err="1">
                <a:latin typeface="Times New Roman"/>
                <a:cs typeface="Times New Roman"/>
              </a:rPr>
              <a:t>у</a:t>
            </a:r>
            <a:r>
              <a:rPr lang="cs-CZ" sz="2800" dirty="0">
                <a:latin typeface="Times New Roman"/>
                <a:cs typeface="Times New Roman"/>
              </a:rPr>
              <a:t>}: </a:t>
            </a:r>
            <a:endParaRPr lang="ru-RU" sz="2800" dirty="0">
              <a:latin typeface="Times New Roman"/>
              <a:cs typeface="Times New Roman"/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cs-CZ" sz="2800" dirty="0">
              <a:latin typeface="Times New Roman"/>
              <a:cs typeface="Times New Roman"/>
            </a:endParaRPr>
          </a:p>
          <a:p>
            <a:pPr marL="457200" indent="-457200">
              <a:buFont typeface="Arial"/>
              <a:buChar char="•"/>
              <a:defRPr/>
            </a:pPr>
            <a:r>
              <a:rPr lang="de-DE" sz="2800" i="1" dirty="0" err="1">
                <a:latin typeface="Times New Roman"/>
                <a:cs typeface="Times New Roman"/>
              </a:rPr>
              <a:t>ш</a:t>
            </a:r>
            <a:r>
              <a:rPr lang="de-DE" sz="2800" b="1" i="1" dirty="0" err="1">
                <a:latin typeface="Times New Roman"/>
                <a:cs typeface="Times New Roman"/>
              </a:rPr>
              <a:t>и</a:t>
            </a:r>
            <a:r>
              <a:rPr lang="de-DE" sz="2800" i="1" dirty="0" err="1">
                <a:latin typeface="Times New Roman"/>
                <a:cs typeface="Times New Roman"/>
              </a:rPr>
              <a:t>рот</a:t>
            </a:r>
            <a:r>
              <a:rPr lang="de-DE" sz="2800" i="1" u="sng" dirty="0" err="1">
                <a:latin typeface="Times New Roman"/>
                <a:cs typeface="Times New Roman"/>
              </a:rPr>
              <a:t>а</a:t>
            </a:r>
            <a:r>
              <a:rPr lang="de-DE" sz="2800" i="1" dirty="0">
                <a:latin typeface="Times New Roman"/>
                <a:cs typeface="Times New Roman"/>
              </a:rPr>
              <a:t>, </a:t>
            </a:r>
            <a:r>
              <a:rPr lang="de-DE" sz="2800" i="1" dirty="0" err="1">
                <a:latin typeface="Times New Roman"/>
                <a:cs typeface="Times New Roman"/>
              </a:rPr>
              <a:t>ц</a:t>
            </a:r>
            <a:r>
              <a:rPr lang="de-DE" sz="2800" b="1" i="1" dirty="0" err="1">
                <a:latin typeface="Times New Roman"/>
                <a:cs typeface="Times New Roman"/>
              </a:rPr>
              <a:t>е</a:t>
            </a:r>
            <a:r>
              <a:rPr lang="de-DE" sz="2800" i="1" dirty="0" err="1">
                <a:latin typeface="Times New Roman"/>
                <a:cs typeface="Times New Roman"/>
              </a:rPr>
              <a:t>лик</a:t>
            </a:r>
            <a:r>
              <a:rPr lang="de-DE" sz="2800" i="1" u="sng" dirty="0" err="1">
                <a:latin typeface="Times New Roman"/>
                <a:cs typeface="Times New Roman"/>
              </a:rPr>
              <a:t>о</a:t>
            </a:r>
            <a:r>
              <a:rPr lang="de-DE" sz="2800" i="1" dirty="0" err="1">
                <a:latin typeface="Times New Roman"/>
                <a:cs typeface="Times New Roman"/>
              </a:rPr>
              <a:t>м</a:t>
            </a:r>
            <a:r>
              <a:rPr lang="de-DE" sz="2800" i="1" dirty="0">
                <a:latin typeface="Times New Roman"/>
                <a:cs typeface="Times New Roman"/>
              </a:rPr>
              <a:t> – </a:t>
            </a:r>
            <a:r>
              <a:rPr lang="de-DE" sz="2800" i="1" dirty="0" err="1">
                <a:latin typeface="Times New Roman"/>
                <a:cs typeface="Times New Roman"/>
              </a:rPr>
              <a:t>дв</a:t>
            </a:r>
            <a:r>
              <a:rPr lang="de-DE" sz="2800" i="1" u="sng" dirty="0" err="1">
                <a:latin typeface="Times New Roman"/>
                <a:cs typeface="Times New Roman"/>
              </a:rPr>
              <a:t>а</a:t>
            </a:r>
            <a:r>
              <a:rPr lang="de-DE" sz="2800" i="1" dirty="0" err="1">
                <a:latin typeface="Times New Roman"/>
                <a:cs typeface="Times New Roman"/>
              </a:rPr>
              <a:t>дц</a:t>
            </a:r>
            <a:r>
              <a:rPr lang="de-DE" sz="2800" b="1" i="1" dirty="0" err="1">
                <a:latin typeface="Times New Roman"/>
                <a:cs typeface="Times New Roman"/>
              </a:rPr>
              <a:t>а</a:t>
            </a:r>
            <a:r>
              <a:rPr lang="de-DE" sz="2800" i="1" dirty="0" err="1">
                <a:latin typeface="Times New Roman"/>
                <a:cs typeface="Times New Roman"/>
              </a:rPr>
              <a:t>ть</a:t>
            </a:r>
            <a:r>
              <a:rPr lang="de-DE" sz="2800" i="1" dirty="0">
                <a:latin typeface="Times New Roman"/>
                <a:cs typeface="Times New Roman"/>
              </a:rPr>
              <a:t> – </a:t>
            </a:r>
            <a:r>
              <a:rPr lang="de-DE" sz="2800" i="1" dirty="0" err="1">
                <a:latin typeface="Times New Roman"/>
                <a:cs typeface="Times New Roman"/>
              </a:rPr>
              <a:t>ж</a:t>
            </a:r>
            <a:r>
              <a:rPr lang="de-DE" sz="2800" b="1" i="1" dirty="0" err="1">
                <a:latin typeface="Times New Roman"/>
                <a:cs typeface="Times New Roman"/>
              </a:rPr>
              <a:t>е</a:t>
            </a:r>
            <a:r>
              <a:rPr lang="de-DE" sz="2800" i="1" dirty="0" err="1">
                <a:latin typeface="Times New Roman"/>
                <a:cs typeface="Times New Roman"/>
              </a:rPr>
              <a:t>лтизн</a:t>
            </a:r>
            <a:r>
              <a:rPr lang="de-DE" sz="2800" i="1" u="sng" dirty="0" err="1">
                <a:latin typeface="Times New Roman"/>
                <a:cs typeface="Times New Roman"/>
              </a:rPr>
              <a:t>а</a:t>
            </a:r>
            <a:r>
              <a:rPr lang="de-DE" sz="2800" i="1" dirty="0">
                <a:latin typeface="Times New Roman"/>
                <a:cs typeface="Times New Roman"/>
              </a:rPr>
              <a:t>, </a:t>
            </a:r>
            <a:r>
              <a:rPr lang="de-DE" sz="2800" i="1" dirty="0" err="1">
                <a:latin typeface="Times New Roman"/>
                <a:cs typeface="Times New Roman"/>
              </a:rPr>
              <a:t>ж</a:t>
            </a:r>
            <a:r>
              <a:rPr lang="de-DE" sz="2800" b="1" i="1" dirty="0" err="1">
                <a:latin typeface="Times New Roman"/>
                <a:cs typeface="Times New Roman"/>
              </a:rPr>
              <a:t>у</a:t>
            </a:r>
            <a:r>
              <a:rPr lang="de-DE" sz="2800" i="1" dirty="0" err="1">
                <a:latin typeface="Times New Roman"/>
                <a:cs typeface="Times New Roman"/>
              </a:rPr>
              <a:t>равл</a:t>
            </a:r>
            <a:r>
              <a:rPr lang="de-DE" sz="2800" i="1" u="sng" dirty="0" err="1">
                <a:latin typeface="Times New Roman"/>
                <a:cs typeface="Times New Roman"/>
              </a:rPr>
              <a:t>я</a:t>
            </a:r>
            <a:endParaRPr lang="de-DE" sz="2800" dirty="0">
              <a:latin typeface="Times New Roman"/>
              <a:cs typeface="Times New Roman"/>
            </a:endParaRPr>
          </a:p>
          <a:p>
            <a:pPr>
              <a:defRPr/>
            </a:pPr>
            <a:r>
              <a:rPr lang="de-DE" sz="2800" dirty="0">
                <a:latin typeface="Times New Roman"/>
                <a:cs typeface="Times New Roman"/>
              </a:rPr>
              <a:t> </a:t>
            </a:r>
          </a:p>
          <a:p>
            <a:pPr marL="457200" indent="-457200">
              <a:buFont typeface="Arial"/>
              <a:buChar char="•"/>
              <a:defRPr/>
            </a:pPr>
            <a:r>
              <a:rPr lang="ru-RU" sz="2800" dirty="0">
                <a:latin typeface="Times New Roman"/>
                <a:cs typeface="Times New Roman"/>
              </a:rPr>
              <a:t>Под ударением</a:t>
            </a:r>
            <a:r>
              <a:rPr lang="de-DE" sz="2800" dirty="0">
                <a:latin typeface="Times New Roman"/>
                <a:cs typeface="Times New Roman"/>
              </a:rPr>
              <a:t>: </a:t>
            </a:r>
            <a:r>
              <a:rPr lang="de-DE" sz="2800" i="1" dirty="0" err="1">
                <a:latin typeface="Times New Roman"/>
                <a:cs typeface="Times New Roman"/>
              </a:rPr>
              <a:t>ц</a:t>
            </a:r>
            <a:r>
              <a:rPr lang="de-DE" sz="2800" b="1" i="1" u="sng" dirty="0" err="1">
                <a:latin typeface="Times New Roman"/>
                <a:cs typeface="Times New Roman"/>
              </a:rPr>
              <a:t>е</a:t>
            </a:r>
            <a:r>
              <a:rPr lang="de-DE" sz="2800" i="1" dirty="0" err="1">
                <a:latin typeface="Times New Roman"/>
                <a:cs typeface="Times New Roman"/>
              </a:rPr>
              <a:t>лый</a:t>
            </a:r>
            <a:r>
              <a:rPr lang="de-DE" sz="2800" i="1" dirty="0">
                <a:latin typeface="Times New Roman"/>
                <a:cs typeface="Times New Roman"/>
              </a:rPr>
              <a:t>, </a:t>
            </a:r>
            <a:r>
              <a:rPr lang="de-DE" sz="2800" i="1" dirty="0" err="1">
                <a:latin typeface="Times New Roman"/>
                <a:cs typeface="Times New Roman"/>
              </a:rPr>
              <a:t>двадц</a:t>
            </a:r>
            <a:r>
              <a:rPr lang="de-DE" sz="2800" b="1" i="1" u="sng" dirty="0" err="1">
                <a:latin typeface="Times New Roman"/>
                <a:cs typeface="Times New Roman"/>
              </a:rPr>
              <a:t>а</a:t>
            </a:r>
            <a:r>
              <a:rPr lang="de-DE" sz="2800" i="1" dirty="0" err="1">
                <a:latin typeface="Times New Roman"/>
                <a:cs typeface="Times New Roman"/>
              </a:rPr>
              <a:t>тый</a:t>
            </a:r>
            <a:r>
              <a:rPr lang="de-DE" sz="2800" i="1" dirty="0">
                <a:latin typeface="Times New Roman"/>
                <a:cs typeface="Times New Roman"/>
              </a:rPr>
              <a:t>, </a:t>
            </a:r>
            <a:r>
              <a:rPr lang="de-DE" sz="2800" i="1" dirty="0" err="1">
                <a:latin typeface="Times New Roman"/>
                <a:cs typeface="Times New Roman"/>
              </a:rPr>
              <a:t>ж</a:t>
            </a:r>
            <a:r>
              <a:rPr lang="de-DE" sz="2800" b="1" i="1" u="sng" dirty="0" err="1">
                <a:latin typeface="Times New Roman"/>
                <a:cs typeface="Times New Roman"/>
              </a:rPr>
              <a:t>ё</a:t>
            </a:r>
            <a:r>
              <a:rPr lang="de-DE" sz="2800" i="1" dirty="0" err="1">
                <a:latin typeface="Times New Roman"/>
                <a:cs typeface="Times New Roman"/>
              </a:rPr>
              <a:t>лтый</a:t>
            </a:r>
            <a:r>
              <a:rPr lang="de-DE" sz="2800" dirty="0">
                <a:latin typeface="Times New Roman"/>
                <a:cs typeface="Times New Roman"/>
              </a:rPr>
              <a:t> [</a:t>
            </a:r>
            <a:r>
              <a:rPr lang="de-DE" sz="2800" dirty="0" err="1">
                <a:latin typeface="Times New Roman"/>
                <a:cs typeface="Times New Roman"/>
              </a:rPr>
              <a:t>ɛ</a:t>
            </a:r>
            <a:r>
              <a:rPr lang="de-DE" sz="2800" dirty="0">
                <a:latin typeface="Times New Roman"/>
                <a:cs typeface="Times New Roman"/>
              </a:rPr>
              <a:t>, a, o] </a:t>
            </a:r>
            <a:endParaRPr lang="cs-CZ" sz="2800" dirty="0">
              <a:latin typeface="Times New Roman"/>
              <a:cs typeface="Times New Roman"/>
            </a:endParaRP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1293"/>
              </a:spcAft>
              <a:buSzPct val="45000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endParaRPr lang="ru-RU" altLang="de-DE" sz="28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483300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C763B48A-9306-7D49-BC9E-080FF8FC60A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88508" y="188660"/>
            <a:ext cx="8614984" cy="6480680"/>
          </a:xfrm>
        </p:spPr>
        <p:txBody>
          <a:bodyPr vert="horz" lIns="91440" tIns="25474" rIns="91440" bIns="45720" rtlCol="0" anchor="t">
            <a:normAutofit/>
          </a:bodyPr>
          <a:lstStyle/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 второй степени редукции после твердых шипящих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defRPr/>
            </a:pPr>
            <a:r>
              <a:rPr lang="ru-RU" sz="2800" dirty="0">
                <a:latin typeface="Times New Roman"/>
                <a:cs typeface="Times New Roman"/>
              </a:rPr>
              <a:t>   </a:t>
            </a:r>
            <a:r>
              <a:rPr lang="de-DE" sz="2800" dirty="0">
                <a:latin typeface="Times New Roman"/>
                <a:cs typeface="Times New Roman"/>
              </a:rPr>
              <a:t>[</a:t>
            </a:r>
            <a:r>
              <a:rPr lang="de-DE" sz="2800" strike="sngStrike" dirty="0" err="1">
                <a:latin typeface="Times New Roman"/>
                <a:cs typeface="Times New Roman"/>
              </a:rPr>
              <a:t>ɪ</a:t>
            </a:r>
            <a:r>
              <a:rPr lang="de-DE" sz="2800" dirty="0">
                <a:latin typeface="Times New Roman"/>
                <a:cs typeface="Times New Roman"/>
              </a:rPr>
              <a:t>, </a:t>
            </a:r>
            <a:r>
              <a:rPr lang="de-DE" sz="2800" dirty="0" err="1">
                <a:latin typeface="Times New Roman"/>
                <a:cs typeface="Times New Roman"/>
              </a:rPr>
              <a:t>ə</a:t>
            </a:r>
            <a:r>
              <a:rPr lang="de-DE" sz="2800" dirty="0">
                <a:latin typeface="Times New Roman"/>
                <a:cs typeface="Times New Roman"/>
              </a:rPr>
              <a:t>, </a:t>
            </a:r>
            <a:r>
              <a:rPr lang="de-DE" sz="2800" dirty="0" err="1">
                <a:latin typeface="Times New Roman"/>
                <a:cs typeface="Times New Roman"/>
              </a:rPr>
              <a:t>ʊ</a:t>
            </a:r>
            <a:r>
              <a:rPr lang="de-DE" sz="2800" dirty="0">
                <a:latin typeface="Times New Roman"/>
                <a:cs typeface="Times New Roman"/>
              </a:rPr>
              <a:t>]</a:t>
            </a:r>
            <a:r>
              <a:rPr lang="cs-CZ" sz="2800" dirty="0">
                <a:latin typeface="Times New Roman"/>
                <a:cs typeface="Times New Roman"/>
              </a:rPr>
              <a:t>, </a:t>
            </a:r>
            <a:endParaRPr lang="ru-RU" sz="2800" dirty="0">
              <a:latin typeface="Times New Roman"/>
              <a:cs typeface="Times New Roman"/>
            </a:endParaRPr>
          </a:p>
          <a:p>
            <a:pPr>
              <a:defRPr/>
            </a:pPr>
            <a:endParaRPr lang="ru-RU" sz="2800" dirty="0">
              <a:latin typeface="Times New Roman"/>
              <a:cs typeface="Times New Roman"/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sz="2800" dirty="0">
                <a:latin typeface="Times New Roman"/>
                <a:cs typeface="Times New Roman"/>
              </a:rPr>
              <a:t>графически</a:t>
            </a:r>
            <a:r>
              <a:rPr lang="cs-CZ" sz="2800" dirty="0">
                <a:latin typeface="Times New Roman"/>
                <a:cs typeface="Times New Roman"/>
              </a:rPr>
              <a:t>{</a:t>
            </a:r>
            <a:r>
              <a:rPr lang="cs-CZ" sz="2800" dirty="0" err="1">
                <a:latin typeface="Times New Roman"/>
                <a:cs typeface="Times New Roman"/>
              </a:rPr>
              <a:t>и</a:t>
            </a:r>
            <a:r>
              <a:rPr lang="cs-CZ" sz="2800" dirty="0">
                <a:latin typeface="Times New Roman"/>
                <a:cs typeface="Times New Roman"/>
              </a:rPr>
              <a:t> (</a:t>
            </a:r>
            <a:r>
              <a:rPr lang="cs-CZ" sz="2800" dirty="0" err="1">
                <a:latin typeface="Times New Roman"/>
                <a:cs typeface="Times New Roman"/>
              </a:rPr>
              <a:t>ы</a:t>
            </a:r>
            <a:r>
              <a:rPr lang="cs-CZ" sz="2800" dirty="0">
                <a:latin typeface="Times New Roman"/>
                <a:cs typeface="Times New Roman"/>
              </a:rPr>
              <a:t>), e (</a:t>
            </a:r>
            <a:r>
              <a:rPr lang="cs-CZ" sz="2800" dirty="0" err="1">
                <a:latin typeface="Times New Roman"/>
                <a:cs typeface="Times New Roman"/>
              </a:rPr>
              <a:t>э</a:t>
            </a:r>
            <a:r>
              <a:rPr lang="cs-CZ" sz="2800" dirty="0">
                <a:latin typeface="Times New Roman"/>
                <a:cs typeface="Times New Roman"/>
              </a:rPr>
              <a:t>) - a, </a:t>
            </a:r>
            <a:r>
              <a:rPr lang="cs-CZ" sz="2800" dirty="0" err="1">
                <a:latin typeface="Times New Roman"/>
                <a:cs typeface="Times New Roman"/>
              </a:rPr>
              <a:t>у</a:t>
            </a:r>
            <a:r>
              <a:rPr lang="cs-CZ" sz="2800" dirty="0">
                <a:latin typeface="Times New Roman"/>
                <a:cs typeface="Times New Roman"/>
              </a:rPr>
              <a:t>}: </a:t>
            </a:r>
            <a:endParaRPr lang="ru-RU" sz="2800" dirty="0">
              <a:latin typeface="Times New Roman"/>
              <a:cs typeface="Times New Roman"/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cs-CZ" sz="2800" dirty="0">
              <a:latin typeface="Times New Roman"/>
              <a:cs typeface="Times New Roman"/>
            </a:endParaRPr>
          </a:p>
          <a:p>
            <a:pPr marL="457200" indent="-457200">
              <a:buFont typeface="Arial"/>
              <a:buChar char="•"/>
              <a:defRPr/>
            </a:pPr>
            <a:r>
              <a:rPr lang="de-DE" sz="2800" i="1" dirty="0" err="1">
                <a:latin typeface="Times New Roman"/>
                <a:cs typeface="Times New Roman"/>
              </a:rPr>
              <a:t>ш</a:t>
            </a:r>
            <a:r>
              <a:rPr lang="de-DE" sz="2800" b="1" i="1" dirty="0" err="1">
                <a:latin typeface="Times New Roman"/>
                <a:cs typeface="Times New Roman"/>
              </a:rPr>
              <a:t>и</a:t>
            </a:r>
            <a:r>
              <a:rPr lang="de-DE" sz="2800" i="1" dirty="0" err="1">
                <a:latin typeface="Times New Roman"/>
                <a:cs typeface="Times New Roman"/>
              </a:rPr>
              <a:t>рот</a:t>
            </a:r>
            <a:r>
              <a:rPr lang="de-DE" sz="2800" i="1" u="sng" dirty="0" err="1">
                <a:latin typeface="Times New Roman"/>
                <a:cs typeface="Times New Roman"/>
              </a:rPr>
              <a:t>а</a:t>
            </a:r>
            <a:r>
              <a:rPr lang="de-DE" sz="2800" i="1" dirty="0">
                <a:latin typeface="Times New Roman"/>
                <a:cs typeface="Times New Roman"/>
              </a:rPr>
              <a:t>, </a:t>
            </a:r>
            <a:r>
              <a:rPr lang="de-DE" sz="2800" i="1" dirty="0" err="1">
                <a:latin typeface="Times New Roman"/>
                <a:cs typeface="Times New Roman"/>
              </a:rPr>
              <a:t>ц</a:t>
            </a:r>
            <a:r>
              <a:rPr lang="de-DE" sz="2800" b="1" i="1" dirty="0" err="1">
                <a:latin typeface="Times New Roman"/>
                <a:cs typeface="Times New Roman"/>
              </a:rPr>
              <a:t>е</a:t>
            </a:r>
            <a:r>
              <a:rPr lang="de-DE" sz="2800" i="1" dirty="0" err="1">
                <a:latin typeface="Times New Roman"/>
                <a:cs typeface="Times New Roman"/>
              </a:rPr>
              <a:t>лик</a:t>
            </a:r>
            <a:r>
              <a:rPr lang="de-DE" sz="2800" i="1" u="sng" dirty="0" err="1">
                <a:latin typeface="Times New Roman"/>
                <a:cs typeface="Times New Roman"/>
              </a:rPr>
              <a:t>о</a:t>
            </a:r>
            <a:r>
              <a:rPr lang="de-DE" sz="2800" i="1" dirty="0" err="1">
                <a:latin typeface="Times New Roman"/>
                <a:cs typeface="Times New Roman"/>
              </a:rPr>
              <a:t>м</a:t>
            </a:r>
            <a:r>
              <a:rPr lang="de-DE" sz="2800" i="1" dirty="0">
                <a:latin typeface="Times New Roman"/>
                <a:cs typeface="Times New Roman"/>
              </a:rPr>
              <a:t> – </a:t>
            </a:r>
            <a:r>
              <a:rPr lang="de-DE" sz="2800" i="1" dirty="0" err="1">
                <a:latin typeface="Times New Roman"/>
                <a:cs typeface="Times New Roman"/>
              </a:rPr>
              <a:t>дв</a:t>
            </a:r>
            <a:r>
              <a:rPr lang="de-DE" sz="2800" i="1" u="sng" dirty="0" err="1">
                <a:latin typeface="Times New Roman"/>
                <a:cs typeface="Times New Roman"/>
              </a:rPr>
              <a:t>а</a:t>
            </a:r>
            <a:r>
              <a:rPr lang="de-DE" sz="2800" i="1" dirty="0" err="1">
                <a:latin typeface="Times New Roman"/>
                <a:cs typeface="Times New Roman"/>
              </a:rPr>
              <a:t>дц</a:t>
            </a:r>
            <a:r>
              <a:rPr lang="de-DE" sz="2800" b="1" i="1" dirty="0" err="1">
                <a:latin typeface="Times New Roman"/>
                <a:cs typeface="Times New Roman"/>
              </a:rPr>
              <a:t>а</a:t>
            </a:r>
            <a:r>
              <a:rPr lang="de-DE" sz="2800" i="1" dirty="0" err="1">
                <a:latin typeface="Times New Roman"/>
                <a:cs typeface="Times New Roman"/>
              </a:rPr>
              <a:t>ть</a:t>
            </a:r>
            <a:r>
              <a:rPr lang="de-DE" sz="2800" i="1" dirty="0">
                <a:latin typeface="Times New Roman"/>
                <a:cs typeface="Times New Roman"/>
              </a:rPr>
              <a:t> – </a:t>
            </a:r>
            <a:r>
              <a:rPr lang="de-DE" sz="2800" i="1" dirty="0" err="1">
                <a:latin typeface="Times New Roman"/>
                <a:cs typeface="Times New Roman"/>
              </a:rPr>
              <a:t>ж</a:t>
            </a:r>
            <a:r>
              <a:rPr lang="de-DE" sz="2800" b="1" i="1" dirty="0" err="1">
                <a:latin typeface="Times New Roman"/>
                <a:cs typeface="Times New Roman"/>
              </a:rPr>
              <a:t>е</a:t>
            </a:r>
            <a:r>
              <a:rPr lang="de-DE" sz="2800" i="1" dirty="0" err="1">
                <a:latin typeface="Times New Roman"/>
                <a:cs typeface="Times New Roman"/>
              </a:rPr>
              <a:t>лтизн</a:t>
            </a:r>
            <a:r>
              <a:rPr lang="de-DE" sz="2800" i="1" u="sng" dirty="0" err="1">
                <a:latin typeface="Times New Roman"/>
                <a:cs typeface="Times New Roman"/>
              </a:rPr>
              <a:t>а</a:t>
            </a:r>
            <a:r>
              <a:rPr lang="de-DE" sz="2800" i="1" dirty="0">
                <a:latin typeface="Times New Roman"/>
                <a:cs typeface="Times New Roman"/>
              </a:rPr>
              <a:t>, </a:t>
            </a:r>
            <a:r>
              <a:rPr lang="de-DE" sz="2800" i="1" dirty="0" err="1">
                <a:latin typeface="Times New Roman"/>
                <a:cs typeface="Times New Roman"/>
              </a:rPr>
              <a:t>ж</a:t>
            </a:r>
            <a:r>
              <a:rPr lang="de-DE" sz="2800" b="1" i="1" dirty="0" err="1">
                <a:latin typeface="Times New Roman"/>
                <a:cs typeface="Times New Roman"/>
              </a:rPr>
              <a:t>у</a:t>
            </a:r>
            <a:r>
              <a:rPr lang="de-DE" sz="2800" i="1" dirty="0" err="1">
                <a:latin typeface="Times New Roman"/>
                <a:cs typeface="Times New Roman"/>
              </a:rPr>
              <a:t>равл</a:t>
            </a:r>
            <a:r>
              <a:rPr lang="de-DE" sz="2800" i="1" u="sng" dirty="0" err="1">
                <a:latin typeface="Times New Roman"/>
                <a:cs typeface="Times New Roman"/>
              </a:rPr>
              <a:t>я</a:t>
            </a:r>
            <a:endParaRPr lang="de-DE" sz="2800" dirty="0">
              <a:latin typeface="Times New Roman"/>
              <a:cs typeface="Times New Roman"/>
            </a:endParaRPr>
          </a:p>
          <a:p>
            <a:pPr>
              <a:defRPr/>
            </a:pPr>
            <a:r>
              <a:rPr lang="de-DE" sz="2800" dirty="0">
                <a:latin typeface="Times New Roman"/>
                <a:cs typeface="Times New Roman"/>
              </a:rPr>
              <a:t> </a:t>
            </a:r>
          </a:p>
          <a:p>
            <a:pPr marL="457200" indent="-457200">
              <a:buFont typeface="Arial"/>
              <a:buChar char="•"/>
              <a:defRPr/>
            </a:pPr>
            <a:r>
              <a:rPr lang="ru-RU" sz="2800" dirty="0">
                <a:latin typeface="Times New Roman"/>
                <a:cs typeface="Times New Roman"/>
              </a:rPr>
              <a:t>Под ударением</a:t>
            </a:r>
            <a:r>
              <a:rPr lang="de-DE" sz="2800" dirty="0">
                <a:latin typeface="Times New Roman"/>
                <a:cs typeface="Times New Roman"/>
              </a:rPr>
              <a:t>: </a:t>
            </a:r>
            <a:r>
              <a:rPr lang="de-DE" sz="2800" i="1" dirty="0" err="1">
                <a:latin typeface="Times New Roman"/>
                <a:cs typeface="Times New Roman"/>
              </a:rPr>
              <a:t>ц</a:t>
            </a:r>
            <a:r>
              <a:rPr lang="de-DE" sz="2800" b="1" i="1" u="sng" dirty="0" err="1">
                <a:latin typeface="Times New Roman"/>
                <a:cs typeface="Times New Roman"/>
              </a:rPr>
              <a:t>е</a:t>
            </a:r>
            <a:r>
              <a:rPr lang="de-DE" sz="2800" i="1" dirty="0" err="1">
                <a:latin typeface="Times New Roman"/>
                <a:cs typeface="Times New Roman"/>
              </a:rPr>
              <a:t>лый</a:t>
            </a:r>
            <a:r>
              <a:rPr lang="de-DE" sz="2800" i="1" dirty="0">
                <a:latin typeface="Times New Roman"/>
                <a:cs typeface="Times New Roman"/>
              </a:rPr>
              <a:t>, </a:t>
            </a:r>
            <a:r>
              <a:rPr lang="de-DE" sz="2800" i="1" dirty="0" err="1">
                <a:latin typeface="Times New Roman"/>
                <a:cs typeface="Times New Roman"/>
              </a:rPr>
              <a:t>двадц</a:t>
            </a:r>
            <a:r>
              <a:rPr lang="de-DE" sz="2800" b="1" i="1" u="sng" dirty="0" err="1">
                <a:latin typeface="Times New Roman"/>
                <a:cs typeface="Times New Roman"/>
              </a:rPr>
              <a:t>а</a:t>
            </a:r>
            <a:r>
              <a:rPr lang="de-DE" sz="2800" i="1" dirty="0" err="1">
                <a:latin typeface="Times New Roman"/>
                <a:cs typeface="Times New Roman"/>
              </a:rPr>
              <a:t>тый</a:t>
            </a:r>
            <a:r>
              <a:rPr lang="de-DE" sz="2800" i="1" dirty="0">
                <a:latin typeface="Times New Roman"/>
                <a:cs typeface="Times New Roman"/>
              </a:rPr>
              <a:t>, </a:t>
            </a:r>
            <a:r>
              <a:rPr lang="de-DE" sz="2800" i="1" dirty="0" err="1">
                <a:latin typeface="Times New Roman"/>
                <a:cs typeface="Times New Roman"/>
              </a:rPr>
              <a:t>ж</a:t>
            </a:r>
            <a:r>
              <a:rPr lang="de-DE" sz="2800" b="1" i="1" u="sng" dirty="0" err="1">
                <a:latin typeface="Times New Roman"/>
                <a:cs typeface="Times New Roman"/>
              </a:rPr>
              <a:t>ё</a:t>
            </a:r>
            <a:r>
              <a:rPr lang="de-DE" sz="2800" i="1" dirty="0" err="1">
                <a:latin typeface="Times New Roman"/>
                <a:cs typeface="Times New Roman"/>
              </a:rPr>
              <a:t>лтый</a:t>
            </a:r>
            <a:r>
              <a:rPr lang="de-DE" sz="2800" dirty="0">
                <a:latin typeface="Times New Roman"/>
                <a:cs typeface="Times New Roman"/>
              </a:rPr>
              <a:t> [</a:t>
            </a:r>
            <a:r>
              <a:rPr lang="de-DE" sz="2800" dirty="0" err="1">
                <a:latin typeface="Times New Roman"/>
                <a:cs typeface="Times New Roman"/>
              </a:rPr>
              <a:t>ɛ</a:t>
            </a:r>
            <a:r>
              <a:rPr lang="de-DE" sz="2800" dirty="0">
                <a:latin typeface="Times New Roman"/>
                <a:cs typeface="Times New Roman"/>
              </a:rPr>
              <a:t>, a, o]</a:t>
            </a:r>
            <a:endParaRPr lang="ru-RU" sz="2800" dirty="0">
              <a:latin typeface="Times New Roman"/>
              <a:cs typeface="Times New Roman"/>
            </a:endParaRPr>
          </a:p>
          <a:p>
            <a:pPr marL="457200" indent="-457200">
              <a:buFont typeface="Arial"/>
              <a:buChar char="•"/>
              <a:defRPr/>
            </a:pPr>
            <a:endParaRPr lang="ru-RU" sz="2800" dirty="0">
              <a:latin typeface="Times New Roman"/>
              <a:cs typeface="Times New Roman"/>
            </a:endParaRPr>
          </a:p>
          <a:p>
            <a:pPr marL="457200" indent="-457200">
              <a:buFont typeface="Arial"/>
              <a:buChar char="•"/>
              <a:defRPr/>
            </a:pPr>
            <a:r>
              <a:rPr lang="ru-RU" sz="2800" dirty="0">
                <a:latin typeface="Times New Roman"/>
                <a:cs typeface="Times New Roman"/>
              </a:rPr>
              <a:t>Осторожно: в отличие от первой степени редукции, где графические {е</a:t>
            </a:r>
            <a:r>
              <a:rPr lang="de-DE" sz="2800" dirty="0">
                <a:latin typeface="Times New Roman"/>
                <a:cs typeface="Times New Roman"/>
              </a:rPr>
              <a:t>} </a:t>
            </a:r>
            <a:r>
              <a:rPr lang="ru-RU" sz="2800" dirty="0">
                <a:latin typeface="Times New Roman"/>
                <a:cs typeface="Times New Roman"/>
              </a:rPr>
              <a:t>и {и</a:t>
            </a:r>
            <a:r>
              <a:rPr lang="de-DE" sz="2800" dirty="0">
                <a:latin typeface="Times New Roman"/>
                <a:cs typeface="Times New Roman"/>
              </a:rPr>
              <a:t>} (</a:t>
            </a:r>
            <a:r>
              <a:rPr lang="ru-RU" sz="2800" dirty="0">
                <a:latin typeface="Times New Roman"/>
                <a:cs typeface="Times New Roman"/>
              </a:rPr>
              <a:t>фонологические /</a:t>
            </a:r>
            <a:r>
              <a:rPr lang="de-DE" sz="2800" dirty="0" err="1">
                <a:latin typeface="Times New Roman"/>
                <a:cs typeface="Times New Roman"/>
              </a:rPr>
              <a:t>e</a:t>
            </a:r>
            <a:r>
              <a:rPr lang="de-DE" sz="2800" dirty="0">
                <a:latin typeface="Times New Roman"/>
                <a:cs typeface="Times New Roman"/>
              </a:rPr>
              <a:t>/, /o/, /i/) </a:t>
            </a:r>
            <a:r>
              <a:rPr lang="ru-RU" sz="2800" dirty="0">
                <a:latin typeface="Times New Roman"/>
                <a:cs typeface="Times New Roman"/>
              </a:rPr>
              <a:t>реализуются после твердых шипящих одинаково, здесь происходит слияние графических {е</a:t>
            </a:r>
            <a:r>
              <a:rPr lang="de-DE" sz="2800" dirty="0">
                <a:latin typeface="Times New Roman"/>
                <a:cs typeface="Times New Roman"/>
              </a:rPr>
              <a:t>} </a:t>
            </a:r>
            <a:r>
              <a:rPr lang="ru-RU" sz="2800" dirty="0">
                <a:latin typeface="Times New Roman"/>
                <a:cs typeface="Times New Roman"/>
              </a:rPr>
              <a:t>и {а</a:t>
            </a:r>
            <a:r>
              <a:rPr lang="de-DE" sz="2800" dirty="0">
                <a:latin typeface="Times New Roman"/>
                <a:cs typeface="Times New Roman"/>
              </a:rPr>
              <a:t>} (</a:t>
            </a:r>
            <a:r>
              <a:rPr lang="ru-RU" sz="2800" dirty="0">
                <a:latin typeface="Times New Roman"/>
                <a:cs typeface="Times New Roman"/>
              </a:rPr>
              <a:t>фонологических /</a:t>
            </a:r>
            <a:r>
              <a:rPr lang="de-DE" sz="2800" dirty="0" err="1">
                <a:latin typeface="Times New Roman"/>
                <a:cs typeface="Times New Roman"/>
              </a:rPr>
              <a:t>e</a:t>
            </a:r>
            <a:r>
              <a:rPr lang="de-DE" sz="2800" dirty="0">
                <a:latin typeface="Times New Roman"/>
                <a:cs typeface="Times New Roman"/>
              </a:rPr>
              <a:t>/, /o/, /a/). </a:t>
            </a:r>
            <a:endParaRPr lang="cs-CZ" sz="2800" dirty="0">
              <a:latin typeface="Times New Roman"/>
              <a:cs typeface="Times New Roman"/>
            </a:endParaRPr>
          </a:p>
          <a:p>
            <a:pPr marL="300998" indent="-300998">
              <a:spcAft>
                <a:spcPts val="1293"/>
              </a:spcAft>
              <a:buSzPct val="45000"/>
              <a:buFont typeface="Wingdings" pitchFamily="2" charset="2"/>
              <a:buChar char="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1293"/>
              </a:spcAft>
              <a:buSzPct val="45000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endParaRPr lang="ru-RU" altLang="de-DE" sz="28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166814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C763B48A-9306-7D49-BC9E-080FF8FC60A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88508" y="188660"/>
            <a:ext cx="8614984" cy="1786896"/>
          </a:xfrm>
        </p:spPr>
        <p:txBody>
          <a:bodyPr vert="horz" lIns="91440" tIns="25474" rIns="91440" bIns="45720" rtlCol="0" anchor="t">
            <a:normAutofit/>
          </a:bodyPr>
          <a:lstStyle/>
          <a:p>
            <a:pPr marL="457200" indent="-457200">
              <a:spcAft>
                <a:spcPts val="1293"/>
              </a:spcAft>
              <a:buSzPct val="100000"/>
              <a:buFont typeface="Arial" panose="020B0604020202020204" pitchFamily="34" charset="0"/>
              <a:buChar char="•"/>
              <a:tabLst>
                <a:tab pos="300998" algn="l"/>
                <a:tab pos="396050" algn="l"/>
                <a:tab pos="803620" algn="l"/>
                <a:tab pos="1211192" algn="l"/>
                <a:tab pos="1618762" algn="l"/>
                <a:tab pos="2026334" algn="l"/>
                <a:tab pos="2433904" algn="l"/>
                <a:tab pos="2841476" algn="l"/>
                <a:tab pos="3249046" algn="l"/>
                <a:tab pos="3656617" algn="l"/>
                <a:tab pos="4064188" algn="l"/>
                <a:tab pos="4471759" algn="l"/>
                <a:tab pos="4879330" algn="l"/>
                <a:tab pos="5286901" algn="l"/>
                <a:tab pos="5694472" algn="l"/>
                <a:tab pos="6102043" algn="l"/>
                <a:tab pos="6509614" algn="l"/>
                <a:tab pos="6917185" algn="l"/>
                <a:tab pos="7324755" algn="l"/>
                <a:tab pos="7732327" algn="l"/>
                <a:tab pos="8139897" algn="l"/>
                <a:tab pos="8537387" algn="l"/>
              </a:tabLst>
              <a:defRPr/>
            </a:pPr>
            <a:r>
              <a:rPr lang="ru-RU" altLang="de-DE" sz="2800" dirty="0">
                <a:latin typeface="Times New Roman" panose="02020603050405020304" pitchFamily="18" charset="0"/>
              </a:rPr>
              <a:t>Однако: существует тенденция реализовать вообще все гласные (кроме /</a:t>
            </a:r>
            <a:r>
              <a:rPr lang="cs-CZ" altLang="de-DE" sz="2800" dirty="0">
                <a:latin typeface="Times New Roman" panose="02020603050405020304" pitchFamily="18" charset="0"/>
              </a:rPr>
              <a:t>u</a:t>
            </a:r>
            <a:r>
              <a:rPr lang="ru-RU" altLang="de-DE" sz="2800" dirty="0">
                <a:latin typeface="Times New Roman" panose="02020603050405020304" pitchFamily="18" charset="0"/>
              </a:rPr>
              <a:t>/, но и там уже этот процесс начинается)</a:t>
            </a: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</a:rPr>
              <a:t>после твердых согласных во второй степени редукции как </a:t>
            </a:r>
            <a:r>
              <a:rPr lang="de-DE" sz="2800" dirty="0">
                <a:latin typeface="Times New Roman"/>
                <a:cs typeface="Times New Roman"/>
              </a:rPr>
              <a:t>[</a:t>
            </a:r>
            <a:r>
              <a:rPr lang="de-DE" sz="2800" dirty="0" err="1">
                <a:latin typeface="Times New Roman"/>
                <a:cs typeface="Times New Roman"/>
              </a:rPr>
              <a:t>ə</a:t>
            </a:r>
            <a:r>
              <a:rPr lang="de-DE" sz="2800" dirty="0">
                <a:latin typeface="Times New Roman"/>
                <a:cs typeface="Times New Roman"/>
              </a:rPr>
              <a:t>]</a:t>
            </a:r>
            <a:r>
              <a:rPr lang="ru-RU" sz="2800" dirty="0">
                <a:latin typeface="Times New Roman"/>
                <a:cs typeface="Times New Roman"/>
              </a:rPr>
              <a:t> (</a:t>
            </a:r>
            <a:r>
              <a:rPr lang="cs-CZ" sz="2800" dirty="0">
                <a:latin typeface="Times New Roman"/>
                <a:cs typeface="Times New Roman"/>
              </a:rPr>
              <a:t>[</a:t>
            </a:r>
            <a:r>
              <a:rPr lang="ru-RU" sz="2800" dirty="0">
                <a:latin typeface="Times New Roman"/>
                <a:cs typeface="Times New Roman"/>
              </a:rPr>
              <a:t>ъ</a:t>
            </a:r>
            <a:r>
              <a:rPr lang="cs-CZ" sz="2800" dirty="0">
                <a:latin typeface="Times New Roman"/>
                <a:cs typeface="Times New Roman"/>
              </a:rPr>
              <a:t>]</a:t>
            </a:r>
            <a:r>
              <a:rPr lang="ru-RU" sz="2800" dirty="0">
                <a:latin typeface="Times New Roman"/>
                <a:cs typeface="Times New Roman"/>
              </a:rPr>
              <a:t>)</a:t>
            </a:r>
            <a:r>
              <a:rPr lang="cs-CZ" sz="2800" dirty="0">
                <a:latin typeface="Times New Roman"/>
                <a:cs typeface="Times New Roman"/>
              </a:rPr>
              <a:t>. </a:t>
            </a:r>
            <a:r>
              <a:rPr lang="ru-RU" sz="2800" dirty="0">
                <a:latin typeface="Times New Roman"/>
                <a:cs typeface="Times New Roman"/>
              </a:rPr>
              <a:t>См. К/П (2009, 72):</a:t>
            </a:r>
            <a:endParaRPr lang="ru-RU" altLang="de-DE" sz="2800" dirty="0">
              <a:latin typeface="Times New Roman" panose="02020603050405020304" pitchFamily="18" charset="0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CAF90F5D-1F26-E445-AC47-9B5B1CBE85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6800" y="2445455"/>
            <a:ext cx="6292850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38168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5D0D4B2-B0C3-864A-8249-BDE8E91346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19289"/>
            <a:ext cx="10515600" cy="5657674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 понимаем: редукция гласных, это не только синхронический, но главным образом и диахронический, исторический процесс. См. Панов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(1968, 22-23):</a:t>
            </a:r>
            <a:endParaRPr lang="de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568653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 descr="RJSO_22_2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894797" y="-952513"/>
            <a:ext cx="6413044" cy="8660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0611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E6414E-DBAD-5740-A474-B9A19D0668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Актуальные проблемы системы гласных</a:t>
            </a:r>
            <a:endParaRPr lang="de-CZ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D462FF5-9112-AD40-8E45-6944657DDF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78375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влияет на произношение гласных в русском языке?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основном два фактора: ударение и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окружающие их твердые и мягкие согласные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Твердые и мягкие согласные: происходит ассимиляция гласных согласными. С точки зрения артикуляции это значит, что в позициях после мягких согласных гласные передвигаются вперед в начале своего образования, то же самое происходит – но слабее – перед мягкими согласными, т. е. гласные передвигаются вперед в конце своего образования.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Этот процесс лучше всего наблюдается у гласного между двумя мягкими согласными</a:t>
            </a:r>
            <a:endParaRPr lang="de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044886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29AB49-4FAE-ED4D-8D4D-0C0C49CBB1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Проблемы для фонологии</a:t>
            </a:r>
            <a:endParaRPr lang="de-CZ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19AC6B5-6DFB-BE4E-83A9-4F5EAC48EA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Сколько гласных фонем? Какие отношения между гласными под ударением и безударными гласными? Это одни и те же фонемы, или это разные фонемы? Надо учесть особые, безударные, «слабые» фонемы, или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окажется такой анализ в конце концов нецелесообразным?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Ответами на эти вопросы отличаются главные фонологические теории в области русистики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Московская фонологическая школа (в деталях по-разному!) считает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 сильными и слабыми позициями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сильных позициях фонемы максимально отличаются, в слабых позициях</a:t>
            </a:r>
            <a:endParaRPr lang="de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302894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19AC6B5-6DFB-BE4E-83A9-4F5EAC48EA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28978"/>
            <a:ext cx="10515600" cy="5747985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некоторые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дистинктивные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признаки не реализовываются. Некоторые представители этой школы постулируют в такой позиции особую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слабую фонему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(напр. Р. И. Аванесов), напр. в словоформе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лишь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нельзя однозначно идентифицировать последнюю фонему, потому что она находится в слабой позиции оппозиции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сонорности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(звонкости), так что предполагают особую слабую фонему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|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</a:t>
            </a:r>
            <a:r>
              <a:rPr lang="ru-RU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|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 словоформе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стакан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первом слоге слабая позиция гласного – нельзя различать /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/a/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так что здесь постулируется слабая фонема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|𝞪</a:t>
            </a:r>
            <a:r>
              <a:rPr lang="cs-CZ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|.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Другие говорят 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гиперфонеме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(Реформатский)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PSR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 описываем данные факты как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нейтрализации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описываем только слабые позиции, в слабой позиции нельзя различать определенные фонемы, но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постулировать особые слабые фонемы не нужно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de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374027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19AC6B5-6DFB-BE4E-83A9-4F5EAC48EA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28978"/>
            <a:ext cx="10515600" cy="6242755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фонематическая транскрипция </a:t>
            </a:r>
            <a:r>
              <a:rPr lang="de-CH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de-CH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l,iš</a:t>
            </a:r>
            <a:r>
              <a:rPr lang="ru-RU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de-CH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обозначает, что последняя фонема может быть /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š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ž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мы ее определить не умеем и ничего больше сказать не умеем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Похоже в словоформе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стакан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первом слоге мы пишем /а</a:t>
            </a:r>
            <a:r>
              <a:rPr lang="cs-CZ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/, что значит, что здесь фонема /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фонема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/a/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но которая из них, мы не знаем.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всех разновидностей МФШ важно то, что в случае, что на одном и том же месте в одном и том же морфе иногда появляется звук в сильной, иногда в слабой позиции, можно слабую позицию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фонологически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определить по сильной позиции: в словоформе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кни</a:t>
            </a:r>
            <a:r>
              <a:rPr lang="ru-RU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фонетическое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de-DE" dirty="0" err="1">
                <a:latin typeface="Times New Roman"/>
                <a:cs typeface="Times New Roman"/>
              </a:rPr>
              <a:t>ʂ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определяется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фонологически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как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потому что перед гласным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слышно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ʐ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–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книжек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словоформе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первом слоге определяется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/o/,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потому что во формах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воду, воды, вод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слышно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[o].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Представители МФШ предполагают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чередование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разных реализаций одной и той же фонемы. Но надо различать автоматическое фонетическое</a:t>
            </a:r>
            <a:endParaRPr lang="de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316330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19AC6B5-6DFB-BE4E-83A9-4F5EAC48EA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28978"/>
            <a:ext cx="10515600" cy="6242755"/>
          </a:xfrm>
        </p:spPr>
        <p:txBody>
          <a:bodyPr>
            <a:no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чередование (в русском лит. языке нельзя реализовать в безударной позиции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[o]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перед глухим согласным –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ʐ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от морфологического чередования типа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могу – можешь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друг – друзья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См. К/П (2009, 219-229), Касаткин (2003, </a:t>
            </a:r>
            <a:r>
              <a:rPr lang="de-CH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122-130)</a:t>
            </a:r>
          </a:p>
          <a:p>
            <a:endParaRPr lang="de-CH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Ленинградской (Петербургской) фонологической школе большее внимание уделяют конкретной фонетической реализации фонемы. Известно, что представители Л(П)ФШ считают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de-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ɨ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([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ы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])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самостоятельной фонемой. См. К/П (2009, 210):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«Конечно, с формальной (логической) точки зрения отношения между широким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(например, в слове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шест)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узким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(например, в слове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петь)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разными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(например, в словах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дань)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совершенно идентичны отношениям между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(например, в слове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бить)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(например, в слове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быт).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 не менее, в первых двух</a:t>
            </a:r>
            <a:endParaRPr lang="de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202439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19AC6B5-6DFB-BE4E-83A9-4F5EAC48EA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28978"/>
            <a:ext cx="10515600" cy="6242755"/>
          </a:xfrm>
        </p:spPr>
        <p:txBody>
          <a:bodyPr>
            <a:no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случаях Л.В. Щерба постулирует разные оттенки одной фонемы, а во втором — две разные фонемы, что является явным логическим противоречием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[…].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другой стороны, разница между двумя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совершенно не осознается носителями русского языка, разница между двумя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осознается с трудом — тем самым эти различия не могут быть использованы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смыслоразличения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даже теоретически, в то время как различие между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очевидно для любого носителя русского языка (и к тому же поддерживается орфографически) — тем самым теоретически эти гласные могли бы самостоятельно различать слова (например, в позиции начала слова). Таким образом, решение о том, являются ли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разными фонемами, зависит только от того, какой критерий исследователь считает более существенным: в МФШ выбор делается в пользу формального, что позволяет избежать логических противоречий; у Л.В. Щербы и его последователей — в пользу психологического, что, возможно, позволяет</a:t>
            </a:r>
            <a:endParaRPr lang="de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871166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19AC6B5-6DFB-BE4E-83A9-4F5EAC48EA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28978"/>
            <a:ext cx="10515600" cy="6242755"/>
          </a:xfrm>
        </p:spPr>
        <p:txBody>
          <a:bodyPr>
            <a:no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приблизиться к пониманию реального речевого поведения носителей СРЛЯ»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Подобно во форме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представители Л(П)ФШ в первом слоге видят фонему /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звук похож на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[a])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во словоформе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конце фонему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/t/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(слышно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[t]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Эти принципиальные проблемы решаются во всех фонологических теориях в русистике и часто отличает их друг от друга, это касается и тех, которые возникли вне России, как можно наблюдать напр. в Русской грамматике (Прага 1979 –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Barnetová et al.,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автором раздела о фонетике и фонологии был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Oldřich Leška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или в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PSR (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Ďurovič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1964, 1970,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Ďurovič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Giger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2020)</a:t>
            </a:r>
          </a:p>
        </p:txBody>
      </p:sp>
    </p:spTree>
    <p:extLst>
      <p:ext uri="{BB962C8B-B14F-4D97-AF65-F5344CB8AC3E}">
        <p14:creationId xmlns:p14="http://schemas.microsoft.com/office/powerpoint/2010/main" val="5391503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73545FD6-7CE6-5249-9CF9-1FC54844F2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6650" y="228600"/>
            <a:ext cx="7378700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8876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89F077C4-C4A5-BD41-AC46-5DE9D75818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7477" y="311150"/>
            <a:ext cx="7442200" cy="623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1186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D462FF5-9112-AD40-8E45-6944657DDF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2733" y="437091"/>
            <a:ext cx="10515600" cy="6110465"/>
          </a:xfrm>
        </p:spPr>
        <p:txBody>
          <a:bodyPr>
            <a:normAutofit/>
          </a:bodyPr>
          <a:lstStyle/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 – мять, мэр – верь, был – бить, тот – тётя, тур – тюрьмы</a:t>
            </a:r>
          </a:p>
        </p:txBody>
      </p:sp>
    </p:spTree>
    <p:extLst>
      <p:ext uri="{BB962C8B-B14F-4D97-AF65-F5344CB8AC3E}">
        <p14:creationId xmlns:p14="http://schemas.microsoft.com/office/powerpoint/2010/main" val="36642854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D462FF5-9112-AD40-8E45-6944657DDF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2733" y="437091"/>
            <a:ext cx="10515600" cy="6110465"/>
          </a:xfrm>
        </p:spPr>
        <p:txBody>
          <a:bodyPr>
            <a:normAutofit/>
          </a:bodyPr>
          <a:lstStyle/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 – мять, мэр – верь, был – бить, тот – тётя, тур – тюрьмы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Ср. схему их артикуляции из «академической грамматики» русского языка из бывшей НДР: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черные точки (выделены красным кругом) – гласные между двумя твердыми согласными, белые точки (выделены синим кругом) – гласные между двумя мягкими согласными </a:t>
            </a:r>
          </a:p>
        </p:txBody>
      </p:sp>
    </p:spTree>
    <p:extLst>
      <p:ext uri="{BB962C8B-B14F-4D97-AF65-F5344CB8AC3E}">
        <p14:creationId xmlns:p14="http://schemas.microsoft.com/office/powerpoint/2010/main" val="8208481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Bild 5">
            <a:extLst>
              <a:ext uri="{FF2B5EF4-FFF2-40B4-BE49-F238E27FC236}">
                <a16:creationId xmlns:a16="http://schemas.microsoft.com/office/drawing/2014/main" id="{7C7D9F7C-3EF3-8A49-B2A1-4FDDBC48CA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684" y="227545"/>
            <a:ext cx="6467719" cy="6323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5" name="Oval 1">
            <a:extLst>
              <a:ext uri="{FF2B5EF4-FFF2-40B4-BE49-F238E27FC236}">
                <a16:creationId xmlns:a16="http://schemas.microsoft.com/office/drawing/2014/main" id="{EE082A1B-3AFC-A54A-94F1-7FA338DC11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7676" y="4408304"/>
            <a:ext cx="326915" cy="262108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 sz="1633">
              <a:solidFill>
                <a:srgbClr val="FF0000"/>
              </a:solidFill>
            </a:endParaRPr>
          </a:p>
        </p:txBody>
      </p:sp>
      <p:sp>
        <p:nvSpPr>
          <p:cNvPr id="64516" name="Oval 3">
            <a:extLst>
              <a:ext uri="{FF2B5EF4-FFF2-40B4-BE49-F238E27FC236}">
                <a16:creationId xmlns:a16="http://schemas.microsoft.com/office/drawing/2014/main" id="{14BB71D1-FFED-A648-9011-1AFF4F9658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27055" y="3951775"/>
            <a:ext cx="326915" cy="260668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 sz="1633">
              <a:solidFill>
                <a:srgbClr val="FF0000"/>
              </a:solidFill>
            </a:endParaRPr>
          </a:p>
        </p:txBody>
      </p:sp>
      <p:sp>
        <p:nvSpPr>
          <p:cNvPr id="64517" name="Oval 4">
            <a:extLst>
              <a:ext uri="{FF2B5EF4-FFF2-40B4-BE49-F238E27FC236}">
                <a16:creationId xmlns:a16="http://schemas.microsoft.com/office/drawing/2014/main" id="{EEDDD13F-27FD-AB4A-A354-E442C23BB6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18776" y="3429001"/>
            <a:ext cx="326915" cy="260667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 sz="1633">
              <a:solidFill>
                <a:srgbClr val="FF0000"/>
              </a:solidFill>
            </a:endParaRPr>
          </a:p>
        </p:txBody>
      </p:sp>
      <p:sp>
        <p:nvSpPr>
          <p:cNvPr id="64518" name="Oval 6">
            <a:extLst>
              <a:ext uri="{FF2B5EF4-FFF2-40B4-BE49-F238E27FC236}">
                <a16:creationId xmlns:a16="http://schemas.microsoft.com/office/drawing/2014/main" id="{4216B413-A30E-7146-8C4B-42002B1B53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970" y="2841420"/>
            <a:ext cx="325474" cy="260667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 sz="1633">
              <a:solidFill>
                <a:srgbClr val="FF0000"/>
              </a:solidFill>
            </a:endParaRPr>
          </a:p>
        </p:txBody>
      </p:sp>
      <p:sp>
        <p:nvSpPr>
          <p:cNvPr id="64519" name="Oval 7">
            <a:extLst>
              <a:ext uri="{FF2B5EF4-FFF2-40B4-BE49-F238E27FC236}">
                <a16:creationId xmlns:a16="http://schemas.microsoft.com/office/drawing/2014/main" id="{DBFF38EF-C2EC-5049-9F5A-F580A28C15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8419" y="3364194"/>
            <a:ext cx="326914" cy="260668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 sz="1633">
              <a:solidFill>
                <a:srgbClr val="FF0000"/>
              </a:solidFill>
            </a:endParaRPr>
          </a:p>
        </p:txBody>
      </p:sp>
      <p:sp>
        <p:nvSpPr>
          <p:cNvPr id="64520" name="Oval 9">
            <a:extLst>
              <a:ext uri="{FF2B5EF4-FFF2-40B4-BE49-F238E27FC236}">
                <a16:creationId xmlns:a16="http://schemas.microsoft.com/office/drawing/2014/main" id="{E21FDE68-D3A9-BE4B-AFF8-5B06A67708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5334" y="2710365"/>
            <a:ext cx="325474" cy="260668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 sz="1633">
              <a:solidFill>
                <a:srgbClr val="FF0000"/>
              </a:solidFill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62051E4C-E59B-2945-92C9-D96DA9DD025A}"/>
              </a:ext>
            </a:extLst>
          </p:cNvPr>
          <p:cNvSpPr txBox="1"/>
          <p:nvPr/>
        </p:nvSpPr>
        <p:spPr>
          <a:xfrm>
            <a:off x="1488333" y="891905"/>
            <a:ext cx="1275157" cy="5334858"/>
          </a:xfrm>
          <a:prstGeom prst="rect">
            <a:avLst/>
          </a:prstGeom>
          <a:noFill/>
        </p:spPr>
        <p:txBody>
          <a:bodyPr vert="vert270" wrap="none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r>
              <a:rPr lang="ru-RU" sz="2540" dirty="0">
                <a:latin typeface="Times New Roman"/>
                <a:ea typeface="ＭＳ Ｐゴシック" charset="0"/>
                <a:cs typeface="Times New Roman"/>
              </a:rPr>
              <a:t>Гласные под ударением между двумя </a:t>
            </a:r>
            <a:br>
              <a:rPr lang="ru-RU" sz="2540" dirty="0">
                <a:latin typeface="Times New Roman"/>
                <a:ea typeface="ＭＳ Ｐゴシック" charset="0"/>
                <a:cs typeface="Times New Roman"/>
              </a:rPr>
            </a:br>
            <a:r>
              <a:rPr lang="ru-RU" sz="2540" dirty="0">
                <a:latin typeface="Times New Roman"/>
                <a:ea typeface="ＭＳ Ｐゴシック" charset="0"/>
                <a:cs typeface="Times New Roman"/>
              </a:rPr>
              <a:t>твердыми и между двумя мягкими</a:t>
            </a:r>
            <a:br>
              <a:rPr lang="ru-RU" sz="2540" dirty="0">
                <a:latin typeface="Times New Roman"/>
                <a:ea typeface="ＭＳ Ｐゴシック" charset="0"/>
                <a:cs typeface="Times New Roman"/>
              </a:rPr>
            </a:br>
            <a:r>
              <a:rPr lang="ru-RU" sz="2540" dirty="0">
                <a:latin typeface="Times New Roman"/>
                <a:ea typeface="ＭＳ Ｐゴシック" charset="0"/>
                <a:cs typeface="Times New Roman"/>
              </a:rPr>
              <a:t>согласными</a:t>
            </a:r>
            <a:endParaRPr lang="de-DE" sz="2540" dirty="0">
              <a:latin typeface="Times New Roman"/>
              <a:ea typeface="ＭＳ Ｐゴシック" charset="0"/>
              <a:cs typeface="Times New Roman"/>
            </a:endParaRPr>
          </a:p>
        </p:txBody>
      </p:sp>
      <p:sp>
        <p:nvSpPr>
          <p:cNvPr id="64522" name="Oval 10">
            <a:extLst>
              <a:ext uri="{FF2B5EF4-FFF2-40B4-BE49-F238E27FC236}">
                <a16:creationId xmlns:a16="http://schemas.microsoft.com/office/drawing/2014/main" id="{61EFD197-767F-7F4B-8944-A44C00514F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7676" y="4866272"/>
            <a:ext cx="326915" cy="260667"/>
          </a:xfrm>
          <a:prstGeom prst="ellipse">
            <a:avLst/>
          </a:prstGeom>
          <a:noFill/>
          <a:ln w="9525">
            <a:solidFill>
              <a:srgbClr val="33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 sz="1633">
              <a:solidFill>
                <a:srgbClr val="FF0000"/>
              </a:solidFill>
            </a:endParaRPr>
          </a:p>
        </p:txBody>
      </p:sp>
      <p:sp>
        <p:nvSpPr>
          <p:cNvPr id="64523" name="Oval 11">
            <a:extLst>
              <a:ext uri="{FF2B5EF4-FFF2-40B4-BE49-F238E27FC236}">
                <a16:creationId xmlns:a16="http://schemas.microsoft.com/office/drawing/2014/main" id="{D3670CCB-F15B-9841-89C3-887BE3D1A2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77365" y="3493807"/>
            <a:ext cx="326915" cy="262108"/>
          </a:xfrm>
          <a:prstGeom prst="ellipse">
            <a:avLst/>
          </a:prstGeom>
          <a:noFill/>
          <a:ln w="9525">
            <a:solidFill>
              <a:srgbClr val="33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 sz="1633">
              <a:solidFill>
                <a:srgbClr val="FF0000"/>
              </a:solidFill>
            </a:endParaRPr>
          </a:p>
        </p:txBody>
      </p:sp>
      <p:sp>
        <p:nvSpPr>
          <p:cNvPr id="64524" name="Oval 12">
            <a:extLst>
              <a:ext uri="{FF2B5EF4-FFF2-40B4-BE49-F238E27FC236}">
                <a16:creationId xmlns:a16="http://schemas.microsoft.com/office/drawing/2014/main" id="{D30F3FF0-B363-EB42-9C71-68D9635E69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20838" y="2841420"/>
            <a:ext cx="325474" cy="260667"/>
          </a:xfrm>
          <a:prstGeom prst="ellipse">
            <a:avLst/>
          </a:prstGeom>
          <a:noFill/>
          <a:ln w="9525">
            <a:solidFill>
              <a:srgbClr val="33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 sz="1633">
              <a:solidFill>
                <a:srgbClr val="FF0000"/>
              </a:solidFill>
            </a:endParaRPr>
          </a:p>
        </p:txBody>
      </p:sp>
      <p:sp>
        <p:nvSpPr>
          <p:cNvPr id="64525" name="Oval 13">
            <a:extLst>
              <a:ext uri="{FF2B5EF4-FFF2-40B4-BE49-F238E27FC236}">
                <a16:creationId xmlns:a16="http://schemas.microsoft.com/office/drawing/2014/main" id="{F791F0AA-800E-B441-84AE-1CFA920D78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7676" y="2187591"/>
            <a:ext cx="326915" cy="262108"/>
          </a:xfrm>
          <a:prstGeom prst="ellipse">
            <a:avLst/>
          </a:prstGeom>
          <a:noFill/>
          <a:ln w="9525">
            <a:solidFill>
              <a:srgbClr val="33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 sz="1633">
              <a:solidFill>
                <a:srgbClr val="FF0000"/>
              </a:solidFill>
            </a:endParaRPr>
          </a:p>
        </p:txBody>
      </p:sp>
      <p:sp>
        <p:nvSpPr>
          <p:cNvPr id="64526" name="Oval 14">
            <a:extLst>
              <a:ext uri="{FF2B5EF4-FFF2-40B4-BE49-F238E27FC236}">
                <a16:creationId xmlns:a16="http://schemas.microsoft.com/office/drawing/2014/main" id="{F1363F1C-85E5-CB41-ADAB-96FF053DD2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04280" y="3037280"/>
            <a:ext cx="326914" cy="260667"/>
          </a:xfrm>
          <a:prstGeom prst="ellipse">
            <a:avLst/>
          </a:prstGeom>
          <a:noFill/>
          <a:ln w="9525">
            <a:solidFill>
              <a:srgbClr val="33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 sz="1633">
              <a:solidFill>
                <a:srgbClr val="FF0000"/>
              </a:solidFill>
            </a:endParaRPr>
          </a:p>
        </p:txBody>
      </p:sp>
      <p:sp>
        <p:nvSpPr>
          <p:cNvPr id="64527" name="Oval 15">
            <a:extLst>
              <a:ext uri="{FF2B5EF4-FFF2-40B4-BE49-F238E27FC236}">
                <a16:creationId xmlns:a16="http://schemas.microsoft.com/office/drawing/2014/main" id="{3FFFD2C7-FCD3-5642-93A8-11DD1CEDCF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04280" y="2514504"/>
            <a:ext cx="326914" cy="260668"/>
          </a:xfrm>
          <a:prstGeom prst="ellipse">
            <a:avLst/>
          </a:prstGeom>
          <a:noFill/>
          <a:ln w="9525">
            <a:solidFill>
              <a:srgbClr val="33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DE" sz="1633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3196</Words>
  <Application>Microsoft Macintosh PowerPoint</Application>
  <PresentationFormat>Breitbild</PresentationFormat>
  <Paragraphs>173</Paragraphs>
  <Slides>45</Slides>
  <Notes>29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45</vt:i4>
      </vt:variant>
    </vt:vector>
  </HeadingPairs>
  <TitlesOfParts>
    <vt:vector size="52" baseType="lpstr">
      <vt:lpstr>Arial Unicode MS</vt:lpstr>
      <vt:lpstr>Arial</vt:lpstr>
      <vt:lpstr>Calibri</vt:lpstr>
      <vt:lpstr>Calibri Light</vt:lpstr>
      <vt:lpstr>Times New Roman</vt:lpstr>
      <vt:lpstr>Wingdings</vt:lpstr>
      <vt:lpstr>Office</vt:lpstr>
      <vt:lpstr>Современный русский язык</vt:lpstr>
      <vt:lpstr>Актуальные проблемы системы гласных</vt:lpstr>
      <vt:lpstr>Актуальные проблемы системы гласных</vt:lpstr>
      <vt:lpstr>Актуальные проблемы системы гласных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Проблемы для фонологии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Современный русский язык</dc:title>
  <dc:creator>Giger, Markus</dc:creator>
  <cp:lastModifiedBy>Giger, Markus</cp:lastModifiedBy>
  <cp:revision>227</cp:revision>
  <dcterms:created xsi:type="dcterms:W3CDTF">2021-09-25T11:08:35Z</dcterms:created>
  <dcterms:modified xsi:type="dcterms:W3CDTF">2025-10-14T10:43:43Z</dcterms:modified>
</cp:coreProperties>
</file>