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390" r:id="rId3"/>
    <p:sldId id="405" r:id="rId4"/>
    <p:sldId id="266" r:id="rId5"/>
    <p:sldId id="267" r:id="rId6"/>
    <p:sldId id="420" r:id="rId7"/>
    <p:sldId id="292" r:id="rId8"/>
    <p:sldId id="272" r:id="rId9"/>
    <p:sldId id="271" r:id="rId10"/>
    <p:sldId id="419" r:id="rId11"/>
    <p:sldId id="257" r:id="rId12"/>
    <p:sldId id="406" r:id="rId13"/>
    <p:sldId id="407" r:id="rId14"/>
    <p:sldId id="286" r:id="rId15"/>
    <p:sldId id="408" r:id="rId16"/>
    <p:sldId id="294" r:id="rId17"/>
    <p:sldId id="289" r:id="rId18"/>
    <p:sldId id="409" r:id="rId19"/>
    <p:sldId id="418" r:id="rId20"/>
    <p:sldId id="410" r:id="rId21"/>
    <p:sldId id="412" r:id="rId22"/>
    <p:sldId id="262" r:id="rId23"/>
    <p:sldId id="278" r:id="rId24"/>
    <p:sldId id="258" r:id="rId25"/>
    <p:sldId id="413" r:id="rId26"/>
    <p:sldId id="423" r:id="rId27"/>
    <p:sldId id="414" r:id="rId28"/>
    <p:sldId id="268" r:id="rId29"/>
    <p:sldId id="421" r:id="rId30"/>
    <p:sldId id="269" r:id="rId31"/>
    <p:sldId id="415" r:id="rId32"/>
    <p:sldId id="422" r:id="rId33"/>
    <p:sldId id="270" r:id="rId34"/>
    <p:sldId id="264" r:id="rId35"/>
    <p:sldId id="416" r:id="rId3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45" autoAdjust="0"/>
    <p:restoredTop sz="74498" autoAdjust="0"/>
  </p:normalViewPr>
  <p:slideViewPr>
    <p:cSldViewPr snapToGrid="0">
      <p:cViewPr varScale="1">
        <p:scale>
          <a:sx n="79" d="100"/>
          <a:sy n="79" d="100"/>
        </p:scale>
        <p:origin x="14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16C3F-2509-4394-AFEE-DB43A58B24F5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57C8D-3ED2-42AC-BC5F-4BE324B154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11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members of a society continuously shape this system through communication</a:t>
            </a:r>
          </a:p>
          <a:p>
            <a:r>
              <a:rPr lang="en-US" dirty="0"/>
              <a:t>communication can be regarded as culturally determined</a:t>
            </a:r>
          </a:p>
          <a:p>
            <a:endParaRPr lang="cs-CZ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D29F2-5943-415B-B353-E6E5138A54EC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8552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bfbaf40677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bfbaf40677_0_161:notes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bf1e85cd2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bf1e85cd23_0_25:notes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shared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beliefs, narratives, and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cultural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heritage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collectively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held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endParaRPr lang="de-DE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endParaRPr lang="de-DE" sz="12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cs-CZ" sz="1200" dirty="0" err="1"/>
              <a:t>provides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group</a:t>
            </a:r>
            <a:r>
              <a:rPr lang="cs-CZ" sz="1200" dirty="0"/>
              <a:t> a </a:t>
            </a:r>
            <a:r>
              <a:rPr lang="cs-CZ" sz="1200" dirty="0" err="1"/>
              <a:t>self-portrait</a:t>
            </a:r>
            <a:r>
              <a:rPr lang="cs-CZ" sz="1200" dirty="0"/>
              <a:t> </a:t>
            </a:r>
            <a:r>
              <a:rPr lang="cs-CZ" sz="1200" dirty="0" err="1"/>
              <a:t>that</a:t>
            </a:r>
            <a:r>
              <a:rPr lang="cs-CZ" sz="1200" dirty="0"/>
              <a:t> </a:t>
            </a:r>
            <a:r>
              <a:rPr lang="cs-CZ" sz="1200" dirty="0" err="1"/>
              <a:t>unfolds</a:t>
            </a:r>
            <a:r>
              <a:rPr lang="de-DE" sz="1200" dirty="0"/>
              <a:t> </a:t>
            </a:r>
            <a:r>
              <a:rPr lang="cs-CZ" sz="1200" dirty="0" err="1"/>
              <a:t>through</a:t>
            </a:r>
            <a:r>
              <a:rPr lang="cs-CZ" sz="1200" dirty="0"/>
              <a:t> </a:t>
            </a:r>
            <a:r>
              <a:rPr lang="cs-CZ" sz="1200" dirty="0" err="1"/>
              <a:t>time</a:t>
            </a:r>
            <a:r>
              <a:rPr lang="de-DE" sz="1200" dirty="0"/>
              <a:t>,</a:t>
            </a:r>
            <a:r>
              <a:rPr lang="cs-CZ" sz="1200" dirty="0"/>
              <a:t> </a:t>
            </a:r>
            <a:r>
              <a:rPr lang="de-DE" sz="1200" dirty="0" err="1"/>
              <a:t>since</a:t>
            </a:r>
            <a:r>
              <a:rPr lang="de-DE" sz="1200" dirty="0"/>
              <a:t> </a:t>
            </a:r>
            <a:r>
              <a:rPr lang="de-DE" sz="1200" dirty="0" err="1"/>
              <a:t>it</a:t>
            </a:r>
            <a:r>
              <a:rPr lang="de-DE" sz="1200" dirty="0"/>
              <a:t> </a:t>
            </a:r>
            <a:r>
              <a:rPr lang="de-DE" sz="1200" dirty="0" err="1"/>
              <a:t>is</a:t>
            </a:r>
            <a:r>
              <a:rPr lang="de-DE" sz="1200" dirty="0"/>
              <a:t> an </a:t>
            </a:r>
            <a:r>
              <a:rPr lang="cs-CZ" sz="1200" dirty="0"/>
              <a:t>image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past </a:t>
            </a:r>
            <a:r>
              <a:rPr lang="de-DE" sz="1200" dirty="0" err="1"/>
              <a:t>that</a:t>
            </a:r>
            <a:r>
              <a:rPr lang="cs-CZ" sz="1200" dirty="0"/>
              <a:t> </a:t>
            </a:r>
            <a:r>
              <a:rPr lang="cs-CZ" sz="1200" dirty="0" err="1"/>
              <a:t>allows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group</a:t>
            </a:r>
            <a:r>
              <a:rPr lang="cs-CZ" sz="1200" dirty="0"/>
              <a:t> </a:t>
            </a:r>
            <a:r>
              <a:rPr lang="de-DE" sz="1200" dirty="0"/>
              <a:t>t</a:t>
            </a:r>
            <a:r>
              <a:rPr lang="cs-CZ" sz="1200" dirty="0"/>
              <a:t>o </a:t>
            </a:r>
            <a:r>
              <a:rPr lang="cs-CZ" sz="1200" dirty="0" err="1"/>
              <a:t>recognize</a:t>
            </a:r>
            <a:r>
              <a:rPr lang="cs-CZ" sz="1200" dirty="0"/>
              <a:t> </a:t>
            </a:r>
            <a:r>
              <a:rPr lang="cs-CZ" sz="1200" dirty="0" err="1"/>
              <a:t>itself</a:t>
            </a:r>
            <a:endParaRPr lang="cs-CZ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5946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D29F2-5943-415B-B353-E6E5138A54EC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41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de-DE" sz="1200" dirty="0"/>
              <a:t>Collective </a:t>
            </a:r>
            <a:r>
              <a:rPr lang="de-DE" sz="1200" dirty="0" err="1"/>
              <a:t>memory</a:t>
            </a:r>
            <a:r>
              <a:rPr lang="de-DE" sz="1200" dirty="0"/>
              <a:t> </a:t>
            </a:r>
            <a:r>
              <a:rPr lang="cs-CZ" sz="1200" dirty="0" err="1"/>
              <a:t>provides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group</a:t>
            </a:r>
            <a:r>
              <a:rPr lang="cs-CZ" sz="1200" dirty="0"/>
              <a:t> a </a:t>
            </a:r>
            <a:r>
              <a:rPr lang="cs-CZ" sz="1200" dirty="0" err="1"/>
              <a:t>self-portrait</a:t>
            </a:r>
            <a:r>
              <a:rPr lang="cs-CZ" sz="1200" dirty="0"/>
              <a:t> </a:t>
            </a:r>
            <a:r>
              <a:rPr lang="cs-CZ" sz="1200" dirty="0" err="1"/>
              <a:t>that</a:t>
            </a:r>
            <a:r>
              <a:rPr lang="cs-CZ" sz="1200" dirty="0"/>
              <a:t> </a:t>
            </a:r>
            <a:r>
              <a:rPr lang="cs-CZ" sz="1200" dirty="0" err="1"/>
              <a:t>unfolds</a:t>
            </a:r>
            <a:r>
              <a:rPr lang="de-DE" sz="1200" dirty="0"/>
              <a:t> t</a:t>
            </a:r>
            <a:r>
              <a:rPr lang="cs-CZ" sz="1200" dirty="0" err="1"/>
              <a:t>hrough</a:t>
            </a:r>
            <a:r>
              <a:rPr lang="cs-CZ" sz="1200" dirty="0"/>
              <a:t> </a:t>
            </a:r>
            <a:r>
              <a:rPr lang="cs-CZ" sz="1200" dirty="0" err="1"/>
              <a:t>time</a:t>
            </a:r>
            <a:r>
              <a:rPr lang="de-DE" sz="1200" dirty="0"/>
              <a:t>,</a:t>
            </a:r>
            <a:r>
              <a:rPr lang="cs-CZ" sz="1200" dirty="0"/>
              <a:t> </a:t>
            </a:r>
            <a:endParaRPr lang="de-DE" sz="12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de-DE" sz="1200" dirty="0" err="1"/>
              <a:t>since</a:t>
            </a:r>
            <a:r>
              <a:rPr lang="de-DE" sz="1200" dirty="0"/>
              <a:t> </a:t>
            </a:r>
            <a:r>
              <a:rPr lang="de-DE" sz="1200" dirty="0" err="1"/>
              <a:t>it</a:t>
            </a:r>
            <a:r>
              <a:rPr lang="de-DE" sz="1200" dirty="0"/>
              <a:t> </a:t>
            </a:r>
            <a:r>
              <a:rPr lang="de-DE" sz="1200" dirty="0" err="1"/>
              <a:t>is</a:t>
            </a:r>
            <a:r>
              <a:rPr lang="de-DE" sz="1200" dirty="0"/>
              <a:t> an </a:t>
            </a:r>
            <a:r>
              <a:rPr lang="cs-CZ" sz="1200" dirty="0"/>
              <a:t>image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past </a:t>
            </a:r>
            <a:r>
              <a:rPr lang="de-DE" sz="1200" dirty="0" err="1"/>
              <a:t>that</a:t>
            </a:r>
            <a:r>
              <a:rPr lang="cs-CZ" sz="1200" dirty="0"/>
              <a:t> </a:t>
            </a:r>
            <a:r>
              <a:rPr lang="cs-CZ" sz="1200" dirty="0" err="1"/>
              <a:t>allows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group</a:t>
            </a:r>
            <a:r>
              <a:rPr lang="cs-CZ" sz="1200" dirty="0"/>
              <a:t> to </a:t>
            </a:r>
            <a:r>
              <a:rPr lang="cs-CZ" sz="1200" dirty="0" err="1"/>
              <a:t>recognize</a:t>
            </a:r>
            <a:r>
              <a:rPr lang="cs-CZ" sz="1200" dirty="0"/>
              <a:t> </a:t>
            </a:r>
            <a:r>
              <a:rPr lang="cs-CZ" sz="1200" dirty="0" err="1"/>
              <a:t>itself</a:t>
            </a:r>
            <a:endParaRPr lang="de-DE" sz="12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endParaRPr lang="cs-CZ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comprises values, norms, attitudes and assumptions about the character of one's own group</a:t>
            </a:r>
          </a:p>
          <a:p>
            <a:endParaRPr lang="cs-CZ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57C8D-3ED2-42AC-BC5F-4BE324B1540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671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Assumption</a:t>
            </a:r>
          </a:p>
          <a:p>
            <a:pPr marL="534988" indent="-534988"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assume that a collective national self-image is shaped by the historical traditions of thought in which it is placed </a:t>
            </a:r>
          </a:p>
          <a:p>
            <a:pPr marL="534988" indent="-534988"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assume</a:t>
            </a: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that the respective traditions of thought will be observable in the semantic alignment of the national self-image</a:t>
            </a:r>
            <a:endParaRPr lang="cs-C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57C8D-3ED2-42AC-BC5F-4BE324B1540C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4548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Reconstruction </a:t>
            </a:r>
            <a:r>
              <a:rPr lang="de-DE" dirty="0" err="1"/>
              <a:t>of</a:t>
            </a:r>
            <a:r>
              <a:rPr lang="de-DE"/>
              <a:t> …</a:t>
            </a:r>
            <a:endParaRPr lang="cs-CZ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57C8D-3ED2-42AC-BC5F-4BE324B1540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6676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can be seen almost as the first attempt at democratic reform.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57C8D-3ED2-42AC-BC5F-4BE324B1540C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169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D29F2-5943-415B-B353-E6E5138A54EC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711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T</a:t>
            </a:r>
            <a:r>
              <a:rPr lang="en-US" dirty="0"/>
              <a:t>he </a:t>
            </a:r>
            <a:r>
              <a:rPr lang="de-DE" b="1" dirty="0"/>
              <a:t>social </a:t>
            </a:r>
            <a:r>
              <a:rPr lang="en-US" b="1" dirty="0"/>
              <a:t>system </a:t>
            </a:r>
            <a:r>
              <a:rPr lang="en-US" dirty="0"/>
              <a:t>consists of at least four real, interconnected and systematically connected subsystems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/>
              <a:t>Supra-</a:t>
            </a:r>
            <a:r>
              <a:rPr lang="en-US" b="1" dirty="0"/>
              <a:t>groups </a:t>
            </a:r>
            <a:r>
              <a:rPr lang="en-US" dirty="0"/>
              <a:t>comprise several </a:t>
            </a:r>
            <a:r>
              <a:rPr lang="cs-CZ" dirty="0" err="1"/>
              <a:t>social</a:t>
            </a:r>
            <a:r>
              <a:rPr lang="en-US" dirty="0"/>
              <a:t> groups that share a common catalog of norms, values and rules of behavior (</a:t>
            </a:r>
            <a:r>
              <a:rPr lang="en-US" dirty="0" err="1"/>
              <a:t>eg</a:t>
            </a:r>
            <a:r>
              <a:rPr lang="cs-CZ" dirty="0"/>
              <a:t>.</a:t>
            </a:r>
            <a:r>
              <a:rPr lang="en-US" dirty="0"/>
              <a:t> groups of friends, work groups, student circles, etc.) are part of subcultures.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each </a:t>
            </a:r>
            <a:r>
              <a:rPr lang="en-US" b="1" dirty="0"/>
              <a:t>subculture</a:t>
            </a:r>
            <a:r>
              <a:rPr lang="en-US" dirty="0"/>
              <a:t>, a special discourse is used that characterizes that subculture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National society  </a:t>
            </a: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endParaRPr lang="cs-CZ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D29F2-5943-415B-B353-E6E5138A54E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021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w</a:t>
            </a:r>
            <a:r>
              <a:rPr lang="en-US" dirty="0"/>
              <a:t>e can distinguish one </a:t>
            </a:r>
            <a:r>
              <a:rPr lang="cs-CZ" dirty="0"/>
              <a:t>sub-</a:t>
            </a:r>
            <a:r>
              <a:rPr lang="cs-CZ" dirty="0" err="1"/>
              <a:t>culture</a:t>
            </a:r>
            <a:r>
              <a:rPr lang="cs-CZ" dirty="0"/>
              <a:t> </a:t>
            </a:r>
            <a:r>
              <a:rPr lang="en-US" dirty="0"/>
              <a:t>from another by their subcultural discourses</a:t>
            </a:r>
            <a:endParaRPr lang="en-GB" dirty="0"/>
          </a:p>
          <a:p>
            <a:endParaRPr lang="cs-CZ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D29F2-5943-415B-B353-E6E5138A54EC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232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general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overarching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discourse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potentially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mastered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all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members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society</a:t>
            </a:r>
            <a:endParaRPr lang="de-DE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kern="0" dirty="0">
                <a:effectLst/>
                <a:latin typeface="Times New Roman" panose="02020603050405020304" pitchFamily="18" charset="0"/>
              </a:rPr>
              <a:t>integrative </a:t>
            </a:r>
            <a:r>
              <a:rPr lang="de-DE" dirty="0" err="1"/>
              <a:t>semiotic</a:t>
            </a:r>
            <a:r>
              <a:rPr lang="de-DE" dirty="0"/>
              <a:t> </a:t>
            </a:r>
            <a:r>
              <a:rPr lang="de-DE" dirty="0" err="1"/>
              <a:t>space</a:t>
            </a:r>
            <a:r>
              <a:rPr lang="de-DE" dirty="0"/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that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used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all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members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de-DE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society</a:t>
            </a:r>
            <a:endParaRPr lang="de-DE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interdiscourse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produces – in line with all discourses it comprises – the culture of a society through communication and is at the same time culturally determined.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It contains fundamental values, norms and attitudes that are shared by the members of society, that are widely considered essential and 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which there is a broad consensus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Interdiscourse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 such is normative; it regulates all communication and determines 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can be said and in what way.</a:t>
            </a:r>
            <a:endParaRPr lang="cs-CZ" sz="1800" b="1" dirty="0">
              <a:solidFill>
                <a:srgbClr val="000000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cs-CZ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D29F2-5943-415B-B353-E6E5138A54E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248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bfbaf40677_3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bfbaf40677_3_28:notes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79af5fe75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79af5fe75d_0_1:notes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bf1e85cd2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bf1e85cd23_0_25:notes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bf1e85cd2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bf1e85cd23_0_25:notes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memories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community´s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identity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alive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familiar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memories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across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generations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Retains only what still lives in the consciousness of the groups keeping the memory alive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continuous</a:t>
            </a:r>
            <a:r>
              <a:rPr 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constantly</a:t>
            </a:r>
            <a:r>
              <a:rPr 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transformed</a:t>
            </a:r>
            <a:r>
              <a:rPr 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along</a:t>
            </a:r>
            <a:r>
              <a:rPr 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itself</a:t>
            </a:r>
            <a:endParaRPr lang="de-D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3364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bf1e85cd2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bf1e85cd23_0_25:notes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02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8EB0F3-50C5-BC01-83DB-997B7674F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17BAC74-4BE1-81B7-3E93-23F3D15D4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cs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72F5E7-06D2-C98D-BDDB-37B536E66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44296F-3289-9F98-021D-2BF4B5F3E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3C0C61-B130-4544-3236-401A4D249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45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2F852-C004-58E8-31FB-5EDD7B9BC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1CC68D6-425D-E0E7-FD26-D07416F43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FAB8D9-E83B-D857-D593-5664D70BA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9B98F4-1C47-7337-BD42-1AF48B5AF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6C06C52-6EE2-396A-6205-182D08626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62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A76030-5A54-E916-709E-F7033FC52E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A202E2-9A0C-2B98-0D79-0C49F834E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1687AE-9004-177D-87B7-474D75F6C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E68867-DA1C-A737-958C-BE5EE68E1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9BBCEC-F3F0-5CAD-A657-F2CF6B0E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782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163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909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05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F4D6F4-82CE-C840-4331-8A140DF12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43FB59-2BBC-0AF5-40AC-E33CCDF7C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037DDC-E64E-175E-1831-B963367C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E32BD0-999D-0201-BE66-DFF0EDF1B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035F2A-0D81-1F81-B6D1-244E2647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678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EBA4BA-5C4E-1174-DE31-AE83893AA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5A430E-ABDD-E708-84FE-E0E86374E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205977-D9BC-13CF-D344-764DCFBDB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898BD2-DA7F-FC5E-0D55-D61B2841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00AF96-BCF5-D0E5-9E7E-43D4257A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269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C07AC3-8407-F4EF-2AC8-84D936A82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3146CC-E43E-410B-32FA-F225899CFD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BD35340-79EF-1AB6-2D17-BAB7046C4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856431-C6F4-8DA4-EFBE-87F8AC75C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CBF46D-760F-BF77-6218-FFFCC65CD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2E1516-1732-9A9D-D0F2-E940F7C9E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95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7E1C9A-639E-6070-1F4E-AD8951DD0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B5374C-DE83-9501-BF05-60A98EFE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CABD186-B4A2-273D-DE0E-63B47DC8D1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651B97-8783-7A34-D637-407DA31FA8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463591E-DC7D-1D6D-5090-F74EE509B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ECD9AD6-DAD1-05E4-D050-976EAF98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B520A22-A295-0D5C-C577-72B67EE59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DF44787-642F-3ADE-CB00-ED83552A0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759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43620E-9694-D240-41E2-9106E2A6B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9232F3-A718-A5A6-6118-B7B65539C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0136CC6-F2E4-B6E3-1365-E593B70C3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B5ABCE1-DFD5-A1F1-DD98-CEAEE3784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802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5CABD-76BB-44F0-B171-7351570D4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AFEAFF-550D-751F-B2E0-D84295F2D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AD3B82-86E7-8254-6364-08A51958E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7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921FD-F24F-14EF-AEE9-7E15333B1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432BE3-9191-EFB5-71FD-7A4A1E81E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956447-284D-6662-5F77-6DB3C127F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FBEE785-9B66-4A10-8F3F-FE397C573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05C265-3206-6F3C-1FDE-A9CE8D9E6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0AF6E4-E5AC-C8E0-261E-7DC0EC91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056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DFB14-7975-5BA4-490E-84CED9C43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018ED74-6C98-4CF8-0224-964C0E1F6E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534B98-9820-EA79-83C3-791D707E9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F3FB92-FD5E-BE72-BF90-DF143FD37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D91E4A-349F-F43C-D248-3FC7E5F80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4F0D23E-352A-3F96-ECC9-E18DFCCBA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707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5422704-17F1-63DF-1C48-537A7141E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cs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D93AF5-8E28-6816-666D-87A547AF3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cs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E96DA5-3D92-CD12-2CBA-D7A7620744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E804-9BCF-476C-AD9D-9D8929B9354C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182A25-80AA-5786-F3F7-97006F0604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2D8DA6-7536-82ED-3CA2-47705C7DE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B984E-E32D-4B70-8561-8CF37CFAF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51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15FF844B-9CA4-6D75-724D-A9E5C6EC5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71800"/>
            <a:ext cx="9144000" cy="22860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de-DE" sz="3800" dirty="0"/>
              <a:t>Reading and Understanding </a:t>
            </a:r>
          </a:p>
          <a:p>
            <a:pPr algn="ctr"/>
            <a:r>
              <a:rPr lang="de-DE" sz="3800" dirty="0"/>
              <a:t>Scientific Texts </a:t>
            </a:r>
            <a:r>
              <a:rPr lang="de-DE" sz="3800" dirty="0" err="1"/>
              <a:t>about</a:t>
            </a:r>
            <a:r>
              <a:rPr lang="de-DE" sz="3800" dirty="0"/>
              <a:t> Culture</a:t>
            </a:r>
          </a:p>
          <a:p>
            <a:pPr algn="ctr"/>
            <a:endParaRPr lang="de-DE" sz="2200" dirty="0"/>
          </a:p>
          <a:p>
            <a:pPr algn="ctr"/>
            <a:endParaRPr lang="de-DE" sz="2200" dirty="0"/>
          </a:p>
          <a:p>
            <a:pPr algn="ctr"/>
            <a:r>
              <a:rPr lang="de-DE" sz="3000" dirty="0"/>
              <a:t>Ulrike Notarp</a:t>
            </a:r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D51E128-E729-219C-0F3C-B053683EFA2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16557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60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 Light"/>
              </a:rPr>
              <a:t>Cross-Cultural</a:t>
            </a:r>
            <a:r>
              <a:rPr lang="cs-CZ" sz="6000" b="0" i="0" u="none" strike="noStrike" kern="1200" cap="none" spc="0" baseline="0" dirty="0">
                <a:solidFill>
                  <a:srgbClr val="000000"/>
                </a:solidFill>
                <a:uFillTx/>
                <a:latin typeface="Calibri Light"/>
              </a:rPr>
              <a:t> </a:t>
            </a:r>
            <a:r>
              <a:rPr lang="cs-CZ" sz="60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 Light"/>
              </a:rPr>
              <a:t>Studies</a:t>
            </a:r>
            <a:endParaRPr lang="cs-CZ" sz="6000" b="0" i="0" u="none" strike="noStrike" kern="1200" cap="none" spc="0" baseline="0" dirty="0">
              <a:solidFill>
                <a:srgbClr val="000000"/>
              </a:solidFill>
              <a:uFillTx/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46956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FC4F7-A5E9-B188-BCE8-7A678BD73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Oval 3">
            <a:extLst>
              <a:ext uri="{FF2B5EF4-FFF2-40B4-BE49-F238E27FC236}">
                <a16:creationId xmlns:a16="http://schemas.microsoft.com/office/drawing/2014/main" id="{EF7EC939-6D1C-FAA1-6FC5-399AFDC47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538" y="170688"/>
            <a:ext cx="8402045" cy="643737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dirty="0"/>
          </a:p>
        </p:txBody>
      </p:sp>
      <p:sp>
        <p:nvSpPr>
          <p:cNvPr id="15" name="Oval 1">
            <a:extLst>
              <a:ext uri="{FF2B5EF4-FFF2-40B4-BE49-F238E27FC236}">
                <a16:creationId xmlns:a16="http://schemas.microsoft.com/office/drawing/2014/main" id="{C7562FE4-8F16-9E0D-5EB4-27CABF6AE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3066" y="4244245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2">
            <a:extLst>
              <a:ext uri="{FF2B5EF4-FFF2-40B4-BE49-F238E27FC236}">
                <a16:creationId xmlns:a16="http://schemas.microsoft.com/office/drawing/2014/main" id="{A4C1D74A-A3A6-7E51-8EB4-1038478CF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9125" y="1873079"/>
            <a:ext cx="3369133" cy="28550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Oval 2">
            <a:extLst>
              <a:ext uri="{FF2B5EF4-FFF2-40B4-BE49-F238E27FC236}">
                <a16:creationId xmlns:a16="http://schemas.microsoft.com/office/drawing/2014/main" id="{86F6DEBC-7423-6CDD-09D5-285F1E7E9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6015" y="1907437"/>
            <a:ext cx="3121210" cy="270505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Oval 1">
            <a:extLst>
              <a:ext uri="{FF2B5EF4-FFF2-40B4-BE49-F238E27FC236}">
                <a16:creationId xmlns:a16="http://schemas.microsoft.com/office/drawing/2014/main" id="{505312FD-AC8E-7E6A-9CB6-B2226CA98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825" y="3051994"/>
            <a:ext cx="1277736" cy="1047516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4EDE256B-B422-6FEB-679B-B020CE165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561" y="750962"/>
            <a:ext cx="3305024" cy="9002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Third</a:t>
            </a:r>
            <a:r>
              <a:rPr lang="cs-CZ" b="1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b="1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cs-CZ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eality</a:t>
            </a:r>
            <a:r>
              <a:rPr lang="cs-CZ" b="1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(≈ </a:t>
            </a:r>
            <a:r>
              <a:rPr lang="cs-CZ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Culture</a:t>
            </a:r>
            <a:r>
              <a:rPr lang="cs-CZ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Society</a:t>
            </a:r>
            <a:r>
              <a:rPr lang="de-DE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+</a:t>
            </a:r>
            <a:endParaRPr lang="cs-CZ" dirty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Interdi</a:t>
            </a:r>
            <a:r>
              <a:rPr lang="cs-CZ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course</a:t>
            </a:r>
            <a:r>
              <a:rPr lang="de-DE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cs-CZ" dirty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FBA0ECF3-7D4D-8E2E-156D-DCD1AF43D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181" y="2247054"/>
            <a:ext cx="1446619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Subculture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3B26C92D-9C32-E3F5-612B-82AAC44C4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9460" y="3234947"/>
            <a:ext cx="1075052" cy="5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5F96A5C-9DF9-BE8F-3823-958725AFCE3D}"/>
              </a:ext>
            </a:extLst>
          </p:cNvPr>
          <p:cNvSpPr txBox="1"/>
          <p:nvPr/>
        </p:nvSpPr>
        <p:spPr>
          <a:xfrm>
            <a:off x="3718852" y="4534111"/>
            <a:ext cx="177417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cs-CZ" dirty="0" err="1"/>
              <a:t>Special</a:t>
            </a:r>
            <a:r>
              <a:rPr lang="cs-CZ" dirty="0"/>
              <a:t> </a:t>
            </a:r>
            <a:r>
              <a:rPr lang="cs-CZ" dirty="0" err="1"/>
              <a:t>discourse</a:t>
            </a:r>
            <a:endParaRPr lang="en-GB" sz="1600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DBD8811-13CB-24E3-96F6-437F42AD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3348" y="5233087"/>
            <a:ext cx="479737" cy="310465"/>
          </a:xfrm>
        </p:spPr>
        <p:txBody>
          <a:bodyPr/>
          <a:lstStyle/>
          <a:p>
            <a:fld id="{11022783-759A-48A1-AB34-CC503BCBA6DC}" type="slidenum">
              <a:rPr lang="en-GB"/>
              <a:pPr/>
              <a:t>10</a:t>
            </a:fld>
            <a:endParaRPr lang="en-GB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4B00A84-7BB1-E63F-644D-5DE70ACE3F1B}"/>
              </a:ext>
            </a:extLst>
          </p:cNvPr>
          <p:cNvSpPr txBox="1"/>
          <p:nvPr/>
        </p:nvSpPr>
        <p:spPr>
          <a:xfrm>
            <a:off x="8557228" y="6087271"/>
            <a:ext cx="16492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dirty="0"/>
              <a:t>M. </a:t>
            </a:r>
            <a:r>
              <a:rPr lang="cs-CZ" sz="1350" dirty="0" err="1"/>
              <a:t>Fleischer</a:t>
            </a:r>
            <a:r>
              <a:rPr lang="cs-CZ" sz="1350" dirty="0"/>
              <a:t> 2006</a:t>
            </a:r>
          </a:p>
        </p:txBody>
      </p:sp>
      <p:sp>
        <p:nvSpPr>
          <p:cNvPr id="4" name="Oval 1">
            <a:extLst>
              <a:ext uri="{FF2B5EF4-FFF2-40B4-BE49-F238E27FC236}">
                <a16:creationId xmlns:a16="http://schemas.microsoft.com/office/drawing/2014/main" id="{FDC870EE-3576-2DEB-FC3D-6C76C8F8B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9093" y="2815613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de-DE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1">
            <a:extLst>
              <a:ext uri="{FF2B5EF4-FFF2-40B4-BE49-F238E27FC236}">
                <a16:creationId xmlns:a16="http://schemas.microsoft.com/office/drawing/2014/main" id="{E07B02BB-0EE6-322C-27D1-06CF12FB5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604" y="2975277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1">
            <a:extLst>
              <a:ext uri="{FF2B5EF4-FFF2-40B4-BE49-F238E27FC236}">
                <a16:creationId xmlns:a16="http://schemas.microsoft.com/office/drawing/2014/main" id="{6BB37F85-71F4-C2AF-6F66-05EEED2D5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816" y="3590879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de-DE" sz="16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9C080BB-AE13-293F-3B9C-3303E3D15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8164" y="2206345"/>
            <a:ext cx="1446618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Subculture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D9810F4-B096-E02A-D966-75C198FE0A37}"/>
              </a:ext>
            </a:extLst>
          </p:cNvPr>
          <p:cNvSpPr txBox="1"/>
          <p:nvPr/>
        </p:nvSpPr>
        <p:spPr>
          <a:xfrm>
            <a:off x="6159123" y="4933004"/>
            <a:ext cx="198240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bg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cs-CZ" dirty="0" err="1"/>
              <a:t>Special</a:t>
            </a:r>
            <a:r>
              <a:rPr lang="cs-CZ" dirty="0"/>
              <a:t> </a:t>
            </a:r>
            <a:r>
              <a:rPr lang="cs-CZ" dirty="0" err="1"/>
              <a:t>discourse</a:t>
            </a:r>
            <a:endParaRPr lang="en-GB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38055A7E-F7B5-3501-F904-22F5DEEA1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5088" y="2862777"/>
            <a:ext cx="144661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Discourse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pPr indent="336947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B7DEE0F8-1537-DAAE-0924-33323216C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030" y="2627315"/>
            <a:ext cx="144661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Discourse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pPr indent="336947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8CB66E45-08C6-B18F-DDC7-9F85E0968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4088" y="5510349"/>
            <a:ext cx="2503147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65485"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sz="825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Interdi</a:t>
            </a:r>
            <a:r>
              <a:rPr lang="cs-CZ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scourse</a:t>
            </a:r>
            <a:r>
              <a:rPr lang="de-DE" b="1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cs-CZ" sz="13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4C9979D-6F0C-510F-58E3-68247C25C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1435" y="4032968"/>
            <a:ext cx="1446619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5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Discourse</a:t>
            </a: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">
            <a:extLst>
              <a:ext uri="{FF2B5EF4-FFF2-40B4-BE49-F238E27FC236}">
                <a16:creationId xmlns:a16="http://schemas.microsoft.com/office/drawing/2014/main" id="{D449FAA7-2738-DF2C-05F6-CC6DC9E3C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678" y="4881125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04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D0EBE-CC1B-B0A9-923A-00A1D648C4A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de-DE" b="1" dirty="0"/>
              <a:t>2.</a:t>
            </a:r>
            <a:r>
              <a:rPr lang="de-DE" dirty="0"/>
              <a:t> </a:t>
            </a:r>
            <a:r>
              <a:rPr lang="de-DE" b="1" dirty="0" err="1"/>
              <a:t>History</a:t>
            </a:r>
            <a:r>
              <a:rPr lang="de-DE" b="1" dirty="0"/>
              <a:t> &amp; Collective Memory </a:t>
            </a:r>
            <a:br>
              <a:rPr lang="de-DE" dirty="0"/>
            </a:br>
            <a:r>
              <a:rPr lang="de-DE" sz="3200" dirty="0"/>
              <a:t>M. Halbwachs</a:t>
            </a:r>
            <a:endParaRPr lang="cs-CZ" sz="3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3313C8-82E8-363A-82C6-2D127A7E9B30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HISTORICAL MEMORY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Google Shape;88;p18">
            <a:extLst>
              <a:ext uri="{FF2B5EF4-FFF2-40B4-BE49-F238E27FC236}">
                <a16:creationId xmlns:a16="http://schemas.microsoft.com/office/drawing/2014/main" id="{1CF45689-C985-AAFC-77DB-5CA4801EFA33}"/>
              </a:ext>
            </a:extLst>
          </p:cNvPr>
          <p:cNvSpPr txBox="1">
            <a:spLocks/>
          </p:cNvSpPr>
          <p:nvPr/>
        </p:nvSpPr>
        <p:spPr>
          <a:xfrm>
            <a:off x="1028853" y="2629871"/>
            <a:ext cx="5053894" cy="3359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cs-CZ" sz="3200" dirty="0"/>
              <a:t>INDIVIDUAL / </a:t>
            </a:r>
            <a:r>
              <a:rPr lang="cs-CZ" sz="3200" b="1" dirty="0"/>
              <a:t>AUTO-BIOGRAPHICAL MEMORY</a:t>
            </a:r>
            <a:endParaRPr lang="cs-CZ" sz="3200" b="1" i="1" dirty="0"/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cs-CZ" sz="3200" i="1" dirty="0"/>
              <a:t>INTERNAL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cs-CZ" sz="2700" b="1" dirty="0"/>
          </a:p>
        </p:txBody>
      </p:sp>
      <p:sp>
        <p:nvSpPr>
          <p:cNvPr id="6" name="Google Shape;89;p18">
            <a:extLst>
              <a:ext uri="{FF2B5EF4-FFF2-40B4-BE49-F238E27FC236}">
                <a16:creationId xmlns:a16="http://schemas.microsoft.com/office/drawing/2014/main" id="{B5757145-15EC-6B55-D452-1E43D32BC7BE}"/>
              </a:ext>
            </a:extLst>
          </p:cNvPr>
          <p:cNvSpPr txBox="1">
            <a:spLocks/>
          </p:cNvSpPr>
          <p:nvPr/>
        </p:nvSpPr>
        <p:spPr>
          <a:xfrm>
            <a:off x="6354670" y="2629870"/>
            <a:ext cx="4808477" cy="33594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/>
              <a:t>COLLECTIVE</a:t>
            </a:r>
            <a:r>
              <a:rPr lang="en-US" sz="3200" dirty="0"/>
              <a:t> MEMORY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/>
              <a:t>EXTERNAL TO THE INDIVIDUAL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/>
              <a:t>INTERNAL TO THE GROUP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08202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>
            <a:spLocks noGrp="1"/>
          </p:cNvSpPr>
          <p:nvPr>
            <p:ph type="title"/>
          </p:nvPr>
        </p:nvSpPr>
        <p:spPr>
          <a:xfrm>
            <a:off x="415600" y="134778"/>
            <a:ext cx="11360800" cy="6345245"/>
          </a:xfrm>
          <a:prstGeom prst="rect">
            <a:avLst/>
          </a:prstGeom>
          <a:solidFill>
            <a:srgbClr val="FFFFCC"/>
          </a:solidFill>
        </p:spPr>
        <p:txBody>
          <a:bodyPr spcFirstLastPara="1" vert="horz" wrap="square" lIns="121900" tIns="121900" rIns="121900" bIns="121900" rtlCol="0" anchor="ctr" anchorCtr="0">
            <a:normAutofit fontScale="90000"/>
          </a:bodyPr>
          <a:lstStyle/>
          <a:p>
            <a:br>
              <a:rPr lang="en" dirty="0"/>
            </a:br>
            <a:br>
              <a:rPr lang="en" dirty="0"/>
            </a:br>
            <a:r>
              <a:rPr lang="en" dirty="0"/>
              <a:t>Autobiographical memory; which contains personally experienced events</a:t>
            </a:r>
            <a:endParaRPr dirty="0"/>
          </a:p>
          <a:p>
            <a:pPr>
              <a:buClr>
                <a:schemeClr val="dk1"/>
              </a:buClr>
              <a:buSzPct val="30555"/>
            </a:pPr>
            <a:endParaRPr dirty="0"/>
          </a:p>
          <a:p>
            <a:r>
              <a:rPr lang="en" dirty="0"/>
              <a:t>Collective memory; which contains events that </a:t>
            </a:r>
            <a:r>
              <a:rPr lang="cs-CZ" dirty="0"/>
              <a:t>are </a:t>
            </a:r>
            <a:r>
              <a:rPr lang="cs-CZ" dirty="0" err="1"/>
              <a:t>transmitted</a:t>
            </a:r>
            <a:r>
              <a:rPr lang="cs-CZ" dirty="0"/>
              <a:t> </a:t>
            </a:r>
            <a:r>
              <a:rPr lang="en" dirty="0"/>
              <a:t>to an individual by other members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community</a:t>
            </a:r>
            <a:endParaRPr dirty="0"/>
          </a:p>
          <a:p>
            <a:pPr>
              <a:buClr>
                <a:schemeClr val="dk1"/>
              </a:buClr>
              <a:buSzPct val="30555"/>
            </a:pPr>
            <a:endParaRPr dirty="0"/>
          </a:p>
          <a:p>
            <a:pPr>
              <a:buClr>
                <a:schemeClr val="dk1"/>
              </a:buClr>
              <a:buSzPct val="30555"/>
            </a:pPr>
            <a:r>
              <a:rPr lang="en" dirty="0"/>
              <a:t>Historical memory; which shapes the past through the works of historians</a:t>
            </a:r>
            <a:endParaRPr dirty="0"/>
          </a:p>
          <a:p>
            <a:pPr>
              <a:buClr>
                <a:schemeClr val="dk1"/>
              </a:buClr>
              <a:buSzPct val="30555"/>
            </a:pPr>
            <a:endParaRPr dirty="0"/>
          </a:p>
          <a:p>
            <a:endParaRPr dirty="0"/>
          </a:p>
        </p:txBody>
      </p:sp>
      <p:cxnSp>
        <p:nvCxnSpPr>
          <p:cNvPr id="163" name="Google Shape;163;p29"/>
          <p:cNvCxnSpPr/>
          <p:nvPr/>
        </p:nvCxnSpPr>
        <p:spPr>
          <a:xfrm rot="10800000" flipH="1">
            <a:off x="415600" y="2021973"/>
            <a:ext cx="11397200" cy="1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" name="Google Shape;164;p29"/>
          <p:cNvCxnSpPr/>
          <p:nvPr/>
        </p:nvCxnSpPr>
        <p:spPr>
          <a:xfrm rot="10800000" flipH="1">
            <a:off x="379200" y="4584478"/>
            <a:ext cx="11397200" cy="1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Zástupný symbol pro číslo snímk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15600" y="317376"/>
            <a:ext cx="11360800" cy="1193372"/>
          </a:xfrm>
          <a:prstGeom prst="rect">
            <a:avLst/>
          </a:prstGeom>
          <a:solidFill>
            <a:srgbClr val="FFC000"/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lvl="0" algn="ctr"/>
            <a:r>
              <a:rPr lang="cs-CZ" dirty="0" err="1"/>
              <a:t>The</a:t>
            </a:r>
            <a:r>
              <a:rPr lang="cs-CZ" dirty="0"/>
              <a:t> </a:t>
            </a:r>
            <a:r>
              <a:rPr lang="en" dirty="0"/>
              <a:t>Individual </a:t>
            </a:r>
            <a:r>
              <a:rPr lang="de-DE" dirty="0"/>
              <a:t>(</a:t>
            </a:r>
            <a:r>
              <a:rPr lang="cs-CZ" dirty="0" err="1"/>
              <a:t>Autobiographical</a:t>
            </a:r>
            <a:r>
              <a:rPr lang="de-DE" dirty="0"/>
              <a:t>)</a:t>
            </a:r>
            <a:r>
              <a:rPr lang="cs-CZ" dirty="0"/>
              <a:t> </a:t>
            </a:r>
            <a:r>
              <a:rPr lang="en" dirty="0"/>
              <a:t>Memory</a:t>
            </a:r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415600" y="1628668"/>
            <a:ext cx="11360800" cy="4746793"/>
          </a:xfrm>
          <a:prstGeom prst="rect">
            <a:avLst/>
          </a:prstGeom>
          <a:solidFill>
            <a:srgbClr val="FFFFCC"/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endParaRPr lang="cs-CZ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 err="1"/>
              <a:t>internal</a:t>
            </a:r>
            <a:endParaRPr lang="cs-CZ" sz="3200" dirty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 err="1"/>
              <a:t>is</a:t>
            </a:r>
            <a:r>
              <a:rPr lang="cs-CZ" sz="3200" dirty="0"/>
              <a:t> </a:t>
            </a:r>
            <a:r>
              <a:rPr lang="cs-CZ" sz="3200" dirty="0" err="1"/>
              <a:t>unique</a:t>
            </a:r>
            <a:r>
              <a:rPr lang="cs-CZ" sz="3200" dirty="0"/>
              <a:t>, </a:t>
            </a:r>
            <a:r>
              <a:rPr lang="cs-CZ" sz="3200" dirty="0" err="1"/>
              <a:t>placed</a:t>
            </a:r>
            <a:r>
              <a:rPr lang="cs-CZ" sz="3200" dirty="0"/>
              <a:t> in </a:t>
            </a:r>
            <a:r>
              <a:rPr lang="cs-CZ" sz="3200" dirty="0" err="1"/>
              <a:t>the</a:t>
            </a:r>
            <a:r>
              <a:rPr lang="cs-CZ" sz="3200" dirty="0"/>
              <a:t> framework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one´s</a:t>
            </a:r>
            <a:r>
              <a:rPr lang="cs-CZ" sz="3200" dirty="0"/>
              <a:t> personality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 err="1"/>
              <a:t>one´s</a:t>
            </a:r>
            <a:r>
              <a:rPr lang="cs-CZ" sz="3200" dirty="0"/>
              <a:t> </a:t>
            </a:r>
            <a:r>
              <a:rPr lang="cs-CZ" sz="3200" dirty="0" err="1"/>
              <a:t>own</a:t>
            </a:r>
            <a:r>
              <a:rPr lang="cs-CZ" sz="3200" dirty="0"/>
              <a:t> </a:t>
            </a:r>
            <a:r>
              <a:rPr lang="cs-CZ" sz="3200" b="1" dirty="0" err="1"/>
              <a:t>experience</a:t>
            </a:r>
            <a:endParaRPr lang="cs-CZ" sz="3200" b="1" dirty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32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bas</a:t>
            </a:r>
            <a:r>
              <a:rPr lang="cs-CZ" sz="3200" dirty="0" err="1"/>
              <a:t>ed</a:t>
            </a:r>
            <a:r>
              <a:rPr lang="en-US" sz="3200" dirty="0"/>
              <a:t> o</a:t>
            </a:r>
            <a:r>
              <a:rPr lang="cs-CZ" sz="3200" dirty="0"/>
              <a:t>n</a:t>
            </a:r>
            <a:r>
              <a:rPr lang="en-US" sz="3200" dirty="0"/>
              <a:t> </a:t>
            </a:r>
            <a:r>
              <a:rPr lang="en-US" sz="3200" b="1" dirty="0"/>
              <a:t>words </a:t>
            </a:r>
            <a:r>
              <a:rPr lang="de-DE" sz="3200" b="1" dirty="0"/>
              <a:t>(</a:t>
            </a:r>
            <a:r>
              <a:rPr lang="de-DE" sz="3200" b="1" dirty="0" err="1"/>
              <a:t>language</a:t>
            </a:r>
            <a:r>
              <a:rPr lang="de-DE" sz="3200" b="1" dirty="0"/>
              <a:t>) </a:t>
            </a:r>
            <a:r>
              <a:rPr lang="en-US" sz="3200" b="1" dirty="0"/>
              <a:t>and ideas (concepts)</a:t>
            </a:r>
            <a:endParaRPr lang="en-US" sz="32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 err="1"/>
              <a:t>is</a:t>
            </a:r>
            <a:r>
              <a:rPr lang="cs-CZ" sz="3200" dirty="0"/>
              <a:t> not </a:t>
            </a:r>
            <a:r>
              <a:rPr lang="cs-CZ" sz="3200" dirty="0" err="1"/>
              <a:t>isolated</a:t>
            </a:r>
            <a:r>
              <a:rPr lang="cs-CZ" sz="3200" dirty="0"/>
              <a:t> </a:t>
            </a:r>
            <a:r>
              <a:rPr lang="cs-CZ" sz="3200" dirty="0" err="1"/>
              <a:t>from</a:t>
            </a:r>
            <a:r>
              <a:rPr lang="cs-CZ" sz="3200" dirty="0"/>
              <a:t> </a:t>
            </a:r>
            <a:r>
              <a:rPr lang="cs-CZ" sz="3200" dirty="0" err="1"/>
              <a:t>others</a:t>
            </a:r>
            <a:endParaRPr lang="cs-CZ" sz="32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 err="1"/>
              <a:t>goes</a:t>
            </a:r>
            <a:r>
              <a:rPr lang="cs-CZ" sz="3200" dirty="0"/>
              <a:t> </a:t>
            </a:r>
            <a:r>
              <a:rPr lang="cs-CZ" sz="3200" dirty="0" err="1"/>
              <a:t>back</a:t>
            </a:r>
            <a:r>
              <a:rPr lang="cs-CZ" sz="3200" dirty="0"/>
              <a:t> to r</a:t>
            </a:r>
            <a:r>
              <a:rPr lang="en-US" sz="3200" dirty="0" err="1"/>
              <a:t>eference</a:t>
            </a:r>
            <a:r>
              <a:rPr lang="en-US" sz="3200" dirty="0"/>
              <a:t> points determined by the community</a:t>
            </a:r>
          </a:p>
          <a:p>
            <a:pPr lvl="0"/>
            <a:endParaRPr lang="cs-CZ" dirty="0"/>
          </a:p>
          <a:p>
            <a:pPr lvl="0">
              <a:buNone/>
            </a:pPr>
            <a:endParaRPr lang="cs-CZ" b="1"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  <p:pic>
        <p:nvPicPr>
          <p:cNvPr id="2" name="Google Shape;69;p15">
            <a:extLst>
              <a:ext uri="{FF2B5EF4-FFF2-40B4-BE49-F238E27FC236}">
                <a16:creationId xmlns:a16="http://schemas.microsoft.com/office/drawing/2014/main" id="{B7C3B442-DE40-8439-82C5-922899929B6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623" y="1714327"/>
            <a:ext cx="2136788" cy="2087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566792" y="277091"/>
            <a:ext cx="11111088" cy="1145308"/>
          </a:xfrm>
          <a:prstGeom prst="rect">
            <a:avLst/>
          </a:prstGeom>
          <a:solidFill>
            <a:srgbClr val="FFC000"/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cs-CZ" dirty="0" err="1"/>
              <a:t>Collective</a:t>
            </a:r>
            <a:r>
              <a:rPr lang="en" dirty="0"/>
              <a:t> Memory	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566792" y="1497867"/>
            <a:ext cx="11111088" cy="4555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3000" dirty="0" err="1"/>
              <a:t>external</a:t>
            </a:r>
            <a:r>
              <a:rPr lang="cs-CZ" sz="3000" dirty="0"/>
              <a:t> to </a:t>
            </a:r>
            <a:r>
              <a:rPr lang="cs-CZ" sz="3000" dirty="0" err="1"/>
              <a:t>the</a:t>
            </a:r>
            <a:r>
              <a:rPr lang="cs-CZ" sz="3000" dirty="0"/>
              <a:t> </a:t>
            </a:r>
            <a:r>
              <a:rPr lang="cs-CZ" sz="3000" dirty="0" err="1"/>
              <a:t>individual</a:t>
            </a:r>
            <a:endParaRPr lang="cs-CZ" sz="30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3000" dirty="0"/>
              <a:t>framework </a:t>
            </a:r>
            <a:r>
              <a:rPr lang="cs-CZ" sz="3000" dirty="0" err="1"/>
              <a:t>for</a:t>
            </a:r>
            <a:r>
              <a:rPr lang="cs-CZ" sz="3000" dirty="0"/>
              <a:t> </a:t>
            </a:r>
            <a:r>
              <a:rPr lang="cs-CZ" sz="3000" dirty="0" err="1"/>
              <a:t>individual</a:t>
            </a:r>
            <a:r>
              <a:rPr lang="cs-CZ" sz="3000" dirty="0"/>
              <a:t> </a:t>
            </a:r>
            <a:r>
              <a:rPr lang="cs-CZ" sz="3000" dirty="0" err="1"/>
              <a:t>memories</a:t>
            </a:r>
            <a:endParaRPr lang="cs-CZ" sz="3000" dirty="0"/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3000" dirty="0" err="1"/>
              <a:t>individual</a:t>
            </a:r>
            <a:r>
              <a:rPr lang="cs-CZ" sz="3000" dirty="0"/>
              <a:t> </a:t>
            </a:r>
            <a:r>
              <a:rPr lang="cs-CZ" sz="3000" dirty="0" err="1"/>
              <a:t>memory</a:t>
            </a:r>
            <a:r>
              <a:rPr lang="cs-CZ" sz="3000" dirty="0"/>
              <a:t> </a:t>
            </a:r>
            <a:r>
              <a:rPr lang="de-DE" sz="3000" dirty="0" err="1"/>
              <a:t>relates</a:t>
            </a:r>
            <a:r>
              <a:rPr lang="de-DE" sz="3000" dirty="0"/>
              <a:t> </a:t>
            </a:r>
            <a:r>
              <a:rPr lang="cs-CZ" sz="3000" dirty="0"/>
              <a:t>to </a:t>
            </a:r>
            <a:endParaRPr lang="de-DE" sz="3000" dirty="0"/>
          </a:p>
          <a:p>
            <a:pPr marL="152396" lvl="0" indent="0" defTabSz="628650">
              <a:lnSpc>
                <a:spcPct val="120000"/>
              </a:lnSpc>
              <a:buNone/>
            </a:pPr>
            <a:r>
              <a:rPr lang="de-DE" sz="3000" dirty="0"/>
              <a:t>	</a:t>
            </a:r>
            <a:r>
              <a:rPr lang="cs-CZ" sz="3000" dirty="0"/>
              <a:t>reference </a:t>
            </a:r>
            <a:r>
              <a:rPr lang="cs-CZ" sz="3000" dirty="0" err="1"/>
              <a:t>points</a:t>
            </a:r>
            <a:r>
              <a:rPr lang="cs-CZ" sz="3000" dirty="0"/>
              <a:t> </a:t>
            </a:r>
            <a:r>
              <a:rPr lang="cs-CZ" sz="3000" dirty="0" err="1"/>
              <a:t>determined</a:t>
            </a:r>
            <a:r>
              <a:rPr lang="cs-CZ" sz="3000" dirty="0"/>
              <a:t> by </a:t>
            </a:r>
            <a:endParaRPr lang="de-DE" sz="3000" dirty="0"/>
          </a:p>
          <a:p>
            <a:pPr marL="152396" lvl="0" indent="0" defTabSz="628650">
              <a:lnSpc>
                <a:spcPct val="120000"/>
              </a:lnSpc>
              <a:buNone/>
            </a:pPr>
            <a:r>
              <a:rPr lang="de-DE" sz="3000" dirty="0"/>
              <a:t>	</a:t>
            </a:r>
            <a:r>
              <a:rPr lang="de-DE" sz="3000" dirty="0" err="1"/>
              <a:t>the</a:t>
            </a:r>
            <a:r>
              <a:rPr lang="de-DE" sz="3000" dirty="0"/>
              <a:t> </a:t>
            </a:r>
            <a:r>
              <a:rPr lang="de-DE" sz="3000" dirty="0" err="1"/>
              <a:t>community</a:t>
            </a:r>
            <a:endParaRPr lang="cs-CZ" sz="3000" dirty="0"/>
          </a:p>
          <a:p>
            <a:endParaRPr lang="cs-CZ" dirty="0"/>
          </a:p>
          <a:p>
            <a:pPr lvl="0"/>
            <a:endParaRPr b="1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  <p:pic>
        <p:nvPicPr>
          <p:cNvPr id="1026" name="Picture 2" descr="Collective Memory">
            <a:extLst>
              <a:ext uri="{FF2B5EF4-FFF2-40B4-BE49-F238E27FC236}">
                <a16:creationId xmlns:a16="http://schemas.microsoft.com/office/drawing/2014/main" id="{0F17132C-2A05-A7C2-808F-A33DE6D73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327" y="2939403"/>
            <a:ext cx="5141281" cy="295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566792" y="480291"/>
            <a:ext cx="11111088" cy="876676"/>
          </a:xfrm>
          <a:prstGeom prst="rect">
            <a:avLst/>
          </a:prstGeom>
          <a:solidFill>
            <a:srgbClr val="FFC000"/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cs-CZ" dirty="0" err="1"/>
              <a:t>Collective</a:t>
            </a:r>
            <a:r>
              <a:rPr lang="en" dirty="0"/>
              <a:t> Memory	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566792" y="1497867"/>
            <a:ext cx="11111088" cy="4555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de-DE" sz="3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shared</a:t>
            </a: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memories</a:t>
            </a: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3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experiences</a:t>
            </a: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social </a:t>
            </a:r>
            <a:r>
              <a:rPr lang="de-DE" sz="3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endParaRPr lang="de-DE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retains what still lives in the consciousness of the groups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constantly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transformed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along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itself</a:t>
            </a:r>
            <a:endParaRPr lang="de-DE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de-DE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, beliefs, narratives, and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cultural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heritage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collectively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held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de-DE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endParaRPr lang="de-DE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3200" dirty="0"/>
              <a:t>mentality </a:t>
            </a:r>
            <a:r>
              <a:rPr lang="cs-CZ" sz="3200" dirty="0" err="1"/>
              <a:t>of</a:t>
            </a:r>
            <a:r>
              <a:rPr lang="cs-CZ" sz="3200" dirty="0"/>
              <a:t> a </a:t>
            </a:r>
            <a:r>
              <a:rPr lang="de-DE" sz="3200" dirty="0"/>
              <a:t>social </a:t>
            </a:r>
            <a:r>
              <a:rPr lang="de-DE" sz="3200" dirty="0" err="1"/>
              <a:t>community</a:t>
            </a:r>
            <a:r>
              <a:rPr lang="de-DE" sz="3200" dirty="0"/>
              <a:t>, </a:t>
            </a:r>
            <a:r>
              <a:rPr lang="de-DE" sz="3200" dirty="0" err="1"/>
              <a:t>habits</a:t>
            </a:r>
            <a:r>
              <a:rPr lang="de-DE" sz="3200" dirty="0"/>
              <a:t>, </a:t>
            </a:r>
            <a:r>
              <a:rPr lang="de-DE" sz="3200" dirty="0" err="1"/>
              <a:t>traditions</a:t>
            </a:r>
            <a:endParaRPr lang="de-DE" sz="32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de-DE" sz="30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de-DE" sz="3000" dirty="0"/>
          </a:p>
          <a:p>
            <a:endParaRPr lang="cs-CZ" dirty="0"/>
          </a:p>
          <a:p>
            <a:pPr lvl="0"/>
            <a:endParaRPr b="1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98844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542800" y="424873"/>
            <a:ext cx="11135080" cy="932094"/>
          </a:xfrm>
          <a:prstGeom prst="rect">
            <a:avLst/>
          </a:prstGeom>
          <a:solidFill>
            <a:srgbClr val="FFC000"/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de-DE" dirty="0" err="1"/>
              <a:t>History</a:t>
            </a:r>
            <a:r>
              <a:rPr lang="de-DE" dirty="0"/>
              <a:t> – </a:t>
            </a:r>
            <a:r>
              <a:rPr lang="cs-CZ" dirty="0" err="1"/>
              <a:t>Historical</a:t>
            </a:r>
            <a:r>
              <a:rPr lang="en" dirty="0"/>
              <a:t> Memory	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566792" y="1497866"/>
            <a:ext cx="11111088" cy="51416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200" dirty="0" err="1"/>
              <a:t>historians</a:t>
            </a:r>
            <a:r>
              <a:rPr lang="cs-CZ" sz="3200" dirty="0"/>
              <a:t> </a:t>
            </a:r>
            <a:r>
              <a:rPr lang="cs-CZ" sz="3200" dirty="0" err="1"/>
              <a:t>narrate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history</a:t>
            </a:r>
            <a:r>
              <a:rPr lang="cs-CZ" sz="3200" dirty="0"/>
              <a:t> (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their</a:t>
            </a:r>
            <a:r>
              <a:rPr lang="cs-CZ" sz="3200" dirty="0"/>
              <a:t> country) as a </a:t>
            </a:r>
            <a:r>
              <a:rPr lang="cs-CZ" sz="3200" dirty="0" err="1"/>
              <a:t>continuous</a:t>
            </a:r>
            <a:r>
              <a:rPr lang="cs-CZ" sz="3200" dirty="0"/>
              <a:t> story</a:t>
            </a:r>
            <a:r>
              <a:rPr lang="de-DE" sz="3200" dirty="0"/>
              <a:t>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200" dirty="0" err="1"/>
              <a:t>present</a:t>
            </a:r>
            <a:r>
              <a:rPr lang="cs-CZ" sz="3200" dirty="0"/>
              <a:t> a </a:t>
            </a:r>
            <a:r>
              <a:rPr lang="cs-CZ" sz="3200" dirty="0" err="1"/>
              <a:t>unique</a:t>
            </a:r>
            <a:r>
              <a:rPr lang="cs-CZ" sz="3200" dirty="0"/>
              <a:t> and </a:t>
            </a:r>
            <a:r>
              <a:rPr lang="cs-CZ" sz="3200" dirty="0" err="1"/>
              <a:t>total</a:t>
            </a:r>
            <a:r>
              <a:rPr lang="cs-CZ" sz="3200" dirty="0"/>
              <a:t> image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past   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200" dirty="0" err="1"/>
              <a:t>each</a:t>
            </a:r>
            <a:r>
              <a:rPr lang="cs-CZ" sz="3200" dirty="0"/>
              <a:t> period </a:t>
            </a:r>
            <a:r>
              <a:rPr lang="cs-CZ" sz="3200" dirty="0" err="1"/>
              <a:t>is</a:t>
            </a:r>
            <a:r>
              <a:rPr lang="cs-CZ" sz="3200" dirty="0"/>
              <a:t> </a:t>
            </a:r>
            <a:r>
              <a:rPr lang="cs-CZ" sz="3200" dirty="0" err="1"/>
              <a:t>considered</a:t>
            </a:r>
            <a:r>
              <a:rPr lang="cs-CZ" sz="3200" dirty="0"/>
              <a:t> as a </a:t>
            </a:r>
            <a:r>
              <a:rPr lang="cs-CZ" sz="3200" dirty="0" err="1"/>
              <a:t>whole</a:t>
            </a:r>
            <a:r>
              <a:rPr lang="cs-CZ" sz="3200" dirty="0"/>
              <a:t>, independent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those</a:t>
            </a:r>
            <a:r>
              <a:rPr lang="cs-CZ" sz="3200" dirty="0"/>
              <a:t> </a:t>
            </a:r>
            <a:r>
              <a:rPr lang="cs-CZ" sz="3200" dirty="0" err="1"/>
              <a:t>preceding</a:t>
            </a:r>
            <a:r>
              <a:rPr lang="cs-CZ" sz="3200" dirty="0"/>
              <a:t> and </a:t>
            </a:r>
            <a:r>
              <a:rPr lang="cs-CZ" sz="3200" dirty="0" err="1"/>
              <a:t>following</a:t>
            </a:r>
            <a:r>
              <a:rPr lang="cs-CZ" sz="3200" dirty="0"/>
              <a:t> </a:t>
            </a:r>
            <a:r>
              <a:rPr lang="cs-CZ" sz="3200" dirty="0" err="1"/>
              <a:t>periods</a:t>
            </a:r>
            <a:endParaRPr lang="cs-CZ" sz="3200" dirty="0"/>
          </a:p>
          <a:p>
            <a:pPr lvl="0"/>
            <a:endParaRPr b="1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8260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8"/>
          <p:cNvSpPr txBox="1">
            <a:spLocks noGrp="1"/>
          </p:cNvSpPr>
          <p:nvPr>
            <p:ph type="body" idx="2"/>
          </p:nvPr>
        </p:nvSpPr>
        <p:spPr>
          <a:xfrm>
            <a:off x="1" y="0"/>
            <a:ext cx="6022108" cy="6857999"/>
          </a:xfrm>
          <a:prstGeom prst="rect">
            <a:avLst/>
          </a:prstGeom>
          <a:solidFill>
            <a:srgbClr val="FFC000"/>
          </a:solidFill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" b="1" i="1" dirty="0"/>
              <a:t>History</a:t>
            </a:r>
            <a:r>
              <a:rPr lang="en" sz="2667" b="1" dirty="0"/>
              <a:t> </a:t>
            </a:r>
            <a:endParaRPr sz="2667" b="1" dirty="0"/>
          </a:p>
          <a:p>
            <a:pPr marL="442913" indent="-309563">
              <a:lnSpc>
                <a:spcPct val="115000"/>
              </a:lnSpc>
              <a:spcBef>
                <a:spcPts val="1333"/>
              </a:spcBef>
              <a:buSzPts val="1500"/>
            </a:pPr>
            <a:r>
              <a:rPr lang="en" dirty="0">
                <a:latin typeface="+mn-lt"/>
              </a:rPr>
              <a:t>Unitary – one history</a:t>
            </a:r>
            <a:endParaRPr dirty="0">
              <a:latin typeface="+mn-lt"/>
            </a:endParaRPr>
          </a:p>
          <a:p>
            <a:pPr marL="442913" indent="-309563">
              <a:lnSpc>
                <a:spcPct val="115000"/>
              </a:lnSpc>
              <a:spcBef>
                <a:spcPts val="1333"/>
              </a:spcBef>
              <a:buSzPts val="1500"/>
            </a:pPr>
            <a:r>
              <a:rPr lang="en" dirty="0"/>
              <a:t>external to and above groups – Collection of the most notable facts in the memory of man </a:t>
            </a:r>
            <a:endParaRPr lang="cs-CZ" dirty="0"/>
          </a:p>
          <a:p>
            <a:pPr marL="442913" indent="-309563">
              <a:lnSpc>
                <a:spcPct val="115000"/>
              </a:lnSpc>
              <a:spcBef>
                <a:spcPts val="1333"/>
              </a:spcBef>
              <a:buSzPts val="1500"/>
            </a:pPr>
            <a:r>
              <a:rPr lang="en-US" dirty="0"/>
              <a:t>preserving past events by writing them down in a coherent narrative as a coherent story</a:t>
            </a:r>
          </a:p>
          <a:p>
            <a:pPr marL="442913" lvl="0" indent="-309563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-US" dirty="0"/>
              <a:t>gives a unique and total image of the past</a:t>
            </a:r>
          </a:p>
          <a:p>
            <a:pPr indent="-431789">
              <a:lnSpc>
                <a:spcPct val="115000"/>
              </a:lnSpc>
              <a:spcBef>
                <a:spcPts val="1333"/>
              </a:spcBef>
              <a:buSzPts val="1500"/>
            </a:pPr>
            <a:r>
              <a:rPr lang="en" u="sng" dirty="0">
                <a:latin typeface="+mn-lt"/>
              </a:rPr>
              <a:t>A record of changes</a:t>
            </a:r>
            <a:endParaRPr lang="cs-CZ" u="sng" dirty="0">
              <a:latin typeface="+mn-lt"/>
            </a:endParaRPr>
          </a:p>
        </p:txBody>
      </p:sp>
      <p:sp>
        <p:nvSpPr>
          <p:cNvPr id="233" name="Google Shape;233;p38"/>
          <p:cNvSpPr txBox="1">
            <a:spLocks noGrp="1"/>
          </p:cNvSpPr>
          <p:nvPr>
            <p:ph type="body" idx="2"/>
          </p:nvPr>
        </p:nvSpPr>
        <p:spPr>
          <a:xfrm>
            <a:off x="6022108" y="0"/>
            <a:ext cx="6169891" cy="6858000"/>
          </a:xfrm>
          <a:prstGeom prst="rect">
            <a:avLst/>
          </a:prstGeom>
          <a:solidFill>
            <a:srgbClr val="FFFFCC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" b="1" i="1" dirty="0"/>
              <a:t>Collective Memory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" sz="1600" b="1" i="1" dirty="0"/>
          </a:p>
          <a:p>
            <a:pPr indent="-431789">
              <a:lnSpc>
                <a:spcPct val="100000"/>
              </a:lnSpc>
              <a:spcBef>
                <a:spcPts val="1333"/>
              </a:spcBef>
              <a:buSzPts val="1500"/>
            </a:pPr>
            <a:r>
              <a:rPr lang="en" sz="2600" dirty="0">
                <a:latin typeface="+mn-lt"/>
              </a:rPr>
              <a:t>Several collective memories</a:t>
            </a:r>
          </a:p>
          <a:p>
            <a:pPr indent="-431789">
              <a:lnSpc>
                <a:spcPct val="100000"/>
              </a:lnSpc>
              <a:spcBef>
                <a:spcPts val="1333"/>
              </a:spcBef>
              <a:buSzPts val="1500"/>
            </a:pPr>
            <a:r>
              <a:rPr lang="en-US" sz="2600" dirty="0"/>
              <a:t>Retains only what still lives in the consciousness of the groups keeping the memory alive</a:t>
            </a:r>
          </a:p>
          <a:p>
            <a:pPr indent="-431789">
              <a:lnSpc>
                <a:spcPct val="100000"/>
              </a:lnSpc>
              <a:spcBef>
                <a:spcPts val="1333"/>
              </a:spcBef>
              <a:buSzPts val="1500"/>
            </a:pPr>
            <a:r>
              <a:rPr lang="en-US" sz="2600" dirty="0"/>
              <a:t>Groups don’t give equal significance to events, places, and periods that have not affected them equally </a:t>
            </a:r>
          </a:p>
          <a:p>
            <a:pPr marL="628650" lvl="0" indent="-492125">
              <a:lnSpc>
                <a:spcPct val="100000"/>
              </a:lnSpc>
              <a:spcBef>
                <a:spcPts val="1000"/>
              </a:spcBef>
              <a:buSzPts val="1475"/>
            </a:pPr>
            <a:r>
              <a:rPr lang="en-US" sz="2600" dirty="0"/>
              <a:t>Marked by irregular and uncertain boundaries. </a:t>
            </a:r>
          </a:p>
          <a:p>
            <a:pPr marL="628650" lvl="0" indent="-492125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75"/>
            </a:pPr>
            <a:r>
              <a:rPr lang="en-US" sz="2600" dirty="0"/>
              <a:t>The present is not contrasted to the past (the past no longer exists) </a:t>
            </a:r>
          </a:p>
          <a:p>
            <a:pPr marL="628650" indent="-492125">
              <a:lnSpc>
                <a:spcPct val="100000"/>
              </a:lnSpc>
              <a:buSzPts val="1500"/>
            </a:pPr>
            <a:r>
              <a:rPr lang="en" sz="2600" u="sng" dirty="0">
                <a:latin typeface="+mn-lt"/>
              </a:rPr>
              <a:t>A record of resemblances</a:t>
            </a:r>
            <a:endParaRPr lang="cs-CZ" sz="2600" u="sng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566792" y="452582"/>
            <a:ext cx="11111088" cy="963007"/>
          </a:xfrm>
          <a:prstGeom prst="rect">
            <a:avLst/>
          </a:prstGeom>
          <a:solidFill>
            <a:srgbClr val="FFC000"/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/>
            <a:r>
              <a:rPr lang="cs-CZ" dirty="0" err="1"/>
              <a:t>Collective</a:t>
            </a:r>
            <a:r>
              <a:rPr lang="en" dirty="0"/>
              <a:t> Memory		  Collective Identity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566792" y="1497867"/>
            <a:ext cx="11111088" cy="4555200"/>
          </a:xfrm>
          <a:prstGeom prst="rect">
            <a:avLst/>
          </a:prstGeom>
          <a:solidFill>
            <a:srgbClr val="FFFFCC"/>
          </a:solidFill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shared</a:t>
            </a:r>
            <a:r>
              <a:rPr lang="de-DE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memories</a:t>
            </a:r>
            <a:r>
              <a:rPr lang="de-DE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experiences</a:t>
            </a:r>
            <a:r>
              <a:rPr lang="de-DE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de-DE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</a:t>
            </a:r>
            <a:r>
              <a:rPr lang="de-DE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52396" indent="0" defTabSz="628650">
              <a:lnSpc>
                <a:spcPct val="120000"/>
              </a:lnSpc>
              <a:buNone/>
            </a:pPr>
            <a:r>
              <a:rPr lang="de-DE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</a:t>
            </a:r>
            <a:r>
              <a:rPr lang="de-DE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de-DE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de-DE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community´s</a:t>
            </a:r>
            <a:r>
              <a:rPr lang="de-DE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identity</a:t>
            </a:r>
            <a:endParaRPr lang="de-DE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de-DE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shared</a:t>
            </a:r>
            <a:r>
              <a:rPr lang="de-DE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de-DE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beliefs, narratives, and </a:t>
            </a:r>
          </a:p>
          <a:p>
            <a:pPr marL="152396" indent="0" defTabSz="628650">
              <a:lnSpc>
                <a:spcPct val="120000"/>
              </a:lnSpc>
              <a:buNone/>
            </a:pPr>
            <a:r>
              <a:rPr lang="de-DE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cultural</a:t>
            </a:r>
            <a:r>
              <a:rPr lang="de-DE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heritage</a:t>
            </a:r>
            <a:endParaRPr lang="de-DE" sz="30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3000" dirty="0" err="1"/>
              <a:t>provides</a:t>
            </a:r>
            <a:r>
              <a:rPr lang="cs-CZ" sz="3000" dirty="0"/>
              <a:t> </a:t>
            </a:r>
            <a:r>
              <a:rPr lang="cs-CZ" sz="3000" dirty="0" err="1"/>
              <a:t>the</a:t>
            </a:r>
            <a:r>
              <a:rPr lang="cs-CZ" sz="3000" dirty="0"/>
              <a:t> </a:t>
            </a:r>
            <a:r>
              <a:rPr lang="cs-CZ" sz="3000" dirty="0" err="1"/>
              <a:t>group</a:t>
            </a:r>
            <a:r>
              <a:rPr lang="cs-CZ" sz="3000" dirty="0"/>
              <a:t> a </a:t>
            </a:r>
            <a:r>
              <a:rPr lang="cs-CZ" sz="3000" dirty="0" err="1">
                <a:highlight>
                  <a:srgbClr val="00FFFF"/>
                </a:highlight>
              </a:rPr>
              <a:t>self-portrait</a:t>
            </a:r>
            <a:r>
              <a:rPr lang="cs-CZ" sz="3000" dirty="0"/>
              <a:t> </a:t>
            </a:r>
            <a:r>
              <a:rPr lang="cs-CZ" sz="3000" dirty="0" err="1"/>
              <a:t>that</a:t>
            </a:r>
            <a:r>
              <a:rPr lang="cs-CZ" sz="3000" dirty="0"/>
              <a:t> </a:t>
            </a:r>
            <a:r>
              <a:rPr lang="cs-CZ" sz="3000" dirty="0" err="1"/>
              <a:t>unfolds</a:t>
            </a:r>
            <a:endParaRPr lang="de-DE" sz="3000" dirty="0"/>
          </a:p>
          <a:p>
            <a:pPr marL="152396" indent="0" defTabSz="628650">
              <a:lnSpc>
                <a:spcPct val="120000"/>
              </a:lnSpc>
              <a:buNone/>
            </a:pPr>
            <a:r>
              <a:rPr lang="de-DE" sz="3000" dirty="0"/>
              <a:t>	</a:t>
            </a:r>
            <a:r>
              <a:rPr lang="cs-CZ" sz="3000" dirty="0" err="1"/>
              <a:t>through</a:t>
            </a:r>
            <a:r>
              <a:rPr lang="cs-CZ" sz="3000" dirty="0"/>
              <a:t> </a:t>
            </a:r>
            <a:r>
              <a:rPr lang="cs-CZ" sz="3000" dirty="0" err="1"/>
              <a:t>time</a:t>
            </a:r>
            <a:r>
              <a:rPr lang="de-DE" sz="3000" dirty="0"/>
              <a:t>,</a:t>
            </a:r>
            <a:r>
              <a:rPr lang="cs-CZ" sz="3000" dirty="0"/>
              <a:t> </a:t>
            </a:r>
            <a:r>
              <a:rPr lang="de-DE" sz="3000" dirty="0" err="1"/>
              <a:t>since</a:t>
            </a:r>
            <a:r>
              <a:rPr lang="de-DE" sz="3000" dirty="0"/>
              <a:t> </a:t>
            </a:r>
            <a:r>
              <a:rPr lang="de-DE" sz="3000" dirty="0" err="1"/>
              <a:t>it</a:t>
            </a:r>
            <a:r>
              <a:rPr lang="de-DE" sz="3000" dirty="0"/>
              <a:t> </a:t>
            </a:r>
            <a:r>
              <a:rPr lang="de-DE" sz="3000" dirty="0" err="1"/>
              <a:t>is</a:t>
            </a:r>
            <a:r>
              <a:rPr lang="de-DE" sz="3000" dirty="0"/>
              <a:t> an </a:t>
            </a:r>
            <a:r>
              <a:rPr lang="cs-CZ" sz="3000" dirty="0"/>
              <a:t>image </a:t>
            </a:r>
            <a:r>
              <a:rPr lang="cs-CZ" sz="3000" dirty="0" err="1"/>
              <a:t>of</a:t>
            </a:r>
            <a:r>
              <a:rPr lang="cs-CZ" sz="3000" dirty="0"/>
              <a:t> </a:t>
            </a:r>
            <a:r>
              <a:rPr lang="cs-CZ" sz="3000" dirty="0" err="1"/>
              <a:t>the</a:t>
            </a:r>
            <a:r>
              <a:rPr lang="cs-CZ" sz="3000" dirty="0"/>
              <a:t> past </a:t>
            </a:r>
            <a:r>
              <a:rPr lang="de-DE" sz="3000" dirty="0" err="1"/>
              <a:t>that</a:t>
            </a:r>
            <a:r>
              <a:rPr lang="cs-CZ" sz="3000" dirty="0"/>
              <a:t> </a:t>
            </a:r>
            <a:r>
              <a:rPr lang="cs-CZ" sz="3000" dirty="0" err="1"/>
              <a:t>allows</a:t>
            </a:r>
            <a:r>
              <a:rPr lang="cs-CZ" sz="3000" dirty="0"/>
              <a:t> </a:t>
            </a:r>
            <a:r>
              <a:rPr lang="cs-CZ" sz="3000" dirty="0" err="1"/>
              <a:t>the</a:t>
            </a:r>
            <a:r>
              <a:rPr lang="cs-CZ" sz="3000" dirty="0"/>
              <a:t> </a:t>
            </a:r>
            <a:r>
              <a:rPr lang="cs-CZ" sz="3000" dirty="0" err="1"/>
              <a:t>group</a:t>
            </a:r>
            <a:r>
              <a:rPr lang="cs-CZ" sz="3000" dirty="0"/>
              <a:t> </a:t>
            </a:r>
            <a:r>
              <a:rPr lang="de-DE" sz="3000" dirty="0"/>
              <a:t>	</a:t>
            </a:r>
            <a:r>
              <a:rPr lang="cs-CZ" sz="3000" dirty="0"/>
              <a:t>to </a:t>
            </a:r>
            <a:r>
              <a:rPr lang="cs-CZ" sz="3000" dirty="0" err="1"/>
              <a:t>recognize</a:t>
            </a:r>
            <a:r>
              <a:rPr lang="cs-CZ" sz="3000" dirty="0"/>
              <a:t> </a:t>
            </a:r>
            <a:r>
              <a:rPr lang="cs-CZ" sz="3000" dirty="0" err="1"/>
              <a:t>itself</a:t>
            </a:r>
            <a:endParaRPr lang="cs-CZ" sz="30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de-DE" sz="3000" dirty="0"/>
          </a:p>
          <a:p>
            <a:endParaRPr lang="cs-CZ" dirty="0"/>
          </a:p>
          <a:p>
            <a:pPr lvl="0"/>
            <a:endParaRPr b="1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18</a:t>
            </a:fld>
            <a:endParaRPr lang="en"/>
          </a:p>
        </p:txBody>
      </p:sp>
      <p:pic>
        <p:nvPicPr>
          <p:cNvPr id="2050" name="Picture 2" descr="cartoonconnie comics blog: Collective Memory">
            <a:extLst>
              <a:ext uri="{FF2B5EF4-FFF2-40B4-BE49-F238E27FC236}">
                <a16:creationId xmlns:a16="http://schemas.microsoft.com/office/drawing/2014/main" id="{4B628D63-D2E8-646F-C901-C0BCDFE53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33" y="1508795"/>
            <a:ext cx="2870776" cy="287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feil: nach rechts 1">
            <a:extLst>
              <a:ext uri="{FF2B5EF4-FFF2-40B4-BE49-F238E27FC236}">
                <a16:creationId xmlns:a16="http://schemas.microsoft.com/office/drawing/2014/main" id="{6B885100-7435-7FD8-F7FE-54FA5F4237CC}"/>
              </a:ext>
            </a:extLst>
          </p:cNvPr>
          <p:cNvSpPr/>
          <p:nvPr/>
        </p:nvSpPr>
        <p:spPr>
          <a:xfrm>
            <a:off x="5698835" y="728713"/>
            <a:ext cx="1043709" cy="278049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63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7">
            <a:extLst>
              <a:ext uri="{FF2B5EF4-FFF2-40B4-BE49-F238E27FC236}">
                <a16:creationId xmlns:a16="http://schemas.microsoft.com/office/drawing/2014/main" id="{F26A7C85-D3EE-8FDD-842B-2893C29AB1A5}"/>
              </a:ext>
            </a:extLst>
          </p:cNvPr>
          <p:cNvSpPr/>
          <p:nvPr/>
        </p:nvSpPr>
        <p:spPr>
          <a:xfrm>
            <a:off x="6012932" y="4348464"/>
            <a:ext cx="1629377" cy="103292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Ellipse 6">
            <a:extLst>
              <a:ext uri="{FF2B5EF4-FFF2-40B4-BE49-F238E27FC236}">
                <a16:creationId xmlns:a16="http://schemas.microsoft.com/office/drawing/2014/main" id="{6F66031E-D257-939B-4CC7-8DF8CEB2E3B9}"/>
              </a:ext>
            </a:extLst>
          </p:cNvPr>
          <p:cNvSpPr/>
          <p:nvPr/>
        </p:nvSpPr>
        <p:spPr>
          <a:xfrm>
            <a:off x="203148" y="492636"/>
            <a:ext cx="7549361" cy="59062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2">
              <a:lumMod val="50000"/>
            </a:schemeClr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alibri"/>
            </a:endParaRPr>
          </a:p>
        </p:txBody>
      </p:sp>
      <p:sp>
        <p:nvSpPr>
          <p:cNvPr id="3" name="Ellipse 6">
            <a:extLst>
              <a:ext uri="{FF2B5EF4-FFF2-40B4-BE49-F238E27FC236}">
                <a16:creationId xmlns:a16="http://schemas.microsoft.com/office/drawing/2014/main" id="{BDE3D317-27D1-888C-9230-48DE64FCE970}"/>
              </a:ext>
            </a:extLst>
          </p:cNvPr>
          <p:cNvSpPr/>
          <p:nvPr/>
        </p:nvSpPr>
        <p:spPr>
          <a:xfrm>
            <a:off x="1438863" y="647688"/>
            <a:ext cx="7549361" cy="59062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2">
              <a:lumMod val="75000"/>
            </a:schemeClr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alibri"/>
            </a:endParaRPr>
          </a:p>
        </p:txBody>
      </p:sp>
      <p:sp>
        <p:nvSpPr>
          <p:cNvPr id="2" name="Ellipse 6">
            <a:extLst>
              <a:ext uri="{FF2B5EF4-FFF2-40B4-BE49-F238E27FC236}">
                <a16:creationId xmlns:a16="http://schemas.microsoft.com/office/drawing/2014/main" id="{20193F0D-6722-90D5-95D3-4FCEFEA8E374}"/>
              </a:ext>
            </a:extLst>
          </p:cNvPr>
          <p:cNvSpPr/>
          <p:nvPr/>
        </p:nvSpPr>
        <p:spPr>
          <a:xfrm>
            <a:off x="2980706" y="625378"/>
            <a:ext cx="7549361" cy="59062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alibri"/>
            </a:endParaRPr>
          </a:p>
        </p:txBody>
      </p:sp>
      <p:sp>
        <p:nvSpPr>
          <p:cNvPr id="5" name="Ellipse 6">
            <a:extLst>
              <a:ext uri="{FF2B5EF4-FFF2-40B4-BE49-F238E27FC236}">
                <a16:creationId xmlns:a16="http://schemas.microsoft.com/office/drawing/2014/main" id="{EBF87C2F-30D0-1946-2543-CB070A7933C2}"/>
              </a:ext>
            </a:extLst>
          </p:cNvPr>
          <p:cNvSpPr/>
          <p:nvPr/>
        </p:nvSpPr>
        <p:spPr>
          <a:xfrm>
            <a:off x="4610680" y="459068"/>
            <a:ext cx="7378172" cy="604975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alibri"/>
            </a:endParaRPr>
          </a:p>
        </p:txBody>
      </p:sp>
      <p:sp>
        <p:nvSpPr>
          <p:cNvPr id="16" name="Foliennummernplatzhalter 16">
            <a:extLst>
              <a:ext uri="{FF2B5EF4-FFF2-40B4-BE49-F238E27FC236}">
                <a16:creationId xmlns:a16="http://schemas.microsoft.com/office/drawing/2014/main" id="{39B06963-CD82-B7D0-018A-5FADE8515671}"/>
              </a:ext>
            </a:extLst>
          </p:cNvPr>
          <p:cNvSpPr txBox="1"/>
          <p:nvPr/>
        </p:nvSpPr>
        <p:spPr>
          <a:xfrm>
            <a:off x="9497970" y="6346443"/>
            <a:ext cx="2057400" cy="27384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ctr" anchorCtr="0" compatLnSpc="1">
            <a:noAutofit/>
          </a:bodyPr>
          <a:lstStyle/>
          <a:p>
            <a:pPr algn="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3271078-0502-4716-AF11-C523B96ED440}" type="slidenum">
              <a:rPr sz="1350"/>
              <a:pPr algn="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cs-CZ" sz="900" dirty="0">
              <a:solidFill>
                <a:srgbClr val="898989"/>
              </a:solidFill>
              <a:latin typeface="Calibri"/>
            </a:endParaRPr>
          </a:p>
        </p:txBody>
      </p:sp>
      <p:sp>
        <p:nvSpPr>
          <p:cNvPr id="19" name="Ellipse 17">
            <a:extLst>
              <a:ext uri="{FF2B5EF4-FFF2-40B4-BE49-F238E27FC236}">
                <a16:creationId xmlns:a16="http://schemas.microsoft.com/office/drawing/2014/main" id="{A56DBF83-59DD-8C34-71DB-F52FBC1172A7}"/>
              </a:ext>
            </a:extLst>
          </p:cNvPr>
          <p:cNvSpPr/>
          <p:nvPr/>
        </p:nvSpPr>
        <p:spPr>
          <a:xfrm>
            <a:off x="8644830" y="3046441"/>
            <a:ext cx="3088855" cy="181755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dirty="0">
              <a:solidFill>
                <a:srgbClr val="FFFFFF"/>
              </a:solidFill>
              <a:latin typeface="Calibri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dirty="0">
              <a:solidFill>
                <a:srgbClr val="FFFFFF"/>
              </a:solidFill>
              <a:latin typeface="Calibri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dirty="0" err="1">
                <a:solidFill>
                  <a:srgbClr val="FFFFFF"/>
                </a:solidFill>
                <a:latin typeface="Calibri"/>
              </a:rPr>
              <a:t>Subcultre</a:t>
            </a:r>
            <a:r>
              <a:rPr lang="de-DE" sz="2000" dirty="0">
                <a:solidFill>
                  <a:srgbClr val="FFFFFF"/>
                </a:solidFill>
                <a:latin typeface="Calibri"/>
              </a:rPr>
              <a:t> &amp;</a:t>
            </a: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dirty="0" err="1">
                <a:solidFill>
                  <a:srgbClr val="FFFFFF"/>
                </a:solidFill>
                <a:latin typeface="Calibri"/>
              </a:rPr>
              <a:t>Discourse</a:t>
            </a:r>
            <a:endParaRPr lang="cs-CZ" sz="2000" dirty="0">
              <a:solidFill>
                <a:srgbClr val="FFFFFF"/>
              </a:solidFill>
              <a:latin typeface="Calibri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35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Textfeld 11">
            <a:extLst>
              <a:ext uri="{FF2B5EF4-FFF2-40B4-BE49-F238E27FC236}">
                <a16:creationId xmlns:a16="http://schemas.microsoft.com/office/drawing/2014/main" id="{AEF5BD4E-F26A-2EAD-D826-1580BA813BA7}"/>
              </a:ext>
            </a:extLst>
          </p:cNvPr>
          <p:cNvSpPr txBox="1"/>
          <p:nvPr/>
        </p:nvSpPr>
        <p:spPr>
          <a:xfrm>
            <a:off x="8787661" y="5131492"/>
            <a:ext cx="2069730" cy="37702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b="1" dirty="0" err="1">
                <a:solidFill>
                  <a:srgbClr val="000000"/>
                </a:solidFill>
                <a:latin typeface="Calibri"/>
              </a:rPr>
              <a:t>Interdiscourse</a:t>
            </a:r>
            <a:endParaRPr lang="cs-CZ" sz="2000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Textfeld 11">
            <a:extLst>
              <a:ext uri="{FF2B5EF4-FFF2-40B4-BE49-F238E27FC236}">
                <a16:creationId xmlns:a16="http://schemas.microsoft.com/office/drawing/2014/main" id="{E6A4EB53-BBB8-1278-DC23-13929820B894}"/>
              </a:ext>
            </a:extLst>
          </p:cNvPr>
          <p:cNvSpPr txBox="1"/>
          <p:nvPr/>
        </p:nvSpPr>
        <p:spPr>
          <a:xfrm>
            <a:off x="990179" y="2369616"/>
            <a:ext cx="4444037" cy="684803"/>
          </a:xfrm>
          <a:prstGeom prst="rect">
            <a:avLst/>
          </a:prstGeom>
          <a:solidFill>
            <a:schemeClr val="accent4">
              <a:lumMod val="75000"/>
            </a:schemeClr>
          </a:solidFill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b="1" dirty="0">
                <a:solidFill>
                  <a:schemeClr val="bg1"/>
                </a:solidFill>
                <a:latin typeface="Calibri"/>
              </a:rPr>
              <a:t>Collective Memory &amp; </a:t>
            </a: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b="1" dirty="0">
                <a:solidFill>
                  <a:schemeClr val="bg1"/>
                </a:solidFill>
                <a:latin typeface="Calibri"/>
              </a:rPr>
              <a:t>Collective Self-Images</a:t>
            </a:r>
          </a:p>
        </p:txBody>
      </p:sp>
      <p:sp>
        <p:nvSpPr>
          <p:cNvPr id="24" name="Ellipse 17">
            <a:extLst>
              <a:ext uri="{FF2B5EF4-FFF2-40B4-BE49-F238E27FC236}">
                <a16:creationId xmlns:a16="http://schemas.microsoft.com/office/drawing/2014/main" id="{2470D7E0-E50F-902F-61DD-68A7F5067C20}"/>
              </a:ext>
            </a:extLst>
          </p:cNvPr>
          <p:cNvSpPr/>
          <p:nvPr/>
        </p:nvSpPr>
        <p:spPr>
          <a:xfrm>
            <a:off x="5582665" y="3546205"/>
            <a:ext cx="3273941" cy="237003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dirty="0">
              <a:solidFill>
                <a:srgbClr val="FFFFFF"/>
              </a:solidFill>
              <a:latin typeface="Calibri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dirty="0">
              <a:solidFill>
                <a:srgbClr val="FFFFFF"/>
              </a:solidFill>
              <a:latin typeface="Calibri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dirty="0" err="1">
                <a:solidFill>
                  <a:srgbClr val="FFFFFF"/>
                </a:solidFill>
                <a:latin typeface="Calibri"/>
              </a:rPr>
              <a:t>Subculture</a:t>
            </a:r>
            <a:r>
              <a:rPr lang="de-DE" sz="2000" dirty="0">
                <a:solidFill>
                  <a:srgbClr val="FFFFFF"/>
                </a:solidFill>
                <a:latin typeface="Calibri"/>
              </a:rPr>
              <a:t> &amp;</a:t>
            </a: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dirty="0" err="1">
                <a:solidFill>
                  <a:srgbClr val="FFFFFF"/>
                </a:solidFill>
                <a:latin typeface="Calibri"/>
              </a:rPr>
              <a:t>Discourse</a:t>
            </a:r>
            <a:endParaRPr lang="cs-CZ" sz="2000" dirty="0">
              <a:solidFill>
                <a:srgbClr val="FFFFFF"/>
              </a:solidFill>
              <a:latin typeface="Calibri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35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Textfeld 11">
            <a:extLst>
              <a:ext uri="{FF2B5EF4-FFF2-40B4-BE49-F238E27FC236}">
                <a16:creationId xmlns:a16="http://schemas.microsoft.com/office/drawing/2014/main" id="{7077015A-243F-AB51-6962-79DCDF284DCA}"/>
              </a:ext>
            </a:extLst>
          </p:cNvPr>
          <p:cNvSpPr txBox="1"/>
          <p:nvPr/>
        </p:nvSpPr>
        <p:spPr>
          <a:xfrm>
            <a:off x="1777088" y="3852986"/>
            <a:ext cx="4444037" cy="3154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600" b="1" dirty="0">
                <a:latin typeface="Calibri"/>
              </a:rPr>
              <a:t>Sub-Cultural Memory &amp; Sub-Cultural Self-Images</a:t>
            </a:r>
          </a:p>
        </p:txBody>
      </p:sp>
      <p:sp>
        <p:nvSpPr>
          <p:cNvPr id="25" name="Ellipse 17">
            <a:extLst>
              <a:ext uri="{FF2B5EF4-FFF2-40B4-BE49-F238E27FC236}">
                <a16:creationId xmlns:a16="http://schemas.microsoft.com/office/drawing/2014/main" id="{05245926-DD66-5E3E-DB7D-2DC255A50B5D}"/>
              </a:ext>
            </a:extLst>
          </p:cNvPr>
          <p:cNvSpPr/>
          <p:nvPr/>
        </p:nvSpPr>
        <p:spPr>
          <a:xfrm>
            <a:off x="9218170" y="1492967"/>
            <a:ext cx="2057399" cy="14871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dirty="0" err="1">
                <a:solidFill>
                  <a:srgbClr val="FFFFFF"/>
                </a:solidFill>
                <a:latin typeface="Calibri"/>
              </a:rPr>
              <a:t>Subculture</a:t>
            </a:r>
            <a:r>
              <a:rPr lang="de-DE" sz="2000" dirty="0">
                <a:solidFill>
                  <a:srgbClr val="FFFFFF"/>
                </a:solidFill>
                <a:latin typeface="Calibri"/>
              </a:rPr>
              <a:t> &amp;</a:t>
            </a: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dirty="0" err="1">
                <a:solidFill>
                  <a:srgbClr val="FFFFFF"/>
                </a:solidFill>
                <a:latin typeface="Calibri"/>
              </a:rPr>
              <a:t>Discourse</a:t>
            </a:r>
            <a:endParaRPr lang="cs-CZ" sz="2000" dirty="0">
              <a:solidFill>
                <a:srgbClr val="FFFFFF"/>
              </a:solidFill>
              <a:latin typeface="Calibri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35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Ellipse 10">
            <a:extLst>
              <a:ext uri="{FF2B5EF4-FFF2-40B4-BE49-F238E27FC236}">
                <a16:creationId xmlns:a16="http://schemas.microsoft.com/office/drawing/2014/main" id="{E114CE7D-ACFD-6C2B-5E5C-A82CE721F31D}"/>
              </a:ext>
            </a:extLst>
          </p:cNvPr>
          <p:cNvSpPr/>
          <p:nvPr/>
        </p:nvSpPr>
        <p:spPr>
          <a:xfrm>
            <a:off x="5139539" y="1811479"/>
            <a:ext cx="3849301" cy="17347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4">
              <a:lumMod val="75000"/>
            </a:schemeClr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>
                <a:solidFill>
                  <a:srgbClr val="FFFFFF"/>
                </a:solidFill>
                <a:latin typeface="Calibri"/>
              </a:rPr>
              <a:t>Collective National Self-Image</a:t>
            </a:r>
            <a:endParaRPr lang="cs-CZ" sz="24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" name="Ellipse 15">
            <a:extLst>
              <a:ext uri="{FF2B5EF4-FFF2-40B4-BE49-F238E27FC236}">
                <a16:creationId xmlns:a16="http://schemas.microsoft.com/office/drawing/2014/main" id="{AB38453B-732B-393C-3095-9FA2769C9CDA}"/>
              </a:ext>
            </a:extLst>
          </p:cNvPr>
          <p:cNvSpPr/>
          <p:nvPr/>
        </p:nvSpPr>
        <p:spPr>
          <a:xfrm>
            <a:off x="9074282" y="3118837"/>
            <a:ext cx="2125746" cy="73429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dirty="0">
                <a:latin typeface="Calibri"/>
              </a:rPr>
              <a:t>Sub-</a:t>
            </a:r>
            <a:r>
              <a:rPr lang="de-DE" dirty="0" err="1">
                <a:latin typeface="Calibri"/>
              </a:rPr>
              <a:t>cultural</a:t>
            </a:r>
            <a:r>
              <a:rPr lang="de-DE" dirty="0">
                <a:latin typeface="Calibri"/>
              </a:rPr>
              <a:t> </a:t>
            </a:r>
            <a:r>
              <a:rPr lang="de-DE" dirty="0" err="1">
                <a:latin typeface="Calibri"/>
              </a:rPr>
              <a:t>self</a:t>
            </a:r>
            <a:r>
              <a:rPr lang="de-DE" dirty="0">
                <a:latin typeface="Calibri"/>
              </a:rPr>
              <a:t>-image</a:t>
            </a:r>
            <a:endParaRPr lang="cs-CZ" dirty="0">
              <a:latin typeface="Calibri"/>
            </a:endParaRPr>
          </a:p>
        </p:txBody>
      </p:sp>
      <p:sp>
        <p:nvSpPr>
          <p:cNvPr id="21" name="Ellipse 15">
            <a:extLst>
              <a:ext uri="{FF2B5EF4-FFF2-40B4-BE49-F238E27FC236}">
                <a16:creationId xmlns:a16="http://schemas.microsoft.com/office/drawing/2014/main" id="{5DF514A3-9A27-7BC0-049A-8895107A6BFF}"/>
              </a:ext>
            </a:extLst>
          </p:cNvPr>
          <p:cNvSpPr/>
          <p:nvPr/>
        </p:nvSpPr>
        <p:spPr>
          <a:xfrm>
            <a:off x="6102178" y="3619793"/>
            <a:ext cx="2125746" cy="86623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dirty="0">
                <a:latin typeface="Calibri"/>
              </a:rPr>
              <a:t>Sub-</a:t>
            </a:r>
            <a:r>
              <a:rPr lang="de-DE" dirty="0" err="1">
                <a:latin typeface="Calibri"/>
              </a:rPr>
              <a:t>cultural</a:t>
            </a:r>
            <a:r>
              <a:rPr lang="de-DE" dirty="0">
                <a:latin typeface="Calibri"/>
              </a:rPr>
              <a:t> </a:t>
            </a:r>
            <a:r>
              <a:rPr lang="de-DE" dirty="0" err="1">
                <a:latin typeface="Calibri"/>
              </a:rPr>
              <a:t>self</a:t>
            </a:r>
            <a:r>
              <a:rPr lang="de-DE" dirty="0">
                <a:latin typeface="Calibri"/>
              </a:rPr>
              <a:t>-image</a:t>
            </a:r>
            <a:endParaRPr lang="cs-CZ" dirty="0">
              <a:latin typeface="Calibri"/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62D5503-35DB-5EB3-2EA6-F574EBD57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84E-E32D-4B70-8561-8CF37CFAF8D9}" type="slidenum">
              <a:rPr lang="cs-CZ" smtClean="0"/>
              <a:t>19</a:t>
            </a:fld>
            <a:endParaRPr lang="cs-CZ"/>
          </a:p>
        </p:txBody>
      </p:sp>
      <p:sp>
        <p:nvSpPr>
          <p:cNvPr id="11" name="Textfeld 11">
            <a:extLst>
              <a:ext uri="{FF2B5EF4-FFF2-40B4-BE49-F238E27FC236}">
                <a16:creationId xmlns:a16="http://schemas.microsoft.com/office/drawing/2014/main" id="{83616B17-13BC-9575-C9BA-694CBD991D5F}"/>
              </a:ext>
            </a:extLst>
          </p:cNvPr>
          <p:cNvSpPr txBox="1"/>
          <p:nvPr/>
        </p:nvSpPr>
        <p:spPr>
          <a:xfrm>
            <a:off x="6709561" y="982402"/>
            <a:ext cx="3227750" cy="37702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b="1" dirty="0">
                <a:solidFill>
                  <a:srgbClr val="000000"/>
                </a:solidFill>
                <a:latin typeface="Calibri"/>
              </a:rPr>
              <a:t>National Society &amp;  Culture</a:t>
            </a:r>
            <a:endParaRPr lang="cs-CZ" sz="2000" b="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053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2" grpId="0" animBg="1"/>
      <p:bldP spid="20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0043" y="1631959"/>
            <a:ext cx="9025246" cy="3521931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de-DE" b="1" dirty="0"/>
              <a:t>Culture, Collective Memory and</a:t>
            </a:r>
            <a:br>
              <a:rPr lang="de-DE" b="1" dirty="0"/>
            </a:br>
            <a:r>
              <a:rPr lang="de-DE" b="1" dirty="0"/>
              <a:t>National Identity – </a:t>
            </a:r>
            <a:br>
              <a:rPr lang="de-DE" b="1" dirty="0"/>
            </a:br>
            <a:r>
              <a:rPr lang="de-DE" b="1" dirty="0"/>
              <a:t>and </a:t>
            </a:r>
            <a:r>
              <a:rPr lang="de-DE" b="1" dirty="0" err="1"/>
              <a:t>how</a:t>
            </a:r>
            <a:r>
              <a:rPr lang="de-DE" b="1" dirty="0"/>
              <a:t> </a:t>
            </a:r>
            <a:r>
              <a:rPr lang="de-DE" b="1" dirty="0" err="1"/>
              <a:t>they</a:t>
            </a:r>
            <a:r>
              <a:rPr lang="de-DE" b="1" dirty="0"/>
              <a:t> </a:t>
            </a:r>
            <a:r>
              <a:rPr lang="de-DE" b="1" dirty="0" err="1"/>
              <a:t>are</a:t>
            </a:r>
            <a:r>
              <a:rPr lang="de-DE" b="1" dirty="0"/>
              <a:t> </a:t>
            </a:r>
            <a:r>
              <a:rPr lang="de-DE" b="1" dirty="0" err="1"/>
              <a:t>related</a:t>
            </a:r>
            <a:endParaRPr lang="en-GB" sz="3600" b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783-759A-48A1-AB34-CC503BCBA6DC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1DD78B-4AA1-E1F1-7946-12C4A379D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96882"/>
            <a:ext cx="11360800" cy="1068779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de-DE" dirty="0">
                <a:latin typeface="Calibri"/>
              </a:rPr>
              <a:t>Collective National Self-Image – National Identity  </a:t>
            </a:r>
            <a:endParaRPr lang="cs-CZ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FF18A4-AC7F-64CD-A8FE-AD223E835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>
            <a:normAutofit/>
          </a:bodyPr>
          <a:lstStyle/>
          <a:p>
            <a:pPr marL="608013" indent="-455613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based on the self-images of previous generations (collective memory)</a:t>
            </a:r>
          </a:p>
          <a:p>
            <a:pPr marL="608013" indent="-455613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dirty="0"/>
          </a:p>
          <a:p>
            <a:pPr marL="608013" indent="-455613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based on the </a:t>
            </a:r>
            <a:r>
              <a:rPr lang="en-US" dirty="0" err="1"/>
              <a:t>interdiscourse</a:t>
            </a:r>
            <a:endParaRPr lang="en-US" dirty="0"/>
          </a:p>
          <a:p>
            <a:pPr marL="608013" indent="-455613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kern="0" dirty="0">
                <a:effectLst/>
                <a:ea typeface="Times New Roman" panose="02020603050405020304" pitchFamily="18" charset="0"/>
              </a:rPr>
              <a:t>subordinate part of its culture - its worldview</a:t>
            </a:r>
          </a:p>
          <a:p>
            <a:pPr marL="608013" indent="-455613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kern="0" dirty="0">
                <a:effectLst/>
                <a:ea typeface="Times New Roman" panose="02020603050405020304" pitchFamily="18" charset="0"/>
              </a:rPr>
              <a:t>that part of the worldview that is directed towards one's own community</a:t>
            </a:r>
          </a:p>
          <a:p>
            <a:pPr marL="608013" indent="-455613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dirty="0"/>
          </a:p>
          <a:p>
            <a:pPr marL="608013" indent="-455613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continuously changed by the members of the community on the basis of communication and interaction </a:t>
            </a:r>
            <a:r>
              <a:rPr lang="cs-CZ" dirty="0"/>
              <a:t>(</a:t>
            </a:r>
            <a:r>
              <a:rPr lang="cs-CZ" dirty="0" err="1"/>
              <a:t>Halbwachs</a:t>
            </a:r>
            <a:r>
              <a:rPr lang="cs-CZ" dirty="0"/>
              <a:t> 1950)</a:t>
            </a:r>
            <a:endParaRPr lang="de-DE" dirty="0"/>
          </a:p>
          <a:p>
            <a:pPr marL="608013" indent="-455613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329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CE9168-BBC4-8963-0B7A-ACE3F127408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de-DE" sz="4000" dirty="0"/>
              <a:t>3. Impact </a:t>
            </a:r>
            <a:r>
              <a:rPr lang="de-DE" sz="4000" dirty="0" err="1"/>
              <a:t>of</a:t>
            </a:r>
            <a:r>
              <a:rPr lang="de-DE" sz="4000" dirty="0"/>
              <a:t> Culture and Collective Memory on </a:t>
            </a:r>
            <a:r>
              <a:rPr lang="cs-CZ" sz="4000" dirty="0" err="1"/>
              <a:t>the</a:t>
            </a:r>
            <a:r>
              <a:rPr lang="cs-CZ" sz="4000" dirty="0"/>
              <a:t> </a:t>
            </a:r>
            <a:r>
              <a:rPr lang="en-US" sz="4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Collective self-image </a:t>
            </a:r>
            <a:r>
              <a:rPr lang="cs-CZ" sz="4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4000" dirty="0"/>
              <a:t>National Identity</a:t>
            </a:r>
            <a:r>
              <a:rPr lang="cs-CZ" sz="4000" dirty="0"/>
              <a:t>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01BD53-7FAD-97C1-3F06-1C0206D1544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ollective</a:t>
            </a:r>
            <a:r>
              <a:rPr lang="en-US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self-image </a:t>
            </a:r>
            <a:endParaRPr lang="cs-CZ" sz="3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anchored in a specific context, a specific social, political and historical tradition and cultural heritage</a:t>
            </a:r>
          </a:p>
          <a:p>
            <a:pPr marL="534988" indent="-534988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shaped by the historical traditions of thought in which it is placed </a:t>
            </a:r>
            <a:endParaRPr lang="cs-CZ" sz="3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respective traditions of thought will be observable in the semantic alignment of the national self-image</a:t>
            </a:r>
            <a:endParaRPr lang="cs-CZ" sz="3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7729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6FFC2A-76BF-BC67-48A1-EE57CFA54B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955099"/>
          </a:xfrm>
          <a:solidFill>
            <a:srgbClr val="FFC000"/>
          </a:solidFill>
        </p:spPr>
        <p:txBody>
          <a:bodyPr/>
          <a:lstStyle/>
          <a:p>
            <a:pPr lvl="0" algn="ctr"/>
            <a:r>
              <a:rPr lang="cs-CZ" dirty="0" err="1">
                <a:latin typeface="Calibri"/>
              </a:rPr>
              <a:t>Aspects</a:t>
            </a:r>
            <a:r>
              <a:rPr lang="de-DE" dirty="0">
                <a:latin typeface="Calibri"/>
              </a:rPr>
              <a:t> </a:t>
            </a:r>
            <a:r>
              <a:rPr lang="de-DE" dirty="0" err="1">
                <a:latin typeface="Calibri"/>
              </a:rPr>
              <a:t>of</a:t>
            </a:r>
            <a:r>
              <a:rPr lang="de-DE" dirty="0">
                <a:latin typeface="Calibri"/>
              </a:rPr>
              <a:t> National Identity</a:t>
            </a:r>
            <a:endParaRPr lang="cs-CZ" dirty="0">
              <a:latin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AA86CE-0D85-25EE-AB1D-700D708D18A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499615"/>
            <a:ext cx="10515600" cy="4856735"/>
          </a:xfrm>
          <a:solidFill>
            <a:srgbClr val="FFFFCC"/>
          </a:solidFill>
        </p:spPr>
        <p:txBody>
          <a:bodyPr/>
          <a:lstStyle/>
          <a:p>
            <a:pPr marL="0" lvl="0" indent="0">
              <a:buNone/>
            </a:pPr>
            <a:r>
              <a:rPr lang="de-DE" dirty="0">
                <a:highlight>
                  <a:srgbClr val="FFFF00"/>
                </a:highlight>
              </a:rPr>
              <a:t>Civic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nation</a:t>
            </a:r>
            <a:r>
              <a:rPr lang="de-DE" dirty="0"/>
              <a:t> (Staatsbürgernation)</a:t>
            </a:r>
          </a:p>
          <a:p>
            <a:pPr marL="457200" lvl="1" indent="0">
              <a:buNone/>
            </a:pPr>
            <a:r>
              <a:rPr lang="en-US" dirty="0"/>
              <a:t>Belonging of the individual to a civic community</a:t>
            </a:r>
          </a:p>
          <a:p>
            <a:pPr marL="457200" lvl="1" indent="0">
              <a:buNone/>
            </a:pPr>
            <a:r>
              <a:rPr lang="en-US" dirty="0"/>
              <a:t>common constitution </a:t>
            </a:r>
          </a:p>
          <a:p>
            <a:pPr marL="457200" lvl="1" indent="0">
              <a:buNone/>
            </a:pPr>
            <a:endParaRPr lang="en-US" dirty="0"/>
          </a:p>
          <a:p>
            <a:pPr marL="0" lvl="1" indent="0">
              <a:buNone/>
            </a:pPr>
            <a:r>
              <a:rPr lang="de-DE" sz="2800" dirty="0">
                <a:highlight>
                  <a:srgbClr val="00FF00"/>
                </a:highlight>
              </a:rPr>
              <a:t>Cultural </a:t>
            </a:r>
            <a:r>
              <a:rPr lang="de-DE" sz="2800" dirty="0" err="1"/>
              <a:t>concept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nation</a:t>
            </a:r>
            <a:r>
              <a:rPr lang="de-DE" sz="2800" dirty="0"/>
              <a:t> (Kulturnation)</a:t>
            </a:r>
          </a:p>
          <a:p>
            <a:pPr marL="457200" lvl="1" indent="0">
              <a:buNone/>
            </a:pP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cultural</a:t>
            </a:r>
            <a:r>
              <a:rPr lang="de-DE" dirty="0"/>
              <a:t> </a:t>
            </a:r>
            <a:r>
              <a:rPr lang="de-DE" dirty="0" err="1"/>
              <a:t>heritage</a:t>
            </a:r>
            <a:endParaRPr lang="de-DE" dirty="0"/>
          </a:p>
          <a:p>
            <a:pPr marL="457200" lvl="1" indent="0">
              <a:buNone/>
            </a:pP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language</a:t>
            </a: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pPr marL="0" lvl="0" indent="0">
              <a:buNone/>
            </a:pPr>
            <a:r>
              <a:rPr lang="de-DE" dirty="0" err="1">
                <a:solidFill>
                  <a:srgbClr val="FFFFFF"/>
                </a:solidFill>
                <a:highlight>
                  <a:srgbClr val="000080"/>
                </a:highlight>
              </a:rPr>
              <a:t>Ethnic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nation</a:t>
            </a:r>
            <a:r>
              <a:rPr lang="de-DE" dirty="0"/>
              <a:t> (Volksnation)</a:t>
            </a:r>
          </a:p>
          <a:p>
            <a:pPr marL="457200" lvl="1" indent="0">
              <a:buNone/>
            </a:pP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ancestry</a:t>
            </a:r>
            <a:endParaRPr lang="cs-CZ" dirty="0"/>
          </a:p>
          <a:p>
            <a:pPr marL="457200" lvl="1" indent="0">
              <a:buNone/>
            </a:pP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history</a:t>
            </a:r>
            <a:endParaRPr lang="de-DE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77D2D8-71DC-D5E4-7568-E165E70F08E6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CB6FDA-7686-4341-A1EE-1460F7760926}" type="slidenum">
              <a:rPr/>
              <a:t>22</a:t>
            </a:fld>
            <a:endParaRPr lang="cs-CZ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  <p:sp>
        <p:nvSpPr>
          <p:cNvPr id="5" name="TextovéPole 5">
            <a:extLst>
              <a:ext uri="{FF2B5EF4-FFF2-40B4-BE49-F238E27FC236}">
                <a16:creationId xmlns:a16="http://schemas.microsoft.com/office/drawing/2014/main" id="{71E03EF2-9BC7-7C1A-B462-FD9090D11DAC}"/>
              </a:ext>
            </a:extLst>
          </p:cNvPr>
          <p:cNvSpPr txBox="1"/>
          <p:nvPr/>
        </p:nvSpPr>
        <p:spPr>
          <a:xfrm>
            <a:off x="9694605" y="5987847"/>
            <a:ext cx="196645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Peters 2002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2">
            <a:extLst>
              <a:ext uri="{FF2B5EF4-FFF2-40B4-BE49-F238E27FC236}">
                <a16:creationId xmlns:a16="http://schemas.microsoft.com/office/drawing/2014/main" id="{50AB116C-D707-BF17-9949-6EB5BB556D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668344"/>
            <a:ext cx="4975799" cy="823910"/>
          </a:xfrm>
          <a:solidFill>
            <a:srgbClr val="FFC000"/>
          </a:solidFill>
        </p:spPr>
        <p:txBody>
          <a:bodyPr/>
          <a:lstStyle/>
          <a:p>
            <a:pPr lvl="0">
              <a:lnSpc>
                <a:spcPct val="130000"/>
              </a:lnSpc>
            </a:pPr>
            <a:endParaRPr lang="de-DE" sz="1000" dirty="0"/>
          </a:p>
          <a:p>
            <a:pPr lvl="0">
              <a:lnSpc>
                <a:spcPct val="100000"/>
              </a:lnSpc>
            </a:pPr>
            <a:r>
              <a:rPr lang="de-DE" dirty="0"/>
              <a:t>Civic Values</a:t>
            </a:r>
          </a:p>
          <a:p>
            <a:pPr lvl="0">
              <a:lnSpc>
                <a:spcPct val="70000"/>
              </a:lnSpc>
            </a:pPr>
            <a:endParaRPr lang="cs-CZ" sz="1000" dirty="0"/>
          </a:p>
        </p:txBody>
      </p:sp>
      <p:sp>
        <p:nvSpPr>
          <p:cNvPr id="3" name="Zástupný obsah 3">
            <a:extLst>
              <a:ext uri="{FF2B5EF4-FFF2-40B4-BE49-F238E27FC236}">
                <a16:creationId xmlns:a16="http://schemas.microsoft.com/office/drawing/2014/main" id="{E4ED9481-0307-0C4A-2D97-43E4214DE77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839784" y="1686296"/>
            <a:ext cx="4975799" cy="4220727"/>
          </a:xfrm>
          <a:solidFill>
            <a:srgbClr val="FFC000"/>
          </a:solidFill>
        </p:spPr>
        <p:txBody>
          <a:bodyPr anchor="t"/>
          <a:lstStyle/>
          <a:p>
            <a:pPr marL="228600" lvl="0" indent="-228600">
              <a:lnSpc>
                <a:spcPct val="80000"/>
              </a:lnSpc>
              <a:buChar char="•"/>
            </a:pPr>
            <a:r>
              <a:rPr lang="de-DE" sz="2600" b="0" dirty="0"/>
              <a:t>Democracy</a:t>
            </a:r>
          </a:p>
          <a:p>
            <a:pPr marL="228600" lvl="0" indent="-228600">
              <a:lnSpc>
                <a:spcPct val="80000"/>
              </a:lnSpc>
              <a:buChar char="•"/>
            </a:pPr>
            <a:r>
              <a:rPr lang="de-DE" sz="2600" b="0" dirty="0" err="1"/>
              <a:t>Constitution</a:t>
            </a:r>
            <a:r>
              <a:rPr lang="de-DE" sz="2600" b="0" dirty="0"/>
              <a:t>, </a:t>
            </a:r>
            <a:r>
              <a:rPr lang="de-DE" sz="2600" b="0" dirty="0" err="1"/>
              <a:t>rule</a:t>
            </a:r>
            <a:r>
              <a:rPr lang="de-DE" sz="2600" b="0" dirty="0"/>
              <a:t> </a:t>
            </a:r>
            <a:r>
              <a:rPr lang="de-DE" sz="2600" b="0" dirty="0" err="1"/>
              <a:t>of</a:t>
            </a:r>
            <a:r>
              <a:rPr lang="de-DE" sz="2600" b="0" dirty="0"/>
              <a:t> </a:t>
            </a:r>
            <a:r>
              <a:rPr lang="de-DE" sz="2600" b="0" dirty="0" err="1"/>
              <a:t>law</a:t>
            </a:r>
            <a:r>
              <a:rPr lang="de-DE" sz="2600" b="0" dirty="0"/>
              <a:t>, </a:t>
            </a:r>
            <a:r>
              <a:rPr lang="de-DE" sz="2600" b="0" dirty="0" err="1"/>
              <a:t>justice</a:t>
            </a:r>
            <a:endParaRPr lang="de-DE" sz="2600" b="0" dirty="0"/>
          </a:p>
          <a:p>
            <a:pPr marL="228600" lvl="0" indent="-228600">
              <a:lnSpc>
                <a:spcPct val="80000"/>
              </a:lnSpc>
              <a:buChar char="•"/>
            </a:pPr>
            <a:r>
              <a:rPr lang="de-DE" sz="2600" b="0" dirty="0"/>
              <a:t>Freedom, </a:t>
            </a:r>
            <a:r>
              <a:rPr lang="de-DE" sz="2600" b="0" dirty="0" err="1"/>
              <a:t>freedom</a:t>
            </a:r>
            <a:r>
              <a:rPr lang="de-DE" sz="2600" b="0" dirty="0"/>
              <a:t> </a:t>
            </a:r>
            <a:r>
              <a:rPr lang="de-DE" sz="2600" b="0" dirty="0" err="1"/>
              <a:t>of</a:t>
            </a:r>
            <a:r>
              <a:rPr lang="de-DE" sz="2600" b="0" dirty="0"/>
              <a:t> </a:t>
            </a:r>
            <a:r>
              <a:rPr lang="de-DE" sz="2600" b="0" dirty="0" err="1"/>
              <a:t>speech</a:t>
            </a:r>
            <a:endParaRPr lang="de-DE" sz="2600" b="0" dirty="0"/>
          </a:p>
          <a:p>
            <a:pPr marL="228600" lvl="0" indent="-228600">
              <a:lnSpc>
                <a:spcPct val="80000"/>
              </a:lnSpc>
              <a:buChar char="•"/>
            </a:pPr>
            <a:r>
              <a:rPr lang="de-DE" sz="2600" b="0" dirty="0" err="1"/>
              <a:t>Equality</a:t>
            </a:r>
            <a:endParaRPr lang="de-DE" sz="2600" b="0" dirty="0"/>
          </a:p>
          <a:p>
            <a:pPr marL="228600" lvl="0" indent="-228600">
              <a:lnSpc>
                <a:spcPct val="80000"/>
              </a:lnSpc>
              <a:buChar char="•"/>
            </a:pPr>
            <a:r>
              <a:rPr lang="de-DE" sz="2600" b="0" dirty="0"/>
              <a:t>Individual </a:t>
            </a:r>
            <a:r>
              <a:rPr lang="de-DE" sz="2600" b="0" dirty="0" err="1"/>
              <a:t>rights</a:t>
            </a:r>
            <a:endParaRPr lang="de-DE" sz="2600" b="0" dirty="0"/>
          </a:p>
          <a:p>
            <a:pPr marL="228600" lvl="0" indent="-228600">
              <a:lnSpc>
                <a:spcPct val="80000"/>
              </a:lnSpc>
              <a:buChar char="•"/>
            </a:pPr>
            <a:r>
              <a:rPr lang="de-DE" sz="2600" b="0" dirty="0" err="1"/>
              <a:t>Solidarity</a:t>
            </a:r>
            <a:r>
              <a:rPr lang="de-DE" sz="2600" b="0" dirty="0"/>
              <a:t>, social </a:t>
            </a:r>
            <a:r>
              <a:rPr lang="de-DE" sz="2600" b="0" dirty="0" err="1"/>
              <a:t>cohesion</a:t>
            </a:r>
            <a:endParaRPr lang="de-DE" sz="2600" b="0" dirty="0"/>
          </a:p>
          <a:p>
            <a:pPr marL="228600" lvl="0" indent="-228600">
              <a:lnSpc>
                <a:spcPct val="80000"/>
              </a:lnSpc>
              <a:buChar char="•"/>
            </a:pPr>
            <a:r>
              <a:rPr lang="de-DE" sz="2600" b="0" dirty="0" err="1"/>
              <a:t>Humanity</a:t>
            </a:r>
            <a:endParaRPr lang="de-DE" sz="2600" b="0" dirty="0"/>
          </a:p>
          <a:p>
            <a:pPr marL="228600" lvl="0" indent="-228600">
              <a:lnSpc>
                <a:spcPct val="80000"/>
              </a:lnSpc>
              <a:buChar char="•"/>
            </a:pPr>
            <a:r>
              <a:rPr lang="de-DE" sz="2600" b="0" dirty="0"/>
              <a:t>Peace</a:t>
            </a:r>
          </a:p>
          <a:p>
            <a:pPr marL="228600" lvl="0" indent="-228600">
              <a:lnSpc>
                <a:spcPct val="80000"/>
              </a:lnSpc>
              <a:buChar char="•"/>
            </a:pPr>
            <a:r>
              <a:rPr lang="de-DE" sz="2600" b="0" dirty="0" err="1"/>
              <a:t>Responsibility</a:t>
            </a:r>
            <a:endParaRPr lang="de-DE" sz="2600" b="0" dirty="0"/>
          </a:p>
          <a:p>
            <a:pPr marL="228600" lvl="0" indent="-228600">
              <a:lnSpc>
                <a:spcPct val="80000"/>
              </a:lnSpc>
              <a:buChar char="•"/>
            </a:pPr>
            <a:endParaRPr lang="cs-CZ" sz="2600" b="0" dirty="0"/>
          </a:p>
        </p:txBody>
      </p:sp>
      <p:sp>
        <p:nvSpPr>
          <p:cNvPr id="4" name="Zástupný text 4">
            <a:extLst>
              <a:ext uri="{FF2B5EF4-FFF2-40B4-BE49-F238E27FC236}">
                <a16:creationId xmlns:a16="http://schemas.microsoft.com/office/drawing/2014/main" id="{C1D27AA5-3992-5EC1-8463-BDCF2D62CB3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376412" y="694441"/>
            <a:ext cx="4975799" cy="823910"/>
          </a:xfrm>
          <a:solidFill>
            <a:srgbClr val="5B9BD5"/>
          </a:solidFill>
        </p:spPr>
        <p:txBody>
          <a:bodyPr anchor="b"/>
          <a:lstStyle/>
          <a:p>
            <a:pPr marL="0" lvl="0" indent="0">
              <a:lnSpc>
                <a:spcPct val="100000"/>
              </a:lnSpc>
              <a:buNone/>
            </a:pPr>
            <a:r>
              <a:rPr lang="de-DE" sz="2400" b="1" dirty="0"/>
              <a:t>Ethno-Cultural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000" b="1" dirty="0"/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44E928D5-6503-621E-7CD2-DF78B295115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376412" y="1686296"/>
            <a:ext cx="5042980" cy="4248159"/>
          </a:xfrm>
          <a:solidFill>
            <a:srgbClr val="5B9BD5"/>
          </a:solidFill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de-DE" sz="2600" dirty="0"/>
              <a:t>Country, </a:t>
            </a:r>
            <a:r>
              <a:rPr lang="de-DE" sz="2600" dirty="0" err="1"/>
              <a:t>homeland</a:t>
            </a:r>
            <a:endParaRPr lang="de-DE" sz="2600" dirty="0"/>
          </a:p>
          <a:p>
            <a:pPr lvl="0">
              <a:lnSpc>
                <a:spcPct val="80000"/>
              </a:lnSpc>
            </a:pPr>
            <a:r>
              <a:rPr lang="de-DE" sz="2600" dirty="0"/>
              <a:t>Family, </a:t>
            </a:r>
            <a:r>
              <a:rPr lang="de-DE" sz="2600" dirty="0" err="1"/>
              <a:t>children</a:t>
            </a:r>
            <a:endParaRPr lang="de-DE" sz="2600" dirty="0"/>
          </a:p>
          <a:p>
            <a:pPr lvl="0">
              <a:lnSpc>
                <a:spcPct val="80000"/>
              </a:lnSpc>
            </a:pPr>
            <a:r>
              <a:rPr lang="de-DE" sz="2600" dirty="0"/>
              <a:t>National </a:t>
            </a:r>
            <a:r>
              <a:rPr lang="de-DE" sz="2600" dirty="0" err="1"/>
              <a:t>pride</a:t>
            </a:r>
            <a:r>
              <a:rPr lang="de-DE" sz="2600" dirty="0"/>
              <a:t>, national </a:t>
            </a:r>
            <a:r>
              <a:rPr lang="de-DE" sz="2600" dirty="0" err="1"/>
              <a:t>independence</a:t>
            </a:r>
            <a:endParaRPr lang="de-DE" sz="2600" dirty="0"/>
          </a:p>
          <a:p>
            <a:pPr lvl="0">
              <a:lnSpc>
                <a:spcPct val="80000"/>
              </a:lnSpc>
            </a:pPr>
            <a:r>
              <a:rPr lang="de-DE" sz="2600" dirty="0"/>
              <a:t>Culture, </a:t>
            </a:r>
            <a:r>
              <a:rPr lang="de-DE" sz="2600" dirty="0" err="1"/>
              <a:t>language</a:t>
            </a:r>
            <a:endParaRPr lang="cs-CZ" sz="2600" dirty="0"/>
          </a:p>
          <a:p>
            <a:pPr lvl="0">
              <a:lnSpc>
                <a:spcPct val="80000"/>
              </a:lnSpc>
            </a:pPr>
            <a:r>
              <a:rPr lang="de-DE" sz="2600" dirty="0"/>
              <a:t>Tradition, </a:t>
            </a:r>
            <a:r>
              <a:rPr lang="de-DE" sz="2600" dirty="0" err="1"/>
              <a:t>history</a:t>
            </a:r>
            <a:r>
              <a:rPr lang="de-DE" sz="2600" dirty="0"/>
              <a:t> </a:t>
            </a:r>
          </a:p>
          <a:p>
            <a:pPr lvl="0">
              <a:lnSpc>
                <a:spcPct val="80000"/>
              </a:lnSpc>
            </a:pPr>
            <a:r>
              <a:rPr lang="de-DE" sz="2600" dirty="0"/>
              <a:t>Cultural </a:t>
            </a:r>
            <a:r>
              <a:rPr lang="de-DE" sz="2600" dirty="0" err="1"/>
              <a:t>heritage</a:t>
            </a:r>
            <a:endParaRPr lang="de-DE" sz="2600" dirty="0"/>
          </a:p>
          <a:p>
            <a:pPr lvl="0">
              <a:lnSpc>
                <a:spcPct val="80000"/>
              </a:lnSpc>
            </a:pPr>
            <a:r>
              <a:rPr lang="de-DE" sz="2600" dirty="0" err="1"/>
              <a:t>Respect</a:t>
            </a:r>
            <a:endParaRPr lang="de-DE" sz="2600" dirty="0"/>
          </a:p>
          <a:p>
            <a:pPr lvl="0">
              <a:lnSpc>
                <a:spcPct val="80000"/>
              </a:lnSpc>
            </a:pPr>
            <a:r>
              <a:rPr lang="de-DE" sz="2600" dirty="0" err="1"/>
              <a:t>Dignity</a:t>
            </a:r>
            <a:endParaRPr lang="de-DE" sz="2600" dirty="0"/>
          </a:p>
          <a:p>
            <a:pPr lvl="0">
              <a:lnSpc>
                <a:spcPct val="80000"/>
              </a:lnSpc>
            </a:pPr>
            <a:endParaRPr lang="de-DE" sz="2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37518F-2B32-50B7-A30E-8CF37BC288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6763" y="152595"/>
            <a:ext cx="10515600" cy="1325559"/>
          </a:xfrm>
          <a:solidFill>
            <a:srgbClr val="FFC000"/>
          </a:solidFill>
        </p:spPr>
        <p:txBody>
          <a:bodyPr>
            <a:normAutofit/>
          </a:bodyPr>
          <a:lstStyle/>
          <a:p>
            <a:pPr lvl="0" algn="ctr"/>
            <a:r>
              <a:rPr lang="cs-CZ" dirty="0"/>
              <a:t>4. I</a:t>
            </a:r>
            <a:r>
              <a:rPr lang="en-US" dirty="0"/>
              <a:t>mage</a:t>
            </a:r>
            <a:r>
              <a:rPr lang="cs-CZ" dirty="0"/>
              <a:t>s</a:t>
            </a:r>
            <a:r>
              <a:rPr lang="en-US" dirty="0"/>
              <a:t> of National Identity in </a:t>
            </a:r>
            <a:br>
              <a:rPr lang="en-US" dirty="0"/>
            </a:br>
            <a:r>
              <a:rPr lang="de-DE" dirty="0"/>
              <a:t>Germany</a:t>
            </a:r>
            <a:r>
              <a:rPr lang="cs-CZ" dirty="0"/>
              <a:t>, </a:t>
            </a:r>
            <a:r>
              <a:rPr lang="cs-CZ" dirty="0" err="1"/>
              <a:t>Poland</a:t>
            </a:r>
            <a:r>
              <a:rPr lang="cs-CZ" dirty="0"/>
              <a:t>,</a:t>
            </a:r>
            <a:r>
              <a:rPr lang="de-DE" dirty="0"/>
              <a:t> Russia</a:t>
            </a:r>
            <a:r>
              <a:rPr lang="en-US" dirty="0"/>
              <a:t> </a:t>
            </a:r>
            <a:endParaRPr lang="cs-CZ" dirty="0">
              <a:latin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A5601A-CEA0-3859-3F3B-11250C0C290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46763" y="1686296"/>
            <a:ext cx="10515600" cy="4406624"/>
          </a:xfrm>
          <a:solidFill>
            <a:srgbClr val="FFFFCC"/>
          </a:solidFill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cs-CZ" sz="3900" dirty="0" err="1"/>
              <a:t>Methodology</a:t>
            </a:r>
            <a:r>
              <a:rPr lang="cs-CZ" sz="3900" dirty="0"/>
              <a:t>: </a:t>
            </a:r>
            <a:r>
              <a:rPr lang="de-DE" sz="3900" dirty="0" err="1"/>
              <a:t>Linguistic</a:t>
            </a:r>
            <a:r>
              <a:rPr lang="de-DE" sz="3900" dirty="0"/>
              <a:t> </a:t>
            </a:r>
            <a:r>
              <a:rPr lang="de-DE" sz="3900" dirty="0" err="1"/>
              <a:t>Discourse</a:t>
            </a:r>
            <a:r>
              <a:rPr lang="de-DE" sz="3900" dirty="0"/>
              <a:t> Analysis </a:t>
            </a:r>
          </a:p>
          <a:p>
            <a:pPr marL="0" lvl="0" indent="0">
              <a:buNone/>
            </a:pPr>
            <a:endParaRPr lang="de-DE" sz="3900" dirty="0"/>
          </a:p>
          <a:p>
            <a:pPr marL="0" lvl="0" indent="0">
              <a:buNone/>
            </a:pPr>
            <a:r>
              <a:rPr lang="de-DE" sz="3900" dirty="0" err="1"/>
              <a:t>Empirical</a:t>
            </a:r>
            <a:r>
              <a:rPr lang="de-DE" sz="3900" dirty="0"/>
              <a:t> Basis: New </a:t>
            </a:r>
            <a:r>
              <a:rPr lang="de-DE" sz="3900" dirty="0" err="1"/>
              <a:t>Year´s</a:t>
            </a:r>
            <a:r>
              <a:rPr lang="de-DE" sz="3900" dirty="0"/>
              <a:t> </a:t>
            </a:r>
            <a:r>
              <a:rPr lang="de-DE" sz="3900" dirty="0" err="1"/>
              <a:t>Addresses</a:t>
            </a:r>
            <a:endParaRPr lang="de-DE" sz="3900" dirty="0"/>
          </a:p>
          <a:p>
            <a:pPr marL="0" lvl="0" indent="0">
              <a:buNone/>
            </a:pPr>
            <a:endParaRPr lang="de-DE" dirty="0"/>
          </a:p>
          <a:p>
            <a:pPr marL="0" lvl="0" indent="0">
              <a:buNone/>
            </a:pPr>
            <a:r>
              <a:rPr lang="de-DE" sz="2800" dirty="0"/>
              <a:t>Germany</a:t>
            </a:r>
          </a:p>
          <a:p>
            <a:pPr lvl="0"/>
            <a:r>
              <a:rPr lang="de-DE" sz="2800" dirty="0" err="1"/>
              <a:t>President</a:t>
            </a:r>
            <a:r>
              <a:rPr lang="de-DE" sz="2800" dirty="0"/>
              <a:t> Joachim Gauck 2013, 2014, 2015, 2016</a:t>
            </a:r>
          </a:p>
          <a:p>
            <a:pPr lvl="0"/>
            <a:r>
              <a:rPr lang="de-DE" sz="2800" dirty="0" err="1"/>
              <a:t>President</a:t>
            </a:r>
            <a:r>
              <a:rPr lang="de-DE" sz="2800" dirty="0"/>
              <a:t> Frank-Walter Steinmeier 2017, 2018, 2019, 2020</a:t>
            </a:r>
          </a:p>
          <a:p>
            <a:pPr marL="0" lvl="0" indent="0">
              <a:buNone/>
            </a:pPr>
            <a:r>
              <a:rPr lang="de-DE" sz="2800" dirty="0"/>
              <a:t>Russia </a:t>
            </a:r>
          </a:p>
          <a:p>
            <a:pPr lvl="0"/>
            <a:r>
              <a:rPr lang="de-DE" sz="2800" dirty="0" err="1"/>
              <a:t>President</a:t>
            </a:r>
            <a:r>
              <a:rPr lang="de-DE" sz="2800" dirty="0"/>
              <a:t> Vladimir Putin 2014, 2015, 2016, 2017, 2018, 2019, 2020, 2021</a:t>
            </a:r>
          </a:p>
          <a:p>
            <a:pPr lvl="0"/>
            <a:endParaRPr lang="de-DE" sz="2800" dirty="0"/>
          </a:p>
          <a:p>
            <a:pPr marL="0" lvl="0" indent="0">
              <a:buNone/>
            </a:pPr>
            <a:endParaRPr lang="cs-CZ" dirty="0"/>
          </a:p>
          <a:p>
            <a:pPr lv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9A1EE9-4ED8-4C64-74BD-59428F16E23E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E07EBA8-A185-420E-A4D5-8E118DD8618A}" type="slidenum">
              <a:rPr/>
              <a:t>24</a:t>
            </a:fld>
            <a:endParaRPr lang="cs-CZ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003F5-2D11-5F0F-1738-014D8B8B51B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de-DE" dirty="0"/>
              <a:t>German </a:t>
            </a:r>
            <a:r>
              <a:rPr lang="de-DE" dirty="0" err="1"/>
              <a:t>traditions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thought</a:t>
            </a:r>
            <a:endParaRPr lang="cs-CZ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71EAEC-2F83-7823-826C-3298B9E5637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kern="0" dirty="0" err="1">
                <a:effectLst/>
                <a:ea typeface="Times New Roman" panose="02020603050405020304" pitchFamily="18" charset="0"/>
              </a:rPr>
              <a:t>long</a:t>
            </a:r>
            <a:r>
              <a:rPr lang="de-DE" sz="3600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3600" kern="0" dirty="0" err="1">
                <a:effectLst/>
                <a:ea typeface="Times New Roman" panose="02020603050405020304" pitchFamily="18" charset="0"/>
              </a:rPr>
              <a:t>tradition</a:t>
            </a:r>
            <a:r>
              <a:rPr lang="de-DE" sz="3600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3600" kern="0" dirty="0" err="1">
                <a:effectLst/>
                <a:ea typeface="Times New Roman" panose="02020603050405020304" pitchFamily="18" charset="0"/>
              </a:rPr>
              <a:t>of</a:t>
            </a:r>
            <a:r>
              <a:rPr lang="de-DE" sz="3600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3600" kern="0" dirty="0" err="1">
                <a:effectLst/>
                <a:ea typeface="Times New Roman" panose="02020603050405020304" pitchFamily="18" charset="0"/>
              </a:rPr>
              <a:t>democratic</a:t>
            </a:r>
            <a:r>
              <a:rPr lang="de-DE" sz="3600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3600" kern="0" dirty="0" err="1">
                <a:effectLst/>
                <a:ea typeface="Times New Roman" panose="02020603050405020304" pitchFamily="18" charset="0"/>
              </a:rPr>
              <a:t>thought</a:t>
            </a:r>
            <a:endParaRPr lang="de-DE" sz="3600" kern="0" dirty="0">
              <a:effectLst/>
              <a:ea typeface="Times New Roman" panose="02020603050405020304" pitchFamily="18" charset="0"/>
            </a:endParaRPr>
          </a:p>
          <a:p>
            <a:pPr marL="450850" indent="-450850">
              <a:buFont typeface="Wingdings" panose="05000000000000000000" pitchFamily="2" charset="2"/>
              <a:buChar char="Ø"/>
            </a:pPr>
            <a:endParaRPr lang="de-DE" kern="0" dirty="0">
              <a:effectLst/>
              <a:ea typeface="Times New Roman" panose="02020603050405020304" pitchFamily="18" charset="0"/>
            </a:endParaRPr>
          </a:p>
          <a:p>
            <a:pPr marL="450850" indent="-450850">
              <a:buFont typeface="Wingdings" panose="05000000000000000000" pitchFamily="2" charset="2"/>
              <a:buChar char="Ø"/>
            </a:pPr>
            <a:r>
              <a:rPr lang="de-DE" kern="0" dirty="0" err="1">
                <a:effectLst/>
                <a:ea typeface="Times New Roman" panose="02020603050405020304" pitchFamily="18" charset="0"/>
              </a:rPr>
              <a:t>influence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of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the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Enlightenment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with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thinkers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such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as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Emanuel Kant</a:t>
            </a:r>
          </a:p>
          <a:p>
            <a:pPr marL="450850" indent="-450850">
              <a:buFont typeface="Wingdings" panose="05000000000000000000" pitchFamily="2" charset="2"/>
              <a:buChar char="Ø"/>
            </a:pPr>
            <a:r>
              <a:rPr lang="de-DE" kern="0" dirty="0" err="1">
                <a:effectLst/>
                <a:ea typeface="Times New Roman" panose="02020603050405020304" pitchFamily="18" charset="0"/>
              </a:rPr>
              <a:t>drafting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of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the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first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democratic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constitution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in St.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Paul's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Church Assembly in 1848</a:t>
            </a:r>
          </a:p>
          <a:p>
            <a:pPr marL="450850" indent="-450850">
              <a:buFont typeface="Wingdings" panose="05000000000000000000" pitchFamily="2" charset="2"/>
              <a:buChar char="Ø"/>
            </a:pPr>
            <a:r>
              <a:rPr lang="de-DE" kern="0" dirty="0">
                <a:effectLst/>
                <a:ea typeface="Times New Roman" panose="02020603050405020304" pitchFamily="18" charset="0"/>
              </a:rPr>
              <a:t>Weimar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Republic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from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1918-1933</a:t>
            </a:r>
          </a:p>
          <a:p>
            <a:pPr marL="450850" indent="-450850">
              <a:buFont typeface="Wingdings" panose="05000000000000000000" pitchFamily="2" charset="2"/>
              <a:buChar char="Ø"/>
            </a:pPr>
            <a:r>
              <a:rPr lang="de-DE" kern="0" dirty="0" err="1">
                <a:effectLst/>
                <a:ea typeface="Times New Roman" panose="02020603050405020304" pitchFamily="18" charset="0"/>
              </a:rPr>
              <a:t>democratic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constitution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in West Germany after </a:t>
            </a:r>
            <a:r>
              <a:rPr lang="de-DE" kern="0" dirty="0" err="1">
                <a:effectLst/>
                <a:ea typeface="Times New Roman" panose="02020603050405020304" pitchFamily="18" charset="0"/>
              </a:rPr>
              <a:t>the</a:t>
            </a:r>
            <a:r>
              <a:rPr lang="de-DE" kern="0" dirty="0">
                <a:effectLst/>
                <a:ea typeface="Times New Roman" panose="02020603050405020304" pitchFamily="18" charset="0"/>
              </a:rPr>
              <a:t> Second World War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60758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7AA38-09AF-75E1-0CE3-015881D85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EEC13F-87BC-0DAE-F130-751E20BE824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cs-CZ" dirty="0" err="1"/>
              <a:t>Polish</a:t>
            </a:r>
            <a:r>
              <a:rPr lang="de-DE" dirty="0"/>
              <a:t> </a:t>
            </a:r>
            <a:r>
              <a:rPr lang="de-DE" dirty="0" err="1"/>
              <a:t>traditions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thought</a:t>
            </a:r>
            <a:endParaRPr lang="cs-CZ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993EB9-3257-C557-FD08-0A1D009E0D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>
            <a:normAutofit/>
          </a:bodyPr>
          <a:lstStyle/>
          <a:p>
            <a:pPr marL="536575" indent="-536575">
              <a:buFont typeface="Wingdings" panose="05000000000000000000" pitchFamily="2" charset="2"/>
              <a:buChar char="Ø"/>
            </a:pPr>
            <a:r>
              <a:rPr lang="cs-CZ" sz="3200" dirty="0"/>
              <a:t>C</a:t>
            </a:r>
            <a:r>
              <a:rPr lang="en-AU" sz="3200" dirty="0" err="1"/>
              <a:t>enturies</a:t>
            </a:r>
            <a:r>
              <a:rPr lang="en-AU" sz="3200" dirty="0"/>
              <a:t> of foreign rule and division</a:t>
            </a:r>
            <a:endParaRPr lang="cs-CZ" sz="3200" dirty="0"/>
          </a:p>
          <a:p>
            <a:pPr marL="536575" indent="-536575">
              <a:buFont typeface="Wingdings" panose="05000000000000000000" pitchFamily="2" charset="2"/>
              <a:buChar char="Ø"/>
            </a:pPr>
            <a:r>
              <a:rPr lang="en-AU" sz="3200" dirty="0"/>
              <a:t>Soviet influence after World War II and the establishment of a communist regime</a:t>
            </a:r>
            <a:endParaRPr lang="cs-CZ" sz="3200" dirty="0"/>
          </a:p>
          <a:p>
            <a:pPr marL="536575" indent="-536575">
              <a:buFont typeface="Wingdings" panose="05000000000000000000" pitchFamily="2" charset="2"/>
              <a:buChar char="Ø"/>
            </a:pPr>
            <a:r>
              <a:rPr lang="en-AU" sz="3200" dirty="0"/>
              <a:t>The resistance of Poles against the communist regime in the </a:t>
            </a:r>
            <a:r>
              <a:rPr lang="en-AU" sz="3200" dirty="0" err="1"/>
              <a:t>Solidarność</a:t>
            </a:r>
            <a:r>
              <a:rPr lang="en-AU" sz="3200" dirty="0"/>
              <a:t> movement at the beginning of the 1980s</a:t>
            </a:r>
            <a:endParaRPr lang="cs-CZ" sz="3200" dirty="0"/>
          </a:p>
          <a:p>
            <a:pPr marL="536575" indent="-536575">
              <a:buFont typeface="Wingdings" panose="05000000000000000000" pitchFamily="2" charset="2"/>
              <a:buChar char="Ø"/>
            </a:pPr>
            <a:r>
              <a:rPr lang="en-AU" sz="3200" dirty="0"/>
              <a:t>gradual establishment of a democratic state order after the fall of communism in the 1990s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847390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24F5C-5F39-17E8-ED64-C9C1DA0804D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de-DE" dirty="0"/>
              <a:t>Russian </a:t>
            </a:r>
            <a:r>
              <a:rPr lang="de-DE" dirty="0" err="1"/>
              <a:t>traditions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thought</a:t>
            </a:r>
            <a:endParaRPr lang="cs-CZ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3DCE3A-0DCF-698F-5101-1BB9CFA74BA8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/>
          <a:lstStyle/>
          <a:p>
            <a:pPr marL="0" indent="0">
              <a:buNone/>
            </a:pPr>
            <a:r>
              <a:rPr lang="de-DE" sz="3600" kern="0" dirty="0" err="1">
                <a:effectLst/>
                <a:ea typeface="Times New Roman" panose="02020603050405020304" pitchFamily="18" charset="0"/>
              </a:rPr>
              <a:t>long</a:t>
            </a:r>
            <a:r>
              <a:rPr lang="de-DE" sz="3600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3600" kern="0" dirty="0" err="1">
                <a:effectLst/>
                <a:ea typeface="Times New Roman" panose="02020603050405020304" pitchFamily="18" charset="0"/>
              </a:rPr>
              <a:t>tradition</a:t>
            </a:r>
            <a:r>
              <a:rPr lang="de-DE" sz="3600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3600" kern="0" dirty="0" err="1">
                <a:effectLst/>
                <a:ea typeface="Times New Roman" panose="02020603050405020304" pitchFamily="18" charset="0"/>
              </a:rPr>
              <a:t>of</a:t>
            </a:r>
            <a:r>
              <a:rPr lang="de-DE" sz="3600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3600" kern="0" dirty="0" err="1">
                <a:effectLst/>
                <a:ea typeface="Times New Roman" panose="02020603050405020304" pitchFamily="18" charset="0"/>
              </a:rPr>
              <a:t>autocratic</a:t>
            </a:r>
            <a:r>
              <a:rPr lang="de-DE" sz="3600" kern="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3600" kern="0" dirty="0" err="1">
                <a:effectLst/>
                <a:ea typeface="Times New Roman" panose="02020603050405020304" pitchFamily="18" charset="0"/>
              </a:rPr>
              <a:t>thought</a:t>
            </a:r>
            <a:endParaRPr lang="de-DE" sz="3600" kern="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e-DE" kern="0" dirty="0">
              <a:effectLst/>
              <a:ea typeface="Times New Roman" panose="02020603050405020304" pitchFamily="18" charset="0"/>
            </a:endParaRPr>
          </a:p>
          <a:p>
            <a:pPr marL="534988" indent="-534988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centuries of autocratic rule by the tsars</a:t>
            </a:r>
          </a:p>
          <a:p>
            <a:pPr marL="534988" indent="-534988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totalitarian communist regime during the Soviet era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suppressed political opposition and centralized power in the Communist Party</a:t>
            </a:r>
          </a:p>
          <a:p>
            <a:pPr marL="534988" indent="-534988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Since the 2000s, Russian government under Vladimir Putin has maintained an authoritarian form of government that suppresses political dissidence while emphasizing nationalist and conservative values</a:t>
            </a:r>
            <a:endParaRPr lang="cs-CZ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6646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B3A719-416E-7E0F-CBC0-6C5760D1D2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193" y="817976"/>
            <a:ext cx="9713972" cy="1325559"/>
          </a:xfrm>
        </p:spPr>
        <p:txBody>
          <a:bodyPr/>
          <a:lstStyle/>
          <a:p>
            <a:pPr lvl="0"/>
            <a:r>
              <a:rPr lang="cs-CZ">
                <a:solidFill>
                  <a:srgbClr val="FFFFFF"/>
                </a:solidFill>
                <a:latin typeface="Calibri"/>
              </a:rPr>
              <a:t>German National Identity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95D274-ADAF-DFAE-523C-3B5A65DB853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193" y="1793174"/>
            <a:ext cx="10515600" cy="4669476"/>
          </a:xfrm>
          <a:solidFill>
            <a:srgbClr val="FFFFCC"/>
          </a:solidFill>
        </p:spPr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cs-CZ" i="1" dirty="0" err="1"/>
              <a:t>Civic</a:t>
            </a:r>
            <a:r>
              <a:rPr lang="cs-CZ" i="1" dirty="0"/>
              <a:t> </a:t>
            </a:r>
            <a:r>
              <a:rPr lang="cs-CZ" i="1" dirty="0" err="1"/>
              <a:t>Aspects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National</a:t>
            </a:r>
            <a:r>
              <a:rPr lang="cs-CZ" i="1" dirty="0"/>
              <a:t> Identity </a:t>
            </a:r>
            <a:endParaRPr lang="de-DE" i="1" dirty="0"/>
          </a:p>
          <a:p>
            <a:pPr lvl="0">
              <a:lnSpc>
                <a:spcPct val="80000"/>
              </a:lnSpc>
            </a:pPr>
            <a:r>
              <a:rPr lang="en-US" dirty="0"/>
              <a:t>democracy, peace, freedom, rule of law, responsibility, justice, humanity, solidarity</a:t>
            </a:r>
          </a:p>
          <a:p>
            <a:pPr lvl="0">
              <a:lnSpc>
                <a:spcPct val="80000"/>
              </a:lnSpc>
            </a:pPr>
            <a:endParaRPr lang="de-DE" dirty="0"/>
          </a:p>
          <a:p>
            <a:pPr marL="0" lvl="0" indent="0">
              <a:lnSpc>
                <a:spcPct val="80000"/>
              </a:lnSpc>
              <a:buNone/>
            </a:pPr>
            <a:r>
              <a:rPr lang="de-DE" i="1" dirty="0"/>
              <a:t>Ethno-Cultural </a:t>
            </a:r>
            <a:r>
              <a:rPr lang="cs-CZ" i="1" dirty="0" err="1"/>
              <a:t>Aspects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National</a:t>
            </a:r>
            <a:r>
              <a:rPr lang="cs-CZ" i="1" dirty="0"/>
              <a:t> Identity</a:t>
            </a:r>
            <a:r>
              <a:rPr lang="de-DE" i="1" dirty="0"/>
              <a:t> </a:t>
            </a:r>
          </a:p>
          <a:p>
            <a:pPr>
              <a:lnSpc>
                <a:spcPct val="80000"/>
              </a:lnSpc>
            </a:pPr>
            <a:r>
              <a:rPr lang="en-US" dirty="0"/>
              <a:t>family, Christian faith, tradition, security, German language</a:t>
            </a:r>
          </a:p>
          <a:p>
            <a:pPr lvl="0">
              <a:lnSpc>
                <a:spcPct val="80000"/>
              </a:lnSpc>
            </a:pPr>
            <a:endParaRPr lang="de-DE" i="1" dirty="0"/>
          </a:p>
          <a:p>
            <a:pPr marL="0" lvl="0" indent="0">
              <a:lnSpc>
                <a:spcPct val="80000"/>
              </a:lnSpc>
              <a:buNone/>
            </a:pPr>
            <a:r>
              <a:rPr lang="cs-CZ" i="1" dirty="0"/>
              <a:t>S</a:t>
            </a:r>
            <a:r>
              <a:rPr lang="de-DE" i="1" dirty="0" err="1"/>
              <a:t>tructure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German </a:t>
            </a:r>
            <a:r>
              <a:rPr lang="cs-CZ" i="1" dirty="0" err="1"/>
              <a:t>concept</a:t>
            </a:r>
            <a:endParaRPr lang="de-DE" i="1" dirty="0"/>
          </a:p>
          <a:p>
            <a:pPr lvl="0">
              <a:lnSpc>
                <a:spcPct val="80000"/>
              </a:lnSpc>
            </a:pPr>
            <a:r>
              <a:rPr lang="de-DE" dirty="0"/>
              <a:t>open </a:t>
            </a:r>
            <a:r>
              <a:rPr lang="de-DE" dirty="0" err="1"/>
              <a:t>society</a:t>
            </a:r>
            <a:r>
              <a:rPr lang="de-DE" dirty="0"/>
              <a:t>, Europe</a:t>
            </a:r>
          </a:p>
          <a:p>
            <a:pPr lvl="0">
              <a:lnSpc>
                <a:spcPct val="80000"/>
              </a:lnSpc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E46D22-A78A-86B6-A4AE-984BD0399AAF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80D30A-B438-4421-A695-0CB291EAD8ED}" type="slidenum">
              <a:rPr/>
              <a:t>28</a:t>
            </a:fld>
            <a:endParaRPr lang="cs-CZ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  <p:sp>
        <p:nvSpPr>
          <p:cNvPr id="5" name="Textfeld 6">
            <a:extLst>
              <a:ext uri="{FF2B5EF4-FFF2-40B4-BE49-F238E27FC236}">
                <a16:creationId xmlns:a16="http://schemas.microsoft.com/office/drawing/2014/main" id="{D963CA94-3814-F39A-BEFA-3B9D18F2E052}"/>
              </a:ext>
            </a:extLst>
          </p:cNvPr>
          <p:cNvSpPr txBox="1"/>
          <p:nvPr/>
        </p:nvSpPr>
        <p:spPr>
          <a:xfrm>
            <a:off x="925460" y="350704"/>
            <a:ext cx="7858141" cy="1323439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German </a:t>
            </a:r>
            <a:r>
              <a:rPr lang="cs-CZ" sz="44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National</a:t>
            </a:r>
            <a:r>
              <a:rPr lang="cs-CZ" sz="4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Identity</a:t>
            </a:r>
            <a:endParaRPr lang="de-DE" sz="4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36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6" name="Picture 2" descr="Flagge Deutschland animierte Gif - Gif Animation">
            <a:extLst>
              <a:ext uri="{FF2B5EF4-FFF2-40B4-BE49-F238E27FC236}">
                <a16:creationId xmlns:a16="http://schemas.microsoft.com/office/drawing/2014/main" id="{6D108B41-4A6A-9570-AA28-0A99131ACA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048997" y="35442"/>
            <a:ext cx="2304795" cy="184383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olish Flag Images – Browse 25,471 Stock Photos, Vectors, and Video | Adobe  Stock">
            <a:extLst>
              <a:ext uri="{FF2B5EF4-FFF2-40B4-BE49-F238E27FC236}">
                <a16:creationId xmlns:a16="http://schemas.microsoft.com/office/drawing/2014/main" id="{CA727641-EB47-50B5-CA4B-168AE70E8F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79902" y="580644"/>
            <a:ext cx="3173891" cy="17674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A16A437F-025D-7A52-D948-52D9C6C7B2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621161"/>
            <a:ext cx="7184133" cy="1623243"/>
          </a:xfrm>
          <a:solidFill>
            <a:srgbClr val="FFC000"/>
          </a:solidFill>
        </p:spPr>
        <p:txBody>
          <a:bodyPr/>
          <a:lstStyle/>
          <a:p>
            <a:pPr lvl="0"/>
            <a:r>
              <a:rPr lang="de-DE" dirty="0" err="1">
                <a:latin typeface="Calibri"/>
              </a:rPr>
              <a:t>Polish</a:t>
            </a:r>
            <a:r>
              <a:rPr lang="de-DE" dirty="0">
                <a:latin typeface="Calibri"/>
              </a:rPr>
              <a:t> National Identity</a:t>
            </a:r>
            <a:endParaRPr lang="cs-CZ" dirty="0">
              <a:latin typeface="Calibri"/>
            </a:endParaRP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78AC5738-A549-80E7-8C32-7A2F2F5FBB5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414016"/>
            <a:ext cx="10515600" cy="4137852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0" lvl="0" indent="0">
              <a:buNone/>
            </a:pPr>
            <a:r>
              <a:rPr lang="cs-CZ" sz="2600" i="1" dirty="0" err="1"/>
              <a:t>Civic</a:t>
            </a:r>
            <a:r>
              <a:rPr lang="cs-CZ" sz="2600" i="1" dirty="0"/>
              <a:t> </a:t>
            </a:r>
            <a:r>
              <a:rPr lang="cs-CZ" sz="2600" i="1" dirty="0" err="1"/>
              <a:t>Aspects</a:t>
            </a:r>
            <a:r>
              <a:rPr lang="cs-CZ" sz="2600" i="1" dirty="0"/>
              <a:t> </a:t>
            </a:r>
            <a:r>
              <a:rPr lang="cs-CZ" sz="2600" i="1" dirty="0" err="1"/>
              <a:t>of</a:t>
            </a:r>
            <a:r>
              <a:rPr lang="cs-CZ" sz="2600" i="1" dirty="0"/>
              <a:t> </a:t>
            </a:r>
            <a:r>
              <a:rPr lang="cs-CZ" sz="2600" i="1" dirty="0" err="1"/>
              <a:t>National</a:t>
            </a:r>
            <a:r>
              <a:rPr lang="cs-CZ" sz="2600" i="1" dirty="0"/>
              <a:t> Identity </a:t>
            </a:r>
            <a:r>
              <a:rPr lang="de-DE" sz="2600" i="1" dirty="0"/>
              <a:t>(Staatsbürgernation)</a:t>
            </a:r>
          </a:p>
          <a:p>
            <a:pPr lvl="0">
              <a:spcBef>
                <a:spcPts val="600"/>
              </a:spcBef>
            </a:pPr>
            <a:r>
              <a:rPr lang="en-US" sz="2600" i="1" dirty="0"/>
              <a:t>Democracy, rule of law, solidarity, justice, freedom</a:t>
            </a:r>
            <a:endParaRPr lang="cs-CZ" sz="2600" i="1" dirty="0"/>
          </a:p>
          <a:p>
            <a:pPr lvl="0">
              <a:spcBef>
                <a:spcPts val="600"/>
              </a:spcBef>
            </a:pPr>
            <a:endParaRPr lang="en-US" sz="2600" i="1" dirty="0"/>
          </a:p>
          <a:p>
            <a:pPr marL="0" lvl="0" indent="0">
              <a:buNone/>
            </a:pPr>
            <a:r>
              <a:rPr lang="de-DE" sz="2600" i="1" dirty="0"/>
              <a:t>Ethno-Cultural </a:t>
            </a:r>
            <a:r>
              <a:rPr lang="cs-CZ" sz="2600" i="1" dirty="0" err="1"/>
              <a:t>Aspects</a:t>
            </a:r>
            <a:r>
              <a:rPr lang="cs-CZ" sz="2600" i="1" dirty="0"/>
              <a:t> </a:t>
            </a:r>
            <a:r>
              <a:rPr lang="cs-CZ" sz="2600" i="1" dirty="0" err="1"/>
              <a:t>of</a:t>
            </a:r>
            <a:r>
              <a:rPr lang="cs-CZ" sz="2600" i="1" dirty="0"/>
              <a:t> </a:t>
            </a:r>
            <a:r>
              <a:rPr lang="cs-CZ" sz="2600" i="1" dirty="0" err="1"/>
              <a:t>National</a:t>
            </a:r>
            <a:r>
              <a:rPr lang="cs-CZ" sz="2600" i="1" dirty="0"/>
              <a:t> Identity</a:t>
            </a:r>
            <a:r>
              <a:rPr lang="de-DE" sz="2600" i="1" dirty="0"/>
              <a:t> (Kultur-/Volksnation)</a:t>
            </a:r>
          </a:p>
          <a:p>
            <a:pPr lvl="0">
              <a:lnSpc>
                <a:spcPct val="70000"/>
              </a:lnSpc>
              <a:spcBef>
                <a:spcPts val="600"/>
              </a:spcBef>
            </a:pPr>
            <a:r>
              <a:rPr lang="en-US" sz="2600" dirty="0"/>
              <a:t>Poland, homeland, national independence, national pride, dignity, respect, family, solidarity</a:t>
            </a:r>
          </a:p>
          <a:p>
            <a:pPr lvl="0">
              <a:lnSpc>
                <a:spcPct val="70000"/>
              </a:lnSpc>
              <a:spcBef>
                <a:spcPts val="600"/>
              </a:spcBef>
            </a:pPr>
            <a:r>
              <a:rPr lang="en-US" sz="2600" dirty="0"/>
              <a:t>Polish language and culture, Polish traditions and history, cultural heritage</a:t>
            </a:r>
            <a:endParaRPr lang="de-DE" sz="2600" i="1" dirty="0"/>
          </a:p>
          <a:p>
            <a:pPr marL="0" lvl="0" indent="0">
              <a:lnSpc>
                <a:spcPct val="70000"/>
              </a:lnSpc>
              <a:spcBef>
                <a:spcPts val="600"/>
              </a:spcBef>
              <a:buNone/>
            </a:pPr>
            <a:endParaRPr lang="cs-CZ" sz="2600" i="1" dirty="0"/>
          </a:p>
          <a:p>
            <a:pPr marL="0" lvl="0" indent="0">
              <a:lnSpc>
                <a:spcPct val="70000"/>
              </a:lnSpc>
              <a:spcBef>
                <a:spcPts val="600"/>
              </a:spcBef>
              <a:buNone/>
            </a:pPr>
            <a:r>
              <a:rPr lang="cs-CZ" sz="2600" i="1" dirty="0"/>
              <a:t>S</a:t>
            </a:r>
            <a:r>
              <a:rPr lang="de-DE" sz="2600" i="1" dirty="0" err="1"/>
              <a:t>tructure</a:t>
            </a:r>
            <a:r>
              <a:rPr lang="cs-CZ" sz="2600" i="1" dirty="0"/>
              <a:t> </a:t>
            </a:r>
            <a:r>
              <a:rPr lang="cs-CZ" sz="2600" i="1" dirty="0" err="1"/>
              <a:t>of</a:t>
            </a:r>
            <a:r>
              <a:rPr lang="cs-CZ" sz="2600" i="1" dirty="0"/>
              <a:t> </a:t>
            </a:r>
            <a:r>
              <a:rPr lang="cs-CZ" sz="2600" i="1" dirty="0" err="1"/>
              <a:t>the</a:t>
            </a:r>
            <a:r>
              <a:rPr lang="cs-CZ" sz="2600" i="1" dirty="0"/>
              <a:t> </a:t>
            </a:r>
            <a:r>
              <a:rPr lang="cs-CZ" sz="2600" i="1" dirty="0" err="1"/>
              <a:t>Polish</a:t>
            </a:r>
            <a:r>
              <a:rPr lang="cs-CZ" sz="2600" i="1" dirty="0"/>
              <a:t> </a:t>
            </a:r>
            <a:r>
              <a:rPr lang="cs-CZ" sz="2600" i="1" dirty="0" err="1"/>
              <a:t>concept</a:t>
            </a:r>
            <a:r>
              <a:rPr lang="de-DE" sz="2600" i="1" dirty="0"/>
              <a:t> </a:t>
            </a:r>
          </a:p>
          <a:p>
            <a:pPr lvl="0">
              <a:lnSpc>
                <a:spcPct val="70000"/>
              </a:lnSpc>
              <a:spcBef>
                <a:spcPts val="600"/>
              </a:spcBef>
            </a:pPr>
            <a:r>
              <a:rPr lang="de-DE" sz="2600" dirty="0" err="1"/>
              <a:t>tends</a:t>
            </a:r>
            <a:r>
              <a:rPr lang="de-DE" sz="2600" dirty="0"/>
              <a:t> </a:t>
            </a:r>
            <a:r>
              <a:rPr lang="de-DE" sz="2600" dirty="0" err="1"/>
              <a:t>to</a:t>
            </a:r>
            <a:r>
              <a:rPr lang="de-DE" sz="2600" dirty="0"/>
              <a:t> </a:t>
            </a:r>
            <a:r>
              <a:rPr lang="de-DE" sz="2600" dirty="0" err="1"/>
              <a:t>be</a:t>
            </a:r>
            <a:r>
              <a:rPr lang="de-DE" sz="2600" dirty="0"/>
              <a:t> </a:t>
            </a:r>
            <a:r>
              <a:rPr lang="de-DE" sz="2600" dirty="0" err="1"/>
              <a:t>closed</a:t>
            </a:r>
            <a:r>
              <a:rPr lang="de-DE" sz="2600" dirty="0"/>
              <a:t> </a:t>
            </a:r>
            <a:endParaRPr lang="cs-CZ" sz="2600" dirty="0"/>
          </a:p>
          <a:p>
            <a:pPr lvl="0">
              <a:lnSpc>
                <a:spcPct val="20000"/>
              </a:lnSpc>
            </a:pPr>
            <a:endParaRPr lang="cs-CZ" sz="600" dirty="0"/>
          </a:p>
        </p:txBody>
      </p:sp>
      <p:sp>
        <p:nvSpPr>
          <p:cNvPr id="5" name="Zástupný symbol pro číslo snímku 3">
            <a:extLst>
              <a:ext uri="{FF2B5EF4-FFF2-40B4-BE49-F238E27FC236}">
                <a16:creationId xmlns:a16="http://schemas.microsoft.com/office/drawing/2014/main" id="{30AD4E83-5BDB-26FA-4049-DB14F2FEA941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AC14CE0-4A07-4F9B-BC1A-9D60F7B0543A}" type="slidenum">
              <a:rPr lang="cs-CZ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rPr>
              <a:t>29</a:t>
            </a:fld>
            <a:endParaRPr lang="cs-CZ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CB623E-51C9-266B-6A9A-280C086AACC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de-DE" dirty="0"/>
              <a:t>Content</a:t>
            </a:r>
            <a:endParaRPr lang="cs-CZ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F266F2-AB5A-05BD-EFF9-BF903F5050A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FFF99"/>
          </a:solidFill>
        </p:spPr>
        <p:txBody>
          <a:bodyPr/>
          <a:lstStyle/>
          <a:p>
            <a:pPr marL="514350" indent="-514350">
              <a:buAutoNum type="arabicPeriod"/>
            </a:pPr>
            <a:r>
              <a:rPr lang="de-DE" sz="3600" dirty="0"/>
              <a:t>Culture &amp; </a:t>
            </a:r>
            <a:r>
              <a:rPr lang="de-DE" sz="3600" dirty="0" err="1"/>
              <a:t>Discourse</a:t>
            </a:r>
            <a:r>
              <a:rPr lang="de-DE" sz="3600" dirty="0"/>
              <a:t> (Michael Fleischer)</a:t>
            </a:r>
          </a:p>
          <a:p>
            <a:pPr marL="514350" indent="-514350">
              <a:buAutoNum type="arabicPeriod"/>
            </a:pPr>
            <a:r>
              <a:rPr lang="de-DE" sz="3600" dirty="0" err="1"/>
              <a:t>History</a:t>
            </a:r>
            <a:r>
              <a:rPr lang="de-DE" sz="3600" dirty="0"/>
              <a:t> &amp; Collective Memory (Maurice Halbwachs)</a:t>
            </a:r>
          </a:p>
          <a:p>
            <a:pPr marL="514350" indent="-514350">
              <a:buAutoNum type="arabicPeriod"/>
            </a:pPr>
            <a:r>
              <a:rPr lang="de-DE" sz="3600" dirty="0"/>
              <a:t>The Impact </a:t>
            </a:r>
            <a:r>
              <a:rPr lang="de-DE" sz="3600" dirty="0" err="1"/>
              <a:t>of</a:t>
            </a:r>
            <a:r>
              <a:rPr lang="de-DE" sz="3600" dirty="0"/>
              <a:t> Culture and Collective Memory on National Identity</a:t>
            </a:r>
          </a:p>
          <a:p>
            <a:pPr marL="514350" indent="-514350">
              <a:buAutoNum type="arabicPeriod"/>
            </a:pPr>
            <a:r>
              <a:rPr lang="de-DE" sz="3600" dirty="0"/>
              <a:t>The German Case</a:t>
            </a:r>
          </a:p>
          <a:p>
            <a:pPr marL="514350" indent="-514350">
              <a:buAutoNum type="arabicPeriod"/>
            </a:pPr>
            <a:r>
              <a:rPr lang="de-DE" sz="3600" dirty="0"/>
              <a:t>The Russian Case</a:t>
            </a:r>
          </a:p>
          <a:p>
            <a:pPr marL="514350" indent="-514350">
              <a:buAutoNum type="arabicPeriod"/>
            </a:pPr>
            <a:endParaRPr lang="de-DE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D56F7C-502A-D374-9BC3-0358D4174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795D-1A2F-48D4-B9CF-EECD4F0CCE9E}" type="datetime1">
              <a:rPr lang="cs-CZ" smtClean="0"/>
              <a:pPr/>
              <a:t>14.10.2025</a:t>
            </a:fld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508B42-98AC-32A1-AF5A-66F7AC3EB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42FDD-312F-4078-862D-F4FFADA4149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0851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,522 Russian Flag Stock Photos, Pictures &amp; Royalty-Free Images - iStock">
            <a:extLst>
              <a:ext uri="{FF2B5EF4-FFF2-40B4-BE49-F238E27FC236}">
                <a16:creationId xmlns:a16="http://schemas.microsoft.com/office/drawing/2014/main" id="{934A0521-666F-07D2-91A7-4674218777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60637" y="365129"/>
            <a:ext cx="3234104" cy="15337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4DCB5E25-AE05-1DA3-AC65-E0FF00FEE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484001"/>
            <a:ext cx="7118265" cy="1325559"/>
          </a:xfrm>
          <a:solidFill>
            <a:srgbClr val="FFC000"/>
          </a:solidFill>
        </p:spPr>
        <p:txBody>
          <a:bodyPr/>
          <a:lstStyle/>
          <a:p>
            <a:pPr lvl="0"/>
            <a:r>
              <a:rPr lang="de-DE" dirty="0">
                <a:latin typeface="Calibri"/>
              </a:rPr>
              <a:t>Russian National Identity</a:t>
            </a:r>
            <a:endParaRPr lang="cs-CZ" dirty="0">
              <a:latin typeface="Calibri"/>
            </a:endParaRP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5AB839B4-A323-0B98-4B6F-F59C859E172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79141" y="2004373"/>
            <a:ext cx="10515600" cy="4351336"/>
          </a:xfrm>
          <a:solidFill>
            <a:srgbClr val="FFFFCC"/>
          </a:solidFill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de-DE" i="1" dirty="0"/>
              <a:t>Ethno-Cultural </a:t>
            </a:r>
            <a:r>
              <a:rPr lang="cs-CZ" i="1" dirty="0" err="1"/>
              <a:t>Aspects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National</a:t>
            </a:r>
            <a:r>
              <a:rPr lang="cs-CZ" i="1" dirty="0"/>
              <a:t> Identity</a:t>
            </a:r>
            <a:endParaRPr lang="de-DE" i="1" dirty="0"/>
          </a:p>
          <a:p>
            <a:pPr>
              <a:lnSpc>
                <a:spcPct val="80000"/>
              </a:lnSpc>
            </a:pPr>
            <a:r>
              <a:rPr lang="en-US" dirty="0"/>
              <a:t>Russia, motherland, warmth, tradition, honor, dignity, patriotism,</a:t>
            </a:r>
          </a:p>
          <a:p>
            <a:pPr marL="273050" lvl="0" indent="0">
              <a:lnSpc>
                <a:spcPct val="80000"/>
              </a:lnSpc>
              <a:buNone/>
            </a:pPr>
            <a:r>
              <a:rPr lang="en-US" dirty="0"/>
              <a:t>family, Russian family of peoples, respect for ancestors, caring, responsibility, kindness, mercy</a:t>
            </a:r>
          </a:p>
          <a:p>
            <a:pPr lvl="0">
              <a:lnSpc>
                <a:spcPct val="80000"/>
              </a:lnSpc>
            </a:pPr>
            <a:endParaRPr lang="de-DE" dirty="0"/>
          </a:p>
          <a:p>
            <a:pPr marL="0" lvl="0" indent="0">
              <a:lnSpc>
                <a:spcPct val="70000"/>
              </a:lnSpc>
              <a:buNone/>
            </a:pPr>
            <a:r>
              <a:rPr lang="cs-CZ" i="1" dirty="0" err="1"/>
              <a:t>Civic</a:t>
            </a:r>
            <a:r>
              <a:rPr lang="cs-CZ" i="1" dirty="0"/>
              <a:t> </a:t>
            </a:r>
            <a:r>
              <a:rPr lang="cs-CZ" i="1" dirty="0" err="1"/>
              <a:t>Aspects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National</a:t>
            </a:r>
            <a:r>
              <a:rPr lang="cs-CZ" i="1" dirty="0"/>
              <a:t> Identity </a:t>
            </a:r>
            <a:endParaRPr lang="de-DE" i="1" dirty="0"/>
          </a:p>
          <a:p>
            <a:pPr marL="0" lvl="0" indent="0">
              <a:lnSpc>
                <a:spcPct val="70000"/>
              </a:lnSpc>
              <a:buNone/>
            </a:pPr>
            <a:r>
              <a:rPr lang="de-DE" dirty="0"/>
              <a:t>--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de-DE" i="1" dirty="0" err="1"/>
              <a:t>Structure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Russian</a:t>
            </a:r>
            <a:r>
              <a:rPr lang="cs-CZ" i="1" dirty="0"/>
              <a:t> </a:t>
            </a:r>
            <a:r>
              <a:rPr lang="cs-CZ" i="1" dirty="0" err="1"/>
              <a:t>concept</a:t>
            </a:r>
            <a:endParaRPr lang="de-DE" i="1" dirty="0"/>
          </a:p>
          <a:p>
            <a:pPr>
              <a:lnSpc>
                <a:spcPct val="80000"/>
              </a:lnSpc>
            </a:pPr>
            <a:r>
              <a:rPr lang="en-US" dirty="0"/>
              <a:t>closed society, victory over fascism</a:t>
            </a:r>
            <a:endParaRPr lang="cs-CZ" dirty="0"/>
          </a:p>
        </p:txBody>
      </p:sp>
      <p:sp>
        <p:nvSpPr>
          <p:cNvPr id="5" name="Zástupný symbol pro číslo snímku 3">
            <a:extLst>
              <a:ext uri="{FF2B5EF4-FFF2-40B4-BE49-F238E27FC236}">
                <a16:creationId xmlns:a16="http://schemas.microsoft.com/office/drawing/2014/main" id="{D0C4DCE1-F483-CCD4-6A8E-E51989279BFC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863864-169B-43AB-A35F-948C86E91524}" type="slidenum">
              <a:rPr/>
              <a:t>30</a:t>
            </a:fld>
            <a:endParaRPr lang="cs-CZ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E17701-75FF-A4D3-6900-2463EA52602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66898" y="1968069"/>
            <a:ext cx="10633175" cy="443914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marL="355600" indent="-3556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What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democracy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needs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are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self-confident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citizens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-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with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optimism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and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drive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with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reason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decency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and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solidarity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. (Steinmeier 2019)</a:t>
            </a:r>
            <a:endParaRPr lang="cs-CZ" sz="2600" dirty="0">
              <a:ea typeface="Times New Roman" panose="02020603050405020304" pitchFamily="18" charset="0"/>
            </a:endParaRPr>
          </a:p>
          <a:p>
            <a:pPr marL="355600" indent="-3556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You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have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all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become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the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face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of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a warm-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hearted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and humane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country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. (Gauck 2015) </a:t>
            </a:r>
          </a:p>
          <a:p>
            <a:pPr marL="355600" indent="-3556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...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that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we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live in a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reunited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free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and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democratic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country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. (Gauck 2015)</a:t>
            </a:r>
            <a:endParaRPr lang="cs-CZ" sz="2600" dirty="0">
              <a:ea typeface="Times New Roman" panose="02020603050405020304" pitchFamily="18" charset="0"/>
            </a:endParaRPr>
          </a:p>
          <a:p>
            <a:pPr marL="355600" indent="-3556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And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let's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trust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this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country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!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It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is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our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country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it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is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our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de-DE" sz="26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democracy</a:t>
            </a:r>
            <a:r>
              <a:rPr lang="de-DE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. (Steinmeier 2018)</a:t>
            </a:r>
            <a:endParaRPr lang="cs-CZ" sz="2600" dirty="0">
              <a:ea typeface="Times New Roman" panose="02020603050405020304" pitchFamily="18" charset="0"/>
            </a:endParaRPr>
          </a:p>
        </p:txBody>
      </p:sp>
      <p:pic>
        <p:nvPicPr>
          <p:cNvPr id="6" name="Picture 4" descr="Flagge Deutschland animierte Gif - Gif Animation">
            <a:extLst>
              <a:ext uri="{FF2B5EF4-FFF2-40B4-BE49-F238E27FC236}">
                <a16:creationId xmlns:a16="http://schemas.microsoft.com/office/drawing/2014/main" id="{62688F7A-520D-BA73-C138-7C53BC27E8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356948" y="185318"/>
            <a:ext cx="2143125" cy="16739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12D730A4-0AE4-1C7C-2F80-2C95C93F7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898" y="450788"/>
            <a:ext cx="8490050" cy="1188007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l"/>
            <a:r>
              <a:rPr lang="de-DE" sz="4000" dirty="0">
                <a:solidFill>
                  <a:srgbClr val="000000"/>
                </a:solidFill>
                <a:latin typeface="Calibri"/>
              </a:rPr>
              <a:t>German </a:t>
            </a:r>
            <a:r>
              <a:rPr lang="de-DE" sz="4000" dirty="0">
                <a:latin typeface="Calibri"/>
              </a:rPr>
              <a:t>Image </a:t>
            </a:r>
            <a:r>
              <a:rPr lang="de-DE" sz="4000" dirty="0" err="1">
                <a:latin typeface="Calibri"/>
              </a:rPr>
              <a:t>of</a:t>
            </a:r>
            <a:r>
              <a:rPr lang="de-DE" sz="4000" dirty="0">
                <a:latin typeface="Calibri"/>
              </a:rPr>
              <a:t> State and Country</a:t>
            </a:r>
            <a:endParaRPr lang="cs-CZ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olish Flag Images – Browse 25,471 Stock Photos, Vectors, and Video | Adobe  Stock">
            <a:extLst>
              <a:ext uri="{FF2B5EF4-FFF2-40B4-BE49-F238E27FC236}">
                <a16:creationId xmlns:a16="http://schemas.microsoft.com/office/drawing/2014/main" id="{AB153EE1-AF97-CDDB-A0FA-255489D7FC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610603" y="392561"/>
            <a:ext cx="2743190" cy="17674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0907CA31-1963-B3FE-5A95-B316AF41DD7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 dirty="0" err="1">
                <a:latin typeface="Calibri"/>
              </a:rPr>
              <a:t>Polish</a:t>
            </a:r>
            <a:r>
              <a:rPr lang="de-DE" dirty="0">
                <a:latin typeface="Calibri"/>
              </a:rPr>
              <a:t> </a:t>
            </a:r>
            <a:r>
              <a:rPr lang="de-DE" dirty="0" err="1">
                <a:latin typeface="Calibri"/>
              </a:rPr>
              <a:t>Interdiscourse</a:t>
            </a:r>
            <a:endParaRPr lang="cs-CZ" dirty="0">
              <a:latin typeface="Calibri"/>
            </a:endParaRP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8BCC4370-6AC1-16BB-E05A-CB09A4464A4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276856"/>
            <a:ext cx="10515600" cy="4288536"/>
          </a:xfrm>
          <a:solidFill>
            <a:srgbClr val="FBE5D6"/>
          </a:solidFill>
        </p:spPr>
        <p:txBody>
          <a:bodyPr/>
          <a:lstStyle/>
          <a:p>
            <a:pPr marL="270506" lvl="0" algn="just">
              <a:lnSpc>
                <a:spcPct val="100000"/>
              </a:lnSpc>
            </a:pPr>
            <a:r>
              <a:rPr lang="en-US" sz="2400"/>
              <a:t>We all want Poland to be a country of peace and prosperity, a strong and safe country (Duda 2015).</a:t>
            </a:r>
          </a:p>
          <a:p>
            <a:pPr marL="270506" lvl="0" algn="just">
              <a:lnSpc>
                <a:spcPct val="100000"/>
              </a:lnSpc>
            </a:pPr>
            <a:r>
              <a:rPr lang="en-US" sz="2400"/>
              <a:t>The supreme power in our country belongs to the nation. Therefore, I believe that the law in the Republic of Poland should be created with the citizens and, above all, for the citizens (Duda 2015).</a:t>
            </a:r>
          </a:p>
          <a:p>
            <a:pPr marL="270506" lvl="0" algn="just">
              <a:lnSpc>
                <a:spcPct val="100000"/>
              </a:lnSpc>
            </a:pPr>
            <a:r>
              <a:rPr lang="en-US" sz="2400"/>
              <a:t>I wish all my compatriots, all citizens of the Republic of Poland, that we will become more and more of a community. Culture, language and, above all, love for the motherland connect us. (Duda 2015)</a:t>
            </a:r>
          </a:p>
          <a:p>
            <a:pPr marL="270506" lvl="0" algn="just">
              <a:lnSpc>
                <a:spcPct val="100000"/>
              </a:lnSpc>
            </a:pPr>
            <a:r>
              <a:rPr lang="en-US" sz="2400"/>
              <a:t>A people who love freedom, a people who are brave, proud and at the same time tolerant towards other nations and other faiths (Duda 2015).</a:t>
            </a:r>
            <a:endParaRPr lang="cs-CZ"/>
          </a:p>
        </p:txBody>
      </p:sp>
      <p:sp>
        <p:nvSpPr>
          <p:cNvPr id="5" name="Zástupný symbol pro číslo snímku 3">
            <a:extLst>
              <a:ext uri="{FF2B5EF4-FFF2-40B4-BE49-F238E27FC236}">
                <a16:creationId xmlns:a16="http://schemas.microsoft.com/office/drawing/2014/main" id="{37F5B867-0368-5265-BC97-4A6997F8EA58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B97AA99-A7A8-45DB-A500-30DE59B7C0FF}" type="slidenum">
              <a:rPr lang="cs-CZ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rPr>
              <a:t>32</a:t>
            </a:fld>
            <a:endParaRPr lang="cs-CZ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  <p:sp>
        <p:nvSpPr>
          <p:cNvPr id="6" name="Titel 7">
            <a:extLst>
              <a:ext uri="{FF2B5EF4-FFF2-40B4-BE49-F238E27FC236}">
                <a16:creationId xmlns:a16="http://schemas.microsoft.com/office/drawing/2014/main" id="{27DE39A3-7414-D2FC-050C-6A9D0DDBF3D8}"/>
              </a:ext>
            </a:extLst>
          </p:cNvPr>
          <p:cNvSpPr txBox="1">
            <a:spLocks/>
          </p:cNvSpPr>
          <p:nvPr/>
        </p:nvSpPr>
        <p:spPr>
          <a:xfrm>
            <a:off x="866898" y="450788"/>
            <a:ext cx="7618734" cy="1709244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 err="1">
                <a:solidFill>
                  <a:srgbClr val="000000"/>
                </a:solidFill>
                <a:latin typeface="Calibri"/>
              </a:rPr>
              <a:t>Polish</a:t>
            </a:r>
            <a:r>
              <a:rPr lang="de-DE" sz="40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4000" dirty="0">
                <a:latin typeface="Calibri"/>
              </a:rPr>
              <a:t>Image </a:t>
            </a:r>
            <a:r>
              <a:rPr lang="de-DE" sz="4000" dirty="0" err="1">
                <a:latin typeface="Calibri"/>
              </a:rPr>
              <a:t>of</a:t>
            </a:r>
            <a:r>
              <a:rPr lang="de-DE" sz="4000" dirty="0">
                <a:latin typeface="Calibri"/>
              </a:rPr>
              <a:t> State and Country</a:t>
            </a:r>
            <a:endParaRPr lang="cs-CZ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,522 Russian Flag Stock Photos, Pictures &amp; Royalty-Free Images - iStock">
            <a:extLst>
              <a:ext uri="{FF2B5EF4-FFF2-40B4-BE49-F238E27FC236}">
                <a16:creationId xmlns:a16="http://schemas.microsoft.com/office/drawing/2014/main" id="{95FBDC06-FCD7-B7B8-724F-115B1AD5FB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65870" y="505925"/>
            <a:ext cx="2149434" cy="12753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4A69709E-B611-9147-9782-EAC6CE42FA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1278" y="506850"/>
            <a:ext cx="7806744" cy="127537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lvl="0" algn="l"/>
            <a:r>
              <a:rPr lang="de-DE" sz="4000" dirty="0">
                <a:latin typeface="Calibri"/>
              </a:rPr>
              <a:t>Russian Image </a:t>
            </a:r>
            <a:r>
              <a:rPr lang="de-DE" sz="4000" dirty="0" err="1">
                <a:latin typeface="Calibri"/>
              </a:rPr>
              <a:t>of</a:t>
            </a:r>
            <a:r>
              <a:rPr lang="de-DE" sz="4000" dirty="0">
                <a:latin typeface="Calibri"/>
              </a:rPr>
              <a:t> State and Country</a:t>
            </a:r>
            <a:endParaRPr lang="cs-CZ" sz="4000" dirty="0">
              <a:latin typeface="Calibri"/>
            </a:endParaRP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52C395E9-309B-7EAA-CE4B-FC19A11CD89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21278" y="1935677"/>
            <a:ext cx="10094026" cy="4583875"/>
          </a:xfrm>
          <a:solidFill>
            <a:srgbClr val="FFFFCC"/>
          </a:solidFill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600" dirty="0"/>
              <a:t>Love for the motherland is one of the strongest and most worthy feelings (Putin 2015).</a:t>
            </a:r>
          </a:p>
          <a:p>
            <a:pPr algn="just">
              <a:lnSpc>
                <a:spcPct val="115000"/>
              </a:lnSpc>
            </a:pPr>
            <a:r>
              <a:rPr lang="en-US" sz="2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Peace and prosperity for our great Russia - our beloved and only one! (Putin 2018)</a:t>
            </a:r>
            <a:endParaRPr lang="cs-CZ" sz="26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2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 the fraternal support of the inhabitants of Crimea and Sevastopol after they decided to return to their homeland. (Putin 2015)</a:t>
            </a:r>
            <a:endParaRPr lang="cs-CZ" sz="26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2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have mastered this year together, with dignity, as befits a united people who honor the traditions of their ancestors. (Putin 2021)</a:t>
            </a:r>
            <a:endParaRPr lang="cs-CZ" sz="26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ástupný symbol pro číslo snímku 3">
            <a:extLst>
              <a:ext uri="{FF2B5EF4-FFF2-40B4-BE49-F238E27FC236}">
                <a16:creationId xmlns:a16="http://schemas.microsoft.com/office/drawing/2014/main" id="{A8925492-2011-E6CE-F533-97306258ECE8}"/>
              </a:ext>
            </a:extLst>
          </p:cNvPr>
          <p:cNvSpPr txBox="1"/>
          <p:nvPr/>
        </p:nvSpPr>
        <p:spPr>
          <a:xfrm>
            <a:off x="7981952" y="5624515"/>
            <a:ext cx="2057400" cy="27384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ctr" anchorCtr="0" compatLnSpc="1">
            <a:noAutofit/>
          </a:bodyPr>
          <a:lstStyle/>
          <a:p>
            <a:pPr algn="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B835950-1C9A-4842-83C9-BA3EEB0912A5}" type="slidenum">
              <a:rPr lang="cs-CZ" sz="900">
                <a:solidFill>
                  <a:srgbClr val="898989"/>
                </a:solidFill>
                <a:latin typeface="Calibri"/>
              </a:rPr>
              <a:pPr algn="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33</a:t>
            </a:fld>
            <a:endParaRPr lang="cs-CZ" sz="900">
              <a:solidFill>
                <a:srgbClr val="898989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1288"/>
            <a:ext cx="10217727" cy="4782830"/>
          </a:xfrm>
          <a:solidFill>
            <a:srgbClr val="FFFFCC"/>
          </a:solidFill>
        </p:spPr>
        <p:txBody>
          <a:bodyPr>
            <a:noAutofit/>
          </a:bodyPr>
          <a:lstStyle/>
          <a:p>
            <a:pPr algn="just">
              <a:buNone/>
            </a:pPr>
            <a:r>
              <a:rPr lang="de-DE" sz="2000" dirty="0"/>
              <a:t>Fleischer, Michael. 2006. Allgemeine Kommunikationstheorie. [General Theory </a:t>
            </a:r>
            <a:r>
              <a:rPr lang="de-DE" sz="2000" dirty="0" err="1"/>
              <a:t>of</a:t>
            </a:r>
            <a:r>
              <a:rPr lang="de-DE" sz="2000" dirty="0"/>
              <a:t> Communication.] Oberhausen: Athena.</a:t>
            </a:r>
            <a:endParaRPr lang="cs-CZ" sz="2000" dirty="0"/>
          </a:p>
          <a:p>
            <a:pPr algn="just">
              <a:buNone/>
            </a:pPr>
            <a:r>
              <a:rPr lang="de-DE" sz="2000" dirty="0">
                <a:ea typeface="Times New Roman" panose="02020603050405020304" pitchFamily="18" charset="0"/>
              </a:rPr>
              <a:t>Fleischer, Michael. 2003. Wirklichkeitskonstruktion. Beiträge zur systemtheoretischen </a:t>
            </a:r>
            <a:r>
              <a:rPr lang="de-DE" sz="2000" dirty="0" err="1">
                <a:ea typeface="Times New Roman" panose="02020603050405020304" pitchFamily="18" charset="0"/>
              </a:rPr>
              <a:t>Konstruktivismusforschung</a:t>
            </a:r>
            <a:r>
              <a:rPr lang="de-DE" sz="2000" dirty="0">
                <a:ea typeface="Times New Roman" panose="02020603050405020304" pitchFamily="18" charset="0"/>
              </a:rPr>
              <a:t>. [</a:t>
            </a:r>
            <a:r>
              <a:rPr lang="de-DE" sz="2000" dirty="0" err="1">
                <a:ea typeface="Times New Roman" panose="02020603050405020304" pitchFamily="18" charset="0"/>
              </a:rPr>
              <a:t>Constructing</a:t>
            </a:r>
            <a:r>
              <a:rPr lang="de-DE" sz="2000" dirty="0">
                <a:ea typeface="Times New Roman" panose="02020603050405020304" pitchFamily="18" charset="0"/>
              </a:rPr>
              <a:t> </a:t>
            </a:r>
            <a:r>
              <a:rPr lang="de-DE" sz="2000" dirty="0" err="1">
                <a:ea typeface="Times New Roman" panose="02020603050405020304" pitchFamily="18" charset="0"/>
              </a:rPr>
              <a:t>reality</a:t>
            </a:r>
            <a:r>
              <a:rPr lang="de-DE" sz="2000" dirty="0">
                <a:ea typeface="Times New Roman" panose="02020603050405020304" pitchFamily="18" charset="0"/>
              </a:rPr>
              <a:t>. </a:t>
            </a:r>
            <a:r>
              <a:rPr lang="de-DE" sz="2000" dirty="0" err="1">
                <a:ea typeface="Times New Roman" panose="02020603050405020304" pitchFamily="18" charset="0"/>
              </a:rPr>
              <a:t>Contributions</a:t>
            </a:r>
            <a:r>
              <a:rPr lang="de-DE" sz="2000" dirty="0">
                <a:ea typeface="Times New Roman" panose="02020603050405020304" pitchFamily="18" charset="0"/>
              </a:rPr>
              <a:t> </a:t>
            </a:r>
            <a:r>
              <a:rPr lang="de-DE" sz="2000" dirty="0" err="1">
                <a:ea typeface="Times New Roman" panose="02020603050405020304" pitchFamily="18" charset="0"/>
              </a:rPr>
              <a:t>to</a:t>
            </a:r>
            <a:r>
              <a:rPr lang="de-DE" sz="2000" dirty="0">
                <a:ea typeface="Times New Roman" panose="02020603050405020304" pitchFamily="18" charset="0"/>
              </a:rPr>
              <a:t> system-</a:t>
            </a:r>
            <a:r>
              <a:rPr lang="de-DE" sz="2000" dirty="0" err="1">
                <a:ea typeface="Times New Roman" panose="02020603050405020304" pitchFamily="18" charset="0"/>
              </a:rPr>
              <a:t>theoretical</a:t>
            </a:r>
            <a:r>
              <a:rPr lang="de-DE" sz="2000" dirty="0">
                <a:ea typeface="Times New Roman" panose="02020603050405020304" pitchFamily="18" charset="0"/>
              </a:rPr>
              <a:t> </a:t>
            </a:r>
            <a:r>
              <a:rPr lang="de-DE" sz="2000" dirty="0" err="1">
                <a:ea typeface="Times New Roman" panose="02020603050405020304" pitchFamily="18" charset="0"/>
              </a:rPr>
              <a:t>research</a:t>
            </a:r>
            <a:r>
              <a:rPr lang="de-DE" sz="2000" dirty="0">
                <a:ea typeface="Times New Roman" panose="02020603050405020304" pitchFamily="18" charset="0"/>
              </a:rPr>
              <a:t> on </a:t>
            </a:r>
            <a:r>
              <a:rPr lang="de-DE" sz="2000" dirty="0" err="1">
                <a:ea typeface="Times New Roman" panose="02020603050405020304" pitchFamily="18" charset="0"/>
              </a:rPr>
              <a:t>constructivism</a:t>
            </a:r>
            <a:r>
              <a:rPr lang="de-DE" sz="2000" dirty="0">
                <a:ea typeface="Times New Roman" panose="02020603050405020304" pitchFamily="18" charset="0"/>
              </a:rPr>
              <a:t>.] </a:t>
            </a:r>
          </a:p>
          <a:p>
            <a:pPr algn="just">
              <a:buNone/>
            </a:pPr>
            <a:r>
              <a:rPr lang="en-US" sz="2000" dirty="0" err="1">
                <a:effectLst/>
                <a:ea typeface="Times New Roman" panose="02020603050405020304" pitchFamily="18" charset="0"/>
              </a:rPr>
              <a:t>Halbwachs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, Maurice. 1992.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2000" dirty="0">
                <a:effectLst/>
                <a:ea typeface="Times New Roman" panose="02020603050405020304" pitchFamily="18" charset="0"/>
              </a:rPr>
              <a:t>[1952].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2000" dirty="0">
                <a:effectLst/>
                <a:ea typeface="Times New Roman" panose="02020603050405020304" pitchFamily="18" charset="0"/>
              </a:rPr>
              <a:t>On Collective Memory</a:t>
            </a:r>
            <a:r>
              <a:rPr lang="de-DE" sz="2000" i="1" dirty="0">
                <a:effectLst/>
                <a:ea typeface="Times New Roman" panose="02020603050405020304" pitchFamily="18" charset="0"/>
              </a:rPr>
              <a:t>.</a:t>
            </a:r>
            <a:r>
              <a:rPr lang="de-D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Edited and translated by Lewis A. Coser. Chicago: University Press. 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en-US" sz="2000" dirty="0" err="1">
                <a:effectLst/>
                <a:ea typeface="Times New Roman" panose="02020603050405020304" pitchFamily="18" charset="0"/>
              </a:rPr>
              <a:t>Halbwachs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, Maurice. 1980. [1950]. The Collective Memory. Translated by Francis J. </a:t>
            </a:r>
            <a:r>
              <a:rPr lang="en-US" sz="2000" dirty="0" err="1">
                <a:effectLst/>
                <a:ea typeface="Times New Roman" panose="02020603050405020304" pitchFamily="18" charset="0"/>
              </a:rPr>
              <a:t>Ditter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, Jr. and Vida </a:t>
            </a:r>
            <a:r>
              <a:rPr lang="en-US" sz="2000" dirty="0" err="1">
                <a:effectLst/>
                <a:ea typeface="Times New Roman" panose="02020603050405020304" pitchFamily="18" charset="0"/>
              </a:rPr>
              <a:t>Yazdi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ea typeface="Times New Roman" panose="02020603050405020304" pitchFamily="18" charset="0"/>
              </a:rPr>
              <a:t>Ditter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. New York. Harper &amp; Row. 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cs-CZ" sz="2000" kern="0" dirty="0">
                <a:effectLst/>
                <a:ea typeface="Times New Roman" panose="02020603050405020304" pitchFamily="18" charset="0"/>
              </a:rPr>
              <a:t>Notarp, Ulrike. 2025</a:t>
            </a:r>
            <a:r>
              <a:rPr lang="de-DE" sz="2000" kern="0" dirty="0">
                <a:effectLst/>
                <a:ea typeface="Times New Roman" panose="02020603050405020304" pitchFamily="18" charset="0"/>
              </a:rPr>
              <a:t>.</a:t>
            </a:r>
            <a:r>
              <a:rPr lang="cs-CZ" sz="2000" kern="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000" i="0" dirty="0">
                <a:solidFill>
                  <a:srgbClr val="131314"/>
                </a:solidFill>
                <a:effectLst/>
              </a:rPr>
              <a:t>National Identity under a Magnifying Lens - a Study on National Identity in Germany, Poland and Russia</a:t>
            </a:r>
            <a:r>
              <a:rPr lang="cs-CZ" sz="2000" i="0" dirty="0">
                <a:solidFill>
                  <a:srgbClr val="131314"/>
                </a:solidFill>
                <a:effectLst/>
              </a:rPr>
              <a:t>. Preprint: http://dx.doi.org/10.13140/RG.2.2.23085.19684/1</a:t>
            </a:r>
          </a:p>
          <a:p>
            <a:pPr>
              <a:buNone/>
            </a:pPr>
            <a:r>
              <a:rPr lang="en-US" sz="2000" kern="0" dirty="0">
                <a:effectLst/>
                <a:ea typeface="Times New Roman" panose="02020603050405020304" pitchFamily="18" charset="0"/>
              </a:rPr>
              <a:t>Peters, Bernhard. 2002. A New Look at ‘National Identity’: How Should We Think about ‘collective’ or ‘National Identities’? Are There Two Types of National Identities? Does Germany Have an Ethnic Identity, and Is It Different? </a:t>
            </a:r>
            <a:r>
              <a:rPr lang="en-US" sz="2000" i="1" kern="0" dirty="0">
                <a:effectLst/>
                <a:ea typeface="Times New Roman" panose="02020603050405020304" pitchFamily="18" charset="0"/>
              </a:rPr>
              <a:t>European Journal of Sociology, </a:t>
            </a:r>
            <a:r>
              <a:rPr lang="en-US" sz="2000" kern="0" dirty="0">
                <a:effectLst/>
                <a:ea typeface="Times New Roman" panose="02020603050405020304" pitchFamily="18" charset="0"/>
              </a:rPr>
              <a:t>vol. 43/1, Cambridge University Press, 3–32. </a:t>
            </a:r>
            <a:endParaRPr lang="cs-CZ" sz="2000" dirty="0">
              <a:ea typeface="Times New Roman" panose="02020603050405020304" pitchFamily="18" charset="0"/>
            </a:endParaRP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783-759A-48A1-AB34-CC503BCBA6DC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7170153-955C-B87D-730A-A376BE42D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de-DE" sz="4000" dirty="0" err="1"/>
              <a:t>Literature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878588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A103FF-19E8-FADA-10A0-CA5FC0D18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pPr algn="ctr"/>
            <a:r>
              <a:rPr lang="de-DE" b="1" dirty="0" err="1"/>
              <a:t>Thank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!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37075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300" dirty="0"/>
              <a:t>1. Culture</a:t>
            </a:r>
            <a:br>
              <a:rPr lang="en-US" dirty="0"/>
            </a:br>
            <a:r>
              <a:rPr lang="cs-CZ" dirty="0"/>
              <a:t>								</a:t>
            </a:r>
            <a:r>
              <a:rPr lang="en-US" sz="3600" dirty="0"/>
              <a:t>M. Fleischer</a:t>
            </a:r>
            <a:endParaRPr lang="en-GB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37500"/>
            <a:ext cx="10515600" cy="4351338"/>
          </a:xfrm>
          <a:solidFill>
            <a:srgbClr val="FFFF99"/>
          </a:solidFill>
        </p:spPr>
        <p:txBody>
          <a:bodyPr>
            <a:normAutofit/>
          </a:bodyPr>
          <a:lstStyle/>
          <a:p>
            <a:pPr marL="536575" indent="-536575">
              <a:buFont typeface="Wingdings" panose="05000000000000000000" pitchFamily="2" charset="2"/>
              <a:buChar char="Ø"/>
              <a:tabLst>
                <a:tab pos="536575" algn="l"/>
              </a:tabLst>
            </a:pPr>
            <a:r>
              <a:rPr lang="en-US" sz="3600" dirty="0"/>
              <a:t>semantic space – use of (linguistic) signs</a:t>
            </a:r>
          </a:p>
          <a:p>
            <a:pPr marL="536575" indent="-536575">
              <a:buFont typeface="Wingdings" panose="05000000000000000000" pitchFamily="2" charset="2"/>
              <a:buChar char="Ø"/>
              <a:tabLst>
                <a:tab pos="536575" algn="l"/>
              </a:tabLst>
            </a:pPr>
            <a:r>
              <a:rPr lang="en-US" sz="3600" dirty="0"/>
              <a:t>based on communication 		discourses</a:t>
            </a:r>
          </a:p>
          <a:p>
            <a:pPr marL="536575" indent="-536575">
              <a:buFont typeface="Wingdings" panose="05000000000000000000" pitchFamily="2" charset="2"/>
              <a:buChar char="Ø"/>
              <a:tabLst>
                <a:tab pos="536575" algn="l"/>
              </a:tabLst>
            </a:pPr>
            <a:r>
              <a:rPr lang="en-US" sz="3600" dirty="0"/>
              <a:t>system of shared meanings, ideas, values, judgments and beliefs (worldview)</a:t>
            </a:r>
          </a:p>
          <a:p>
            <a:pPr marL="536575" indent="-536575">
              <a:buFont typeface="Wingdings" panose="05000000000000000000" pitchFamily="2" charset="2"/>
              <a:buChar char="Ø"/>
              <a:tabLst>
                <a:tab pos="536575" algn="l"/>
              </a:tabLst>
            </a:pPr>
            <a:r>
              <a:rPr lang="en-US" sz="3600" dirty="0"/>
              <a:t>continuously changed through communication</a:t>
            </a:r>
          </a:p>
          <a:p>
            <a:pPr marL="536575" indent="-536575">
              <a:buFont typeface="Wingdings" panose="05000000000000000000" pitchFamily="2" charset="2"/>
              <a:buChar char="Ø"/>
              <a:tabLst>
                <a:tab pos="536575" algn="l"/>
              </a:tabLst>
            </a:pPr>
            <a:r>
              <a:rPr lang="en-US" sz="3600" dirty="0"/>
              <a:t>communication is culturally determined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783-759A-48A1-AB34-CC503BCBA6DC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0721F8BF-4510-4CBF-BD4D-D9A90966702F}"/>
              </a:ext>
            </a:extLst>
          </p:cNvPr>
          <p:cNvSpPr/>
          <p:nvPr/>
        </p:nvSpPr>
        <p:spPr>
          <a:xfrm>
            <a:off x="6388922" y="2671944"/>
            <a:ext cx="617520" cy="13063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de-DE" dirty="0"/>
              <a:t>1.1 </a:t>
            </a:r>
            <a:r>
              <a:rPr lang="cs-CZ" dirty="0"/>
              <a:t>Society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38739"/>
            <a:ext cx="10515599" cy="4333462"/>
          </a:xfrm>
          <a:solidFill>
            <a:srgbClr val="FFFF99"/>
          </a:solidFill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3200" b="1" dirty="0" err="1"/>
              <a:t>Social</a:t>
            </a:r>
            <a:r>
              <a:rPr lang="cs-CZ" sz="3200" b="1" dirty="0"/>
              <a:t> </a:t>
            </a:r>
            <a:r>
              <a:rPr lang="en-US" sz="3200" b="1" dirty="0"/>
              <a:t>groups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groups of friends, work groups, student circles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3200" b="1" dirty="0"/>
              <a:t>Supra-</a:t>
            </a:r>
            <a:r>
              <a:rPr lang="cs-CZ" sz="3200" b="1" dirty="0" err="1"/>
              <a:t>groups</a:t>
            </a:r>
            <a:r>
              <a:rPr lang="cs-CZ" sz="3200" b="1" dirty="0"/>
              <a:t> </a:t>
            </a:r>
            <a:r>
              <a:rPr lang="de-DE" sz="3200" b="1" dirty="0"/>
              <a:t>(≈ </a:t>
            </a:r>
            <a:r>
              <a:rPr lang="en-US" sz="3200" b="1" dirty="0"/>
              <a:t>subcultures)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Punk, alternative sub-culture, ecological sub-culture (Fridays for Future)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dirty="0"/>
              <a:t>Society (national society) common language &amp; territory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Polish, German</a:t>
            </a:r>
            <a:r>
              <a:rPr lang="de-DE" sz="3200" dirty="0"/>
              <a:t>, Chinese </a:t>
            </a:r>
            <a:r>
              <a:rPr lang="de-DE" sz="3200" dirty="0" err="1"/>
              <a:t>society</a:t>
            </a:r>
            <a:endParaRPr lang="cs-CZ" sz="32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783-759A-48A1-AB34-CC503BCBA6DC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7130B-4B65-F34A-8A7C-9FB0A33E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Oval 3">
            <a:extLst>
              <a:ext uri="{FF2B5EF4-FFF2-40B4-BE49-F238E27FC236}">
                <a16:creationId xmlns:a16="http://schemas.microsoft.com/office/drawing/2014/main" id="{204376DA-0510-1D06-1C9D-E883C55B2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538" y="170688"/>
            <a:ext cx="8402045" cy="643737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 dirty="0"/>
          </a:p>
        </p:txBody>
      </p:sp>
      <p:sp>
        <p:nvSpPr>
          <p:cNvPr id="15" name="Oval 1">
            <a:extLst>
              <a:ext uri="{FF2B5EF4-FFF2-40B4-BE49-F238E27FC236}">
                <a16:creationId xmlns:a16="http://schemas.microsoft.com/office/drawing/2014/main" id="{118D3AC0-1721-1875-3CBF-5A9114DAE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3066" y="4244245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2">
            <a:extLst>
              <a:ext uri="{FF2B5EF4-FFF2-40B4-BE49-F238E27FC236}">
                <a16:creationId xmlns:a16="http://schemas.microsoft.com/office/drawing/2014/main" id="{39E496E8-EB3F-F276-E68A-BADE5E326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9125" y="1873079"/>
            <a:ext cx="3369133" cy="28550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Oval 2">
            <a:extLst>
              <a:ext uri="{FF2B5EF4-FFF2-40B4-BE49-F238E27FC236}">
                <a16:creationId xmlns:a16="http://schemas.microsoft.com/office/drawing/2014/main" id="{98289F5A-D2E9-2B1D-CF45-BC406861D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6015" y="1907437"/>
            <a:ext cx="3121210" cy="270505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Oval 1">
            <a:extLst>
              <a:ext uri="{FF2B5EF4-FFF2-40B4-BE49-F238E27FC236}">
                <a16:creationId xmlns:a16="http://schemas.microsoft.com/office/drawing/2014/main" id="{F7510212-22F4-0D88-FD22-BE090A465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825" y="3051994"/>
            <a:ext cx="1277736" cy="1047516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E7FB63B2-459A-F34E-EF1A-C1593C5AA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561" y="750962"/>
            <a:ext cx="3305024" cy="9002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Third</a:t>
            </a:r>
            <a:r>
              <a:rPr lang="cs-CZ" b="1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b="1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cs-CZ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eality</a:t>
            </a:r>
            <a:r>
              <a:rPr lang="cs-CZ" b="1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(≈ </a:t>
            </a:r>
            <a:r>
              <a:rPr lang="cs-CZ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Culture</a:t>
            </a:r>
            <a:r>
              <a:rPr lang="cs-CZ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Society</a:t>
            </a:r>
            <a:r>
              <a:rPr lang="de-DE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+</a:t>
            </a:r>
            <a:endParaRPr lang="cs-CZ" dirty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Interdi</a:t>
            </a:r>
            <a:r>
              <a:rPr lang="cs-CZ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course</a:t>
            </a:r>
            <a:r>
              <a:rPr lang="de-DE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cs-CZ" dirty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213F3CBC-21F1-7196-C64D-55EA420AD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181" y="2247054"/>
            <a:ext cx="1446619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Subculture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E79DACC4-920E-403D-8DFB-99DC93A0A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9460" y="3234947"/>
            <a:ext cx="1075052" cy="5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D0BDC6B-E139-FA06-C803-62D6E3E6DE58}"/>
              </a:ext>
            </a:extLst>
          </p:cNvPr>
          <p:cNvSpPr txBox="1"/>
          <p:nvPr/>
        </p:nvSpPr>
        <p:spPr>
          <a:xfrm>
            <a:off x="3718852" y="4534111"/>
            <a:ext cx="177417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cs-CZ" dirty="0" err="1"/>
              <a:t>Special</a:t>
            </a:r>
            <a:r>
              <a:rPr lang="cs-CZ" dirty="0"/>
              <a:t> </a:t>
            </a:r>
            <a:r>
              <a:rPr lang="cs-CZ" dirty="0" err="1"/>
              <a:t>discourse</a:t>
            </a:r>
            <a:endParaRPr lang="en-GB" sz="1600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0DCD7EB-CF40-AD86-1D45-C28598FD8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3348" y="5233087"/>
            <a:ext cx="479737" cy="310465"/>
          </a:xfrm>
        </p:spPr>
        <p:txBody>
          <a:bodyPr/>
          <a:lstStyle/>
          <a:p>
            <a:fld id="{11022783-759A-48A1-AB34-CC503BCBA6DC}" type="slidenum">
              <a:rPr lang="en-GB"/>
              <a:pPr/>
              <a:t>6</a:t>
            </a:fld>
            <a:endParaRPr lang="en-GB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052EE50-E132-FFF8-33B7-707897B28015}"/>
              </a:ext>
            </a:extLst>
          </p:cNvPr>
          <p:cNvSpPr txBox="1"/>
          <p:nvPr/>
        </p:nvSpPr>
        <p:spPr>
          <a:xfrm>
            <a:off x="8557228" y="6087271"/>
            <a:ext cx="16492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50" dirty="0"/>
              <a:t>M. </a:t>
            </a:r>
            <a:r>
              <a:rPr lang="cs-CZ" sz="1350" dirty="0" err="1"/>
              <a:t>Fleischer</a:t>
            </a:r>
            <a:r>
              <a:rPr lang="cs-CZ" sz="1350" dirty="0"/>
              <a:t> 2006</a:t>
            </a:r>
          </a:p>
        </p:txBody>
      </p:sp>
      <p:sp>
        <p:nvSpPr>
          <p:cNvPr id="4" name="Oval 1">
            <a:extLst>
              <a:ext uri="{FF2B5EF4-FFF2-40B4-BE49-F238E27FC236}">
                <a16:creationId xmlns:a16="http://schemas.microsoft.com/office/drawing/2014/main" id="{B9E23E25-E3E6-BF86-CE9D-66D3888DD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9093" y="2815613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de-DE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1">
            <a:extLst>
              <a:ext uri="{FF2B5EF4-FFF2-40B4-BE49-F238E27FC236}">
                <a16:creationId xmlns:a16="http://schemas.microsoft.com/office/drawing/2014/main" id="{79A8A8B1-95EB-2BCF-DF0F-5D906646E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604" y="2975277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1">
            <a:extLst>
              <a:ext uri="{FF2B5EF4-FFF2-40B4-BE49-F238E27FC236}">
                <a16:creationId xmlns:a16="http://schemas.microsoft.com/office/drawing/2014/main" id="{1CEED9FB-AAFD-37FA-264F-C2B129EC0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816" y="3590879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de-DE" sz="16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0F95105-D286-9CFB-8EF5-372D5B440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8164" y="2206345"/>
            <a:ext cx="1446618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Subculture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BAD111-ACCB-B8C2-D673-6BF09400A298}"/>
              </a:ext>
            </a:extLst>
          </p:cNvPr>
          <p:cNvSpPr txBox="1"/>
          <p:nvPr/>
        </p:nvSpPr>
        <p:spPr>
          <a:xfrm>
            <a:off x="6159123" y="4933004"/>
            <a:ext cx="198240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bg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cs-CZ" dirty="0" err="1"/>
              <a:t>Special</a:t>
            </a:r>
            <a:r>
              <a:rPr lang="cs-CZ" dirty="0"/>
              <a:t> </a:t>
            </a:r>
            <a:r>
              <a:rPr lang="cs-CZ" dirty="0" err="1"/>
              <a:t>discourse</a:t>
            </a:r>
            <a:endParaRPr lang="en-GB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BBF5B803-B921-6F8C-6499-2FE459F50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5088" y="2862777"/>
            <a:ext cx="144661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Discourse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pPr indent="336947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85F118CE-1772-C185-5040-B7158D31F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030" y="2627315"/>
            <a:ext cx="144661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Discourse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pPr indent="336947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FABC0F4B-A429-0893-488E-2304CD052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4088" y="5510349"/>
            <a:ext cx="2503147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65485" defTabSz="685800" fontAlgn="base">
              <a:spcBef>
                <a:spcPct val="0"/>
              </a:spcBef>
              <a:spcAft>
                <a:spcPct val="0"/>
              </a:spcAft>
            </a:pPr>
            <a:r>
              <a:rPr lang="de-DE" sz="825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Interdi</a:t>
            </a:r>
            <a:r>
              <a:rPr lang="cs-CZ" b="1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scourse</a:t>
            </a:r>
            <a:r>
              <a:rPr lang="de-DE" b="1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cs-CZ" sz="13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FAED197-AC22-F971-69FD-766F0BD90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1435" y="4032968"/>
            <a:ext cx="1446619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5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Discourse</a:t>
            </a:r>
            <a:endParaRPr lang="cs-CZ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">
            <a:extLst>
              <a:ext uri="{FF2B5EF4-FFF2-40B4-BE49-F238E27FC236}">
                <a16:creationId xmlns:a16="http://schemas.microsoft.com/office/drawing/2014/main" id="{311FEBC4-DBCD-9147-43F8-440181836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678" y="4881125"/>
            <a:ext cx="1178142" cy="904152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sz="16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1600" dirty="0" err="1"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049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de-DE" dirty="0"/>
              <a:t>1.2 </a:t>
            </a:r>
            <a:r>
              <a:rPr lang="cs-CZ" dirty="0" err="1"/>
              <a:t>Discourse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/>
          <a:lstStyle/>
          <a:p>
            <a:pPr marL="536575" indent="-5365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600" dirty="0"/>
              <a:t>specific way in which the members of a supra-group (subculture) communicate </a:t>
            </a:r>
          </a:p>
          <a:p>
            <a:pPr marL="536575" indent="-5365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600" dirty="0"/>
              <a:t>normative</a:t>
            </a:r>
          </a:p>
          <a:p>
            <a:pPr marL="536575" indent="-5365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600" dirty="0"/>
              <a:t>contains values, norms, stereotypes that are common in the respective subculture</a:t>
            </a:r>
          </a:p>
          <a:p>
            <a:pPr marL="536575" indent="-5365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3600" dirty="0" err="1"/>
              <a:t>represents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worldview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a </a:t>
            </a:r>
            <a:r>
              <a:rPr lang="de-DE" sz="3600" dirty="0" err="1"/>
              <a:t>given</a:t>
            </a:r>
            <a:r>
              <a:rPr lang="de-DE" sz="3600" dirty="0"/>
              <a:t> social supra-group (</a:t>
            </a:r>
            <a:r>
              <a:rPr lang="de-DE" sz="3600" dirty="0" err="1"/>
              <a:t>subculture</a:t>
            </a:r>
            <a:r>
              <a:rPr lang="de-DE" sz="3600" dirty="0"/>
              <a:t>)</a:t>
            </a: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42FDD-312F-4078-862D-F4FFADA41495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de-DE" dirty="0"/>
              <a:t>1.3 </a:t>
            </a:r>
            <a:r>
              <a:rPr lang="cs-CZ" dirty="0" err="1"/>
              <a:t>Interdiscourse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87217"/>
            <a:ext cx="10515600" cy="4089746"/>
          </a:xfrm>
          <a:solidFill>
            <a:srgbClr val="FFFFCC"/>
          </a:solidFill>
        </p:spPr>
        <p:txBody>
          <a:bodyPr>
            <a:normAutofit/>
          </a:bodyPr>
          <a:lstStyle/>
          <a:p>
            <a:pPr marL="536575" indent="-5365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the overarching discourse of the entire national society</a:t>
            </a:r>
          </a:p>
          <a:p>
            <a:pPr marL="536575" indent="-5365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integrative semiotic space for all discourses</a:t>
            </a:r>
          </a:p>
          <a:p>
            <a:pPr marL="536575" indent="-5365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fundamental values, norms and attitudes that are shared by the members of society</a:t>
            </a:r>
          </a:p>
          <a:p>
            <a:pPr marL="536575" indent="-5365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normative, regulates all communication </a:t>
            </a:r>
            <a:endParaRPr lang="en-GB" sz="3200" dirty="0"/>
          </a:p>
          <a:p>
            <a:pPr marL="536575" indent="-53657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culturally determined </a:t>
            </a:r>
          </a:p>
          <a:p>
            <a:pPr marL="457200" lvl="1" indent="0">
              <a:buNone/>
            </a:pPr>
            <a:endParaRPr lang="en-US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783-759A-48A1-AB34-CC503BCBA6DC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en-GB" dirty="0"/>
              <a:t>1.4 Special discourses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>
            <a:normAutofit/>
          </a:bodyPr>
          <a:lstStyle/>
          <a:p>
            <a:pPr marL="819150" indent="-4572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Specialized or subject-specific discourses are used in the frame of the discourses or the </a:t>
            </a:r>
            <a:r>
              <a:rPr lang="en-US" sz="3200" dirty="0" err="1"/>
              <a:t>interdiscourse</a:t>
            </a:r>
            <a:endParaRPr lang="en-US" sz="3200" dirty="0"/>
          </a:p>
          <a:p>
            <a:pPr marL="819150" indent="-4572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361950" indent="0">
              <a:lnSpc>
                <a:spcPct val="100000"/>
              </a:lnSpc>
              <a:buNone/>
            </a:pPr>
            <a:r>
              <a:rPr lang="en-US" sz="3200" dirty="0"/>
              <a:t>	scientific, political, religious, artistic, legal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783-759A-48A1-AB34-CC503BCBA6DC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</TotalTime>
  <Words>2374</Words>
  <Application>Microsoft Office PowerPoint</Application>
  <PresentationFormat>Širokoúhlá obrazovka</PresentationFormat>
  <Paragraphs>357</Paragraphs>
  <Slides>35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4" baseType="lpstr">
      <vt:lpstr>Arial</vt:lpstr>
      <vt:lpstr>Calibri</vt:lpstr>
      <vt:lpstr>Calibri Light</vt:lpstr>
      <vt:lpstr>Palatino Linotype</vt:lpstr>
      <vt:lpstr>Symbol</vt:lpstr>
      <vt:lpstr>Times New Roman</vt:lpstr>
      <vt:lpstr>Verdana</vt:lpstr>
      <vt:lpstr>Wingdings</vt:lpstr>
      <vt:lpstr>Office</vt:lpstr>
      <vt:lpstr>Cross-Cultural Studies</vt:lpstr>
      <vt:lpstr>Culture, Collective Memory and National Identity –  and how they are related</vt:lpstr>
      <vt:lpstr>Content</vt:lpstr>
      <vt:lpstr>1. Culture         M. Fleischer</vt:lpstr>
      <vt:lpstr>1.1 Society</vt:lpstr>
      <vt:lpstr>Prezentace aplikace PowerPoint</vt:lpstr>
      <vt:lpstr>1.2 Discourse</vt:lpstr>
      <vt:lpstr>1.3 Interdiscourse</vt:lpstr>
      <vt:lpstr>1.4 Special discourses</vt:lpstr>
      <vt:lpstr>Prezentace aplikace PowerPoint</vt:lpstr>
      <vt:lpstr>2. History &amp; Collective Memory  M. Halbwachs</vt:lpstr>
      <vt:lpstr>  Autobiographical memory; which contains personally experienced events  Collective memory; which contains events that are transmitted to an individual by other members of the community  Historical memory; which shapes the past through the works of historians  </vt:lpstr>
      <vt:lpstr>The Individual (Autobiographical) Memory</vt:lpstr>
      <vt:lpstr>Collective Memory </vt:lpstr>
      <vt:lpstr>Collective Memory </vt:lpstr>
      <vt:lpstr>History – Historical Memory </vt:lpstr>
      <vt:lpstr>Prezentace aplikace PowerPoint</vt:lpstr>
      <vt:lpstr>Collective Memory    Collective Identity</vt:lpstr>
      <vt:lpstr>Prezentace aplikace PowerPoint</vt:lpstr>
      <vt:lpstr>Collective National Self-Image – National Identity  </vt:lpstr>
      <vt:lpstr>3. Impact of Culture and Collective Memory on the Collective self-image (National Identity)</vt:lpstr>
      <vt:lpstr>Aspects of National Identity</vt:lpstr>
      <vt:lpstr>Prezentace aplikace PowerPoint</vt:lpstr>
      <vt:lpstr>4. Images of National Identity in  Germany, Poland, Russia </vt:lpstr>
      <vt:lpstr>German traditions of thought</vt:lpstr>
      <vt:lpstr>Polish traditions of thought</vt:lpstr>
      <vt:lpstr>Russian traditions of thought</vt:lpstr>
      <vt:lpstr>German National Identity</vt:lpstr>
      <vt:lpstr>Polish National Identity</vt:lpstr>
      <vt:lpstr>Russian National Identity</vt:lpstr>
      <vt:lpstr>German Image of State and Country</vt:lpstr>
      <vt:lpstr>Polish Interdiscourse</vt:lpstr>
      <vt:lpstr>Russian Image of State and Country</vt:lpstr>
      <vt:lpstr>Literature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Cross-Cultural Studies</dc:title>
  <dc:creator>Ulrike Notarp</dc:creator>
  <cp:lastModifiedBy>Ulrike Lütke Notarp</cp:lastModifiedBy>
  <cp:revision>36</cp:revision>
  <cp:lastPrinted>2024-05-09T17:19:07Z</cp:lastPrinted>
  <dcterms:created xsi:type="dcterms:W3CDTF">2024-05-09T09:34:23Z</dcterms:created>
  <dcterms:modified xsi:type="dcterms:W3CDTF">2025-10-14T14:20:33Z</dcterms:modified>
</cp:coreProperties>
</file>