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62" r:id="rId4"/>
    <p:sldId id="267" r:id="rId5"/>
    <p:sldId id="268" r:id="rId6"/>
    <p:sldId id="269" r:id="rId7"/>
    <p:sldId id="259" r:id="rId8"/>
    <p:sldId id="260" r:id="rId9"/>
    <p:sldId id="261" r:id="rId10"/>
    <p:sldId id="270" r:id="rId11"/>
    <p:sldId id="263" r:id="rId12"/>
    <p:sldId id="264" r:id="rId13"/>
    <p:sldId id="265" r:id="rId14"/>
    <p:sldId id="266" r:id="rId15"/>
    <p:sldId id="303" r:id="rId16"/>
    <p:sldId id="304" r:id="rId17"/>
    <p:sldId id="307" r:id="rId18"/>
    <p:sldId id="316" r:id="rId19"/>
    <p:sldId id="306" r:id="rId20"/>
    <p:sldId id="305" r:id="rId21"/>
    <p:sldId id="308" r:id="rId22"/>
    <p:sldId id="309" r:id="rId23"/>
    <p:sldId id="310" r:id="rId24"/>
    <p:sldId id="311" r:id="rId25"/>
    <p:sldId id="312" r:id="rId26"/>
    <p:sldId id="313" r:id="rId27"/>
    <p:sldId id="314" r:id="rId28"/>
    <p:sldId id="315" r:id="rId29"/>
    <p:sldId id="271" r:id="rId30"/>
    <p:sldId id="258" r:id="rId3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36794"/>
              <a:satOff val="-2150"/>
              <a:lumOff val="15693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0"/>
  </p:normalViewPr>
  <p:slideViewPr>
    <p:cSldViewPr snapToGrid="0" snapToObjects="1">
      <p:cViewPr varScale="1">
        <p:scale>
          <a:sx n="84" d="100"/>
          <a:sy n="84" d="100"/>
        </p:scale>
        <p:origin x="143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Název a podtit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názvu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Text názvu</a:t>
            </a:r>
          </a:p>
        </p:txBody>
      </p:sp>
      <p:sp>
        <p:nvSpPr>
          <p:cNvPr id="12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3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ev - ve střed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názvu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31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grafie - na výš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brázek"/>
          <p:cNvSpPr>
            <a:spLocks noGrp="1"/>
          </p:cNvSpPr>
          <p:nvPr>
            <p:ph type="pic" sz="half" idx="13"/>
          </p:nvPr>
        </p:nvSpPr>
        <p:spPr>
          <a:xfrm>
            <a:off x="6718299" y="638919"/>
            <a:ext cx="5325770" cy="82169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ext názvu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Text názvu</a:t>
            </a:r>
          </a:p>
        </p:txBody>
      </p:sp>
      <p:sp>
        <p:nvSpPr>
          <p:cNvPr id="40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1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ev a 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57" name="Text úrovně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58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 úrovně 1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76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á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sef Novák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–Josef Novák</a:t>
            </a:r>
          </a:p>
        </p:txBody>
      </p:sp>
      <p:sp>
        <p:nvSpPr>
          <p:cNvPr id="94" name="„Sem napište citát.“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„Sem napište citát.“ </a:t>
            </a:r>
          </a:p>
        </p:txBody>
      </p:sp>
      <p:sp>
        <p:nvSpPr>
          <p:cNvPr id="95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graf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Obrázek"/>
          <p:cNvSpPr>
            <a:spLocks noGrp="1"/>
          </p:cNvSpPr>
          <p:nvPr>
            <p:ph type="pic" idx="13"/>
          </p:nvPr>
        </p:nvSpPr>
        <p:spPr>
          <a:xfrm>
            <a:off x="-3175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názvu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 názvu</a:t>
            </a:r>
          </a:p>
        </p:txBody>
      </p:sp>
      <p:sp>
        <p:nvSpPr>
          <p:cNvPr id="3" name="Text úrovně 1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4" r:id="rId4"/>
    <p:sldLayoutId id="2147483656" r:id="rId5"/>
    <p:sldLayoutId id="2147483658" r:id="rId6"/>
    <p:sldLayoutId id="2147483659" r:id="rId7"/>
    <p:sldLayoutId id="2147483660" r:id="rId8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onika.brenisinova@ff.cuni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t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t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OWER OF IMAGES. VISUAL SOURCES IN HUMANITIES…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defTabSz="426466">
              <a:defRPr sz="584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cs-CZ" b="1" i="0" u="none" strike="noStrike" dirty="0">
                <a:solidFill>
                  <a:schemeClr val="tx1"/>
                </a:solidFill>
                <a:effectLst/>
              </a:rPr>
              <a:t>MOC OBRAZŮ: VIZUÁLNÍ PRAMENY V HUMANITNÍCH VĚDÁCH</a:t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sz="3100" b="1" i="0" u="none" strike="noStrike" dirty="0">
                <a:solidFill>
                  <a:schemeClr val="tx1"/>
                </a:solidFill>
                <a:effectLst/>
              </a:rPr>
              <a:t>I. ÚVOD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20" name="Mgr. Monika Brenišínová, Ph.D.…"/>
          <p:cNvSpPr txBox="1">
            <a:spLocks noGrp="1"/>
          </p:cNvSpPr>
          <p:nvPr>
            <p:ph type="subTitle" sz="quarter" idx="1"/>
          </p:nvPr>
        </p:nvSpPr>
        <p:spPr>
          <a:xfrm>
            <a:off x="1392089" y="5494295"/>
            <a:ext cx="10464801" cy="2143846"/>
          </a:xfrm>
          <a:prstGeom prst="rect">
            <a:avLst/>
          </a:prstGeom>
        </p:spPr>
        <p:txBody>
          <a:bodyPr/>
          <a:lstStyle/>
          <a:p>
            <a:pPr defTabSz="274574">
              <a:defRPr sz="2256"/>
            </a:pPr>
            <a:r>
              <a:rPr dirty="0"/>
              <a:t>Mgr. Monika Brenišínová, Ph.D.</a:t>
            </a:r>
          </a:p>
          <a:p>
            <a:pPr defTabSz="274574">
              <a:defRPr sz="2256"/>
            </a:pPr>
            <a:r>
              <a:rPr dirty="0"/>
              <a:t>FF UK, </a:t>
            </a:r>
            <a:r>
              <a:rPr lang="cs-CZ" dirty="0"/>
              <a:t>P209</a:t>
            </a:r>
            <a:r>
              <a:rPr dirty="0"/>
              <a:t>, 17.30-19.00</a:t>
            </a:r>
          </a:p>
          <a:p>
            <a:pPr defTabSz="274574">
              <a:defRPr sz="2256"/>
            </a:pPr>
            <a:r>
              <a:rPr u="sng" dirty="0">
                <a:hlinkClick r:id="rId2"/>
              </a:rPr>
              <a:t>monika.brenisinova@ff.cuni.cz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– Kurt Tucholsky"/>
          <p:cNvSpPr txBox="1"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– </a:t>
            </a:r>
            <a:r>
              <a:rPr cap="all"/>
              <a:t>Kurt</a:t>
            </a:r>
            <a:r>
              <a:t> </a:t>
            </a:r>
            <a:r>
              <a:rPr cap="all"/>
              <a:t>Tucholsky</a:t>
            </a:r>
          </a:p>
        </p:txBody>
      </p:sp>
      <p:sp>
        <p:nvSpPr>
          <p:cNvPr id="175" name="“A picture says more than a thousand words.”"/>
          <p:cNvSpPr txBox="1">
            <a:spLocks noGrp="1"/>
          </p:cNvSpPr>
          <p:nvPr>
            <p:ph type="body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t>“</a:t>
            </a:r>
            <a:r>
              <a:rPr i="1">
                <a:latin typeface="Helvetica"/>
                <a:ea typeface="Helvetica"/>
                <a:cs typeface="Helvetica"/>
                <a:sym typeface="Helvetica"/>
              </a:rPr>
              <a:t>A picture says more than a thousand words.</a:t>
            </a:r>
            <a:r>
              <a:t>”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European Prehistory - the Cave of Lascaux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34340">
              <a:defRPr sz="456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cs-CZ" b="0" i="0" u="none" strike="noStrike" dirty="0">
                <a:solidFill>
                  <a:schemeClr val="tx1"/>
                </a:solidFill>
                <a:effectLst/>
                <a:latin typeface="-webkit-standard"/>
              </a:rPr>
              <a:t>Evropská prehistorie – jeskyně </a:t>
            </a:r>
            <a:r>
              <a:rPr lang="cs-CZ" b="0" i="0" u="none" strike="noStrike" dirty="0" err="1">
                <a:solidFill>
                  <a:schemeClr val="tx1"/>
                </a:solidFill>
                <a:effectLst/>
                <a:latin typeface="-webkit-standard"/>
              </a:rPr>
              <a:t>Lascaux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45" name="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46" name="pasted-image.tiff" descr="pasted-image.tif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049" y="3154171"/>
            <a:ext cx="12563739" cy="34452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he History of Ancient Egypt - Tomb Painting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57200">
              <a:defRPr sz="48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cs-CZ" b="0" i="0" u="none" strike="noStrike" dirty="0">
                <a:solidFill>
                  <a:schemeClr val="tx1"/>
                </a:solidFill>
                <a:effectLst/>
                <a:latin typeface="-webkit-standard"/>
              </a:rPr>
              <a:t>Dějiny starověkého Egypta – nástěnné malby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149" name="pasted-image.tiff" descr="pasted-image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766" y="2479769"/>
            <a:ext cx="7963268" cy="63416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Early Christian History - Painting in Catacomb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cs-CZ" b="0" i="0" u="none" strike="noStrike" dirty="0">
                <a:solidFill>
                  <a:schemeClr val="tx1"/>
                </a:solidFill>
                <a:effectLst/>
                <a:latin typeface="-webkit-standard"/>
              </a:rPr>
              <a:t>Raně křesťanské dějiny – malby v katakombách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52" name="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53" name="pasted-image.tiff" descr="pasted-image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799" y="2453412"/>
            <a:ext cx="9012960" cy="68865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Early Middle Ages British History - Bayeux Tapestr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cs-CZ" b="0" i="0" u="none" strike="noStrike" dirty="0">
                <a:solidFill>
                  <a:schemeClr val="tx1"/>
                </a:solidFill>
                <a:effectLst/>
                <a:latin typeface="-webkit-standard"/>
              </a:rPr>
              <a:t>Raný středověk – dějiny Anglie: tapisérie z </a:t>
            </a:r>
            <a:r>
              <a:rPr lang="cs-CZ" b="0" i="0" u="none" strike="noStrike" dirty="0" err="1">
                <a:solidFill>
                  <a:schemeClr val="tx1"/>
                </a:solidFill>
                <a:effectLst/>
                <a:latin typeface="-webkit-standard"/>
              </a:rPr>
              <a:t>Bayeux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56" name="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57" name="pasted-image.tiff" descr="pasted-image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900" y="5280713"/>
            <a:ext cx="9271000" cy="381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pasted-image.tiff" descr="pasted-image.tif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787" y="2634366"/>
            <a:ext cx="3640407" cy="24249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pasted-image.tiff" descr="pasted-image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0156" y="2634366"/>
            <a:ext cx="3911259" cy="24249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F98636-5F71-A9AC-518F-DB4645663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POJMY</a:t>
            </a:r>
          </a:p>
        </p:txBody>
      </p:sp>
    </p:spTree>
    <p:extLst>
      <p:ext uri="{BB962C8B-B14F-4D97-AF65-F5344CB8AC3E}">
        <p14:creationId xmlns:p14="http://schemas.microsoft.com/office/powerpoint/2010/main" val="2834954498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839B8A-27B5-E179-8811-838E6B340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Vizualita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372F203-1A96-DA5A-3769-2C3DB26B63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pPr>
              <a:spcBef>
                <a:spcPts val="1800"/>
              </a:spcBef>
            </a:pPr>
            <a:r>
              <a:rPr lang="cs-CZ" dirty="0"/>
              <a:t>V současné společnosti klíčová součást života – </a:t>
            </a:r>
            <a:r>
              <a:rPr lang="cs-CZ" dirty="0" err="1"/>
              <a:t>oculacentrism</a:t>
            </a:r>
            <a:r>
              <a:rPr lang="cs-CZ" dirty="0"/>
              <a:t> (Martin </a:t>
            </a:r>
            <a:r>
              <a:rPr lang="cs-CZ" dirty="0" err="1"/>
              <a:t>Jay</a:t>
            </a:r>
            <a:r>
              <a:rPr lang="cs-CZ" dirty="0"/>
              <a:t>, 1993), vizuální kultura (Světlana </a:t>
            </a:r>
            <a:r>
              <a:rPr lang="cs-CZ" dirty="0" err="1"/>
              <a:t>Alpers</a:t>
            </a:r>
            <a:r>
              <a:rPr lang="cs-CZ" dirty="0"/>
              <a:t>, 1983)</a:t>
            </a:r>
          </a:p>
          <a:p>
            <a:pPr>
              <a:spcBef>
                <a:spcPts val="1800"/>
              </a:spcBef>
            </a:pPr>
            <a:r>
              <a:rPr lang="cs-CZ" dirty="0"/>
              <a:t>VK: Jessica </a:t>
            </a:r>
            <a:r>
              <a:rPr lang="cs-CZ" dirty="0" err="1"/>
              <a:t>Evans</a:t>
            </a:r>
            <a:r>
              <a:rPr lang="cs-CZ" dirty="0"/>
              <a:t> a Stuart </a:t>
            </a:r>
            <a:r>
              <a:rPr lang="cs-CZ" dirty="0" err="1"/>
              <a:t>Jall</a:t>
            </a:r>
            <a:r>
              <a:rPr lang="cs-CZ" dirty="0"/>
              <a:t>, </a:t>
            </a:r>
            <a:r>
              <a:rPr lang="cs-CZ" dirty="0" err="1"/>
              <a:t>Visual</a:t>
            </a:r>
            <a:r>
              <a:rPr lang="cs-CZ" dirty="0"/>
              <a:t> </a:t>
            </a:r>
            <a:r>
              <a:rPr lang="cs-CZ" dirty="0" err="1"/>
              <a:t>Culture</a:t>
            </a:r>
            <a:r>
              <a:rPr lang="cs-CZ" dirty="0"/>
              <a:t>: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Reader</a:t>
            </a:r>
            <a:r>
              <a:rPr lang="cs-CZ" dirty="0"/>
              <a:t>, 1999; </a:t>
            </a:r>
            <a:r>
              <a:rPr lang="cs-CZ" dirty="0" err="1"/>
              <a:t>Heywood</a:t>
            </a:r>
            <a:r>
              <a:rPr lang="cs-CZ" dirty="0"/>
              <a:t> a </a:t>
            </a:r>
            <a:r>
              <a:rPr lang="cs-CZ" dirty="0" err="1"/>
              <a:t>Sandywell</a:t>
            </a:r>
            <a:r>
              <a:rPr lang="cs-CZ" dirty="0"/>
              <a:t> (</a:t>
            </a:r>
            <a:r>
              <a:rPr lang="cs-CZ" dirty="0" err="1"/>
              <a:t>eds</a:t>
            </a:r>
            <a:r>
              <a:rPr lang="cs-CZ" dirty="0"/>
              <a:t>.),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Hanbook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Visual</a:t>
            </a:r>
            <a:r>
              <a:rPr lang="cs-CZ" i="1" dirty="0"/>
              <a:t> </a:t>
            </a:r>
            <a:r>
              <a:rPr lang="cs-CZ" i="1" dirty="0" err="1"/>
              <a:t>Culture</a:t>
            </a:r>
            <a:r>
              <a:rPr lang="cs-CZ" dirty="0"/>
              <a:t>, 2012</a:t>
            </a:r>
          </a:p>
          <a:p>
            <a:pPr>
              <a:spcBef>
                <a:spcPts val="1800"/>
              </a:spcBef>
            </a:pPr>
            <a:r>
              <a:rPr lang="cs-CZ" dirty="0"/>
              <a:t>Konstrukce soc. života, identit</a:t>
            </a:r>
          </a:p>
          <a:p>
            <a:pPr>
              <a:spcBef>
                <a:spcPts val="1800"/>
              </a:spcBef>
            </a:pPr>
            <a:r>
              <a:rPr lang="cs-CZ" dirty="0"/>
              <a:t>Technologie a obrazy – obraz světa, ten není nevinný, ale reprezentuje svět, ukazuje nám, jak je svět uspořádaný a jak v něm žít</a:t>
            </a:r>
          </a:p>
          <a:p>
            <a:pPr>
              <a:spcBef>
                <a:spcPts val="1800"/>
              </a:spcBef>
            </a:pPr>
            <a:r>
              <a:rPr lang="cs-CZ" dirty="0"/>
              <a:t>Obrazy svět reprezentují, interpretují – zobrazují je určitým a ne jiným způsobem</a:t>
            </a:r>
          </a:p>
          <a:p>
            <a:pPr>
              <a:spcBef>
                <a:spcPts val="1800"/>
              </a:spcBef>
            </a:pPr>
            <a:r>
              <a:rPr lang="cs-CZ" dirty="0"/>
              <a:t>Vědění a vidění (Richard </a:t>
            </a:r>
            <a:r>
              <a:rPr lang="cs-CZ" dirty="0" err="1"/>
              <a:t>Rorty</a:t>
            </a:r>
            <a:r>
              <a:rPr lang="cs-CZ" dirty="0"/>
              <a:t>, 1980)</a:t>
            </a:r>
          </a:p>
          <a:p>
            <a:pPr>
              <a:spcBef>
                <a:spcPts val="1800"/>
              </a:spcBef>
            </a:pPr>
            <a:r>
              <a:rPr lang="cs-CZ" dirty="0"/>
              <a:t>Cestování jako vidění (Judith Adler, 1980), </a:t>
            </a:r>
            <a:r>
              <a:rPr lang="cs-CZ" b="1" dirty="0" err="1"/>
              <a:t>tourist</a:t>
            </a:r>
            <a:r>
              <a:rPr lang="cs-CZ" b="1" dirty="0"/>
              <a:t> </a:t>
            </a:r>
            <a:r>
              <a:rPr lang="cs-CZ" b="1" dirty="0" err="1"/>
              <a:t>gaze</a:t>
            </a:r>
            <a:r>
              <a:rPr lang="cs-CZ" b="1" dirty="0"/>
              <a:t> </a:t>
            </a:r>
            <a:r>
              <a:rPr lang="cs-CZ" dirty="0"/>
              <a:t>(John </a:t>
            </a:r>
            <a:r>
              <a:rPr lang="cs-CZ" dirty="0" err="1"/>
              <a:t>Urry</a:t>
            </a:r>
            <a:r>
              <a:rPr lang="cs-CZ" dirty="0"/>
              <a:t>, 1990)</a:t>
            </a:r>
          </a:p>
          <a:p>
            <a:pPr>
              <a:spcBef>
                <a:spcPts val="1800"/>
              </a:spcBef>
            </a:pPr>
            <a:r>
              <a:rPr lang="cs-CZ" dirty="0"/>
              <a:t>Společnost a dohlížení (Michel </a:t>
            </a:r>
            <a:r>
              <a:rPr lang="cs-CZ" dirty="0" err="1"/>
              <a:t>Foucault</a:t>
            </a:r>
            <a:r>
              <a:rPr lang="cs-CZ" dirty="0"/>
              <a:t>, 1977)</a:t>
            </a:r>
          </a:p>
          <a:p>
            <a:pPr>
              <a:spcBef>
                <a:spcPts val="1800"/>
              </a:spcBef>
            </a:pPr>
            <a:r>
              <a:rPr lang="cs-CZ" dirty="0"/>
              <a:t>Svět jako exhibice (Timothy </a:t>
            </a:r>
            <a:r>
              <a:rPr lang="cs-CZ" dirty="0" err="1"/>
              <a:t>Mitchell</a:t>
            </a:r>
            <a:r>
              <a:rPr lang="cs-CZ" dirty="0"/>
              <a:t>, 1988), </a:t>
            </a:r>
            <a:r>
              <a:rPr lang="cs-CZ" dirty="0" err="1"/>
              <a:t>racializovaný</a:t>
            </a:r>
            <a:r>
              <a:rPr lang="cs-CZ" dirty="0"/>
              <a:t> pohled (Deborah Poole, 1997), společnost spektáklu (Guy </a:t>
            </a:r>
            <a:r>
              <a:rPr lang="cs-CZ" dirty="0" err="1"/>
              <a:t>Debord</a:t>
            </a:r>
            <a:r>
              <a:rPr lang="cs-CZ" dirty="0"/>
              <a:t>, 1983)</a:t>
            </a:r>
          </a:p>
          <a:p>
            <a:pPr>
              <a:spcBef>
                <a:spcPts val="1800"/>
              </a:spcBef>
            </a:pPr>
            <a:r>
              <a:rPr lang="cs-CZ" b="1" dirty="0" err="1"/>
              <a:t>Scopic</a:t>
            </a:r>
            <a:r>
              <a:rPr lang="cs-CZ" b="1" dirty="0"/>
              <a:t> </a:t>
            </a:r>
            <a:r>
              <a:rPr lang="cs-CZ" b="1" dirty="0" err="1"/>
              <a:t>regime</a:t>
            </a:r>
            <a:r>
              <a:rPr lang="cs-CZ" b="1" dirty="0"/>
              <a:t> </a:t>
            </a:r>
            <a:r>
              <a:rPr lang="cs-CZ" dirty="0"/>
              <a:t>(</a:t>
            </a:r>
            <a:r>
              <a:rPr lang="cs-CZ" dirty="0" err="1"/>
              <a:t>Metz</a:t>
            </a:r>
            <a:r>
              <a:rPr lang="cs-CZ" dirty="0"/>
              <a:t>, 1975) to, jak je svět zobrazován i to jak umělecká díla vidíme a vnímáme je kulturní konstrukt</a:t>
            </a:r>
          </a:p>
          <a:p>
            <a:pPr>
              <a:spcBef>
                <a:spcPts val="1800"/>
              </a:spcBef>
            </a:pPr>
            <a:r>
              <a:rPr lang="cs-CZ" dirty="0"/>
              <a:t>Vizualita a instituce – př. Evropský </a:t>
            </a:r>
            <a:r>
              <a:rPr lang="cs-CZ" dirty="0" err="1"/>
              <a:t>x</a:t>
            </a:r>
            <a:r>
              <a:rPr lang="cs-CZ" dirty="0"/>
              <a:t> USA film (</a:t>
            </a:r>
            <a:r>
              <a:rPr lang="cs-CZ" dirty="0" err="1"/>
              <a:t>Mirzoeff</a:t>
            </a:r>
            <a:r>
              <a:rPr lang="cs-CZ" dirty="0"/>
              <a:t>, 2011; David Morley a Kevin </a:t>
            </a:r>
            <a:r>
              <a:rPr lang="cs-CZ" dirty="0" err="1"/>
              <a:t>Robins</a:t>
            </a:r>
            <a:r>
              <a:rPr lang="cs-CZ" dirty="0"/>
              <a:t>, 1995)</a:t>
            </a:r>
          </a:p>
        </p:txBody>
      </p:sp>
    </p:spTree>
    <p:extLst>
      <p:ext uri="{BB962C8B-B14F-4D97-AF65-F5344CB8AC3E}">
        <p14:creationId xmlns:p14="http://schemas.microsoft.com/office/powerpoint/2010/main" val="1272756140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65264D-971C-46B3-FEE9-C66FBD3E5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Reprezentace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0FE43DD-9C55-BF0D-717B-E6ECF7D6AB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Stuart </a:t>
            </a:r>
            <a:r>
              <a:rPr lang="cs-CZ" dirty="0" err="1"/>
              <a:t>Hall</a:t>
            </a:r>
            <a:r>
              <a:rPr lang="cs-CZ" dirty="0"/>
              <a:t>, „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Work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Representation</a:t>
            </a:r>
            <a:r>
              <a:rPr lang="cs-CZ" dirty="0"/>
              <a:t>" (1997) – vztah kultury, reprezentace a moci</a:t>
            </a:r>
          </a:p>
          <a:p>
            <a:r>
              <a:rPr lang="cs-CZ" dirty="0" err="1"/>
              <a:t>Representation</a:t>
            </a:r>
            <a:r>
              <a:rPr lang="cs-CZ" dirty="0"/>
              <a:t> and non-</a:t>
            </a:r>
            <a:r>
              <a:rPr lang="cs-CZ" dirty="0" err="1"/>
              <a:t>representation</a:t>
            </a:r>
            <a:endParaRPr lang="cs-CZ" dirty="0"/>
          </a:p>
          <a:p>
            <a:r>
              <a:rPr lang="cs-CZ" dirty="0"/>
              <a:t>Význam/afekt</a:t>
            </a:r>
          </a:p>
          <a:p>
            <a:r>
              <a:rPr lang="cs-CZ" dirty="0"/>
              <a:t>Teorie autorství (</a:t>
            </a:r>
            <a:r>
              <a:rPr lang="cs-CZ" dirty="0" err="1"/>
              <a:t>auteur</a:t>
            </a:r>
            <a:r>
              <a:rPr lang="cs-CZ" dirty="0"/>
              <a:t> </a:t>
            </a:r>
            <a:r>
              <a:rPr lang="cs-CZ" dirty="0" err="1"/>
              <a:t>theory</a:t>
            </a:r>
            <a:r>
              <a:rPr lang="cs-CZ" dirty="0"/>
              <a:t>), v současnosti </a:t>
            </a:r>
            <a:r>
              <a:rPr lang="cs-CZ" dirty="0" err="1"/>
              <a:t>sípše</a:t>
            </a:r>
            <a:r>
              <a:rPr lang="cs-CZ" dirty="0"/>
              <a:t> nezájem, obraz jako součást vizuální kultury, společnosti (</a:t>
            </a:r>
            <a:r>
              <a:rPr lang="cs-CZ" dirty="0" err="1"/>
              <a:t>Hall</a:t>
            </a:r>
            <a:r>
              <a:rPr lang="cs-CZ" dirty="0"/>
              <a:t>, 1997)</a:t>
            </a:r>
          </a:p>
          <a:p>
            <a:pPr lvl="1"/>
            <a:r>
              <a:rPr lang="cs-CZ" dirty="0"/>
              <a:t>Roland </a:t>
            </a:r>
            <a:r>
              <a:rPr lang="cs-CZ" dirty="0" err="1"/>
              <a:t>Barthes</a:t>
            </a:r>
            <a:r>
              <a:rPr lang="cs-CZ" dirty="0"/>
              <a:t>, „</a:t>
            </a:r>
            <a:r>
              <a:rPr lang="cs-CZ" dirty="0" err="1"/>
              <a:t>death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author</a:t>
            </a:r>
            <a:r>
              <a:rPr lang="cs-CZ" dirty="0"/>
              <a:t>“, 1977</a:t>
            </a:r>
          </a:p>
        </p:txBody>
      </p:sp>
    </p:spTree>
    <p:extLst>
      <p:ext uri="{BB962C8B-B14F-4D97-AF65-F5344CB8AC3E}">
        <p14:creationId xmlns:p14="http://schemas.microsoft.com/office/powerpoint/2010/main" val="2884553615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E2EF93-3945-C1CE-B6B1-8A0CBAD10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Materialita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959BA02-DA2B-0F23-2FD3-CB698FFA96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spcBef>
                <a:spcPts val="1200"/>
              </a:spcBef>
            </a:pPr>
            <a:r>
              <a:rPr lang="cs-CZ" dirty="0">
                <a:solidFill>
                  <a:schemeClr val="tx1"/>
                </a:solidFill>
              </a:rPr>
              <a:t>Bruno </a:t>
            </a:r>
            <a:r>
              <a:rPr lang="cs-CZ" dirty="0" err="1">
                <a:solidFill>
                  <a:schemeClr val="tx1"/>
                </a:solidFill>
              </a:rPr>
              <a:t>Latour</a:t>
            </a:r>
            <a:r>
              <a:rPr lang="cs-CZ" dirty="0">
                <a:solidFill>
                  <a:schemeClr val="tx1"/>
                </a:solidFill>
              </a:rPr>
              <a:t>, Friedrich Kittler</a:t>
            </a:r>
          </a:p>
          <a:p>
            <a:pPr>
              <a:spcBef>
                <a:spcPts val="1200"/>
              </a:spcBef>
            </a:pPr>
            <a:r>
              <a:rPr lang="cs-CZ" dirty="0">
                <a:solidFill>
                  <a:schemeClr val="tx1"/>
                </a:solidFill>
              </a:rPr>
              <a:t>Umělecký předmět – </a:t>
            </a:r>
            <a:r>
              <a:rPr lang="cs-CZ" dirty="0" err="1">
                <a:solidFill>
                  <a:schemeClr val="tx1"/>
                </a:solidFill>
              </a:rPr>
              <a:t>materialita</a:t>
            </a:r>
            <a:r>
              <a:rPr lang="cs-CZ" dirty="0">
                <a:solidFill>
                  <a:schemeClr val="tx1"/>
                </a:solidFill>
              </a:rPr>
              <a:t> – </a:t>
            </a:r>
            <a:r>
              <a:rPr lang="cs-CZ" dirty="0" err="1">
                <a:solidFill>
                  <a:schemeClr val="tx1"/>
                </a:solidFill>
              </a:rPr>
              <a:t>agency</a:t>
            </a:r>
            <a:endParaRPr lang="cs-CZ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</a:pPr>
            <a:r>
              <a:rPr lang="cs-CZ" dirty="0">
                <a:solidFill>
                  <a:schemeClr val="tx1"/>
                </a:solidFill>
              </a:rPr>
              <a:t>Afekt (</a:t>
            </a:r>
            <a:r>
              <a:rPr lang="cs-CZ" dirty="0" err="1">
                <a:solidFill>
                  <a:schemeClr val="tx1"/>
                </a:solidFill>
              </a:rPr>
              <a:t>Gilles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b="0" i="0" u="none" strike="noStrike" dirty="0" err="1">
                <a:solidFill>
                  <a:schemeClr val="tx1"/>
                </a:solidFill>
                <a:effectLst/>
                <a:latin typeface="-webkit-standard"/>
              </a:rPr>
              <a:t>Deleuze</a:t>
            </a:r>
            <a:r>
              <a:rPr lang="cs-CZ" b="0" i="0" u="none" strike="noStrike" dirty="0">
                <a:solidFill>
                  <a:schemeClr val="tx1"/>
                </a:solidFill>
                <a:effectLst/>
                <a:latin typeface="-webkit-standard"/>
              </a:rPr>
              <a:t> , </a:t>
            </a:r>
            <a:r>
              <a:rPr lang="cs-CZ" b="0" i="1" u="none" strike="noStrike" dirty="0" err="1">
                <a:solidFill>
                  <a:schemeClr val="tx1"/>
                </a:solidFill>
                <a:effectLst/>
                <a:latin typeface="-webkit-standard"/>
              </a:rPr>
              <a:t>Cinéma</a:t>
            </a:r>
            <a:r>
              <a:rPr lang="cs-CZ" b="0" i="1" u="none" strike="noStrike" dirty="0">
                <a:solidFill>
                  <a:schemeClr val="tx1"/>
                </a:solidFill>
                <a:effectLst/>
                <a:latin typeface="-webkit-standard"/>
              </a:rPr>
              <a:t> 1: </a:t>
            </a:r>
            <a:r>
              <a:rPr lang="cs-CZ" b="0" i="1" u="none" strike="noStrike" dirty="0" err="1">
                <a:solidFill>
                  <a:schemeClr val="tx1"/>
                </a:solidFill>
                <a:effectLst/>
                <a:latin typeface="-webkit-standard"/>
              </a:rPr>
              <a:t>L’Image-Mouvement</a:t>
            </a:r>
            <a:r>
              <a:rPr lang="cs-CZ" i="1" dirty="0">
                <a:solidFill>
                  <a:schemeClr val="tx1"/>
                </a:solidFill>
                <a:latin typeface="-webkit-standard"/>
              </a:rPr>
              <a:t>, </a:t>
            </a:r>
            <a:r>
              <a:rPr lang="cs-CZ" b="0" i="0" u="none" strike="noStrike" dirty="0">
                <a:solidFill>
                  <a:schemeClr val="tx1"/>
                </a:solidFill>
                <a:effectLst/>
                <a:latin typeface="-webkit-standard"/>
              </a:rPr>
              <a:t>1983 a </a:t>
            </a:r>
            <a:r>
              <a:rPr lang="cs-CZ" b="0" i="1" u="none" strike="noStrike" dirty="0" err="1">
                <a:solidFill>
                  <a:schemeClr val="tx1"/>
                </a:solidFill>
                <a:effectLst/>
                <a:latin typeface="-webkit-standard"/>
              </a:rPr>
              <a:t>Cinéma</a:t>
            </a:r>
            <a:r>
              <a:rPr lang="cs-CZ" b="0" i="1" u="none" strike="noStrike" dirty="0">
                <a:solidFill>
                  <a:schemeClr val="tx1"/>
                </a:solidFill>
                <a:effectLst/>
                <a:latin typeface="-webkit-standard"/>
              </a:rPr>
              <a:t> 2: </a:t>
            </a:r>
            <a:r>
              <a:rPr lang="cs-CZ" b="0" i="1" u="none" strike="noStrike" dirty="0" err="1">
                <a:solidFill>
                  <a:schemeClr val="tx1"/>
                </a:solidFill>
                <a:effectLst/>
                <a:latin typeface="-webkit-standard"/>
              </a:rPr>
              <a:t>L’Image-Temps</a:t>
            </a:r>
            <a:r>
              <a:rPr lang="cs-CZ" i="1" dirty="0">
                <a:solidFill>
                  <a:schemeClr val="tx1"/>
                </a:solidFill>
                <a:latin typeface="-webkit-standard"/>
              </a:rPr>
              <a:t>, </a:t>
            </a:r>
            <a:r>
              <a:rPr lang="cs-CZ" b="0" i="0" u="none" strike="noStrike" dirty="0">
                <a:solidFill>
                  <a:schemeClr val="tx1"/>
                </a:solidFill>
                <a:effectLst/>
                <a:latin typeface="-webkit-standard"/>
              </a:rPr>
              <a:t>1985</a:t>
            </a:r>
            <a:r>
              <a:rPr lang="cs-CZ" dirty="0">
                <a:solidFill>
                  <a:schemeClr val="tx1"/>
                </a:solidFill>
              </a:rPr>
              <a:t>), teorie reprezentace </a:t>
            </a:r>
            <a:r>
              <a:rPr lang="cs-CZ" dirty="0" err="1">
                <a:solidFill>
                  <a:schemeClr val="tx1"/>
                </a:solidFill>
              </a:rPr>
              <a:t>x</a:t>
            </a:r>
            <a:r>
              <a:rPr lang="cs-CZ" dirty="0">
                <a:solidFill>
                  <a:schemeClr val="tx1"/>
                </a:solidFill>
              </a:rPr>
              <a:t> teorie afektu – vizualita – význam, funkce/afekt (zkušenost, akce)</a:t>
            </a:r>
          </a:p>
          <a:p>
            <a:pPr>
              <a:spcBef>
                <a:spcPts val="1200"/>
              </a:spcBef>
            </a:pPr>
            <a:r>
              <a:rPr lang="cs-CZ" dirty="0">
                <a:solidFill>
                  <a:schemeClr val="tx1"/>
                </a:solidFill>
              </a:rPr>
              <a:t>Obrazy jako aktéři (</a:t>
            </a:r>
            <a:r>
              <a:rPr lang="cs-CZ" dirty="0" err="1">
                <a:solidFill>
                  <a:schemeClr val="tx1"/>
                </a:solidFill>
              </a:rPr>
              <a:t>agency</a:t>
            </a:r>
            <a:r>
              <a:rPr lang="cs-CZ" dirty="0">
                <a:solidFill>
                  <a:schemeClr val="tx1"/>
                </a:solidFill>
              </a:rPr>
              <a:t>) (Carol Armstrong, 1996, Christopher </a:t>
            </a:r>
            <a:r>
              <a:rPr lang="cs-CZ" dirty="0" err="1">
                <a:solidFill>
                  <a:schemeClr val="tx1"/>
                </a:solidFill>
              </a:rPr>
              <a:t>Pinney</a:t>
            </a:r>
            <a:r>
              <a:rPr lang="cs-CZ" dirty="0">
                <a:solidFill>
                  <a:schemeClr val="tx1"/>
                </a:solidFill>
              </a:rPr>
              <a:t>, 2004) – obrazy nějak vypadají, ale také něco způsobují, dělají, vyvolávají emoce, zkušenosti, mají efekt na tělo (</a:t>
            </a:r>
            <a:r>
              <a:rPr lang="cs-CZ" dirty="0" err="1">
                <a:solidFill>
                  <a:schemeClr val="tx1"/>
                </a:solidFill>
              </a:rPr>
              <a:t>laura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Marks</a:t>
            </a:r>
            <a:r>
              <a:rPr lang="cs-CZ" dirty="0">
                <a:solidFill>
                  <a:schemeClr val="tx1"/>
                </a:solidFill>
              </a:rPr>
              <a:t> a Mark </a:t>
            </a:r>
            <a:r>
              <a:rPr lang="cs-CZ" dirty="0" err="1">
                <a:solidFill>
                  <a:schemeClr val="tx1"/>
                </a:solidFill>
              </a:rPr>
              <a:t>Hansen</a:t>
            </a:r>
            <a:r>
              <a:rPr lang="cs-CZ" dirty="0">
                <a:solidFill>
                  <a:schemeClr val="tx1"/>
                </a:solidFill>
              </a:rPr>
              <a:t>, Caroline Van </a:t>
            </a:r>
            <a:r>
              <a:rPr lang="cs-CZ" dirty="0" err="1">
                <a:solidFill>
                  <a:schemeClr val="tx1"/>
                </a:solidFill>
              </a:rPr>
              <a:t>Eck</a:t>
            </a:r>
            <a:r>
              <a:rPr lang="cs-CZ" dirty="0">
                <a:solidFill>
                  <a:schemeClr val="tx1"/>
                </a:solidFill>
              </a:rPr>
              <a:t> a Edward </a:t>
            </a:r>
            <a:r>
              <a:rPr lang="cs-CZ" dirty="0" err="1">
                <a:solidFill>
                  <a:schemeClr val="tx1"/>
                </a:solidFill>
              </a:rPr>
              <a:t>Winters</a:t>
            </a:r>
            <a:r>
              <a:rPr lang="cs-CZ" dirty="0">
                <a:solidFill>
                  <a:schemeClr val="tx1"/>
                </a:solidFill>
              </a:rPr>
              <a:t>, 2005)…</a:t>
            </a:r>
          </a:p>
          <a:p>
            <a:pPr>
              <a:spcBef>
                <a:spcPts val="1200"/>
              </a:spcBef>
            </a:pPr>
            <a:r>
              <a:rPr lang="cs-CZ" dirty="0">
                <a:solidFill>
                  <a:schemeClr val="tx1"/>
                </a:solidFill>
              </a:rPr>
              <a:t>Produkce: jak, kým a z čeho je obraz vyroben, př. Fotografie</a:t>
            </a:r>
          </a:p>
          <a:p>
            <a:pPr lvl="1">
              <a:spcBef>
                <a:spcPts val="1200"/>
              </a:spcBef>
            </a:pPr>
            <a:r>
              <a:rPr lang="cs-CZ" dirty="0">
                <a:solidFill>
                  <a:schemeClr val="tx1"/>
                </a:solidFill>
              </a:rPr>
              <a:t>Analogová a digitální fotografie</a:t>
            </a:r>
          </a:p>
          <a:p>
            <a:pPr lvl="1">
              <a:spcBef>
                <a:spcPts val="1200"/>
              </a:spcBef>
            </a:pPr>
            <a:r>
              <a:rPr lang="cs-CZ" dirty="0" err="1">
                <a:solidFill>
                  <a:schemeClr val="tx1"/>
                </a:solidFill>
              </a:rPr>
              <a:t>Rolan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Barthes</a:t>
            </a:r>
            <a:r>
              <a:rPr lang="cs-CZ" dirty="0">
                <a:solidFill>
                  <a:schemeClr val="tx1"/>
                </a:solidFill>
              </a:rPr>
              <a:t>, „</a:t>
            </a:r>
            <a:r>
              <a:rPr lang="cs-CZ" dirty="0" err="1">
                <a:solidFill>
                  <a:schemeClr val="tx1"/>
                </a:solidFill>
              </a:rPr>
              <a:t>the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camera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never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lies</a:t>
            </a:r>
            <a:r>
              <a:rPr lang="cs-CZ" dirty="0">
                <a:solidFill>
                  <a:schemeClr val="tx1"/>
                </a:solidFill>
              </a:rPr>
              <a:t>“, zachycuje </a:t>
            </a:r>
            <a:r>
              <a:rPr lang="cs-CZ" dirty="0" err="1">
                <a:solidFill>
                  <a:schemeClr val="tx1"/>
                </a:solidFill>
              </a:rPr>
              <a:t>R</a:t>
            </a:r>
            <a:endParaRPr lang="cs-CZ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</a:pP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654393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333DAF-0554-3B3C-79E3-7B38D56A0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Symbol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EDA9AE2-F190-E944-0FE7-ADF4E3E247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dirty="0"/>
              <a:t>Symbol vs. znak (</a:t>
            </a:r>
            <a:r>
              <a:rPr lang="cs-CZ" dirty="0" err="1"/>
              <a:t>arbitrální</a:t>
            </a:r>
            <a:r>
              <a:rPr lang="cs-CZ" dirty="0"/>
              <a:t>/konvenční)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dirty="0"/>
              <a:t>Alegorie, metafora, emblém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dirty="0" err="1"/>
              <a:t>Vícevrstevnatost</a:t>
            </a:r>
            <a:r>
              <a:rPr lang="cs-CZ" dirty="0"/>
              <a:t> významu (</a:t>
            </a:r>
            <a:r>
              <a:rPr lang="cs-CZ" dirty="0" err="1"/>
              <a:t>polysemie</a:t>
            </a:r>
            <a:r>
              <a:rPr lang="cs-CZ" dirty="0"/>
              <a:t>)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dirty="0" err="1"/>
              <a:t>Kontextualita</a:t>
            </a:r>
            <a:r>
              <a:rPr lang="cs-CZ" dirty="0"/>
              <a:t> – význam symbolu se mění podle doby a prostředí</a:t>
            </a:r>
          </a:p>
          <a:p>
            <a:pPr>
              <a:spcBef>
                <a:spcPts val="1800"/>
              </a:spcBef>
            </a:pPr>
            <a:r>
              <a:rPr lang="cs-CZ" b="1" dirty="0"/>
              <a:t>Hlavní autoři a přístupy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b="1" dirty="0"/>
              <a:t>Ernst </a:t>
            </a:r>
            <a:r>
              <a:rPr lang="cs-CZ" b="1" dirty="0" err="1"/>
              <a:t>Cassirer</a:t>
            </a:r>
            <a:r>
              <a:rPr lang="cs-CZ" dirty="0"/>
              <a:t> – </a:t>
            </a:r>
            <a:r>
              <a:rPr lang="cs-CZ" i="1" dirty="0"/>
              <a:t>Filosofie symbolických forem</a:t>
            </a:r>
            <a:r>
              <a:rPr lang="cs-CZ" dirty="0"/>
              <a:t> → kultura jako soubor symbolických systémů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b="1" dirty="0"/>
              <a:t>Erwin </a:t>
            </a:r>
            <a:r>
              <a:rPr lang="cs-CZ" b="1" dirty="0" err="1"/>
              <a:t>Panofsky</a:t>
            </a:r>
            <a:r>
              <a:rPr lang="cs-CZ" dirty="0"/>
              <a:t> – ikonologie (3 stupně výkladu obrazu: </a:t>
            </a:r>
            <a:r>
              <a:rPr lang="cs-CZ" dirty="0" err="1"/>
              <a:t>předikonografický</a:t>
            </a:r>
            <a:r>
              <a:rPr lang="cs-CZ" dirty="0"/>
              <a:t>, ikonografický, ikonologický)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b="1" dirty="0" err="1"/>
              <a:t>Clifford</a:t>
            </a:r>
            <a:r>
              <a:rPr lang="cs-CZ" b="1" dirty="0"/>
              <a:t> </a:t>
            </a:r>
            <a:r>
              <a:rPr lang="cs-CZ" b="1" dirty="0" err="1"/>
              <a:t>Geertz</a:t>
            </a:r>
            <a:r>
              <a:rPr lang="cs-CZ" dirty="0"/>
              <a:t> – symbol jako „model reality a pro realitu“ (antropologický přístup)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b="1" dirty="0"/>
              <a:t>Roland </a:t>
            </a:r>
            <a:r>
              <a:rPr lang="cs-CZ" b="1" dirty="0" err="1"/>
              <a:t>Barthes</a:t>
            </a:r>
            <a:r>
              <a:rPr lang="cs-CZ" dirty="0"/>
              <a:t> – mýtus jako sekundární </a:t>
            </a:r>
            <a:r>
              <a:rPr lang="cs-CZ" dirty="0" err="1"/>
              <a:t>semiologický</a:t>
            </a:r>
            <a:r>
              <a:rPr lang="cs-CZ" dirty="0"/>
              <a:t> systém (pro umění 20. století)</a:t>
            </a:r>
          </a:p>
          <a:p>
            <a:pPr>
              <a:spcBef>
                <a:spcPts val="1800"/>
              </a:spcBef>
            </a:pPr>
            <a:r>
              <a:rPr lang="cs-CZ" dirty="0"/>
              <a:t>Význam</a:t>
            </a:r>
          </a:p>
          <a:p>
            <a:pPr>
              <a:spcBef>
                <a:spcPts val="1800"/>
              </a:spcBef>
            </a:pPr>
            <a:r>
              <a:rPr lang="cs-CZ" dirty="0"/>
              <a:t>Interpretace – metodologie</a:t>
            </a:r>
          </a:p>
        </p:txBody>
      </p:sp>
    </p:spTree>
    <p:extLst>
      <p:ext uri="{BB962C8B-B14F-4D97-AF65-F5344CB8AC3E}">
        <p14:creationId xmlns:p14="http://schemas.microsoft.com/office/powerpoint/2010/main" val="218128146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OURSE REQUIREMEN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6570">
              <a:defRPr sz="68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cs-CZ" dirty="0"/>
              <a:t>Informace o kurzu</a:t>
            </a:r>
            <a:endParaRPr dirty="0"/>
          </a:p>
        </p:txBody>
      </p:sp>
      <p:sp>
        <p:nvSpPr>
          <p:cNvPr id="123" name="Minimum attendance requirement is 70%…"/>
          <p:cNvSpPr txBox="1"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>
              <a:lnSpc>
                <a:spcPct val="120000"/>
              </a:lnSpc>
              <a:spcBef>
                <a:spcPts val="1800"/>
              </a:spcBef>
            </a:pPr>
            <a:r>
              <a:rPr lang="cs-CZ" b="1" i="0" u="none" strike="noStrike" dirty="0">
                <a:solidFill>
                  <a:schemeClr val="tx1"/>
                </a:solidFill>
                <a:effectLst/>
              </a:rPr>
              <a:t>Minimální docházka:</a:t>
            </a:r>
            <a:r>
              <a:rPr lang="cs-CZ" b="0" i="0" u="none" strike="noStrike" dirty="0">
                <a:solidFill>
                  <a:schemeClr val="tx1"/>
                </a:solidFill>
                <a:effectLst/>
              </a:rPr>
              <a:t> 70 %</a:t>
            </a:r>
          </a:p>
          <a:p>
            <a:pPr algn="l">
              <a:lnSpc>
                <a:spcPct val="120000"/>
              </a:lnSpc>
              <a:spcBef>
                <a:spcPts val="1800"/>
              </a:spcBef>
            </a:pPr>
            <a:r>
              <a:rPr lang="cs-CZ" b="1" i="0" u="none" strike="noStrike" dirty="0">
                <a:solidFill>
                  <a:schemeClr val="tx1"/>
                </a:solidFill>
                <a:effectLst/>
              </a:rPr>
              <a:t>Prezentace v PowerPointu:</a:t>
            </a:r>
            <a:endParaRPr lang="cs-CZ" b="0" i="0" u="none" strike="noStrike" dirty="0">
              <a:solidFill>
                <a:schemeClr val="tx1"/>
              </a:solidFill>
              <a:effectLst/>
            </a:endParaRPr>
          </a:p>
          <a:p>
            <a:pPr lvl="1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solidFill>
                  <a:schemeClr val="tx1"/>
                </a:solidFill>
                <a:effectLst/>
              </a:rPr>
              <a:t>5–10 slidů</a:t>
            </a:r>
          </a:p>
          <a:p>
            <a:pPr lvl="1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solidFill>
                  <a:schemeClr val="tx1"/>
                </a:solidFill>
                <a:effectLst/>
              </a:rPr>
              <a:t>bibliografie: 2–5 monografií a 3–6 článků</a:t>
            </a:r>
          </a:p>
          <a:p>
            <a:pPr algn="l">
              <a:lnSpc>
                <a:spcPct val="120000"/>
              </a:lnSpc>
              <a:spcBef>
                <a:spcPts val="1800"/>
              </a:spcBef>
            </a:pPr>
            <a:r>
              <a:rPr lang="cs-CZ" b="1" i="0" u="none" strike="noStrike" dirty="0">
                <a:solidFill>
                  <a:schemeClr val="tx1"/>
                </a:solidFill>
                <a:effectLst/>
              </a:rPr>
              <a:t>Seznam pojmů (definice a základní literatura)</a:t>
            </a:r>
            <a:endParaRPr lang="cs-CZ" b="0" i="0" u="none" strike="noStrike" dirty="0">
              <a:solidFill>
                <a:schemeClr val="tx1"/>
              </a:solidFill>
              <a:effectLst/>
            </a:endParaRPr>
          </a:p>
          <a:p>
            <a:pPr marL="442468" indent="-442468" defTabSz="391414">
              <a:lnSpc>
                <a:spcPct val="120000"/>
              </a:lnSpc>
              <a:spcBef>
                <a:spcPts val="1800"/>
              </a:spcBef>
              <a:buSzPct val="100000"/>
              <a:buAutoNum type="arabicPeriod"/>
              <a:defRPr sz="2546"/>
            </a:pP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7DDBD5-3036-4A7B-B8BB-2A87DA3B7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Kompozice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5C0C703-8AD0-EC63-D1F1-090F0D7D0A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Obraz má vícero aspektů: technické (jak je vyroben, jak je přenášen a vytavován), společenské (eko, soc. a pol. Aspekty, instituce a praxe) a kompoziční</a:t>
            </a:r>
          </a:p>
          <a:p>
            <a:r>
              <a:rPr lang="cs-CZ" dirty="0"/>
              <a:t>Forma: námět, barva, uspořádání prostoru, perspektiva</a:t>
            </a:r>
          </a:p>
          <a:p>
            <a:r>
              <a:rPr lang="cs-CZ" dirty="0"/>
              <a:t>Žánr</a:t>
            </a:r>
          </a:p>
        </p:txBody>
      </p:sp>
    </p:spTree>
    <p:extLst>
      <p:ext uri="{BB962C8B-B14F-4D97-AF65-F5344CB8AC3E}">
        <p14:creationId xmlns:p14="http://schemas.microsoft.com/office/powerpoint/2010/main" val="2425262020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E30CA4-E5E4-38C0-9080-C443C0E0E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Publikum a recepce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FC89329-91E6-0E5C-E37E-0C896B2C8A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>
              <a:spcBef>
                <a:spcPts val="1800"/>
              </a:spcBef>
            </a:pPr>
            <a:r>
              <a:rPr lang="cs-CZ" dirty="0"/>
              <a:t>Maria </a:t>
            </a:r>
            <a:r>
              <a:rPr lang="cs-CZ" dirty="0" err="1"/>
              <a:t>Struken</a:t>
            </a:r>
            <a:r>
              <a:rPr lang="cs-CZ" dirty="0"/>
              <a:t> a Lisa </a:t>
            </a:r>
            <a:r>
              <a:rPr lang="cs-CZ" dirty="0" err="1"/>
              <a:t>Cartwright</a:t>
            </a:r>
            <a:r>
              <a:rPr lang="cs-CZ" dirty="0"/>
              <a:t>, </a:t>
            </a:r>
            <a:r>
              <a:rPr lang="cs-CZ" i="1" dirty="0" err="1"/>
              <a:t>Practices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Looking</a:t>
            </a:r>
            <a:r>
              <a:rPr lang="cs-CZ" dirty="0"/>
              <a:t>, 2009</a:t>
            </a:r>
          </a:p>
          <a:p>
            <a:pPr>
              <a:spcBef>
                <a:spcPts val="1800"/>
              </a:spcBef>
            </a:pPr>
            <a:r>
              <a:rPr lang="cs-CZ" dirty="0"/>
              <a:t>Obraz sám o sobě/ ten kdo se na něj dívá a jak se na něj dívá</a:t>
            </a:r>
          </a:p>
          <a:p>
            <a:pPr>
              <a:spcBef>
                <a:spcPts val="1800"/>
              </a:spcBef>
            </a:pPr>
            <a:r>
              <a:rPr lang="cs-CZ" dirty="0"/>
              <a:t>Divák (situovanost autora) a publikum – není pasivní, ale vnáší vlastní interpretace a významy (John Fiske, 1994; </a:t>
            </a:r>
            <a:r>
              <a:rPr lang="cs-CZ" dirty="0" err="1"/>
              <a:t>Pollock</a:t>
            </a:r>
            <a:r>
              <a:rPr lang="cs-CZ" dirty="0"/>
              <a:t>, 1988)</a:t>
            </a:r>
          </a:p>
          <a:p>
            <a:pPr>
              <a:spcBef>
                <a:spcPts val="1800"/>
              </a:spcBef>
            </a:pPr>
            <a:r>
              <a:rPr lang="cs-CZ" dirty="0"/>
              <a:t>Dívání se jako společenská praxe a soc. identity diváků</a:t>
            </a:r>
          </a:p>
          <a:p>
            <a:pPr lvl="1">
              <a:spcBef>
                <a:spcPts val="1800"/>
              </a:spcBef>
            </a:pPr>
            <a:r>
              <a:rPr lang="cs-CZ" dirty="0"/>
              <a:t>Př. Výzkum návštěvníků galerií – typický návštěvník je příslušník střední třídy, návštěva galerií a výklad obrazů jako praxe (P. </a:t>
            </a:r>
            <a:r>
              <a:rPr lang="cs-CZ" dirty="0" err="1"/>
              <a:t>Bourdieau</a:t>
            </a:r>
            <a:r>
              <a:rPr lang="cs-CZ" dirty="0"/>
              <a:t>, A. </a:t>
            </a:r>
            <a:r>
              <a:rPr lang="cs-CZ" dirty="0" err="1"/>
              <a:t>Darbel</a:t>
            </a:r>
            <a:r>
              <a:rPr lang="cs-CZ" dirty="0"/>
              <a:t>, 1991) </a:t>
            </a:r>
          </a:p>
          <a:p>
            <a:pPr>
              <a:spcBef>
                <a:spcPts val="1800"/>
              </a:spcBef>
            </a:pPr>
            <a:r>
              <a:rPr lang="cs-CZ" dirty="0"/>
              <a:t>John Berger, </a:t>
            </a:r>
            <a:r>
              <a:rPr lang="cs-CZ" i="1" dirty="0" err="1"/>
              <a:t>Ways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Seeing</a:t>
            </a:r>
            <a:r>
              <a:rPr lang="cs-CZ" dirty="0"/>
              <a:t>, 1972, př. Zobrazení aktů v evropské malbě</a:t>
            </a:r>
          </a:p>
          <a:p>
            <a:pPr lvl="1">
              <a:spcBef>
                <a:spcPts val="1800"/>
              </a:spcBef>
            </a:pPr>
            <a:r>
              <a:rPr lang="cs-CZ" dirty="0"/>
              <a:t>Konstrukce feminity a maskulinity (K konstrukce G a G vztahů)</a:t>
            </a:r>
          </a:p>
          <a:p>
            <a:pPr lvl="1">
              <a:spcBef>
                <a:spcPts val="1800"/>
              </a:spcBef>
            </a:pPr>
            <a:r>
              <a:rPr lang="cs-CZ" i="1" dirty="0" err="1"/>
              <a:t>men</a:t>
            </a:r>
            <a:r>
              <a:rPr lang="cs-CZ" i="1" dirty="0"/>
              <a:t> </a:t>
            </a:r>
            <a:r>
              <a:rPr lang="cs-CZ" i="1" dirty="0" err="1"/>
              <a:t>act</a:t>
            </a:r>
            <a:r>
              <a:rPr lang="cs-CZ" i="1" dirty="0"/>
              <a:t>, </a:t>
            </a:r>
            <a:r>
              <a:rPr lang="cs-CZ" i="1" dirty="0" err="1"/>
              <a:t>women</a:t>
            </a:r>
            <a:r>
              <a:rPr lang="cs-CZ" i="1" dirty="0"/>
              <a:t> </a:t>
            </a:r>
            <a:r>
              <a:rPr lang="cs-CZ" i="1" dirty="0" err="1"/>
              <a:t>appear</a:t>
            </a:r>
            <a:r>
              <a:rPr lang="cs-CZ" i="1" dirty="0"/>
              <a:t> </a:t>
            </a:r>
            <a:r>
              <a:rPr lang="cs-CZ" dirty="0"/>
              <a:t>(</a:t>
            </a:r>
            <a:r>
              <a:rPr lang="cs-CZ" dirty="0" err="1"/>
              <a:t>Beger</a:t>
            </a:r>
            <a:r>
              <a:rPr lang="cs-CZ" dirty="0"/>
              <a:t>, 1972)</a:t>
            </a:r>
          </a:p>
          <a:p>
            <a:pPr lvl="1">
              <a:spcBef>
                <a:spcPts val="1800"/>
              </a:spcBef>
            </a:pPr>
            <a:r>
              <a:rPr lang="cs-CZ" dirty="0"/>
              <a:t>K praxe (produkce obrazů, jejich vystavování a pozorování…), </a:t>
            </a:r>
            <a:r>
              <a:rPr lang="cs-CZ" dirty="0" err="1"/>
              <a:t>zp</a:t>
            </a:r>
            <a:r>
              <a:rPr lang="cs-CZ" dirty="0"/>
              <a:t>. jakým s uměním zacházíme a jak se na něj díváme je K, J a </a:t>
            </a:r>
            <a:r>
              <a:rPr lang="cs-CZ" dirty="0" err="1"/>
              <a:t>geo</a:t>
            </a:r>
            <a:r>
              <a:rPr lang="cs-CZ" dirty="0"/>
              <a:t> podmíněný, odlišný</a:t>
            </a:r>
          </a:p>
          <a:p>
            <a:pPr lvl="1">
              <a:spcBef>
                <a:spcPts val="1800"/>
              </a:spcBef>
            </a:pPr>
            <a:r>
              <a:rPr lang="cs-CZ" dirty="0"/>
              <a:t>Př. tejný obraz doma a v galerii</a:t>
            </a:r>
          </a:p>
        </p:txBody>
      </p:sp>
    </p:spTree>
    <p:extLst>
      <p:ext uri="{BB962C8B-B14F-4D97-AF65-F5344CB8AC3E}">
        <p14:creationId xmlns:p14="http://schemas.microsoft.com/office/powerpoint/2010/main" val="1596901299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2D7DB7-54CD-CA17-D646-8E4B02027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Paměť a vizuální kultura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8D8378B-A785-2455-CB42-A821F0F15A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dirty="0"/>
              <a:t>Kolektivní paměť vs. individuální paměť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dirty="0"/>
              <a:t>„Místa paměti“ (</a:t>
            </a:r>
            <a:r>
              <a:rPr lang="cs-CZ" i="1" dirty="0" err="1"/>
              <a:t>lieux</a:t>
            </a:r>
            <a:r>
              <a:rPr lang="cs-CZ" i="1" dirty="0"/>
              <a:t> de </a:t>
            </a:r>
            <a:r>
              <a:rPr lang="cs-CZ" i="1" dirty="0" err="1"/>
              <a:t>mémoire</a:t>
            </a:r>
            <a:r>
              <a:rPr lang="cs-CZ" dirty="0"/>
              <a:t>)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dirty="0"/>
              <a:t>Vizuální reprezentace minulosti: obrazy, fotografie, film, památníky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dirty="0"/>
              <a:t>Paměťová kultura (</a:t>
            </a:r>
            <a:r>
              <a:rPr lang="cs-CZ" i="1" dirty="0" err="1"/>
              <a:t>memory</a:t>
            </a:r>
            <a:r>
              <a:rPr lang="cs-CZ" i="1" dirty="0"/>
              <a:t> </a:t>
            </a:r>
            <a:r>
              <a:rPr lang="cs-CZ" i="1" dirty="0" err="1"/>
              <a:t>culture</a:t>
            </a:r>
            <a:r>
              <a:rPr lang="cs-CZ" dirty="0"/>
              <a:t>) a vizuální média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dirty="0"/>
              <a:t>Vizuální pramen jako médium paměti, ne „otisk reality“</a:t>
            </a:r>
          </a:p>
          <a:p>
            <a:pPr>
              <a:spcBef>
                <a:spcPts val="1200"/>
              </a:spcBef>
            </a:pPr>
            <a:r>
              <a:rPr lang="cs-CZ" b="1" dirty="0"/>
              <a:t>Hlavní autoři a myšlenky</a:t>
            </a:r>
            <a:endParaRPr lang="cs-CZ" dirty="0"/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b="1" dirty="0"/>
              <a:t>Maurice </a:t>
            </a:r>
            <a:r>
              <a:rPr lang="cs-CZ" b="1" dirty="0" err="1"/>
              <a:t>Halbwachs</a:t>
            </a:r>
            <a:r>
              <a:rPr lang="cs-CZ" dirty="0"/>
              <a:t> – koncept kolektivní paměti</a:t>
            </a:r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b="1" dirty="0"/>
              <a:t>Pierre Nora</a:t>
            </a:r>
            <a:r>
              <a:rPr lang="cs-CZ" dirty="0"/>
              <a:t> – </a:t>
            </a:r>
            <a:r>
              <a:rPr lang="cs-CZ" i="1" dirty="0" err="1"/>
              <a:t>lieux</a:t>
            </a:r>
            <a:r>
              <a:rPr lang="cs-CZ" i="1" dirty="0"/>
              <a:t> de </a:t>
            </a:r>
            <a:r>
              <a:rPr lang="cs-CZ" i="1" dirty="0" err="1"/>
              <a:t>mémoire</a:t>
            </a:r>
            <a:r>
              <a:rPr lang="cs-CZ" dirty="0"/>
              <a:t> – obrazy, symboly, památníky jako kondenzace paměti</a:t>
            </a:r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b="1" dirty="0"/>
              <a:t>Jan </a:t>
            </a:r>
            <a:r>
              <a:rPr lang="cs-CZ" b="1" dirty="0" err="1"/>
              <a:t>Assmann</a:t>
            </a:r>
            <a:r>
              <a:rPr lang="cs-CZ" dirty="0"/>
              <a:t> a </a:t>
            </a:r>
            <a:r>
              <a:rPr lang="cs-CZ" b="1" dirty="0" err="1"/>
              <a:t>Aleida</a:t>
            </a:r>
            <a:r>
              <a:rPr lang="cs-CZ" b="1" dirty="0"/>
              <a:t> </a:t>
            </a:r>
            <a:r>
              <a:rPr lang="cs-CZ" b="1" dirty="0" err="1"/>
              <a:t>Assmann</a:t>
            </a:r>
            <a:r>
              <a:rPr lang="cs-CZ" dirty="0"/>
              <a:t> – kulturní a komunikativní paměť; roli médií v uchovávání </a:t>
            </a:r>
            <a:r>
              <a:rPr lang="cs-CZ" dirty="0" err="1"/>
              <a:t>pamět</a:t>
            </a:r>
            <a:r>
              <a:rPr lang="cs-CZ" dirty="0"/>
              <a:t>, zapomínání, role vizuálních archivů</a:t>
            </a:r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b="1" dirty="0"/>
              <a:t>Marita </a:t>
            </a:r>
            <a:r>
              <a:rPr lang="cs-CZ" b="1" dirty="0" err="1"/>
              <a:t>Sturken</a:t>
            </a:r>
            <a:r>
              <a:rPr lang="cs-CZ" dirty="0"/>
              <a:t> – kulturní paměť v masmédiích (fotografie, film, televize)</a:t>
            </a:r>
          </a:p>
          <a:p>
            <a:pPr>
              <a:spcBef>
                <a:spcPts val="1200"/>
              </a:spcBef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1542819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B54FD3-5D26-9BCE-A106-2573B1EFC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Propaganda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576765B-8F11-0E93-1E69-1243C01D0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5910" y="2458720"/>
            <a:ext cx="11099800" cy="6286500"/>
          </a:xfrm>
        </p:spPr>
        <p:txBody>
          <a:bodyPr>
            <a:normAutofit fontScale="62500" lnSpcReduction="20000"/>
          </a:bodyPr>
          <a:lstStyle/>
          <a:p>
            <a:pPr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b="1" i="0" u="none" strike="noStrike" dirty="0">
                <a:solidFill>
                  <a:schemeClr val="tx1"/>
                </a:solidFill>
                <a:effectLst/>
              </a:rPr>
              <a:t>Propaganda</a:t>
            </a:r>
            <a:r>
              <a:rPr lang="cs-CZ" b="0" i="0" u="none" strike="noStrike" dirty="0">
                <a:solidFill>
                  <a:schemeClr val="tx1"/>
                </a:solidFill>
                <a:effectLst/>
              </a:rPr>
              <a:t> = záměrné šíření idejí, obrazů a symbolů k ovlivnění veřejnosti.</a:t>
            </a:r>
          </a:p>
          <a:p>
            <a:pPr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b="1" i="0" u="none" strike="noStrike" dirty="0" err="1">
                <a:solidFill>
                  <a:schemeClr val="tx1"/>
                </a:solidFill>
                <a:effectLst/>
              </a:rPr>
              <a:t>Persuaze</a:t>
            </a:r>
            <a:r>
              <a:rPr lang="cs-CZ" b="1" i="0" u="none" strike="noStrike" dirty="0">
                <a:solidFill>
                  <a:schemeClr val="tx1"/>
                </a:solidFill>
                <a:effectLst/>
              </a:rPr>
              <a:t> vs. manipulace</a:t>
            </a:r>
            <a:r>
              <a:rPr lang="cs-CZ" b="0" i="0" u="none" strike="noStrike" dirty="0">
                <a:solidFill>
                  <a:schemeClr val="tx1"/>
                </a:solidFill>
                <a:effectLst/>
              </a:rPr>
              <a:t> (otevřené přesvědčování vs. skryté působení).</a:t>
            </a:r>
          </a:p>
          <a:p>
            <a:pPr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b="1" i="0" u="none" strike="noStrike" dirty="0">
                <a:solidFill>
                  <a:schemeClr val="tx1"/>
                </a:solidFill>
                <a:effectLst/>
              </a:rPr>
              <a:t>Obraz a emoce</a:t>
            </a:r>
            <a:r>
              <a:rPr lang="cs-CZ" b="0" i="0" u="none" strike="noStrike" dirty="0">
                <a:solidFill>
                  <a:schemeClr val="tx1"/>
                </a:solidFill>
                <a:effectLst/>
              </a:rPr>
              <a:t> – vizuální prostředky často působí přímo na afekt.</a:t>
            </a:r>
          </a:p>
          <a:p>
            <a:pPr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b="1" i="0" u="none" strike="noStrike" dirty="0">
                <a:solidFill>
                  <a:schemeClr val="tx1"/>
                </a:solidFill>
                <a:effectLst/>
              </a:rPr>
              <a:t>Opakování a jednoduchost</a:t>
            </a:r>
            <a:r>
              <a:rPr lang="cs-CZ" b="0" i="0" u="none" strike="noStrike" dirty="0">
                <a:solidFill>
                  <a:schemeClr val="tx1"/>
                </a:solidFill>
                <a:effectLst/>
              </a:rPr>
              <a:t> – klíčové techniky.</a:t>
            </a:r>
          </a:p>
          <a:p>
            <a:pPr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b="1" i="0" u="none" strike="noStrike" dirty="0">
                <a:solidFill>
                  <a:schemeClr val="tx1"/>
                </a:solidFill>
                <a:effectLst/>
              </a:rPr>
              <a:t>Propaganda vs. reklama</a:t>
            </a:r>
            <a:r>
              <a:rPr lang="cs-CZ" b="0" i="0" u="none" strike="noStrike" dirty="0">
                <a:solidFill>
                  <a:schemeClr val="tx1"/>
                </a:solidFill>
                <a:effectLst/>
              </a:rPr>
              <a:t> – podobné strategie, odlišné cíle.</a:t>
            </a:r>
          </a:p>
          <a:p>
            <a:pPr algn="l">
              <a:spcBef>
                <a:spcPts val="1200"/>
              </a:spcBef>
            </a:pPr>
            <a:r>
              <a:rPr lang="cs-CZ" b="1" i="0" u="none" strike="noStrike" dirty="0">
                <a:solidFill>
                  <a:schemeClr val="tx1"/>
                </a:solidFill>
                <a:effectLst/>
              </a:rPr>
              <a:t>Hlavní autoři a přístupy</a:t>
            </a:r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b="1" i="0" u="none" strike="noStrike" dirty="0">
                <a:solidFill>
                  <a:schemeClr val="tx1"/>
                </a:solidFill>
                <a:effectLst/>
              </a:rPr>
              <a:t>Harold D. </a:t>
            </a:r>
            <a:r>
              <a:rPr lang="cs-CZ" b="1" i="0" u="none" strike="noStrike" dirty="0" err="1">
                <a:solidFill>
                  <a:schemeClr val="tx1"/>
                </a:solidFill>
                <a:effectLst/>
              </a:rPr>
              <a:t>Lasswell</a:t>
            </a:r>
            <a:r>
              <a:rPr lang="cs-CZ" b="0" i="0" u="none" strike="noStrike" dirty="0">
                <a:solidFill>
                  <a:schemeClr val="tx1"/>
                </a:solidFill>
                <a:effectLst/>
              </a:rPr>
              <a:t> – definice propagandy („řízení postojů skrze manipulaci významovými symboly“).</a:t>
            </a:r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b="1" i="0" u="none" strike="noStrike" dirty="0">
                <a:solidFill>
                  <a:schemeClr val="tx1"/>
                </a:solidFill>
                <a:effectLst/>
              </a:rPr>
              <a:t>Jacques </a:t>
            </a:r>
            <a:r>
              <a:rPr lang="cs-CZ" b="1" i="0" u="none" strike="noStrike" dirty="0" err="1">
                <a:solidFill>
                  <a:schemeClr val="tx1"/>
                </a:solidFill>
                <a:effectLst/>
              </a:rPr>
              <a:t>Ellul</a:t>
            </a:r>
            <a:r>
              <a:rPr lang="cs-CZ" b="0" i="0" u="none" strike="noStrike" dirty="0">
                <a:solidFill>
                  <a:schemeClr val="tx1"/>
                </a:solidFill>
                <a:effectLst/>
              </a:rPr>
              <a:t> – </a:t>
            </a:r>
            <a:r>
              <a:rPr lang="cs-CZ" b="0" i="1" u="none" strike="noStrike" dirty="0" err="1">
                <a:solidFill>
                  <a:schemeClr val="tx1"/>
                </a:solidFill>
                <a:effectLst/>
              </a:rPr>
              <a:t>Propagandes</a:t>
            </a:r>
            <a:r>
              <a:rPr lang="cs-CZ" b="0" i="0" u="none" strike="noStrike" dirty="0">
                <a:solidFill>
                  <a:schemeClr val="tx1"/>
                </a:solidFill>
                <a:effectLst/>
              </a:rPr>
              <a:t> (1962) – propaganda jako nedílná součást moderní společnosti.</a:t>
            </a:r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b="1" i="0" u="none" strike="noStrike" dirty="0">
                <a:solidFill>
                  <a:schemeClr val="tx1"/>
                </a:solidFill>
                <a:effectLst/>
              </a:rPr>
              <a:t>Roland </a:t>
            </a:r>
            <a:r>
              <a:rPr lang="cs-CZ" b="1" i="0" u="none" strike="noStrike" dirty="0" err="1">
                <a:solidFill>
                  <a:schemeClr val="tx1"/>
                </a:solidFill>
                <a:effectLst/>
              </a:rPr>
              <a:t>Barthes</a:t>
            </a:r>
            <a:r>
              <a:rPr lang="cs-CZ" b="0" i="0" u="none" strike="noStrike" dirty="0">
                <a:solidFill>
                  <a:schemeClr val="tx1"/>
                </a:solidFill>
                <a:effectLst/>
              </a:rPr>
              <a:t> – vizuální mýty (fotografie, reklama jako ideologické znaky).</a:t>
            </a:r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b="1" i="0" u="none" strike="noStrike" dirty="0">
                <a:solidFill>
                  <a:schemeClr val="tx1"/>
                </a:solidFill>
                <a:effectLst/>
              </a:rPr>
              <a:t>Walter Benjamin</a:t>
            </a:r>
            <a:r>
              <a:rPr lang="cs-CZ" b="0" i="0" u="none" strike="noStrike" dirty="0">
                <a:solidFill>
                  <a:schemeClr val="tx1"/>
                </a:solidFill>
                <a:effectLst/>
              </a:rPr>
              <a:t> – umění v době technické reprodukovatelnosti – zneužití obrazů pro masovou mobilizaci.</a:t>
            </a:r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b="1" i="0" u="none" strike="noStrike" dirty="0">
                <a:solidFill>
                  <a:schemeClr val="tx1"/>
                </a:solidFill>
                <a:effectLst/>
              </a:rPr>
              <a:t>Stuart </a:t>
            </a:r>
            <a:r>
              <a:rPr lang="cs-CZ" b="1" i="0" u="none" strike="noStrike" dirty="0" err="1">
                <a:solidFill>
                  <a:schemeClr val="tx1"/>
                </a:solidFill>
                <a:effectLst/>
              </a:rPr>
              <a:t>Hall</a:t>
            </a:r>
            <a:r>
              <a:rPr lang="cs-CZ" b="0" i="0" u="none" strike="noStrike" dirty="0">
                <a:solidFill>
                  <a:schemeClr val="tx1"/>
                </a:solidFill>
                <a:effectLst/>
              </a:rPr>
              <a:t> – reprezentace a ideologie v médiích (kulturní studia).</a:t>
            </a:r>
          </a:p>
          <a:p>
            <a:pPr>
              <a:spcBef>
                <a:spcPts val="1200"/>
              </a:spcBef>
            </a:pP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B5C5DBF-9879-BD1E-CB28-27B453D63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1590" y="7254240"/>
            <a:ext cx="1663210" cy="2499359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1C38A12C-CB0C-FE95-54E5-0186D4A3A6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" y="-103616"/>
            <a:ext cx="1894840" cy="232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322410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7A5732-8B92-9D3B-4A3B-B90073A2E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Medium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62EA399-6600-677E-59C6-68A1C6A5F8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pPr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b="1" i="0" u="none" strike="noStrike" dirty="0">
                <a:solidFill>
                  <a:schemeClr val="tx1"/>
                </a:solidFill>
                <a:effectLst/>
              </a:rPr>
              <a:t>Médium</a:t>
            </a:r>
            <a:r>
              <a:rPr lang="cs-CZ" b="0" i="0" u="none" strike="noStrike" dirty="0">
                <a:solidFill>
                  <a:schemeClr val="tx1"/>
                </a:solidFill>
                <a:effectLst/>
              </a:rPr>
              <a:t> = prostředek / kanál přenosu významu (materiální i technický).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Vizuální pramen nikdy není „čistý otisk reality“, vždy je formován médiem (malba, fotografie, film, digitální obraz).</a:t>
            </a:r>
          </a:p>
          <a:p>
            <a:pPr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solidFill>
                  <a:schemeClr val="tx1"/>
                </a:solidFill>
                <a:effectLst/>
              </a:rPr>
              <a:t>„</a:t>
            </a:r>
            <a:r>
              <a:rPr lang="cs-CZ" dirty="0" err="1">
                <a:solidFill>
                  <a:schemeClr val="tx1"/>
                </a:solidFill>
              </a:rPr>
              <a:t>t</a:t>
            </a:r>
            <a:r>
              <a:rPr lang="cs-CZ" b="0" i="0" u="none" strike="noStrike" dirty="0" err="1">
                <a:solidFill>
                  <a:schemeClr val="tx1"/>
                </a:solidFill>
                <a:effectLst/>
              </a:rPr>
              <a:t>he</a:t>
            </a:r>
            <a:r>
              <a:rPr lang="cs-CZ" b="0" i="0" u="none" strike="noStrike" dirty="0">
                <a:solidFill>
                  <a:schemeClr val="tx1"/>
                </a:solidFill>
                <a:effectLst/>
              </a:rPr>
              <a:t> technology </a:t>
            </a:r>
            <a:r>
              <a:rPr lang="cs-CZ" b="0" i="0" u="none" strike="noStrike" dirty="0" err="1">
                <a:solidFill>
                  <a:schemeClr val="tx1"/>
                </a:solidFill>
                <a:effectLst/>
              </a:rPr>
              <a:t>used</a:t>
            </a:r>
            <a:r>
              <a:rPr lang="cs-CZ" b="0" i="0" u="none" strike="noStrike" dirty="0">
                <a:solidFill>
                  <a:schemeClr val="tx1"/>
                </a:solidFill>
                <a:effectLst/>
              </a:rPr>
              <a:t> to </a:t>
            </a:r>
            <a:r>
              <a:rPr lang="cs-CZ" b="0" i="0" u="none" strike="noStrike" dirty="0" err="1">
                <a:solidFill>
                  <a:schemeClr val="tx1"/>
                </a:solidFill>
                <a:effectLst/>
              </a:rPr>
              <a:t>transmitt</a:t>
            </a:r>
            <a:r>
              <a:rPr lang="cs-CZ" b="0" i="0" u="none" strike="noStrike" dirty="0">
                <a:solidFill>
                  <a:schemeClr val="tx1"/>
                </a:solidFill>
                <a:effectLst/>
              </a:rPr>
              <a:t> a </a:t>
            </a:r>
            <a:r>
              <a:rPr lang="cs-CZ" b="0" i="0" u="none" strike="noStrike" dirty="0" err="1">
                <a:solidFill>
                  <a:schemeClr val="tx1"/>
                </a:solidFill>
                <a:effectLst/>
              </a:rPr>
              <a:t>message</a:t>
            </a:r>
            <a:r>
              <a:rPr lang="cs-CZ" b="0" i="0" u="none" strike="noStrike" dirty="0">
                <a:solidFill>
                  <a:schemeClr val="tx1"/>
                </a:solidFill>
                <a:effectLst/>
              </a:rPr>
              <a:t>“ (</a:t>
            </a:r>
            <a:r>
              <a:rPr lang="cs-CZ" b="0" i="0" u="none" strike="noStrike" dirty="0" err="1">
                <a:solidFill>
                  <a:schemeClr val="tx1"/>
                </a:solidFill>
                <a:effectLst/>
              </a:rPr>
              <a:t>Marsall</a:t>
            </a:r>
            <a:r>
              <a:rPr lang="cs-CZ" b="0" i="0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cs-CZ" b="0" i="0" u="none" strike="noStrike" dirty="0" err="1">
                <a:solidFill>
                  <a:schemeClr val="tx1"/>
                </a:solidFill>
                <a:effectLst/>
              </a:rPr>
              <a:t>McLuhan</a:t>
            </a:r>
            <a:r>
              <a:rPr lang="cs-CZ" b="0" i="0" u="none" strike="noStrike" dirty="0">
                <a:solidFill>
                  <a:schemeClr val="tx1"/>
                </a:solidFill>
                <a:effectLst/>
              </a:rPr>
              <a:t>, 1964)</a:t>
            </a:r>
          </a:p>
          <a:p>
            <a:pPr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solidFill>
                  <a:schemeClr val="tx1"/>
                </a:solidFill>
                <a:effectLst/>
              </a:rPr>
              <a:t>„</a:t>
            </a:r>
            <a:r>
              <a:rPr lang="cs-CZ" b="0" i="0" u="none" strike="noStrike" dirty="0" err="1">
                <a:solidFill>
                  <a:schemeClr val="tx1"/>
                </a:solidFill>
                <a:effectLst/>
              </a:rPr>
              <a:t>the</a:t>
            </a:r>
            <a:r>
              <a:rPr lang="cs-CZ" b="0" i="0" u="none" strike="noStrike" dirty="0">
                <a:solidFill>
                  <a:schemeClr val="tx1"/>
                </a:solidFill>
                <a:effectLst/>
              </a:rPr>
              <a:t> medium </a:t>
            </a:r>
            <a:r>
              <a:rPr lang="cs-CZ" b="0" i="0" u="none" strike="noStrike" dirty="0" err="1">
                <a:solidFill>
                  <a:schemeClr val="tx1"/>
                </a:solidFill>
                <a:effectLst/>
              </a:rPr>
              <a:t>is</a:t>
            </a:r>
            <a:r>
              <a:rPr lang="cs-CZ" b="0" i="0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cs-CZ" b="0" i="0" u="none" strike="noStrike" dirty="0" err="1">
                <a:solidFill>
                  <a:schemeClr val="tx1"/>
                </a:solidFill>
                <a:effectLst/>
              </a:rPr>
              <a:t>the</a:t>
            </a:r>
            <a:r>
              <a:rPr lang="cs-CZ" b="0" i="0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cs-CZ" b="0" i="0" u="none" strike="noStrike" dirty="0" err="1">
                <a:solidFill>
                  <a:schemeClr val="tx1"/>
                </a:solidFill>
                <a:effectLst/>
              </a:rPr>
              <a:t>message</a:t>
            </a:r>
            <a:r>
              <a:rPr lang="cs-CZ" b="0" i="0" u="none" strike="noStrike" dirty="0">
                <a:solidFill>
                  <a:schemeClr val="tx1"/>
                </a:solidFill>
                <a:effectLst/>
              </a:rPr>
              <a:t>“ (</a:t>
            </a:r>
            <a:r>
              <a:rPr lang="cs-CZ" b="0" i="0" u="none" strike="noStrike" dirty="0" err="1">
                <a:solidFill>
                  <a:schemeClr val="tx1"/>
                </a:solidFill>
                <a:effectLst/>
              </a:rPr>
              <a:t>Howells</a:t>
            </a:r>
            <a:r>
              <a:rPr lang="cs-CZ" b="0" i="0" u="none" strike="noStrike" dirty="0">
                <a:solidFill>
                  <a:schemeClr val="tx1"/>
                </a:solidFill>
                <a:effectLst/>
              </a:rPr>
              <a:t> a </a:t>
            </a:r>
            <a:r>
              <a:rPr lang="cs-CZ" b="0" i="0" u="none" strike="noStrike" dirty="0" err="1">
                <a:solidFill>
                  <a:schemeClr val="tx1"/>
                </a:solidFill>
                <a:effectLst/>
              </a:rPr>
              <a:t>Negreiros</a:t>
            </a:r>
            <a:r>
              <a:rPr lang="cs-CZ" b="0" i="0" u="none" strike="noStrike" dirty="0">
                <a:solidFill>
                  <a:schemeClr val="tx1"/>
                </a:solidFill>
                <a:effectLst/>
              </a:rPr>
              <a:t>, 2012) → médium samo formuje obsah</a:t>
            </a:r>
          </a:p>
          <a:p>
            <a:pPr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solidFill>
                  <a:schemeClr val="tx1"/>
                </a:solidFill>
                <a:effectLst/>
              </a:rPr>
              <a:t>Nová média, digitální obrazy</a:t>
            </a:r>
          </a:p>
          <a:p>
            <a:pPr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Medium a </a:t>
            </a:r>
            <a:r>
              <a:rPr lang="cs-CZ" dirty="0" err="1">
                <a:solidFill>
                  <a:schemeClr val="tx1"/>
                </a:solidFill>
              </a:rPr>
              <a:t>zp</a:t>
            </a:r>
            <a:r>
              <a:rPr lang="cs-CZ" dirty="0">
                <a:solidFill>
                  <a:schemeClr val="tx1"/>
                </a:solidFill>
              </a:rPr>
              <a:t>. přenosu (</a:t>
            </a:r>
            <a:r>
              <a:rPr lang="cs-CZ" dirty="0" err="1">
                <a:solidFill>
                  <a:schemeClr val="tx1"/>
                </a:solidFill>
              </a:rPr>
              <a:t>Rodowick</a:t>
            </a:r>
            <a:r>
              <a:rPr lang="cs-CZ" dirty="0">
                <a:solidFill>
                  <a:schemeClr val="tx1"/>
                </a:solidFill>
              </a:rPr>
              <a:t>, 2007)</a:t>
            </a:r>
            <a:endParaRPr lang="cs-CZ" b="0" i="0" u="none" strike="noStrike" dirty="0">
              <a:solidFill>
                <a:schemeClr val="tx1"/>
              </a:solidFill>
              <a:effectLst/>
            </a:endParaRPr>
          </a:p>
          <a:p>
            <a:pPr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b="1" i="0" u="none" strike="noStrike" dirty="0">
                <a:solidFill>
                  <a:schemeClr val="tx1"/>
                </a:solidFill>
                <a:effectLst/>
              </a:rPr>
              <a:t>Mediace</a:t>
            </a:r>
            <a:r>
              <a:rPr lang="cs-CZ" b="0" i="0" u="none" strike="noStrike" dirty="0">
                <a:solidFill>
                  <a:schemeClr val="tx1"/>
                </a:solidFill>
                <a:effectLst/>
              </a:rPr>
              <a:t> = proces, jak se realita zprostředkovává skrze médium.</a:t>
            </a:r>
          </a:p>
          <a:p>
            <a:pPr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b="1" i="0" u="none" strike="noStrike" dirty="0" err="1">
                <a:solidFill>
                  <a:schemeClr val="tx1"/>
                </a:solidFill>
                <a:effectLst/>
              </a:rPr>
              <a:t>Remediace</a:t>
            </a:r>
            <a:r>
              <a:rPr lang="cs-CZ" b="0" i="0" u="none" strike="noStrike" dirty="0">
                <a:solidFill>
                  <a:schemeClr val="tx1"/>
                </a:solidFill>
                <a:effectLst/>
              </a:rPr>
              <a:t> (</a:t>
            </a:r>
            <a:r>
              <a:rPr lang="cs-CZ" b="0" i="0" u="none" strike="noStrike" dirty="0" err="1">
                <a:solidFill>
                  <a:schemeClr val="tx1"/>
                </a:solidFill>
                <a:effectLst/>
              </a:rPr>
              <a:t>Bolter</a:t>
            </a:r>
            <a:r>
              <a:rPr lang="cs-CZ" b="0" i="0" u="none" strike="noStrike" dirty="0">
                <a:solidFill>
                  <a:schemeClr val="tx1"/>
                </a:solidFill>
                <a:effectLst/>
              </a:rPr>
              <a:t> &amp; </a:t>
            </a:r>
            <a:r>
              <a:rPr lang="cs-CZ" b="0" i="0" u="none" strike="noStrike" dirty="0" err="1">
                <a:solidFill>
                  <a:schemeClr val="tx1"/>
                </a:solidFill>
                <a:effectLst/>
              </a:rPr>
              <a:t>Grusin</a:t>
            </a:r>
            <a:r>
              <a:rPr lang="cs-CZ" b="0" i="0" u="none" strike="noStrike" dirty="0">
                <a:solidFill>
                  <a:schemeClr val="tx1"/>
                </a:solidFill>
                <a:effectLst/>
              </a:rPr>
              <a:t>) – nová média začleňují a přetvářejí stará.</a:t>
            </a:r>
          </a:p>
          <a:p>
            <a:pPr algn="l">
              <a:spcBef>
                <a:spcPts val="1200"/>
              </a:spcBef>
            </a:pPr>
            <a:r>
              <a:rPr lang="cs-CZ" b="1" i="0" u="none" strike="noStrike" dirty="0">
                <a:solidFill>
                  <a:schemeClr val="tx1"/>
                </a:solidFill>
                <a:effectLst/>
              </a:rPr>
              <a:t>Hlavní autoři a myšlenky</a:t>
            </a:r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b="1" i="0" u="none" strike="noStrike" dirty="0" err="1">
                <a:solidFill>
                  <a:schemeClr val="tx1"/>
                </a:solidFill>
                <a:effectLst/>
              </a:rPr>
              <a:t>Marshall</a:t>
            </a:r>
            <a:r>
              <a:rPr lang="cs-CZ" b="1" i="0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cs-CZ" b="1" i="0" u="none" strike="noStrike" dirty="0" err="1">
                <a:solidFill>
                  <a:schemeClr val="tx1"/>
                </a:solidFill>
                <a:effectLst/>
              </a:rPr>
              <a:t>McLuhan</a:t>
            </a:r>
            <a:r>
              <a:rPr lang="cs-CZ" b="0" i="0" u="none" strike="noStrike" dirty="0">
                <a:solidFill>
                  <a:schemeClr val="tx1"/>
                </a:solidFill>
                <a:effectLst/>
              </a:rPr>
              <a:t> – </a:t>
            </a:r>
            <a:r>
              <a:rPr lang="cs-CZ" b="0" i="1" u="none" strike="noStrike" dirty="0" err="1">
                <a:solidFill>
                  <a:schemeClr val="tx1"/>
                </a:solidFill>
                <a:effectLst/>
              </a:rPr>
              <a:t>Understanding</a:t>
            </a:r>
            <a:r>
              <a:rPr lang="cs-CZ" b="0" i="1" u="none" strike="noStrike" dirty="0">
                <a:solidFill>
                  <a:schemeClr val="tx1"/>
                </a:solidFill>
                <a:effectLst/>
              </a:rPr>
              <a:t> Media</a:t>
            </a:r>
            <a:r>
              <a:rPr lang="cs-CZ" b="0" i="0" u="none" strike="noStrike" dirty="0">
                <a:solidFill>
                  <a:schemeClr val="tx1"/>
                </a:solidFill>
                <a:effectLst/>
              </a:rPr>
              <a:t> (1964) – média jako „prodloužení člověka“, určují percepci.</a:t>
            </a:r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b="1" i="0" u="none" strike="noStrike" dirty="0">
                <a:solidFill>
                  <a:schemeClr val="tx1"/>
                </a:solidFill>
                <a:effectLst/>
              </a:rPr>
              <a:t>Walter Benjamin</a:t>
            </a:r>
            <a:r>
              <a:rPr lang="cs-CZ" b="0" i="0" u="none" strike="noStrike" dirty="0">
                <a:solidFill>
                  <a:schemeClr val="tx1"/>
                </a:solidFill>
                <a:effectLst/>
              </a:rPr>
              <a:t> – technická reprodukovatelnost, ztráta „aury“.</a:t>
            </a:r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b="1" i="0" u="none" strike="noStrike" dirty="0">
                <a:solidFill>
                  <a:schemeClr val="tx1"/>
                </a:solidFill>
                <a:effectLst/>
              </a:rPr>
              <a:t>Friedrich Kittler</a:t>
            </a:r>
            <a:r>
              <a:rPr lang="cs-CZ" b="0" i="0" u="none" strike="noStrike" dirty="0">
                <a:solidFill>
                  <a:schemeClr val="tx1"/>
                </a:solidFill>
                <a:effectLst/>
              </a:rPr>
              <a:t> – </a:t>
            </a:r>
            <a:r>
              <a:rPr lang="cs-CZ" b="0" i="1" u="none" strike="noStrike" dirty="0" err="1">
                <a:solidFill>
                  <a:schemeClr val="tx1"/>
                </a:solidFill>
                <a:effectLst/>
              </a:rPr>
              <a:t>Gramophone</a:t>
            </a:r>
            <a:r>
              <a:rPr lang="cs-CZ" b="0" i="1" u="none" strike="noStrike" dirty="0">
                <a:solidFill>
                  <a:schemeClr val="tx1"/>
                </a:solidFill>
                <a:effectLst/>
              </a:rPr>
              <a:t>, Film, </a:t>
            </a:r>
            <a:r>
              <a:rPr lang="cs-CZ" b="0" i="1" u="none" strike="noStrike" dirty="0" err="1">
                <a:solidFill>
                  <a:schemeClr val="tx1"/>
                </a:solidFill>
                <a:effectLst/>
              </a:rPr>
              <a:t>Typewriter</a:t>
            </a:r>
            <a:r>
              <a:rPr lang="cs-CZ" b="0" i="0" u="none" strike="noStrike" dirty="0">
                <a:solidFill>
                  <a:schemeClr val="tx1"/>
                </a:solidFill>
                <a:effectLst/>
              </a:rPr>
              <a:t> – média jako technologické systémy, které určují myšlení a kulturu.</a:t>
            </a:r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b="1" i="0" u="none" strike="noStrike" dirty="0" err="1">
                <a:solidFill>
                  <a:schemeClr val="tx1"/>
                </a:solidFill>
                <a:effectLst/>
              </a:rPr>
              <a:t>Jay</a:t>
            </a:r>
            <a:r>
              <a:rPr lang="cs-CZ" b="1" i="0" u="none" strike="noStrike" dirty="0">
                <a:solidFill>
                  <a:schemeClr val="tx1"/>
                </a:solidFill>
                <a:effectLst/>
              </a:rPr>
              <a:t> David </a:t>
            </a:r>
            <a:r>
              <a:rPr lang="cs-CZ" b="1" i="0" u="none" strike="noStrike" dirty="0" err="1">
                <a:solidFill>
                  <a:schemeClr val="tx1"/>
                </a:solidFill>
                <a:effectLst/>
              </a:rPr>
              <a:t>Bolter</a:t>
            </a:r>
            <a:r>
              <a:rPr lang="cs-CZ" b="1" i="0" u="none" strike="noStrike" dirty="0">
                <a:solidFill>
                  <a:schemeClr val="tx1"/>
                </a:solidFill>
                <a:effectLst/>
              </a:rPr>
              <a:t> &amp; Richard </a:t>
            </a:r>
            <a:r>
              <a:rPr lang="cs-CZ" b="1" i="0" u="none" strike="noStrike" dirty="0" err="1">
                <a:solidFill>
                  <a:schemeClr val="tx1"/>
                </a:solidFill>
                <a:effectLst/>
              </a:rPr>
              <a:t>Grusin</a:t>
            </a:r>
            <a:r>
              <a:rPr lang="cs-CZ" b="0" i="0" u="none" strike="noStrike" dirty="0">
                <a:solidFill>
                  <a:schemeClr val="tx1"/>
                </a:solidFill>
                <a:effectLst/>
              </a:rPr>
              <a:t> – </a:t>
            </a:r>
            <a:r>
              <a:rPr lang="cs-CZ" b="0" i="1" u="none" strike="noStrike" dirty="0" err="1">
                <a:solidFill>
                  <a:schemeClr val="tx1"/>
                </a:solidFill>
                <a:effectLst/>
              </a:rPr>
              <a:t>Remediation</a:t>
            </a:r>
            <a:r>
              <a:rPr lang="cs-CZ" b="0" i="0" u="none" strike="noStrike" dirty="0">
                <a:solidFill>
                  <a:schemeClr val="tx1"/>
                </a:solidFill>
                <a:effectLst/>
              </a:rPr>
              <a:t> – nová média přetvářejí starší formy reprezentace.</a:t>
            </a:r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b="1" i="0" u="none" strike="noStrike" dirty="0">
                <a:solidFill>
                  <a:schemeClr val="tx1"/>
                </a:solidFill>
                <a:effectLst/>
              </a:rPr>
              <a:t>Lev </a:t>
            </a:r>
            <a:r>
              <a:rPr lang="cs-CZ" b="1" i="0" u="none" strike="noStrike" dirty="0" err="1">
                <a:solidFill>
                  <a:schemeClr val="tx1"/>
                </a:solidFill>
                <a:effectLst/>
              </a:rPr>
              <a:t>Manovich</a:t>
            </a:r>
            <a:r>
              <a:rPr lang="cs-CZ" b="0" i="0" u="none" strike="noStrike" dirty="0">
                <a:solidFill>
                  <a:schemeClr val="tx1"/>
                </a:solidFill>
                <a:effectLst/>
              </a:rPr>
              <a:t> – </a:t>
            </a:r>
            <a:r>
              <a:rPr lang="cs-CZ" b="0" i="1" u="none" strike="noStrike" dirty="0" err="1">
                <a:solidFill>
                  <a:schemeClr val="tx1"/>
                </a:solidFill>
                <a:effectLst/>
              </a:rPr>
              <a:t>The</a:t>
            </a:r>
            <a:r>
              <a:rPr lang="cs-CZ" b="0" i="1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cs-CZ" b="0" i="1" u="none" strike="noStrike" dirty="0" err="1">
                <a:solidFill>
                  <a:schemeClr val="tx1"/>
                </a:solidFill>
                <a:effectLst/>
              </a:rPr>
              <a:t>Language</a:t>
            </a:r>
            <a:r>
              <a:rPr lang="cs-CZ" b="0" i="1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cs-CZ" b="0" i="1" u="none" strike="noStrike" dirty="0" err="1">
                <a:solidFill>
                  <a:schemeClr val="tx1"/>
                </a:solidFill>
                <a:effectLst/>
              </a:rPr>
              <a:t>of</a:t>
            </a:r>
            <a:r>
              <a:rPr lang="cs-CZ" b="0" i="1" u="none" strike="noStrike" dirty="0">
                <a:solidFill>
                  <a:schemeClr val="tx1"/>
                </a:solidFill>
                <a:effectLst/>
              </a:rPr>
              <a:t> New Media</a:t>
            </a:r>
            <a:r>
              <a:rPr lang="cs-CZ" b="0" i="0" u="none" strike="noStrike" dirty="0">
                <a:solidFill>
                  <a:schemeClr val="tx1"/>
                </a:solidFill>
                <a:effectLst/>
              </a:rPr>
              <a:t> – </a:t>
            </a:r>
            <a:r>
              <a:rPr lang="cs-CZ" b="0" i="0" u="none" strike="noStrike" dirty="0" err="1">
                <a:solidFill>
                  <a:schemeClr val="tx1"/>
                </a:solidFill>
                <a:effectLst/>
              </a:rPr>
              <a:t>digitalita</a:t>
            </a:r>
            <a:r>
              <a:rPr lang="cs-CZ" b="0" i="0" u="none" strike="noStrike" dirty="0">
                <a:solidFill>
                  <a:schemeClr val="tx1"/>
                </a:solidFill>
                <a:effectLst/>
              </a:rPr>
              <a:t>, databáze, interaktivita.</a:t>
            </a:r>
          </a:p>
          <a:p>
            <a:pPr>
              <a:spcBef>
                <a:spcPts val="1200"/>
              </a:spcBef>
            </a:pP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48467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96D975-429B-7A09-3C96-1CD2BDC2D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Mediální kontext a </a:t>
            </a:r>
            <a:r>
              <a:rPr lang="cs-CZ" dirty="0" err="1"/>
              <a:t>intermedialita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3844894-B04B-7C43-037D-FA698BAC2B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Image/text (W.J.T. </a:t>
            </a:r>
            <a:r>
              <a:rPr lang="cs-CZ" dirty="0" err="1"/>
              <a:t>Mitchell</a:t>
            </a:r>
            <a:r>
              <a:rPr lang="cs-CZ" dirty="0"/>
              <a:t>, 1994) – obraz obvykle souvisí s psanými texty, obraz nedává smysl sám o sobě, ale ve vztahu k jiným obrazům, textům</a:t>
            </a:r>
          </a:p>
          <a:p>
            <a:r>
              <a:rPr lang="cs-CZ" dirty="0"/>
              <a:t>Obraz v různých médiích komunikován </a:t>
            </a:r>
            <a:r>
              <a:rPr lang="cs-CZ" dirty="0" err="1"/>
              <a:t>rlzně</a:t>
            </a:r>
            <a:r>
              <a:rPr lang="cs-CZ" dirty="0"/>
              <a:t>, média se navzájem ovlivňují</a:t>
            </a:r>
          </a:p>
        </p:txBody>
      </p:sp>
    </p:spTree>
    <p:extLst>
      <p:ext uri="{BB962C8B-B14F-4D97-AF65-F5344CB8AC3E}">
        <p14:creationId xmlns:p14="http://schemas.microsoft.com/office/powerpoint/2010/main" val="2119169685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7BA543-0275-B1E6-00D0-518FC76F2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Cirkulace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8E8C966-F69D-341A-C92D-C136F4C254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cs-CZ" dirty="0">
                <a:solidFill>
                  <a:schemeClr val="tx1"/>
                </a:solidFill>
              </a:rPr>
              <a:t>Walter Benjamin,</a:t>
            </a:r>
            <a:r>
              <a:rPr lang="cs-CZ" b="1" i="0" u="none" strike="noStrike" dirty="0">
                <a:solidFill>
                  <a:schemeClr val="tx1"/>
                </a:solidFill>
                <a:effectLst/>
              </a:rPr>
              <a:t> „</a:t>
            </a:r>
            <a:r>
              <a:rPr lang="cs-CZ" b="1" i="0" u="none" strike="noStrike" dirty="0" err="1">
                <a:solidFill>
                  <a:schemeClr val="tx1"/>
                </a:solidFill>
                <a:effectLst/>
              </a:rPr>
              <a:t>Das</a:t>
            </a:r>
            <a:r>
              <a:rPr lang="cs-CZ" b="1" i="0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cs-CZ" b="1" i="0" u="none" strike="noStrike" dirty="0" err="1">
                <a:solidFill>
                  <a:schemeClr val="tx1"/>
                </a:solidFill>
                <a:effectLst/>
              </a:rPr>
              <a:t>Kunstwerk</a:t>
            </a:r>
            <a:r>
              <a:rPr lang="cs-CZ" b="1" i="0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cs-CZ" b="1" i="0" u="none" strike="noStrike" dirty="0" err="1">
                <a:solidFill>
                  <a:schemeClr val="tx1"/>
                </a:solidFill>
                <a:effectLst/>
              </a:rPr>
              <a:t>im</a:t>
            </a:r>
            <a:r>
              <a:rPr lang="cs-CZ" b="1" i="0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cs-CZ" b="1" i="0" u="none" strike="noStrike" dirty="0" err="1">
                <a:solidFill>
                  <a:schemeClr val="tx1"/>
                </a:solidFill>
                <a:effectLst/>
              </a:rPr>
              <a:t>Zeitalter</a:t>
            </a:r>
            <a:r>
              <a:rPr lang="cs-CZ" b="1" i="0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cs-CZ" b="1" i="0" u="none" strike="noStrike" dirty="0" err="1">
                <a:solidFill>
                  <a:schemeClr val="tx1"/>
                </a:solidFill>
                <a:effectLst/>
              </a:rPr>
              <a:t>seiner</a:t>
            </a:r>
            <a:r>
              <a:rPr lang="cs-CZ" b="1" i="0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cs-CZ" b="1" i="0" u="none" strike="noStrike" dirty="0" err="1">
                <a:solidFill>
                  <a:schemeClr val="tx1"/>
                </a:solidFill>
                <a:effectLst/>
              </a:rPr>
              <a:t>technischen</a:t>
            </a:r>
            <a:r>
              <a:rPr lang="cs-CZ" b="1" i="0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cs-CZ" b="1" i="0" u="none" strike="noStrike" dirty="0" err="1">
                <a:solidFill>
                  <a:schemeClr val="tx1"/>
                </a:solidFill>
                <a:effectLst/>
              </a:rPr>
              <a:t>Reproduzierbarkeit</a:t>
            </a:r>
            <a:r>
              <a:rPr lang="cs-CZ" b="1" i="0" u="none" strike="noStrike" dirty="0">
                <a:solidFill>
                  <a:schemeClr val="tx1"/>
                </a:solidFill>
                <a:effectLst/>
              </a:rPr>
              <a:t>“</a:t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b="0" i="0" u="none" strike="noStrike" dirty="0">
                <a:solidFill>
                  <a:schemeClr val="tx1"/>
                </a:solidFill>
                <a:effectLst/>
                <a:latin typeface="-webkit-standard"/>
              </a:rPr>
              <a:t>(</a:t>
            </a:r>
            <a:r>
              <a:rPr lang="cs-CZ" b="0" i="1" u="none" strike="noStrike" dirty="0">
                <a:solidFill>
                  <a:schemeClr val="tx1"/>
                </a:solidFill>
                <a:effectLst/>
              </a:rPr>
              <a:t>Umělecké dílo v době své technické reprodukovatelnosti</a:t>
            </a:r>
            <a:r>
              <a:rPr lang="cs-CZ" i="0" u="none" strike="noStrike" dirty="0">
                <a:solidFill>
                  <a:schemeClr val="tx1"/>
                </a:solidFill>
                <a:effectLst/>
                <a:latin typeface="-webkit-standard"/>
              </a:rPr>
              <a:t>), 1936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většina lidí v moderní době se již nesetkává s uměleckým předmětem jako takovým, ale s jeho reprodukcí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umělecká díla ztrácejí svoji auru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Př. rodinná fotografie, fotografie jako vzor</a:t>
            </a:r>
          </a:p>
          <a:p>
            <a:pPr lvl="1"/>
            <a:r>
              <a:rPr lang="cs-CZ" dirty="0" err="1">
                <a:solidFill>
                  <a:schemeClr val="tx1"/>
                </a:solidFill>
              </a:rPr>
              <a:t>Arjun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Appadurai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i="1" dirty="0" err="1">
                <a:solidFill>
                  <a:schemeClr val="tx1"/>
                </a:solidFill>
              </a:rPr>
              <a:t>The</a:t>
            </a:r>
            <a:r>
              <a:rPr lang="cs-CZ" i="1" dirty="0">
                <a:solidFill>
                  <a:schemeClr val="tx1"/>
                </a:solidFill>
              </a:rPr>
              <a:t> </a:t>
            </a:r>
            <a:r>
              <a:rPr lang="cs-CZ" i="1" dirty="0" err="1">
                <a:solidFill>
                  <a:schemeClr val="tx1"/>
                </a:solidFill>
              </a:rPr>
              <a:t>Social</a:t>
            </a:r>
            <a:r>
              <a:rPr lang="cs-CZ" i="1" dirty="0">
                <a:solidFill>
                  <a:schemeClr val="tx1"/>
                </a:solidFill>
              </a:rPr>
              <a:t> </a:t>
            </a:r>
            <a:r>
              <a:rPr lang="cs-CZ" i="1" dirty="0" err="1">
                <a:solidFill>
                  <a:schemeClr val="tx1"/>
                </a:solidFill>
              </a:rPr>
              <a:t>Life</a:t>
            </a:r>
            <a:r>
              <a:rPr lang="cs-CZ" i="1" dirty="0">
                <a:solidFill>
                  <a:schemeClr val="tx1"/>
                </a:solidFill>
              </a:rPr>
              <a:t> </a:t>
            </a:r>
            <a:r>
              <a:rPr lang="cs-CZ" i="1" dirty="0" err="1">
                <a:solidFill>
                  <a:schemeClr val="tx1"/>
                </a:solidFill>
              </a:rPr>
              <a:t>of</a:t>
            </a:r>
            <a:r>
              <a:rPr lang="cs-CZ" i="1" dirty="0">
                <a:solidFill>
                  <a:schemeClr val="tx1"/>
                </a:solidFill>
              </a:rPr>
              <a:t> </a:t>
            </a:r>
            <a:r>
              <a:rPr lang="cs-CZ" i="1" dirty="0" err="1">
                <a:solidFill>
                  <a:schemeClr val="tx1"/>
                </a:solidFill>
              </a:rPr>
              <a:t>Things</a:t>
            </a:r>
            <a:r>
              <a:rPr lang="cs-CZ" dirty="0">
                <a:solidFill>
                  <a:schemeClr val="tx1"/>
                </a:solidFill>
              </a:rPr>
              <a:t>, 1986</a:t>
            </a:r>
          </a:p>
          <a:p>
            <a:r>
              <a:rPr lang="cs-CZ" dirty="0">
                <a:solidFill>
                  <a:schemeClr val="tx1"/>
                </a:solidFill>
              </a:rPr>
              <a:t>Místo produkce (vznik), místo prezentace (vystavení) atp. – jako spol., eko a </a:t>
            </a:r>
            <a:r>
              <a:rPr lang="cs-CZ" dirty="0" err="1">
                <a:solidFill>
                  <a:schemeClr val="tx1"/>
                </a:solidFill>
              </a:rPr>
              <a:t>pol</a:t>
            </a:r>
            <a:r>
              <a:rPr lang="cs-CZ" dirty="0">
                <a:solidFill>
                  <a:schemeClr val="tx1"/>
                </a:solidFill>
              </a:rPr>
              <a:t> procesy tento pohyb určují?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Technologie (doprava, přenosná díla)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Digitální obrazy a </a:t>
            </a:r>
            <a:r>
              <a:rPr lang="cs-CZ" dirty="0" err="1">
                <a:solidFill>
                  <a:schemeClr val="tx1"/>
                </a:solidFill>
              </a:rPr>
              <a:t>algorytmy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300939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042E3E-E776-7B02-BBAA-F57726968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Vztahy moci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0A62C63-7A27-58FD-63B7-E2B10AF690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 err="1"/>
              <a:t>Symterické</a:t>
            </a:r>
            <a:r>
              <a:rPr lang="cs-CZ" dirty="0"/>
              <a:t>/asymetrické</a:t>
            </a:r>
          </a:p>
          <a:p>
            <a:r>
              <a:rPr lang="cs-CZ" dirty="0"/>
              <a:t>Umělecký předmět je těmito vztahy ovlivněn, ale také je produkuje</a:t>
            </a:r>
          </a:p>
          <a:p>
            <a:r>
              <a:rPr lang="cs-CZ" dirty="0"/>
              <a:t>Jinakost, marginalizace</a:t>
            </a:r>
          </a:p>
          <a:p>
            <a:r>
              <a:rPr lang="cs-CZ" dirty="0"/>
              <a:t>Co, kdo je reprezentovaný a co, kdo ne</a:t>
            </a:r>
          </a:p>
          <a:p>
            <a:r>
              <a:rPr lang="cs-CZ" dirty="0"/>
              <a:t>Autor/mecenáš/divák</a:t>
            </a:r>
          </a:p>
          <a:p>
            <a:r>
              <a:rPr lang="cs-CZ" dirty="0"/>
              <a:t>Vizualita produkuje hierarchizovaný svět a vztahy moci, </a:t>
            </a:r>
            <a:r>
              <a:rPr lang="cs-CZ" dirty="0" err="1"/>
              <a:t>racializace</a:t>
            </a:r>
            <a:r>
              <a:rPr lang="cs-CZ" dirty="0"/>
              <a:t> (</a:t>
            </a:r>
            <a:r>
              <a:rPr lang="cs-CZ" dirty="0" err="1"/>
              <a:t>Haraway</a:t>
            </a:r>
            <a:r>
              <a:rPr lang="cs-CZ" dirty="0"/>
              <a:t>, 1991)</a:t>
            </a:r>
          </a:p>
          <a:p>
            <a:r>
              <a:rPr lang="cs-CZ" dirty="0"/>
              <a:t>Obrazy zobrazují a reprodukují vztahy moci, to jak vnímáme jednotlivé spol. kategorie a vztahy mezi nimi (třída, rasa, etnicita, gender atp.), př. počítačové hry</a:t>
            </a:r>
          </a:p>
        </p:txBody>
      </p:sp>
    </p:spTree>
    <p:extLst>
      <p:ext uri="{BB962C8B-B14F-4D97-AF65-F5344CB8AC3E}">
        <p14:creationId xmlns:p14="http://schemas.microsoft.com/office/powerpoint/2010/main" val="2772152918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4F4564-EA90-631B-19D0-608D1B2D5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Etický přístup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B465F9B-6AFE-9D63-70B8-06E78AAFE5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Osobní integrita</a:t>
            </a:r>
          </a:p>
          <a:p>
            <a:r>
              <a:rPr lang="cs-CZ" dirty="0"/>
              <a:t>Vědec/</a:t>
            </a:r>
            <a:r>
              <a:rPr lang="cs-CZ" dirty="0" err="1"/>
              <a:t>kyně</a:t>
            </a:r>
            <a:r>
              <a:rPr lang="cs-CZ" dirty="0"/>
              <a:t> a předmět jeho zkoumání – informovaný souhlas atp.</a:t>
            </a:r>
          </a:p>
          <a:p>
            <a:r>
              <a:rPr lang="cs-CZ" dirty="0"/>
              <a:t>Př. Dokumentární fotografie (</a:t>
            </a:r>
            <a:r>
              <a:rPr lang="cs-CZ" dirty="0" err="1"/>
              <a:t>Haraway</a:t>
            </a:r>
            <a:r>
              <a:rPr lang="cs-CZ" dirty="0"/>
              <a:t>, 1991)</a:t>
            </a:r>
          </a:p>
          <a:p>
            <a:pPr lvl="1"/>
            <a:r>
              <a:rPr lang="cs-CZ" dirty="0"/>
              <a:t>Fotograf – divák – fotografovaný – vztahy moci (voyerismus, macho pozice)</a:t>
            </a:r>
          </a:p>
        </p:txBody>
      </p:sp>
    </p:spTree>
    <p:extLst>
      <p:ext uri="{BB962C8B-B14F-4D97-AF65-F5344CB8AC3E}">
        <p14:creationId xmlns:p14="http://schemas.microsoft.com/office/powerpoint/2010/main" val="3212730439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For the next time: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140368" indent="-140368" algn="just" defTabSz="457200">
              <a:spcBef>
                <a:spcPts val="0"/>
              </a:spcBef>
              <a:defRPr sz="2400" b="1">
                <a:latin typeface="Helvetica"/>
                <a:ea typeface="Helvetica"/>
                <a:cs typeface="Helvetica"/>
                <a:sym typeface="Helvetica"/>
              </a:defRPr>
            </a:lvl1pPr>
            <a:lvl2pPr marL="584868" indent="-140368" defTabSz="457200">
              <a:spcBef>
                <a:spcPts val="0"/>
              </a:spcBef>
              <a:defRPr sz="2400">
                <a:latin typeface="Helvetica"/>
                <a:ea typeface="Helvetica"/>
                <a:cs typeface="Helvetica"/>
                <a:sym typeface="Helvetica"/>
              </a:defRPr>
            </a:lvl2pPr>
            <a:lvl3pPr marL="1029368" indent="-140368" defTabSz="457200">
              <a:spcBef>
                <a:spcPts val="0"/>
              </a:spcBef>
              <a:defRPr sz="2400">
                <a:latin typeface="Helvetica"/>
                <a:ea typeface="Helvetica"/>
                <a:cs typeface="Helvetica"/>
                <a:sym typeface="Helvetica"/>
              </a:defRPr>
            </a:lvl3pPr>
          </a:lstStyle>
          <a:p>
            <a:pPr algn="l"/>
            <a:r>
              <a:rPr lang="cs-CZ" b="1" i="0" u="none" strike="noStrike" dirty="0">
                <a:solidFill>
                  <a:schemeClr val="tx1"/>
                </a:solidFill>
                <a:effectLst/>
              </a:rPr>
              <a:t>Na příště:</a:t>
            </a:r>
            <a:endParaRPr lang="cs-CZ" b="0" dirty="0">
              <a:solidFill>
                <a:schemeClr val="tx1"/>
              </a:solidFill>
            </a:endParaRPr>
          </a:p>
          <a:p>
            <a:pPr algn="l"/>
            <a:endParaRPr lang="cs-CZ" b="0" i="0" u="none" strike="noStrike" dirty="0">
              <a:solidFill>
                <a:schemeClr val="tx1"/>
              </a:solidFill>
              <a:effectLst/>
            </a:endParaRPr>
          </a:p>
          <a:p>
            <a:pPr algn="l"/>
            <a:r>
              <a:rPr lang="cs-CZ" b="0" i="0" u="none" strike="noStrike" dirty="0">
                <a:solidFill>
                  <a:schemeClr val="tx1"/>
                </a:solidFill>
                <a:effectLst/>
              </a:rPr>
              <a:t>Prohledejte hlavní historické časopisy – typické pro vaši zemi / téma vaší diplomové práce / prezentace v PowerPointu.</a:t>
            </a:r>
          </a:p>
          <a:p>
            <a:pPr algn="l"/>
            <a:r>
              <a:rPr lang="cs-CZ" b="0" i="0" u="none" strike="noStrike" dirty="0">
                <a:solidFill>
                  <a:schemeClr val="tx1"/>
                </a:solidFill>
                <a:effectLst/>
              </a:rPr>
              <a:t>Vypracujte jejich seznam, napište zda obsahují hojně obrázky či ne (ANO/NE) a vložte jej do sdílené složky předmětu/</a:t>
            </a:r>
            <a:r>
              <a:rPr lang="cs-CZ" b="0" i="0" u="none" strike="noStrike">
                <a:solidFill>
                  <a:schemeClr val="tx1"/>
                </a:solidFill>
                <a:effectLst/>
              </a:rPr>
              <a:t>moodlu </a:t>
            </a:r>
            <a:r>
              <a:rPr lang="cs-CZ" b="0" i="0" u="none" strike="noStrike" dirty="0">
                <a:solidFill>
                  <a:schemeClr val="tx1"/>
                </a:solidFill>
                <a:effectLst/>
              </a:rPr>
              <a:t>v následujícím formátu:</a:t>
            </a:r>
          </a:p>
          <a:p>
            <a:pPr algn="l"/>
            <a:r>
              <a:rPr lang="cs-CZ" b="1" i="0" u="none" strike="noStrike" dirty="0" err="1">
                <a:solidFill>
                  <a:schemeClr val="tx1"/>
                </a:solidFill>
                <a:effectLst/>
              </a:rPr>
              <a:t>Příjmení_seznam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b="1" i="0" u="none" strike="noStrike" dirty="0">
                <a:solidFill>
                  <a:schemeClr val="tx1"/>
                </a:solidFill>
                <a:effectLst/>
              </a:rPr>
              <a:t>časopisů</a:t>
            </a:r>
          </a:p>
          <a:p>
            <a:pPr algn="l"/>
            <a:endParaRPr lang="cs-CZ" dirty="0">
              <a:solidFill>
                <a:schemeClr val="tx1"/>
              </a:solidFill>
            </a:endParaRPr>
          </a:p>
          <a:p>
            <a:pPr algn="l"/>
            <a:r>
              <a:rPr lang="cs-CZ" i="0" u="none" strike="noStrike" dirty="0">
                <a:solidFill>
                  <a:schemeClr val="tx1"/>
                </a:solidFill>
                <a:effectLst/>
              </a:rPr>
              <a:t>Pro sebe</a:t>
            </a:r>
            <a:r>
              <a:rPr lang="cs-CZ" b="0" i="0" u="none" strike="noStrike" dirty="0">
                <a:solidFill>
                  <a:schemeClr val="tx1"/>
                </a:solidFill>
                <a:effectLst/>
              </a:rPr>
              <a:t>: podívejte se na svůj pokoj/byt a čím je vyzdobený a zamyslete se nad tím, co to o vás </a:t>
            </a:r>
            <a:r>
              <a:rPr lang="cs-CZ" b="0" i="0" u="none" strike="noStrike" dirty="0" err="1">
                <a:solidFill>
                  <a:schemeClr val="tx1"/>
                </a:solidFill>
                <a:effectLst/>
              </a:rPr>
              <a:t>bvypovídá</a:t>
            </a:r>
            <a:endParaRPr lang="cs-CZ" b="0" i="0" u="none" strike="noStrike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he Invisibility of Visual Sources in History"/>
          <p:cNvSpPr txBox="1">
            <a:spLocks noGrp="1"/>
          </p:cNvSpPr>
          <p:nvPr>
            <p:ph type="title"/>
          </p:nvPr>
        </p:nvSpPr>
        <p:spPr>
          <a:xfrm>
            <a:off x="181711" y="143297"/>
            <a:ext cx="12641378" cy="1400429"/>
          </a:xfrm>
          <a:prstGeom prst="rect">
            <a:avLst/>
          </a:prstGeom>
        </p:spPr>
        <p:txBody>
          <a:bodyPr/>
          <a:lstStyle>
            <a:lvl1pPr defTabSz="438150">
              <a:defRPr sz="48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cs-CZ" b="0" i="0" u="none" strike="noStrike" dirty="0">
                <a:solidFill>
                  <a:schemeClr val="tx1"/>
                </a:solidFill>
                <a:effectLst/>
                <a:latin typeface="-webkit-standard"/>
              </a:rPr>
              <a:t>Neviditelnost vizuálních pramenů v historii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42" name="Generation of political and social historians born before 1940s is “visually illiterate”, “pretelevisual”. (Rafael Samuel)…"/>
          <p:cNvSpPr txBox="1">
            <a:spLocks noGrp="1"/>
          </p:cNvSpPr>
          <p:nvPr>
            <p:ph type="body" idx="1"/>
          </p:nvPr>
        </p:nvSpPr>
        <p:spPr>
          <a:xfrm>
            <a:off x="310555" y="1733550"/>
            <a:ext cx="11099801" cy="62865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algn="l"/>
            <a:r>
              <a:rPr lang="cs-CZ" b="0" i="0" u="none" strike="noStrike" dirty="0">
                <a:solidFill>
                  <a:schemeClr val="tx1"/>
                </a:solidFill>
                <a:effectLst/>
              </a:rPr>
              <a:t>Generace historiků narozených </a:t>
            </a:r>
            <a:r>
              <a:rPr lang="cs-CZ" b="1" i="0" u="none" strike="noStrike" dirty="0">
                <a:solidFill>
                  <a:schemeClr val="tx1"/>
                </a:solidFill>
                <a:effectLst/>
              </a:rPr>
              <a:t>před 40. lety 20. století</a:t>
            </a:r>
            <a:r>
              <a:rPr lang="cs-CZ" b="0" i="0" u="none" strike="noStrike" dirty="0">
                <a:solidFill>
                  <a:schemeClr val="tx1"/>
                </a:solidFill>
                <a:effectLst/>
              </a:rPr>
              <a:t> je podle Rafaela Samuela: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1" i="0" u="none" strike="noStrike" dirty="0">
                <a:solidFill>
                  <a:schemeClr val="tx1"/>
                </a:solidFill>
                <a:effectLst/>
              </a:rPr>
              <a:t>„vizuálně negramotná“</a:t>
            </a:r>
            <a:r>
              <a:rPr lang="cs-CZ" b="0" i="0" u="none" strike="noStrike" dirty="0">
                <a:solidFill>
                  <a:schemeClr val="tx1"/>
                </a:solidFill>
                <a:effectLst/>
              </a:rPr>
              <a:t> („</a:t>
            </a:r>
            <a:r>
              <a:rPr lang="cs-CZ" b="0" i="0" u="none" strike="noStrike" dirty="0" err="1">
                <a:solidFill>
                  <a:schemeClr val="tx1"/>
                </a:solidFill>
                <a:effectLst/>
              </a:rPr>
              <a:t>visually</a:t>
            </a:r>
            <a:r>
              <a:rPr lang="cs-CZ" b="0" i="0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cs-CZ" b="0" i="0" u="none" strike="noStrike" dirty="0" err="1">
                <a:solidFill>
                  <a:schemeClr val="tx1"/>
                </a:solidFill>
                <a:effectLst/>
              </a:rPr>
              <a:t>illiterate</a:t>
            </a:r>
            <a:r>
              <a:rPr lang="cs-CZ" b="0" i="0" u="none" strike="noStrike" dirty="0">
                <a:solidFill>
                  <a:schemeClr val="tx1"/>
                </a:solidFill>
                <a:effectLst/>
              </a:rPr>
              <a:t>“)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1" i="0" u="none" strike="noStrike" dirty="0">
                <a:solidFill>
                  <a:schemeClr val="tx1"/>
                </a:solidFill>
                <a:effectLst/>
              </a:rPr>
              <a:t>„</a:t>
            </a:r>
            <a:r>
              <a:rPr lang="cs-CZ" b="1" i="0" u="none" strike="noStrike" dirty="0" err="1">
                <a:solidFill>
                  <a:schemeClr val="tx1"/>
                </a:solidFill>
                <a:effectLst/>
              </a:rPr>
              <a:t>předtelevizní</a:t>
            </a:r>
            <a:r>
              <a:rPr lang="cs-CZ" b="1" i="0" u="none" strike="noStrike" dirty="0">
                <a:solidFill>
                  <a:schemeClr val="tx1"/>
                </a:solidFill>
                <a:effectLst/>
              </a:rPr>
              <a:t>“</a:t>
            </a:r>
            <a:r>
              <a:rPr lang="cs-CZ" b="0" i="0" u="none" strike="noStrike" dirty="0">
                <a:solidFill>
                  <a:schemeClr val="tx1"/>
                </a:solidFill>
                <a:effectLst/>
              </a:rPr>
              <a:t> („</a:t>
            </a:r>
            <a:r>
              <a:rPr lang="cs-CZ" b="0" i="0" u="none" strike="noStrike" dirty="0" err="1">
                <a:solidFill>
                  <a:schemeClr val="tx1"/>
                </a:solidFill>
                <a:effectLst/>
              </a:rPr>
              <a:t>pretelevisual</a:t>
            </a:r>
            <a:r>
              <a:rPr lang="cs-CZ" b="0" i="0" u="none" strike="noStrike" dirty="0">
                <a:solidFill>
                  <a:schemeClr val="tx1"/>
                </a:solidFill>
                <a:effectLst/>
              </a:rPr>
              <a:t>“)</a:t>
            </a:r>
          </a:p>
          <a:p>
            <a:pPr algn="l"/>
            <a:r>
              <a:rPr lang="cs-CZ" b="1" i="0" u="none" strike="noStrike" dirty="0">
                <a:solidFill>
                  <a:schemeClr val="tx1"/>
                </a:solidFill>
                <a:effectLst/>
              </a:rPr>
              <a:t>Výjimky:</a:t>
            </a:r>
            <a:endParaRPr lang="cs-CZ" b="0" i="0" u="none" strike="noStrike" dirty="0">
              <a:solidFill>
                <a:schemeClr val="tx1"/>
              </a:solidFill>
              <a:effectLst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solidFill>
                  <a:schemeClr val="tx1"/>
                </a:solidFill>
                <a:effectLst/>
              </a:rPr>
              <a:t>období bez písemných pramenů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solidFill>
                  <a:schemeClr val="tx1"/>
                </a:solidFill>
                <a:effectLst/>
              </a:rPr>
              <a:t>někteří historikové</a:t>
            </a: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BIBLIOGRAPH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54990">
              <a:spcBef>
                <a:spcPts val="3900"/>
              </a:spcBef>
              <a:defRPr sz="6840" b="1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dirty="0"/>
              <a:t>BIBLIOGRA</a:t>
            </a:r>
            <a:r>
              <a:rPr lang="cs-CZ" dirty="0"/>
              <a:t>FIE</a:t>
            </a:r>
            <a:endParaRPr dirty="0"/>
          </a:p>
        </p:txBody>
      </p:sp>
      <p:sp>
        <p:nvSpPr>
          <p:cNvPr id="126" name="BERGER, John. Ways of Seeing. London 1972 BRYSON, Norman, HOLLY, Michael A. and MOXEY, Michael A.(eds.). Visual Culture. Images and Interpretations. Hannover - London 1994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dirty="0">
                <a:solidFill>
                  <a:schemeClr val="tx1"/>
                </a:solidFill>
              </a:rPr>
              <a:t>BERGER, John. </a:t>
            </a:r>
            <a:r>
              <a:rPr i="1" dirty="0">
                <a:solidFill>
                  <a:schemeClr val="tx1"/>
                </a:solidFill>
              </a:rPr>
              <a:t>Ways of Seeing</a:t>
            </a:r>
            <a:r>
              <a:rPr dirty="0">
                <a:solidFill>
                  <a:schemeClr val="tx1"/>
                </a:solidFill>
              </a:rPr>
              <a:t>. London 1972 </a:t>
            </a:r>
            <a:endParaRPr lang="cs-CZ" dirty="0">
              <a:solidFill>
                <a:schemeClr val="tx1"/>
              </a:solidFill>
            </a:endParaRPr>
          </a:p>
          <a:p>
            <a:pPr marL="0" indent="0" defTabSz="457200">
              <a:spcBef>
                <a:spcPts val="0"/>
              </a:spcBef>
              <a:buSzTx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dirty="0">
                <a:solidFill>
                  <a:schemeClr val="tx1"/>
                </a:solidFill>
              </a:rPr>
              <a:t>BRYSON, Norman, HOLLY, Michael A. and MOXEY, Michael A.(eds.). </a:t>
            </a:r>
            <a:r>
              <a:rPr i="1" dirty="0">
                <a:solidFill>
                  <a:schemeClr val="tx1"/>
                </a:solidFill>
              </a:rPr>
              <a:t>Visual Culture. Images and Interpretations</a:t>
            </a:r>
            <a:r>
              <a:rPr dirty="0">
                <a:solidFill>
                  <a:schemeClr val="tx1"/>
                </a:solidFill>
              </a:rPr>
              <a:t>. Hannover - London 1994.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dirty="0">
                <a:solidFill>
                  <a:schemeClr val="tx1"/>
                </a:solidFill>
              </a:rPr>
              <a:t>BURKE, Peter. </a:t>
            </a:r>
            <a:r>
              <a:rPr i="1" dirty="0" err="1">
                <a:solidFill>
                  <a:schemeClr val="tx1"/>
                </a:solidFill>
              </a:rPr>
              <a:t>Eyewitnessing</a:t>
            </a:r>
            <a:r>
              <a:rPr dirty="0">
                <a:solidFill>
                  <a:schemeClr val="tx1"/>
                </a:solidFill>
              </a:rPr>
              <a:t>. London 2001.</a:t>
            </a:r>
            <a:endParaRPr lang="cs-CZ" dirty="0">
              <a:solidFill>
                <a:schemeClr val="tx1"/>
              </a:solidFill>
            </a:endParaRPr>
          </a:p>
          <a:p>
            <a:pPr marL="0" indent="0" defTabSz="457200">
              <a:spcBef>
                <a:spcPts val="0"/>
              </a:spcBef>
              <a:buSzTx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cs-CZ" dirty="0">
                <a:solidFill>
                  <a:schemeClr val="tx1"/>
                </a:solidFill>
              </a:rPr>
              <a:t>COSTELLO, </a:t>
            </a:r>
            <a:r>
              <a:rPr lang="cs-CZ" dirty="0" err="1">
                <a:solidFill>
                  <a:schemeClr val="tx1"/>
                </a:solidFill>
              </a:rPr>
              <a:t>Diarmuid</a:t>
            </a:r>
            <a:r>
              <a:rPr lang="cs-CZ" dirty="0">
                <a:solidFill>
                  <a:schemeClr val="tx1"/>
                </a:solidFill>
              </a:rPr>
              <a:t> and VICKERY, Jonathan. </a:t>
            </a:r>
            <a:r>
              <a:rPr lang="cs-CZ" i="1" dirty="0">
                <a:solidFill>
                  <a:schemeClr val="tx1"/>
                </a:solidFill>
              </a:rPr>
              <a:t>Art: </a:t>
            </a:r>
            <a:r>
              <a:rPr lang="cs-CZ" i="1" dirty="0" err="1">
                <a:solidFill>
                  <a:schemeClr val="tx1"/>
                </a:solidFill>
              </a:rPr>
              <a:t>Key</a:t>
            </a:r>
            <a:r>
              <a:rPr lang="cs-CZ" i="1" dirty="0">
                <a:solidFill>
                  <a:schemeClr val="tx1"/>
                </a:solidFill>
              </a:rPr>
              <a:t> </a:t>
            </a:r>
            <a:r>
              <a:rPr lang="cs-CZ" i="1" dirty="0" err="1">
                <a:solidFill>
                  <a:schemeClr val="tx1"/>
                </a:solidFill>
              </a:rPr>
              <a:t>Contemporary</a:t>
            </a:r>
            <a:r>
              <a:rPr lang="cs-CZ" i="1" dirty="0">
                <a:solidFill>
                  <a:schemeClr val="tx1"/>
                </a:solidFill>
              </a:rPr>
              <a:t> </a:t>
            </a:r>
            <a:r>
              <a:rPr lang="cs-CZ" i="1" dirty="0" err="1">
                <a:solidFill>
                  <a:schemeClr val="tx1"/>
                </a:solidFill>
              </a:rPr>
              <a:t>Thinkers</a:t>
            </a:r>
            <a:r>
              <a:rPr lang="cs-CZ" i="1" dirty="0">
                <a:solidFill>
                  <a:schemeClr val="tx1"/>
                </a:solidFill>
              </a:rPr>
              <a:t>.</a:t>
            </a:r>
            <a:r>
              <a:rPr lang="cs-CZ" dirty="0">
                <a:solidFill>
                  <a:schemeClr val="tx1"/>
                </a:solidFill>
              </a:rPr>
              <a:t> 2007.</a:t>
            </a:r>
            <a:endParaRPr dirty="0">
              <a:solidFill>
                <a:schemeClr val="tx1"/>
              </a:solidFill>
            </a:endParaRPr>
          </a:p>
          <a:p>
            <a:pPr marL="0" indent="0" defTabSz="457200">
              <a:spcBef>
                <a:spcPts val="0"/>
              </a:spcBef>
              <a:buSzTx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dirty="0">
                <a:solidFill>
                  <a:schemeClr val="tx1"/>
                </a:solidFill>
              </a:rPr>
              <a:t>FOSTER, Hal (ed.). </a:t>
            </a:r>
            <a:r>
              <a:rPr i="1" dirty="0">
                <a:solidFill>
                  <a:schemeClr val="tx1"/>
                </a:solidFill>
              </a:rPr>
              <a:t>Vision and Visuality</a:t>
            </a:r>
            <a:r>
              <a:rPr dirty="0">
                <a:solidFill>
                  <a:schemeClr val="tx1"/>
                </a:solidFill>
              </a:rPr>
              <a:t>. Seattle 1988.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dirty="0">
                <a:solidFill>
                  <a:schemeClr val="tx1"/>
                </a:solidFill>
              </a:rPr>
              <a:t>HASKELL, Francis. </a:t>
            </a:r>
            <a:r>
              <a:rPr i="1" dirty="0">
                <a:solidFill>
                  <a:schemeClr val="tx1"/>
                </a:solidFill>
              </a:rPr>
              <a:t>History and its images: art and the interpretation of the past</a:t>
            </a:r>
            <a:r>
              <a:rPr dirty="0">
                <a:solidFill>
                  <a:schemeClr val="tx1"/>
                </a:solidFill>
              </a:rPr>
              <a:t>. New Haven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1993. </a:t>
            </a:r>
            <a:endParaRPr lang="cs-CZ" dirty="0">
              <a:solidFill>
                <a:schemeClr val="tx1"/>
              </a:solidFill>
            </a:endParaRPr>
          </a:p>
          <a:p>
            <a:pPr marL="0" indent="0" defTabSz="457200">
              <a:spcBef>
                <a:spcPts val="0"/>
              </a:spcBef>
              <a:buSzTx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dirty="0">
                <a:solidFill>
                  <a:schemeClr val="tx1"/>
                </a:solidFill>
              </a:rPr>
              <a:t>JONES, Amelia (ed.). </a:t>
            </a:r>
            <a:r>
              <a:rPr i="1" dirty="0">
                <a:solidFill>
                  <a:schemeClr val="tx1"/>
                </a:solidFill>
              </a:rPr>
              <a:t>The Feminism and Visual Culture Reader. </a:t>
            </a:r>
            <a:r>
              <a:rPr dirty="0">
                <a:solidFill>
                  <a:schemeClr val="tx1"/>
                </a:solidFill>
              </a:rPr>
              <a:t>London 2003.</a:t>
            </a:r>
            <a:endParaRPr lang="cs-CZ" dirty="0">
              <a:solidFill>
                <a:schemeClr val="tx1"/>
              </a:solidFill>
            </a:endParaRPr>
          </a:p>
          <a:p>
            <a:pPr marL="0" indent="0" defTabSz="457200">
              <a:spcBef>
                <a:spcPts val="0"/>
              </a:spcBef>
              <a:buSzTx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cs-CZ" dirty="0">
                <a:solidFill>
                  <a:schemeClr val="tx1"/>
                </a:solidFill>
              </a:rPr>
              <a:t>MANGHANI, </a:t>
            </a:r>
            <a:r>
              <a:rPr lang="cs-CZ" dirty="0" err="1">
                <a:solidFill>
                  <a:schemeClr val="tx1"/>
                </a:solidFill>
              </a:rPr>
              <a:t>Sunil</a:t>
            </a:r>
            <a:r>
              <a:rPr lang="cs-CZ" dirty="0">
                <a:solidFill>
                  <a:schemeClr val="tx1"/>
                </a:solidFill>
              </a:rPr>
              <a:t>. </a:t>
            </a:r>
            <a:r>
              <a:rPr lang="cs-CZ" i="1" dirty="0">
                <a:solidFill>
                  <a:schemeClr val="tx1"/>
                </a:solidFill>
              </a:rPr>
              <a:t>Image </a:t>
            </a:r>
            <a:r>
              <a:rPr lang="cs-CZ" i="1" dirty="0" err="1">
                <a:solidFill>
                  <a:schemeClr val="tx1"/>
                </a:solidFill>
              </a:rPr>
              <a:t>Studies</a:t>
            </a:r>
            <a:r>
              <a:rPr lang="cs-CZ" i="1" dirty="0">
                <a:solidFill>
                  <a:schemeClr val="tx1"/>
                </a:solidFill>
              </a:rPr>
              <a:t>: </a:t>
            </a:r>
            <a:r>
              <a:rPr lang="cs-CZ" i="1" dirty="0" err="1">
                <a:solidFill>
                  <a:schemeClr val="tx1"/>
                </a:solidFill>
              </a:rPr>
              <a:t>Theory</a:t>
            </a:r>
            <a:r>
              <a:rPr lang="cs-CZ" i="1" dirty="0">
                <a:solidFill>
                  <a:schemeClr val="tx1"/>
                </a:solidFill>
              </a:rPr>
              <a:t> and </a:t>
            </a:r>
            <a:r>
              <a:rPr lang="cs-CZ" i="1" dirty="0" err="1">
                <a:solidFill>
                  <a:schemeClr val="tx1"/>
                </a:solidFill>
              </a:rPr>
              <a:t>Practice</a:t>
            </a:r>
            <a:r>
              <a:rPr lang="cs-CZ" dirty="0">
                <a:solidFill>
                  <a:schemeClr val="tx1"/>
                </a:solidFill>
              </a:rPr>
              <a:t>. </a:t>
            </a:r>
            <a:r>
              <a:rPr lang="cs-CZ" b="0" i="0" u="none" strike="noStrike">
                <a:solidFill>
                  <a:schemeClr val="tx1"/>
                </a:solidFill>
                <a:effectLst/>
                <a:latin typeface="-webkit-standard"/>
              </a:rPr>
              <a:t>London a New York </a:t>
            </a:r>
            <a:r>
              <a:rPr lang="cs-CZ">
                <a:solidFill>
                  <a:schemeClr val="tx1"/>
                </a:solidFill>
              </a:rPr>
              <a:t>2013</a:t>
            </a:r>
            <a:r>
              <a:rPr lang="cs-CZ" dirty="0">
                <a:solidFill>
                  <a:schemeClr val="tx1"/>
                </a:solidFill>
              </a:rPr>
              <a:t>.</a:t>
            </a:r>
            <a:endParaRPr dirty="0">
              <a:solidFill>
                <a:schemeClr val="tx1"/>
              </a:solidFill>
            </a:endParaRPr>
          </a:p>
          <a:p>
            <a:pPr marL="0" indent="0" defTabSz="457200">
              <a:spcBef>
                <a:spcPts val="0"/>
              </a:spcBef>
              <a:buSzTx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dirty="0">
                <a:solidFill>
                  <a:schemeClr val="tx1"/>
                </a:solidFill>
              </a:rPr>
              <a:t>MITCHELL, W. J. T. </a:t>
            </a:r>
            <a:r>
              <a:rPr i="1" dirty="0">
                <a:solidFill>
                  <a:schemeClr val="tx1"/>
                </a:solidFill>
              </a:rPr>
              <a:t>Picture Theory. </a:t>
            </a:r>
            <a:r>
              <a:rPr dirty="0">
                <a:solidFill>
                  <a:schemeClr val="tx1"/>
                </a:solidFill>
              </a:rPr>
              <a:t>Chicago 1994.</a:t>
            </a:r>
            <a:endParaRPr lang="cs-CZ" dirty="0">
              <a:solidFill>
                <a:schemeClr val="tx1"/>
              </a:solidFill>
            </a:endParaRPr>
          </a:p>
          <a:p>
            <a:pPr marL="0" indent="0" defTabSz="457200">
              <a:spcBef>
                <a:spcPts val="0"/>
              </a:spcBef>
              <a:buSzTx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cs-CZ" dirty="0">
                <a:solidFill>
                  <a:schemeClr val="tx1"/>
                </a:solidFill>
              </a:rPr>
              <a:t>MIRZOEFF, Nicholas. </a:t>
            </a:r>
            <a:r>
              <a:rPr lang="cs-CZ" b="0" i="1" u="none" strike="noStrike" dirty="0">
                <a:solidFill>
                  <a:schemeClr val="tx1"/>
                </a:solidFill>
                <a:effectLst/>
              </a:rPr>
              <a:t>An </a:t>
            </a:r>
            <a:r>
              <a:rPr lang="cs-CZ" b="0" i="1" u="none" strike="noStrike" dirty="0" err="1">
                <a:solidFill>
                  <a:schemeClr val="tx1"/>
                </a:solidFill>
                <a:effectLst/>
              </a:rPr>
              <a:t>Introduction</a:t>
            </a:r>
            <a:r>
              <a:rPr lang="cs-CZ" b="0" i="1" u="none" strike="noStrike" dirty="0">
                <a:solidFill>
                  <a:schemeClr val="tx1"/>
                </a:solidFill>
                <a:effectLst/>
              </a:rPr>
              <a:t> to </a:t>
            </a:r>
            <a:r>
              <a:rPr lang="cs-CZ" b="0" i="1" u="none" strike="noStrike" dirty="0" err="1">
                <a:solidFill>
                  <a:schemeClr val="tx1"/>
                </a:solidFill>
                <a:effectLst/>
              </a:rPr>
              <a:t>Visual</a:t>
            </a:r>
            <a:r>
              <a:rPr lang="cs-CZ" b="0" i="1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cs-CZ" b="0" i="1" u="none" strike="noStrike" dirty="0" err="1">
                <a:solidFill>
                  <a:schemeClr val="tx1"/>
                </a:solidFill>
                <a:effectLst/>
              </a:rPr>
              <a:t>Culture</a:t>
            </a:r>
            <a:r>
              <a:rPr lang="cs-CZ" b="0" i="0" u="none" strike="noStrike" dirty="0">
                <a:solidFill>
                  <a:schemeClr val="tx1"/>
                </a:solidFill>
                <a:effectLst/>
                <a:latin typeface="-webkit-standard"/>
              </a:rPr>
              <a:t>. London a New York 2009.</a:t>
            </a:r>
            <a:endParaRPr lang="cs-CZ" dirty="0">
              <a:solidFill>
                <a:schemeClr val="tx1"/>
              </a:solidFill>
            </a:endParaRPr>
          </a:p>
          <a:p>
            <a:pPr marL="0" indent="0" defTabSz="457200">
              <a:spcBef>
                <a:spcPts val="0"/>
              </a:spcBef>
              <a:buSzTx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cs-CZ" dirty="0">
                <a:solidFill>
                  <a:schemeClr val="tx1"/>
                </a:solidFill>
              </a:rPr>
              <a:t>STURKEN, Marita a CARTWRIGHT, Lisa. </a:t>
            </a:r>
            <a:r>
              <a:rPr lang="cs-CZ" i="1" dirty="0" err="1">
                <a:solidFill>
                  <a:schemeClr val="tx1"/>
                </a:solidFill>
              </a:rPr>
              <a:t>Practices</a:t>
            </a:r>
            <a:r>
              <a:rPr lang="cs-CZ" i="1" dirty="0">
                <a:solidFill>
                  <a:schemeClr val="tx1"/>
                </a:solidFill>
              </a:rPr>
              <a:t> </a:t>
            </a:r>
            <a:r>
              <a:rPr lang="cs-CZ" i="1" dirty="0" err="1">
                <a:solidFill>
                  <a:schemeClr val="tx1"/>
                </a:solidFill>
              </a:rPr>
              <a:t>of</a:t>
            </a:r>
            <a:r>
              <a:rPr lang="cs-CZ" i="1" dirty="0">
                <a:solidFill>
                  <a:schemeClr val="tx1"/>
                </a:solidFill>
              </a:rPr>
              <a:t> </a:t>
            </a:r>
            <a:r>
              <a:rPr lang="cs-CZ" i="1" dirty="0" err="1">
                <a:solidFill>
                  <a:schemeClr val="tx1"/>
                </a:solidFill>
              </a:rPr>
              <a:t>Looking</a:t>
            </a:r>
            <a:r>
              <a:rPr lang="cs-CZ" i="1" dirty="0">
                <a:solidFill>
                  <a:schemeClr val="tx1"/>
                </a:solidFill>
              </a:rPr>
              <a:t>. </a:t>
            </a:r>
            <a:r>
              <a:rPr lang="cs-CZ" b="0" i="1" u="none" strike="noStrike" dirty="0">
                <a:solidFill>
                  <a:schemeClr val="tx1"/>
                </a:solidFill>
                <a:effectLst/>
              </a:rPr>
              <a:t>An </a:t>
            </a:r>
            <a:r>
              <a:rPr lang="cs-CZ" b="0" i="1" u="none" strike="noStrike" dirty="0" err="1">
                <a:solidFill>
                  <a:schemeClr val="tx1"/>
                </a:solidFill>
                <a:effectLst/>
              </a:rPr>
              <a:t>Introduction</a:t>
            </a:r>
            <a:r>
              <a:rPr lang="cs-CZ" b="0" i="1" u="none" strike="noStrike" dirty="0">
                <a:solidFill>
                  <a:schemeClr val="tx1"/>
                </a:solidFill>
                <a:effectLst/>
              </a:rPr>
              <a:t> to </a:t>
            </a:r>
            <a:r>
              <a:rPr lang="cs-CZ" b="0" i="1" u="none" strike="noStrike" dirty="0" err="1">
                <a:solidFill>
                  <a:schemeClr val="tx1"/>
                </a:solidFill>
                <a:effectLst/>
              </a:rPr>
              <a:t>Visual</a:t>
            </a:r>
            <a:r>
              <a:rPr lang="cs-CZ" b="0" i="1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cs-CZ" b="0" i="1" u="none" strike="noStrike" dirty="0" err="1">
                <a:solidFill>
                  <a:schemeClr val="tx1"/>
                </a:solidFill>
                <a:effectLst/>
              </a:rPr>
              <a:t>Culture</a:t>
            </a:r>
            <a:r>
              <a:rPr lang="cs-CZ" b="0" i="0" u="none" strike="noStrike" dirty="0">
                <a:solidFill>
                  <a:schemeClr val="tx1"/>
                </a:solidFill>
                <a:effectLst/>
                <a:latin typeface="-webkit-standard"/>
              </a:rPr>
              <a:t>. Oxford 2009.</a:t>
            </a: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Historians Working with Visual Sourc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57200">
              <a:defRPr sz="48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 err="1"/>
              <a:t>Histori</a:t>
            </a:r>
            <a:r>
              <a:rPr lang="cs-CZ" dirty="0" err="1"/>
              <a:t>kové</a:t>
            </a:r>
            <a:r>
              <a:rPr lang="cs-CZ" dirty="0"/>
              <a:t> pracující s VP</a:t>
            </a:r>
            <a:endParaRPr dirty="0"/>
          </a:p>
        </p:txBody>
      </p:sp>
      <p:sp>
        <p:nvSpPr>
          <p:cNvPr id="162" name="Francis Haskell (1928-2000), History and Its Image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algn="l">
              <a:spcBef>
                <a:spcPts val="1800"/>
              </a:spcBef>
            </a:pPr>
            <a:r>
              <a:rPr lang="cs-CZ" b="1" i="0" u="none" strike="noStrike" dirty="0">
                <a:solidFill>
                  <a:schemeClr val="tx1"/>
                </a:solidFill>
                <a:effectLst/>
              </a:rPr>
              <a:t>Francis </a:t>
            </a:r>
            <a:r>
              <a:rPr lang="cs-CZ" b="1" i="0" u="none" strike="noStrike" dirty="0" err="1">
                <a:solidFill>
                  <a:schemeClr val="tx1"/>
                </a:solidFill>
                <a:effectLst/>
              </a:rPr>
              <a:t>Haskell</a:t>
            </a:r>
            <a:r>
              <a:rPr lang="cs-CZ" b="1" i="0" u="none" strike="noStrike" dirty="0">
                <a:solidFill>
                  <a:schemeClr val="tx1"/>
                </a:solidFill>
                <a:effectLst/>
              </a:rPr>
              <a:t> (1928–2000)</a:t>
            </a:r>
            <a:r>
              <a:rPr lang="cs-CZ" b="0" i="0" u="none" strike="noStrike" dirty="0">
                <a:solidFill>
                  <a:schemeClr val="tx1"/>
                </a:solidFill>
                <a:effectLst/>
              </a:rPr>
              <a:t> – </a:t>
            </a:r>
            <a:r>
              <a:rPr lang="cs-CZ" b="0" i="1" u="none" strike="noStrike" dirty="0" err="1">
                <a:solidFill>
                  <a:schemeClr val="tx1"/>
                </a:solidFill>
                <a:effectLst/>
              </a:rPr>
              <a:t>History</a:t>
            </a:r>
            <a:r>
              <a:rPr lang="cs-CZ" b="0" i="1" u="none" strike="noStrike" dirty="0">
                <a:solidFill>
                  <a:schemeClr val="tx1"/>
                </a:solidFill>
                <a:effectLst/>
              </a:rPr>
              <a:t> and </a:t>
            </a:r>
            <a:r>
              <a:rPr lang="cs-CZ" b="0" i="1" u="none" strike="noStrike" dirty="0" err="1">
                <a:solidFill>
                  <a:schemeClr val="tx1"/>
                </a:solidFill>
                <a:effectLst/>
              </a:rPr>
              <a:t>Its</a:t>
            </a:r>
            <a:r>
              <a:rPr lang="cs-CZ" b="0" i="1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cs-CZ" b="0" i="1" u="none" strike="noStrike" dirty="0" err="1">
                <a:solidFill>
                  <a:schemeClr val="tx1"/>
                </a:solidFill>
                <a:effectLst/>
              </a:rPr>
              <a:t>Images</a:t>
            </a:r>
            <a:endParaRPr lang="cs-CZ" dirty="0">
              <a:solidFill>
                <a:schemeClr val="tx1"/>
              </a:solidFill>
            </a:endParaRPr>
          </a:p>
          <a:p>
            <a:pPr algn="l">
              <a:spcBef>
                <a:spcPts val="1800"/>
              </a:spcBef>
            </a:pPr>
            <a:r>
              <a:rPr lang="cs-CZ" b="1" i="0" u="none" strike="noStrike" dirty="0">
                <a:solidFill>
                  <a:schemeClr val="tx1"/>
                </a:solidFill>
                <a:effectLst/>
              </a:rPr>
              <a:t>Jacob </a:t>
            </a:r>
            <a:r>
              <a:rPr lang="cs-CZ" b="1" i="0" u="none" strike="noStrike" dirty="0" err="1">
                <a:solidFill>
                  <a:schemeClr val="tx1"/>
                </a:solidFill>
                <a:effectLst/>
              </a:rPr>
              <a:t>Burckhardt</a:t>
            </a:r>
            <a:r>
              <a:rPr lang="cs-CZ" b="1" i="0" u="none" strike="noStrike" dirty="0">
                <a:solidFill>
                  <a:schemeClr val="tx1"/>
                </a:solidFill>
                <a:effectLst/>
              </a:rPr>
              <a:t> (1818–1897)</a:t>
            </a:r>
            <a:r>
              <a:rPr lang="cs-CZ" b="0" i="0" u="none" strike="noStrike" dirty="0">
                <a:solidFill>
                  <a:schemeClr val="tx1"/>
                </a:solidFill>
                <a:effectLst/>
              </a:rPr>
              <a:t> &amp; </a:t>
            </a:r>
            <a:r>
              <a:rPr lang="cs-CZ" b="1" i="0" u="none" strike="noStrike" dirty="0">
                <a:solidFill>
                  <a:schemeClr val="tx1"/>
                </a:solidFill>
                <a:effectLst/>
              </a:rPr>
              <a:t>Johan </a:t>
            </a:r>
            <a:r>
              <a:rPr lang="cs-CZ" b="1" i="0" u="none" strike="noStrike" dirty="0" err="1">
                <a:solidFill>
                  <a:schemeClr val="tx1"/>
                </a:solidFill>
                <a:effectLst/>
              </a:rPr>
              <a:t>Huizinga</a:t>
            </a:r>
            <a:r>
              <a:rPr lang="cs-CZ" b="1" i="0" u="none" strike="noStrike" dirty="0">
                <a:solidFill>
                  <a:schemeClr val="tx1"/>
                </a:solidFill>
                <a:effectLst/>
              </a:rPr>
              <a:t> (1872–1945)</a:t>
            </a:r>
            <a:endParaRPr lang="cs-CZ" b="0" i="0" u="none" strike="noStrike" dirty="0">
              <a:solidFill>
                <a:schemeClr val="tx1"/>
              </a:solidFill>
              <a:effectLst/>
            </a:endParaRPr>
          </a:p>
          <a:p>
            <a:pPr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b="0" i="0" u="none" strike="noStrike" dirty="0" err="1">
                <a:solidFill>
                  <a:schemeClr val="tx1"/>
                </a:solidFill>
                <a:effectLst/>
              </a:rPr>
              <a:t>Burckhardt</a:t>
            </a:r>
            <a:r>
              <a:rPr lang="cs-CZ" b="0" i="0" u="none" strike="noStrike" dirty="0">
                <a:solidFill>
                  <a:schemeClr val="tx1"/>
                </a:solidFill>
                <a:effectLst/>
              </a:rPr>
              <a:t>: obrazy a památky jsou “…</a:t>
            </a:r>
            <a:r>
              <a:rPr lang="cs-CZ" b="0" i="0" u="none" strike="noStrike" dirty="0" err="1">
                <a:solidFill>
                  <a:schemeClr val="tx1"/>
                </a:solidFill>
                <a:effectLst/>
              </a:rPr>
              <a:t>witnesses</a:t>
            </a:r>
            <a:r>
              <a:rPr lang="cs-CZ" b="0" i="0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cs-CZ" b="0" i="0" u="none" strike="noStrike" dirty="0" err="1">
                <a:solidFill>
                  <a:schemeClr val="tx1"/>
                </a:solidFill>
                <a:effectLst/>
              </a:rPr>
              <a:t>of</a:t>
            </a:r>
            <a:r>
              <a:rPr lang="cs-CZ" b="0" i="0" u="none" strike="noStrike" dirty="0">
                <a:solidFill>
                  <a:schemeClr val="tx1"/>
                </a:solidFill>
                <a:effectLst/>
              </a:rPr>
              <a:t> past </a:t>
            </a:r>
            <a:r>
              <a:rPr lang="cs-CZ" b="0" i="0" u="none" strike="noStrike" dirty="0" err="1">
                <a:solidFill>
                  <a:schemeClr val="tx1"/>
                </a:solidFill>
                <a:effectLst/>
              </a:rPr>
              <a:t>stages</a:t>
            </a:r>
            <a:r>
              <a:rPr lang="cs-CZ" b="0" i="0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cs-CZ" b="0" i="0" u="none" strike="noStrike" dirty="0" err="1">
                <a:solidFill>
                  <a:schemeClr val="tx1"/>
                </a:solidFill>
                <a:effectLst/>
              </a:rPr>
              <a:t>of</a:t>
            </a:r>
            <a:r>
              <a:rPr lang="cs-CZ" b="0" i="0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cs-CZ" b="0" i="0" u="none" strike="noStrike" dirty="0" err="1">
                <a:solidFill>
                  <a:schemeClr val="tx1"/>
                </a:solidFill>
                <a:effectLst/>
              </a:rPr>
              <a:t>the</a:t>
            </a:r>
            <a:r>
              <a:rPr lang="cs-CZ" b="0" i="0" u="none" strike="noStrike" dirty="0">
                <a:solidFill>
                  <a:schemeClr val="tx1"/>
                </a:solidFill>
                <a:effectLst/>
              </a:rPr>
              <a:t> development </a:t>
            </a:r>
            <a:r>
              <a:rPr lang="cs-CZ" b="0" i="0" u="none" strike="noStrike" dirty="0" err="1">
                <a:solidFill>
                  <a:schemeClr val="tx1"/>
                </a:solidFill>
                <a:effectLst/>
              </a:rPr>
              <a:t>of</a:t>
            </a:r>
            <a:r>
              <a:rPr lang="cs-CZ" b="0" i="0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cs-CZ" b="0" i="0" u="none" strike="noStrike" dirty="0" err="1">
                <a:solidFill>
                  <a:schemeClr val="tx1"/>
                </a:solidFill>
                <a:effectLst/>
              </a:rPr>
              <a:t>the</a:t>
            </a:r>
            <a:r>
              <a:rPr lang="cs-CZ" b="0" i="0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cs-CZ" b="0" i="0" u="none" strike="noStrike" dirty="0" err="1">
                <a:solidFill>
                  <a:schemeClr val="tx1"/>
                </a:solidFill>
                <a:effectLst/>
              </a:rPr>
              <a:t>human</a:t>
            </a:r>
            <a:r>
              <a:rPr lang="cs-CZ" b="0" i="0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cs-CZ" b="0" i="0" u="none" strike="noStrike" dirty="0" err="1">
                <a:solidFill>
                  <a:schemeClr val="tx1"/>
                </a:solidFill>
                <a:effectLst/>
              </a:rPr>
              <a:t>spirit</a:t>
            </a:r>
            <a:r>
              <a:rPr lang="cs-CZ" b="0" i="0" u="none" strike="noStrike" dirty="0">
                <a:solidFill>
                  <a:schemeClr val="tx1"/>
                </a:solidFill>
                <a:effectLst/>
              </a:rPr>
              <a:t>…”, objekty “…</a:t>
            </a:r>
            <a:r>
              <a:rPr lang="cs-CZ" b="0" i="0" u="none" strike="noStrike" dirty="0" err="1">
                <a:solidFill>
                  <a:schemeClr val="tx1"/>
                </a:solidFill>
                <a:effectLst/>
              </a:rPr>
              <a:t>through</a:t>
            </a:r>
            <a:r>
              <a:rPr lang="cs-CZ" b="0" i="0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cs-CZ" b="0" i="0" u="none" strike="noStrike" dirty="0" err="1">
                <a:solidFill>
                  <a:schemeClr val="tx1"/>
                </a:solidFill>
                <a:effectLst/>
              </a:rPr>
              <a:t>which</a:t>
            </a:r>
            <a:r>
              <a:rPr lang="cs-CZ" b="0" i="0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cs-CZ" b="0" i="0" u="none" strike="noStrike" dirty="0" err="1">
                <a:solidFill>
                  <a:schemeClr val="tx1"/>
                </a:solidFill>
                <a:effectLst/>
              </a:rPr>
              <a:t>it</a:t>
            </a:r>
            <a:r>
              <a:rPr lang="cs-CZ" b="0" i="0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cs-CZ" b="0" i="0" u="none" strike="noStrike" dirty="0" err="1">
                <a:solidFill>
                  <a:schemeClr val="tx1"/>
                </a:solidFill>
                <a:effectLst/>
              </a:rPr>
              <a:t>is</a:t>
            </a:r>
            <a:r>
              <a:rPr lang="cs-CZ" b="0" i="0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cs-CZ" b="0" i="0" u="none" strike="noStrike" dirty="0" err="1">
                <a:solidFill>
                  <a:schemeClr val="tx1"/>
                </a:solidFill>
                <a:effectLst/>
              </a:rPr>
              <a:t>possible</a:t>
            </a:r>
            <a:r>
              <a:rPr lang="cs-CZ" b="0" i="0" u="none" strike="noStrike" dirty="0">
                <a:solidFill>
                  <a:schemeClr val="tx1"/>
                </a:solidFill>
                <a:effectLst/>
              </a:rPr>
              <a:t> to </a:t>
            </a:r>
            <a:r>
              <a:rPr lang="cs-CZ" b="0" i="0" u="none" strike="noStrike" dirty="0" err="1">
                <a:solidFill>
                  <a:schemeClr val="tx1"/>
                </a:solidFill>
                <a:effectLst/>
              </a:rPr>
              <a:t>read</a:t>
            </a:r>
            <a:r>
              <a:rPr lang="cs-CZ" b="0" i="0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cs-CZ" b="0" i="0" u="none" strike="noStrike" dirty="0" err="1">
                <a:solidFill>
                  <a:schemeClr val="tx1"/>
                </a:solidFill>
                <a:effectLst/>
              </a:rPr>
              <a:t>the</a:t>
            </a:r>
            <a:r>
              <a:rPr lang="cs-CZ" b="0" i="0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cs-CZ" b="0" i="0" u="none" strike="noStrike" dirty="0" err="1">
                <a:solidFill>
                  <a:schemeClr val="tx1"/>
                </a:solidFill>
                <a:effectLst/>
              </a:rPr>
              <a:t>structures</a:t>
            </a:r>
            <a:r>
              <a:rPr lang="cs-CZ" b="0" i="0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cs-CZ" b="0" i="0" u="none" strike="noStrike" dirty="0" err="1">
                <a:solidFill>
                  <a:schemeClr val="tx1"/>
                </a:solidFill>
                <a:effectLst/>
              </a:rPr>
              <a:t>of</a:t>
            </a:r>
            <a:r>
              <a:rPr lang="cs-CZ" b="0" i="0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cs-CZ" b="0" i="0" u="none" strike="noStrike" dirty="0" err="1">
                <a:solidFill>
                  <a:schemeClr val="tx1"/>
                </a:solidFill>
                <a:effectLst/>
              </a:rPr>
              <a:t>thought</a:t>
            </a:r>
            <a:r>
              <a:rPr lang="cs-CZ" b="0" i="0" u="none" strike="noStrike" dirty="0">
                <a:solidFill>
                  <a:schemeClr val="tx1"/>
                </a:solidFill>
                <a:effectLst/>
              </a:rPr>
              <a:t> and </a:t>
            </a:r>
            <a:r>
              <a:rPr lang="cs-CZ" b="0" i="0" u="none" strike="noStrike" dirty="0" err="1">
                <a:solidFill>
                  <a:schemeClr val="tx1"/>
                </a:solidFill>
                <a:effectLst/>
              </a:rPr>
              <a:t>representation</a:t>
            </a:r>
            <a:r>
              <a:rPr lang="cs-CZ" b="0" i="0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cs-CZ" b="0" i="0" u="none" strike="noStrike" dirty="0" err="1">
                <a:solidFill>
                  <a:schemeClr val="tx1"/>
                </a:solidFill>
                <a:effectLst/>
              </a:rPr>
              <a:t>of</a:t>
            </a:r>
            <a:r>
              <a:rPr lang="cs-CZ" b="0" i="0" u="none" strike="noStrike" dirty="0">
                <a:solidFill>
                  <a:schemeClr val="tx1"/>
                </a:solidFill>
                <a:effectLst/>
              </a:rPr>
              <a:t> a </a:t>
            </a:r>
            <a:r>
              <a:rPr lang="cs-CZ" b="0" i="0" u="none" strike="noStrike" dirty="0" err="1">
                <a:solidFill>
                  <a:schemeClr val="tx1"/>
                </a:solidFill>
                <a:effectLst/>
              </a:rPr>
              <a:t>given</a:t>
            </a:r>
            <a:r>
              <a:rPr lang="cs-CZ" b="0" i="0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cs-CZ" b="0" i="0" u="none" strike="noStrike" dirty="0" err="1">
                <a:solidFill>
                  <a:schemeClr val="tx1"/>
                </a:solidFill>
                <a:effectLst/>
              </a:rPr>
              <a:t>time</a:t>
            </a:r>
            <a:r>
              <a:rPr lang="cs-CZ" b="0" i="0" u="none" strike="noStrike" dirty="0">
                <a:solidFill>
                  <a:schemeClr val="tx1"/>
                </a:solidFill>
                <a:effectLst/>
              </a:rPr>
              <a:t>.”</a:t>
            </a:r>
          </a:p>
          <a:p>
            <a:pPr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b="0" i="0" u="none" strike="noStrike" dirty="0" err="1">
                <a:solidFill>
                  <a:schemeClr val="tx1"/>
                </a:solidFill>
                <a:effectLst/>
              </a:rPr>
              <a:t>Huizinga</a:t>
            </a:r>
            <a:r>
              <a:rPr lang="cs-CZ" b="0" i="0" u="none" strike="noStrike" dirty="0">
                <a:solidFill>
                  <a:schemeClr val="tx1"/>
                </a:solidFill>
                <a:effectLst/>
              </a:rPr>
              <a:t>: “</a:t>
            </a:r>
            <a:r>
              <a:rPr lang="cs-CZ" b="0" i="0" u="none" strike="noStrike" dirty="0" err="1">
                <a:solidFill>
                  <a:schemeClr val="tx1"/>
                </a:solidFill>
                <a:effectLst/>
              </a:rPr>
              <a:t>What</a:t>
            </a:r>
            <a:r>
              <a:rPr lang="cs-CZ" b="0" i="0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cs-CZ" b="0" i="0" u="none" strike="noStrike" dirty="0" err="1">
                <a:solidFill>
                  <a:schemeClr val="tx1"/>
                </a:solidFill>
                <a:effectLst/>
              </a:rPr>
              <a:t>the</a:t>
            </a:r>
            <a:r>
              <a:rPr lang="cs-CZ" b="0" i="0" u="none" strike="noStrike" dirty="0">
                <a:solidFill>
                  <a:schemeClr val="tx1"/>
                </a:solidFill>
                <a:effectLst/>
              </a:rPr>
              <a:t> study </a:t>
            </a:r>
            <a:r>
              <a:rPr lang="cs-CZ" b="0" i="0" u="none" strike="noStrike" dirty="0" err="1">
                <a:solidFill>
                  <a:schemeClr val="tx1"/>
                </a:solidFill>
                <a:effectLst/>
              </a:rPr>
              <a:t>of</a:t>
            </a:r>
            <a:r>
              <a:rPr lang="cs-CZ" b="0" i="0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cs-CZ" b="0" i="0" u="none" strike="noStrike" dirty="0" err="1">
                <a:solidFill>
                  <a:schemeClr val="tx1"/>
                </a:solidFill>
                <a:effectLst/>
              </a:rPr>
              <a:t>history</a:t>
            </a:r>
            <a:r>
              <a:rPr lang="cs-CZ" b="0" i="0" u="none" strike="noStrike" dirty="0">
                <a:solidFill>
                  <a:schemeClr val="tx1"/>
                </a:solidFill>
                <a:effectLst/>
              </a:rPr>
              <a:t> and </a:t>
            </a:r>
            <a:r>
              <a:rPr lang="cs-CZ" b="0" i="0" u="none" strike="noStrike" dirty="0" err="1">
                <a:solidFill>
                  <a:schemeClr val="tx1"/>
                </a:solidFill>
                <a:effectLst/>
              </a:rPr>
              <a:t>artistic</a:t>
            </a:r>
            <a:r>
              <a:rPr lang="cs-CZ" b="0" i="0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cs-CZ" b="0" i="0" u="none" strike="noStrike" dirty="0" err="1">
                <a:solidFill>
                  <a:schemeClr val="tx1"/>
                </a:solidFill>
                <a:effectLst/>
              </a:rPr>
              <a:t>creation</a:t>
            </a:r>
            <a:r>
              <a:rPr lang="cs-CZ" b="0" i="0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cs-CZ" b="0" i="0" u="none" strike="noStrike" dirty="0" err="1">
                <a:solidFill>
                  <a:schemeClr val="tx1"/>
                </a:solidFill>
                <a:effectLst/>
              </a:rPr>
              <a:t>have</a:t>
            </a:r>
            <a:r>
              <a:rPr lang="cs-CZ" b="0" i="0" u="none" strike="noStrike" dirty="0">
                <a:solidFill>
                  <a:schemeClr val="tx1"/>
                </a:solidFill>
                <a:effectLst/>
              </a:rPr>
              <a:t> in </a:t>
            </a:r>
            <a:r>
              <a:rPr lang="cs-CZ" b="0" i="0" u="none" strike="noStrike" dirty="0" err="1">
                <a:solidFill>
                  <a:schemeClr val="tx1"/>
                </a:solidFill>
                <a:effectLst/>
              </a:rPr>
              <a:t>common</a:t>
            </a:r>
            <a:r>
              <a:rPr lang="cs-CZ" b="0" i="0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cs-CZ" b="0" i="0" u="none" strike="noStrike" dirty="0" err="1">
                <a:solidFill>
                  <a:schemeClr val="tx1"/>
                </a:solidFill>
                <a:effectLst/>
              </a:rPr>
              <a:t>is</a:t>
            </a:r>
            <a:r>
              <a:rPr lang="cs-CZ" b="0" i="0" u="none" strike="noStrike" dirty="0">
                <a:solidFill>
                  <a:schemeClr val="tx1"/>
                </a:solidFill>
                <a:effectLst/>
              </a:rPr>
              <a:t> a mode </a:t>
            </a:r>
            <a:r>
              <a:rPr lang="cs-CZ" b="0" i="0" u="none" strike="noStrike" dirty="0" err="1">
                <a:solidFill>
                  <a:schemeClr val="tx1"/>
                </a:solidFill>
                <a:effectLst/>
              </a:rPr>
              <a:t>of</a:t>
            </a:r>
            <a:r>
              <a:rPr lang="cs-CZ" b="0" i="0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cs-CZ" b="0" i="0" u="none" strike="noStrike" dirty="0" err="1">
                <a:solidFill>
                  <a:schemeClr val="tx1"/>
                </a:solidFill>
                <a:effectLst/>
              </a:rPr>
              <a:t>forming</a:t>
            </a:r>
            <a:r>
              <a:rPr lang="cs-CZ" b="0" i="0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cs-CZ" b="0" i="0" u="none" strike="noStrike" dirty="0" err="1">
                <a:solidFill>
                  <a:schemeClr val="tx1"/>
                </a:solidFill>
                <a:effectLst/>
              </a:rPr>
              <a:t>images</a:t>
            </a:r>
            <a:r>
              <a:rPr lang="cs-CZ" b="0" i="0" u="none" strike="noStrike" dirty="0">
                <a:solidFill>
                  <a:schemeClr val="tx1"/>
                </a:solidFill>
                <a:effectLst/>
              </a:rPr>
              <a:t>” </a:t>
            </a:r>
          </a:p>
          <a:p>
            <a:pPr marL="742950" lvl="1" indent="-28575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solidFill>
                  <a:schemeClr val="tx1"/>
                </a:solidFill>
                <a:effectLst/>
              </a:rPr>
              <a:t>metoda kulturní historie popsána jako </a:t>
            </a:r>
            <a:r>
              <a:rPr lang="cs-CZ" b="1" i="0" u="none" strike="noStrike" dirty="0">
                <a:solidFill>
                  <a:schemeClr val="tx1"/>
                </a:solidFill>
                <a:effectLst/>
              </a:rPr>
              <a:t>„mozaiková metoda“</a:t>
            </a:r>
            <a:r>
              <a:rPr lang="cs-CZ" b="0" i="0" u="none" strike="noStrike" dirty="0">
                <a:solidFill>
                  <a:schemeClr val="tx1"/>
                </a:solidFill>
                <a:effectLst/>
              </a:rPr>
              <a:t>.</a:t>
            </a:r>
          </a:p>
          <a:p>
            <a:pPr algn="l">
              <a:spcBef>
                <a:spcPts val="1800"/>
              </a:spcBef>
            </a:pPr>
            <a:r>
              <a:rPr lang="cs-CZ" b="1" i="0" u="none" strike="noStrike" dirty="0">
                <a:solidFill>
                  <a:schemeClr val="tx1"/>
                </a:solidFill>
                <a:effectLst/>
              </a:rPr>
              <a:t>Philippe </a:t>
            </a:r>
            <a:r>
              <a:rPr lang="cs-CZ" b="1" i="0" u="none" strike="noStrike" dirty="0" err="1">
                <a:solidFill>
                  <a:schemeClr val="tx1"/>
                </a:solidFill>
                <a:effectLst/>
              </a:rPr>
              <a:t>Ariès</a:t>
            </a:r>
            <a:r>
              <a:rPr lang="cs-CZ" b="1" i="0" u="none" strike="noStrike" dirty="0">
                <a:solidFill>
                  <a:schemeClr val="tx1"/>
                </a:solidFill>
                <a:effectLst/>
              </a:rPr>
              <a:t> (1914–1982)</a:t>
            </a:r>
            <a:r>
              <a:rPr lang="cs-CZ" b="0" i="0" u="none" strike="noStrike" dirty="0">
                <a:solidFill>
                  <a:schemeClr val="tx1"/>
                </a:solidFill>
                <a:effectLst/>
              </a:rPr>
              <a:t> – </a:t>
            </a:r>
            <a:r>
              <a:rPr lang="cs-CZ" b="0" i="1" u="none" strike="noStrike" dirty="0">
                <a:solidFill>
                  <a:schemeClr val="tx1"/>
                </a:solidFill>
                <a:effectLst/>
              </a:rPr>
              <a:t>Dějiny dětství</a:t>
            </a:r>
            <a:r>
              <a:rPr lang="cs-CZ" b="0" i="0" u="none" strike="noStrike" dirty="0">
                <a:solidFill>
                  <a:schemeClr val="tx1"/>
                </a:solidFill>
                <a:effectLst/>
              </a:rPr>
              <a:t> a </a:t>
            </a:r>
            <a:r>
              <a:rPr lang="cs-CZ" b="0" i="1" u="none" strike="noStrike" dirty="0">
                <a:solidFill>
                  <a:schemeClr val="tx1"/>
                </a:solidFill>
                <a:effectLst/>
              </a:rPr>
              <a:t>Dějiny smrti</a:t>
            </a:r>
            <a:endParaRPr lang="cs-CZ" b="0" i="0" u="none" strike="noStrike" dirty="0">
              <a:solidFill>
                <a:schemeClr val="tx1"/>
              </a:solidFill>
              <a:effectLst/>
            </a:endParaRPr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solidFill>
                  <a:schemeClr val="tx1"/>
                </a:solidFill>
                <a:effectLst/>
              </a:rPr>
              <a:t>vizuální prameny označil jako </a:t>
            </a:r>
            <a:r>
              <a:rPr lang="cs-CZ" b="1" i="0" u="none" strike="noStrike" dirty="0">
                <a:solidFill>
                  <a:schemeClr val="tx1"/>
                </a:solidFill>
                <a:effectLst/>
              </a:rPr>
              <a:t>„svědectví citlivosti a života“</a:t>
            </a:r>
            <a:r>
              <a:rPr lang="cs-CZ" b="0" i="0" u="none" strike="noStrike" dirty="0">
                <a:solidFill>
                  <a:schemeClr val="tx1"/>
                </a:solidFill>
                <a:effectLst/>
              </a:rPr>
              <a:t>.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pasted-image.tiff" descr="pasted-image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126" y="1748561"/>
            <a:ext cx="2865188" cy="470921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pasted-image.tiff" descr="pasted-image.tif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513" y="1710180"/>
            <a:ext cx="3191826" cy="47859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pasted-image.tiff" descr="pasted-image.tif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4790" y="1710180"/>
            <a:ext cx="3264038" cy="47859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ictorial Turn"/>
          <p:cNvSpPr txBox="1">
            <a:spLocks noGrp="1"/>
          </p:cNvSpPr>
          <p:nvPr>
            <p:ph type="title"/>
          </p:nvPr>
        </p:nvSpPr>
        <p:spPr>
          <a:xfrm>
            <a:off x="0" y="-118805"/>
            <a:ext cx="13004800" cy="140045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cs-CZ" sz="4800" b="0" i="0" u="none" strike="noStrike" dirty="0" err="1">
                <a:solidFill>
                  <a:schemeClr val="tx1"/>
                </a:solidFill>
                <a:effectLst/>
                <a:latin typeface="-webkit-standard"/>
              </a:rPr>
              <a:t>Pictorial</a:t>
            </a:r>
            <a:r>
              <a:rPr lang="cs-CZ" sz="4800" b="0" i="0" u="none" strike="noStrike" dirty="0">
                <a:solidFill>
                  <a:schemeClr val="tx1"/>
                </a:solidFill>
                <a:effectLst/>
                <a:latin typeface="-webkit-standard"/>
              </a:rPr>
              <a:t> </a:t>
            </a:r>
            <a:r>
              <a:rPr lang="cs-CZ" sz="4800" b="0" i="0" u="none" strike="noStrike" dirty="0" err="1">
                <a:solidFill>
                  <a:schemeClr val="tx1"/>
                </a:solidFill>
                <a:effectLst/>
                <a:latin typeface="-webkit-standard"/>
              </a:rPr>
              <a:t>Turn</a:t>
            </a:r>
            <a:r>
              <a:rPr lang="cs-CZ" sz="4800" b="0" i="0" u="none" strike="noStrike" dirty="0">
                <a:solidFill>
                  <a:schemeClr val="tx1"/>
                </a:solidFill>
                <a:effectLst/>
                <a:latin typeface="-webkit-standard"/>
              </a:rPr>
              <a:t> a nové přístupy ve vizuální historii</a:t>
            </a:r>
            <a:endParaRPr sz="4800" dirty="0">
              <a:solidFill>
                <a:schemeClr val="tx1"/>
              </a:solidFill>
            </a:endParaRPr>
          </a:p>
        </p:txBody>
      </p:sp>
      <p:sp>
        <p:nvSpPr>
          <p:cNvPr id="169" name="1994 two professors, one in America and one in Switzerland, discovered the pictorial turn of human sciences - W. J. T. Mitchell introduced the phrase &quot;pictorial turn&quot; while Gottfried Boehm used the expression &quot;ikonische Wendung” (Richard Rorty, &quot;linguistic turn”, 1967)…"/>
          <p:cNvSpPr txBox="1">
            <a:spLocks noGrp="1"/>
          </p:cNvSpPr>
          <p:nvPr>
            <p:ph type="body" idx="1"/>
          </p:nvPr>
        </p:nvSpPr>
        <p:spPr>
          <a:xfrm>
            <a:off x="214009" y="409675"/>
            <a:ext cx="12790791" cy="6286501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>
              <a:spcBef>
                <a:spcPts val="1200"/>
              </a:spcBef>
            </a:pPr>
            <a:r>
              <a:rPr lang="cs-CZ" sz="1800" b="1" i="0" u="none" strike="noStrike" dirty="0">
                <a:solidFill>
                  <a:schemeClr val="tx1"/>
                </a:solidFill>
                <a:effectLst/>
              </a:rPr>
              <a:t>1994 – dvě významné publikace:</a:t>
            </a:r>
            <a:endParaRPr lang="cs-CZ" sz="1800" b="0" i="0" u="none" strike="noStrike" dirty="0">
              <a:solidFill>
                <a:schemeClr val="tx1"/>
              </a:solidFill>
              <a:effectLst/>
            </a:endParaRPr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1800" b="1" i="0" u="none" strike="noStrike" dirty="0">
                <a:solidFill>
                  <a:schemeClr val="tx1"/>
                </a:solidFill>
                <a:effectLst/>
              </a:rPr>
              <a:t>W. J. T. </a:t>
            </a:r>
            <a:r>
              <a:rPr lang="cs-CZ" sz="1800" b="1" i="0" u="none" strike="noStrike" dirty="0" err="1">
                <a:solidFill>
                  <a:schemeClr val="tx1"/>
                </a:solidFill>
                <a:effectLst/>
              </a:rPr>
              <a:t>Mitchell</a:t>
            </a:r>
            <a:r>
              <a:rPr lang="cs-CZ" sz="1800" b="0" i="0" u="none" strike="noStrike" dirty="0">
                <a:solidFill>
                  <a:schemeClr val="tx1"/>
                </a:solidFill>
                <a:effectLst/>
              </a:rPr>
              <a:t> (</a:t>
            </a:r>
            <a:r>
              <a:rPr lang="cs-CZ" sz="1800" b="0" i="1" u="none" strike="noStrike" dirty="0">
                <a:solidFill>
                  <a:schemeClr val="tx1"/>
                </a:solidFill>
                <a:effectLst/>
              </a:rPr>
              <a:t>Picture </a:t>
            </a:r>
            <a:r>
              <a:rPr lang="cs-CZ" sz="1800" b="0" i="1" u="none" strike="noStrike" dirty="0" err="1">
                <a:solidFill>
                  <a:schemeClr val="tx1"/>
                </a:solidFill>
                <a:effectLst/>
              </a:rPr>
              <a:t>Theory</a:t>
            </a:r>
            <a:r>
              <a:rPr lang="cs-CZ" sz="1800" b="0" i="1" u="none" strike="noStrike" dirty="0">
                <a:solidFill>
                  <a:schemeClr val="tx1"/>
                </a:solidFill>
                <a:effectLst/>
              </a:rPr>
              <a:t>. </a:t>
            </a:r>
            <a:r>
              <a:rPr lang="cs-CZ" sz="1800" b="0" i="1" u="none" strike="noStrike" dirty="0" err="1">
                <a:solidFill>
                  <a:schemeClr val="tx1"/>
                </a:solidFill>
                <a:effectLst/>
              </a:rPr>
              <a:t>Essays</a:t>
            </a:r>
            <a:r>
              <a:rPr lang="cs-CZ" sz="1800" b="0" i="1" u="none" strike="noStrike" dirty="0">
                <a:solidFill>
                  <a:schemeClr val="tx1"/>
                </a:solidFill>
                <a:effectLst/>
              </a:rPr>
              <a:t> on </a:t>
            </a:r>
            <a:r>
              <a:rPr lang="cs-CZ" sz="1800" b="0" i="1" u="none" strike="noStrike" dirty="0" err="1">
                <a:solidFill>
                  <a:schemeClr val="tx1"/>
                </a:solidFill>
                <a:effectLst/>
              </a:rPr>
              <a:t>Verbal</a:t>
            </a:r>
            <a:r>
              <a:rPr lang="cs-CZ" sz="1800" b="0" i="1" u="none" strike="noStrike" dirty="0">
                <a:solidFill>
                  <a:schemeClr val="tx1"/>
                </a:solidFill>
                <a:effectLst/>
              </a:rPr>
              <a:t> and </a:t>
            </a:r>
            <a:r>
              <a:rPr lang="cs-CZ" sz="1800" b="0" i="1" u="none" strike="noStrike" dirty="0" err="1">
                <a:solidFill>
                  <a:schemeClr val="tx1"/>
                </a:solidFill>
                <a:effectLst/>
              </a:rPr>
              <a:t>Visual</a:t>
            </a:r>
            <a:r>
              <a:rPr lang="cs-CZ" sz="1800" b="0" i="1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cs-CZ" sz="1800" b="0" i="1" u="none" strike="noStrike" dirty="0" err="1">
                <a:solidFill>
                  <a:schemeClr val="tx1"/>
                </a:solidFill>
                <a:effectLst/>
              </a:rPr>
              <a:t>Representation</a:t>
            </a:r>
            <a:r>
              <a:rPr lang="cs-CZ" sz="1800" b="0" i="0" u="none" strike="noStrike" dirty="0">
                <a:solidFill>
                  <a:schemeClr val="tx1"/>
                </a:solidFill>
                <a:effectLst/>
              </a:rPr>
              <a:t>, Chicago, 1994, s. 11–35) – představil pojem </a:t>
            </a:r>
            <a:r>
              <a:rPr lang="cs-CZ" sz="1800" b="1" i="0" u="none" strike="noStrike" dirty="0">
                <a:solidFill>
                  <a:schemeClr val="tx1"/>
                </a:solidFill>
                <a:effectLst/>
              </a:rPr>
              <a:t>„</a:t>
            </a:r>
            <a:r>
              <a:rPr lang="cs-CZ" sz="1800" b="1" i="0" u="none" strike="noStrike" dirty="0" err="1">
                <a:solidFill>
                  <a:schemeClr val="tx1"/>
                </a:solidFill>
                <a:effectLst/>
              </a:rPr>
              <a:t>pictorial</a:t>
            </a:r>
            <a:r>
              <a:rPr lang="cs-CZ" sz="1800" b="1" i="0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cs-CZ" sz="1800" b="1" i="0" u="none" strike="noStrike" dirty="0" err="1">
                <a:solidFill>
                  <a:schemeClr val="tx1"/>
                </a:solidFill>
                <a:effectLst/>
              </a:rPr>
              <a:t>turn</a:t>
            </a:r>
            <a:r>
              <a:rPr lang="cs-CZ" sz="1800" b="1" i="0" u="none" strike="noStrike" dirty="0">
                <a:solidFill>
                  <a:schemeClr val="tx1"/>
                </a:solidFill>
                <a:effectLst/>
              </a:rPr>
              <a:t>“</a:t>
            </a:r>
            <a:r>
              <a:rPr lang="cs-CZ" sz="1800" b="0" i="0" u="none" strike="noStrike" dirty="0">
                <a:solidFill>
                  <a:schemeClr val="tx1"/>
                </a:solidFill>
                <a:effectLst/>
              </a:rPr>
              <a:t>.</a:t>
            </a:r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1800" b="1" i="0" u="none" strike="noStrike" dirty="0">
                <a:solidFill>
                  <a:schemeClr val="tx1"/>
                </a:solidFill>
                <a:effectLst/>
              </a:rPr>
              <a:t>Gottfried </a:t>
            </a:r>
            <a:r>
              <a:rPr lang="cs-CZ" sz="1800" b="1" i="0" u="none" strike="noStrike" dirty="0" err="1">
                <a:solidFill>
                  <a:schemeClr val="tx1"/>
                </a:solidFill>
                <a:effectLst/>
              </a:rPr>
              <a:t>Boehm</a:t>
            </a:r>
            <a:r>
              <a:rPr lang="cs-CZ" sz="1800" b="0" i="0" u="none" strike="noStrike" dirty="0">
                <a:solidFill>
                  <a:schemeClr val="tx1"/>
                </a:solidFill>
                <a:effectLst/>
              </a:rPr>
              <a:t> (</a:t>
            </a:r>
            <a:r>
              <a:rPr lang="cs-CZ" sz="1800" b="0" i="1" u="none" strike="noStrike" dirty="0" err="1">
                <a:solidFill>
                  <a:schemeClr val="tx1"/>
                </a:solidFill>
                <a:effectLst/>
              </a:rPr>
              <a:t>Was</a:t>
            </a:r>
            <a:r>
              <a:rPr lang="cs-CZ" sz="1800" b="0" i="1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cs-CZ" sz="1800" b="0" i="1" u="none" strike="noStrike" dirty="0" err="1">
                <a:solidFill>
                  <a:schemeClr val="tx1"/>
                </a:solidFill>
                <a:effectLst/>
              </a:rPr>
              <a:t>ist</a:t>
            </a:r>
            <a:r>
              <a:rPr lang="cs-CZ" sz="1800" b="0" i="1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cs-CZ" sz="1800" b="0" i="1" u="none" strike="noStrike" dirty="0" err="1">
                <a:solidFill>
                  <a:schemeClr val="tx1"/>
                </a:solidFill>
                <a:effectLst/>
              </a:rPr>
              <a:t>ein</a:t>
            </a:r>
            <a:r>
              <a:rPr lang="cs-CZ" sz="1800" b="0" i="1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cs-CZ" sz="1800" b="0" i="1" u="none" strike="noStrike" dirty="0" err="1">
                <a:solidFill>
                  <a:schemeClr val="tx1"/>
                </a:solidFill>
                <a:effectLst/>
              </a:rPr>
              <a:t>Bild</a:t>
            </a:r>
            <a:r>
              <a:rPr lang="cs-CZ" sz="1800" b="0" i="1" u="none" strike="noStrike" dirty="0">
                <a:solidFill>
                  <a:schemeClr val="tx1"/>
                </a:solidFill>
                <a:effectLst/>
              </a:rPr>
              <a:t>?</a:t>
            </a:r>
            <a:r>
              <a:rPr lang="cs-CZ" sz="1800" b="0" i="0" u="none" strike="noStrike" dirty="0">
                <a:solidFill>
                  <a:schemeClr val="tx1"/>
                </a:solidFill>
                <a:effectLst/>
              </a:rPr>
              <a:t>, </a:t>
            </a:r>
            <a:r>
              <a:rPr lang="cs-CZ" sz="1800" b="0" i="0" u="none" strike="noStrike" dirty="0" err="1">
                <a:solidFill>
                  <a:schemeClr val="tx1"/>
                </a:solidFill>
                <a:effectLst/>
              </a:rPr>
              <a:t>München</a:t>
            </a:r>
            <a:r>
              <a:rPr lang="cs-CZ" sz="1800" b="0" i="0" u="none" strike="noStrike" dirty="0">
                <a:solidFill>
                  <a:schemeClr val="tx1"/>
                </a:solidFill>
                <a:effectLst/>
              </a:rPr>
              <a:t>, 1994, s. 11–38) – použil pojem </a:t>
            </a:r>
            <a:r>
              <a:rPr lang="cs-CZ" sz="1800" b="1" i="0" u="none" strike="noStrike" dirty="0">
                <a:solidFill>
                  <a:schemeClr val="tx1"/>
                </a:solidFill>
                <a:effectLst/>
              </a:rPr>
              <a:t>„</a:t>
            </a:r>
            <a:r>
              <a:rPr lang="cs-CZ" sz="1800" b="1" i="0" u="none" strike="noStrike" dirty="0" err="1">
                <a:solidFill>
                  <a:schemeClr val="tx1"/>
                </a:solidFill>
                <a:effectLst/>
              </a:rPr>
              <a:t>ikonische</a:t>
            </a:r>
            <a:r>
              <a:rPr lang="cs-CZ" sz="1800" b="1" i="0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cs-CZ" sz="1800" b="1" i="0" u="none" strike="noStrike" dirty="0" err="1">
                <a:solidFill>
                  <a:schemeClr val="tx1"/>
                </a:solidFill>
                <a:effectLst/>
              </a:rPr>
              <a:t>Wendung</a:t>
            </a:r>
            <a:r>
              <a:rPr lang="cs-CZ" sz="1800" b="1" i="0" u="none" strike="noStrike" dirty="0">
                <a:solidFill>
                  <a:schemeClr val="tx1"/>
                </a:solidFill>
                <a:effectLst/>
              </a:rPr>
              <a:t>“</a:t>
            </a:r>
            <a:r>
              <a:rPr lang="cs-CZ" sz="1800" b="0" i="0" u="none" strike="noStrike" dirty="0">
                <a:solidFill>
                  <a:schemeClr val="tx1"/>
                </a:solidFill>
                <a:effectLst/>
              </a:rPr>
              <a:t>.</a:t>
            </a:r>
          </a:p>
          <a:p>
            <a:pPr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1800" b="0" i="0" u="none" strike="noStrike" dirty="0">
                <a:solidFill>
                  <a:schemeClr val="tx1"/>
                </a:solidFill>
                <a:effectLst/>
              </a:rPr>
              <a:t>Inspirace: </a:t>
            </a:r>
            <a:r>
              <a:rPr lang="cs-CZ" sz="1800" b="1" i="0" u="none" strike="noStrike" dirty="0" err="1">
                <a:solidFill>
                  <a:schemeClr val="tx1"/>
                </a:solidFill>
                <a:effectLst/>
              </a:rPr>
              <a:t>linguistic</a:t>
            </a:r>
            <a:r>
              <a:rPr lang="cs-CZ" sz="1800" b="1" i="0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cs-CZ" sz="1800" b="1" i="0" u="none" strike="noStrike" dirty="0" err="1">
                <a:solidFill>
                  <a:schemeClr val="tx1"/>
                </a:solidFill>
                <a:effectLst/>
              </a:rPr>
              <a:t>turn</a:t>
            </a:r>
            <a:r>
              <a:rPr lang="cs-CZ" sz="1800" b="0" i="0" u="none" strike="noStrike" dirty="0">
                <a:solidFill>
                  <a:schemeClr val="tx1"/>
                </a:solidFill>
                <a:effectLst/>
              </a:rPr>
              <a:t> (Richard </a:t>
            </a:r>
            <a:r>
              <a:rPr lang="cs-CZ" sz="1800" b="0" i="0" u="none" strike="noStrike" dirty="0" err="1">
                <a:solidFill>
                  <a:schemeClr val="tx1"/>
                </a:solidFill>
                <a:effectLst/>
              </a:rPr>
              <a:t>Rorty</a:t>
            </a:r>
            <a:r>
              <a:rPr lang="cs-CZ" sz="1800" b="0" i="0" u="none" strike="noStrike" dirty="0">
                <a:solidFill>
                  <a:schemeClr val="tx1"/>
                </a:solidFill>
                <a:effectLst/>
              </a:rPr>
              <a:t>, 1967) – zdůraznění jazyka jako struktury významu.</a:t>
            </a:r>
          </a:p>
          <a:p>
            <a:pPr algn="l">
              <a:spcBef>
                <a:spcPts val="1200"/>
              </a:spcBef>
            </a:pPr>
            <a:r>
              <a:rPr lang="cs-CZ" sz="1800" b="1" i="0" u="none" strike="noStrike" dirty="0">
                <a:solidFill>
                  <a:schemeClr val="tx1"/>
                </a:solidFill>
                <a:effectLst/>
              </a:rPr>
              <a:t>Historický kontext:</a:t>
            </a:r>
            <a:endParaRPr lang="cs-CZ" sz="1800" b="0" i="0" u="none" strike="noStrike" dirty="0">
              <a:solidFill>
                <a:schemeClr val="tx1"/>
              </a:solidFill>
              <a:effectLst/>
            </a:endParaRPr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1800" b="1" i="0" u="none" strike="noStrike" dirty="0">
                <a:solidFill>
                  <a:schemeClr val="tx1"/>
                </a:solidFill>
                <a:effectLst/>
              </a:rPr>
              <a:t>60. léta</a:t>
            </a:r>
            <a:r>
              <a:rPr lang="cs-CZ" sz="1800" b="0" i="0" u="none" strike="noStrike" dirty="0">
                <a:solidFill>
                  <a:schemeClr val="tx1"/>
                </a:solidFill>
                <a:effectLst/>
              </a:rPr>
              <a:t> – vznik „</a:t>
            </a:r>
            <a:r>
              <a:rPr lang="cs-CZ" sz="1800" b="0" i="0" u="none" strike="noStrike" dirty="0" err="1">
                <a:solidFill>
                  <a:schemeClr val="tx1"/>
                </a:solidFill>
                <a:effectLst/>
              </a:rPr>
              <a:t>history</a:t>
            </a:r>
            <a:r>
              <a:rPr lang="cs-CZ" sz="1800" b="0" i="0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cs-CZ" sz="1800" b="0" i="0" u="none" strike="noStrike" dirty="0" err="1">
                <a:solidFill>
                  <a:schemeClr val="tx1"/>
                </a:solidFill>
                <a:effectLst/>
              </a:rPr>
              <a:t>from</a:t>
            </a:r>
            <a:r>
              <a:rPr lang="cs-CZ" sz="1800" b="0" i="0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cs-CZ" sz="1800" b="0" i="0" u="none" strike="noStrike" dirty="0" err="1">
                <a:solidFill>
                  <a:schemeClr val="tx1"/>
                </a:solidFill>
                <a:effectLst/>
              </a:rPr>
              <a:t>below</a:t>
            </a:r>
            <a:r>
              <a:rPr lang="cs-CZ" sz="1800" b="0" i="0" u="none" strike="noStrike" dirty="0">
                <a:solidFill>
                  <a:schemeClr val="tx1"/>
                </a:solidFill>
                <a:effectLst/>
              </a:rPr>
              <a:t>“ (Raphael Samuel), důraz na každodenní život a vizuální či orální prameny.</a:t>
            </a:r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1800" b="1" i="0" u="none" strike="noStrike" dirty="0">
                <a:solidFill>
                  <a:schemeClr val="tx1"/>
                </a:solidFill>
                <a:effectLst/>
              </a:rPr>
              <a:t>80. léta</a:t>
            </a:r>
            <a:r>
              <a:rPr lang="cs-CZ" sz="1800" b="0" i="0" u="none" strike="noStrike" dirty="0">
                <a:solidFill>
                  <a:schemeClr val="tx1"/>
                </a:solidFill>
                <a:effectLst/>
              </a:rPr>
              <a:t> – obrat, nové mladé generace historiků se začínají zajímat o vizualitu a obraz.</a:t>
            </a:r>
          </a:p>
          <a:p>
            <a:pPr algn="l">
              <a:spcBef>
                <a:spcPts val="1200"/>
              </a:spcBef>
            </a:pPr>
            <a:r>
              <a:rPr lang="cs-CZ" sz="1800" b="1" i="0" u="none" strike="noStrike" dirty="0">
                <a:solidFill>
                  <a:schemeClr val="tx1"/>
                </a:solidFill>
                <a:effectLst/>
              </a:rPr>
              <a:t>Příklad autorů:</a:t>
            </a:r>
            <a:endParaRPr lang="cs-CZ" sz="1800" b="0" i="0" u="none" strike="noStrike" dirty="0">
              <a:solidFill>
                <a:schemeClr val="tx1"/>
              </a:solidFill>
              <a:effectLst/>
            </a:endParaRPr>
          </a:p>
          <a:p>
            <a:pPr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1800" b="1" i="0" u="none" strike="noStrike" dirty="0">
                <a:solidFill>
                  <a:schemeClr val="tx1"/>
                </a:solidFill>
                <a:effectLst/>
              </a:rPr>
              <a:t>Simon </a:t>
            </a:r>
            <a:r>
              <a:rPr lang="cs-CZ" sz="1800" b="1" i="0" u="none" strike="noStrike" dirty="0" err="1">
                <a:solidFill>
                  <a:schemeClr val="tx1"/>
                </a:solidFill>
                <a:effectLst/>
              </a:rPr>
              <a:t>Schama</a:t>
            </a:r>
            <a:r>
              <a:rPr lang="cs-CZ" sz="1800" b="0" i="0" u="none" strike="noStrike" dirty="0">
                <a:solidFill>
                  <a:schemeClr val="tx1"/>
                </a:solidFill>
                <a:effectLst/>
              </a:rPr>
              <a:t>, </a:t>
            </a:r>
            <a:r>
              <a:rPr lang="cs-CZ" sz="1800" b="0" i="1" u="none" strike="noStrike" dirty="0" err="1">
                <a:solidFill>
                  <a:schemeClr val="tx1"/>
                </a:solidFill>
                <a:effectLst/>
              </a:rPr>
              <a:t>The</a:t>
            </a:r>
            <a:r>
              <a:rPr lang="cs-CZ" sz="1800" b="0" i="1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cs-CZ" sz="1800" b="0" i="1" u="none" strike="noStrike" dirty="0" err="1">
                <a:solidFill>
                  <a:schemeClr val="tx1"/>
                </a:solidFill>
                <a:effectLst/>
              </a:rPr>
              <a:t>Embarrassment</a:t>
            </a:r>
            <a:r>
              <a:rPr lang="cs-CZ" sz="1800" b="0" i="1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cs-CZ" sz="1800" b="0" i="1" u="none" strike="noStrike" dirty="0" err="1">
                <a:solidFill>
                  <a:schemeClr val="tx1"/>
                </a:solidFill>
                <a:effectLst/>
              </a:rPr>
              <a:t>of</a:t>
            </a:r>
            <a:r>
              <a:rPr lang="cs-CZ" sz="1800" b="0" i="1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cs-CZ" sz="1800" b="0" i="1" u="none" strike="noStrike" dirty="0" err="1">
                <a:solidFill>
                  <a:schemeClr val="tx1"/>
                </a:solidFill>
                <a:effectLst/>
              </a:rPr>
              <a:t>Riches</a:t>
            </a:r>
            <a:r>
              <a:rPr lang="cs-CZ" sz="1800" b="0" i="0" u="none" strike="noStrike" dirty="0">
                <a:solidFill>
                  <a:schemeClr val="tx1"/>
                </a:solidFill>
                <a:effectLst/>
              </a:rPr>
              <a:t> (1987), </a:t>
            </a:r>
            <a:r>
              <a:rPr lang="cs-CZ" sz="1800" b="0" i="1" u="none" strike="noStrike" dirty="0" err="1">
                <a:solidFill>
                  <a:schemeClr val="tx1"/>
                </a:solidFill>
                <a:effectLst/>
              </a:rPr>
              <a:t>Landscape</a:t>
            </a:r>
            <a:r>
              <a:rPr lang="cs-CZ" sz="1800" b="0" i="1" u="none" strike="noStrike" dirty="0">
                <a:solidFill>
                  <a:schemeClr val="tx1"/>
                </a:solidFill>
                <a:effectLst/>
              </a:rPr>
              <a:t> and </a:t>
            </a:r>
            <a:r>
              <a:rPr lang="cs-CZ" sz="1800" b="0" i="1" u="none" strike="noStrike" dirty="0" err="1">
                <a:solidFill>
                  <a:schemeClr val="tx1"/>
                </a:solidFill>
                <a:effectLst/>
              </a:rPr>
              <a:t>Memory</a:t>
            </a:r>
            <a:r>
              <a:rPr lang="cs-CZ" sz="1800" b="0" i="0" u="none" strike="noStrike" dirty="0">
                <a:solidFill>
                  <a:schemeClr val="tx1"/>
                </a:solidFill>
                <a:effectLst/>
              </a:rPr>
              <a:t> (1995) – kombinace kulturní, vizuální a sociální historie.</a:t>
            </a:r>
          </a:p>
          <a:p>
            <a:pPr marL="1169736" lvl="2" indent="-280736" defTabSz="457200">
              <a:spcBef>
                <a:spcPts val="1200"/>
              </a:spcBef>
              <a:defRPr sz="1800">
                <a:latin typeface="Helvetica"/>
                <a:ea typeface="Helvetica"/>
                <a:cs typeface="Helvetica"/>
                <a:sym typeface="Helvetica"/>
              </a:defRPr>
            </a:pPr>
            <a:endParaRPr sz="900" dirty="0">
              <a:solidFill>
                <a:schemeClr val="tx1"/>
              </a:solidFill>
            </a:endParaRPr>
          </a:p>
        </p:txBody>
      </p:sp>
      <p:pic>
        <p:nvPicPr>
          <p:cNvPr id="170" name="pasted-image.tiff" descr="pasted-image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127" y="5758641"/>
            <a:ext cx="4781996" cy="39949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pasted-image.tiff" descr="pasted-image.tif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0886" y="5758641"/>
            <a:ext cx="2635036" cy="38446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pasted-image.tiff" descr="pasted-image.tif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2315" y="5758641"/>
            <a:ext cx="2716911" cy="38446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ypes of Historical Evidenc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490727">
              <a:defRPr sz="6719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cs-CZ" dirty="0"/>
              <a:t>TYPY HISTORICKÝCH PRAMENŮ</a:t>
            </a:r>
            <a:endParaRPr dirty="0"/>
          </a:p>
        </p:txBody>
      </p:sp>
      <p:sp>
        <p:nvSpPr>
          <p:cNvPr id="129" name="Written evidenc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cs-CZ" b="1" dirty="0"/>
              <a:t>Písemné prameny</a:t>
            </a:r>
            <a:r>
              <a:rPr lang="cs-CZ" dirty="0"/>
              <a:t> </a:t>
            </a:r>
          </a:p>
          <a:p>
            <a:r>
              <a:rPr lang="cs-CZ" b="1" dirty="0"/>
              <a:t>Vizuální prameny</a:t>
            </a:r>
            <a:r>
              <a:rPr lang="cs-CZ" dirty="0"/>
              <a:t> </a:t>
            </a:r>
          </a:p>
          <a:p>
            <a:r>
              <a:rPr lang="cs-CZ" b="1" dirty="0"/>
              <a:t>Ústní prameny</a:t>
            </a:r>
            <a:r>
              <a:rPr lang="cs-CZ" dirty="0"/>
              <a:t> </a:t>
            </a:r>
          </a:p>
          <a:p>
            <a:r>
              <a:rPr lang="cs-CZ" b="1" dirty="0"/>
              <a:t>Hmotné prameny</a:t>
            </a:r>
            <a:r>
              <a:rPr lang="cs-CZ" dirty="0"/>
              <a:t> </a:t>
            </a:r>
            <a:endParaRPr dirty="0"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Historiography and Visual Resources"/>
          <p:cNvSpPr txBox="1">
            <a:spLocks noGrp="1"/>
          </p:cNvSpPr>
          <p:nvPr>
            <p:ph type="title"/>
          </p:nvPr>
        </p:nvSpPr>
        <p:spPr>
          <a:xfrm>
            <a:off x="515590" y="29348"/>
            <a:ext cx="12373740" cy="1414942"/>
          </a:xfrm>
          <a:prstGeom prst="rect">
            <a:avLst/>
          </a:prstGeom>
        </p:spPr>
        <p:txBody>
          <a:bodyPr/>
          <a:lstStyle>
            <a:lvl1pPr defTabSz="391414">
              <a:defRPr sz="536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cs-CZ" i="0" u="none" strike="noStrike" dirty="0">
                <a:solidFill>
                  <a:schemeClr val="tx1"/>
                </a:solidFill>
                <a:effectLst/>
                <a:latin typeface="-webkit-standard"/>
              </a:rPr>
              <a:t>Historiografie a vizuální prameny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32" name="Political H…"/>
          <p:cNvSpPr txBox="1">
            <a:spLocks noGrp="1"/>
          </p:cNvSpPr>
          <p:nvPr>
            <p:ph type="body" idx="1"/>
          </p:nvPr>
        </p:nvSpPr>
        <p:spPr>
          <a:xfrm>
            <a:off x="369183" y="1586839"/>
            <a:ext cx="12274491" cy="7861961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r>
              <a:rPr lang="cs-CZ" b="1" dirty="0"/>
              <a:t>Politické dějiny</a:t>
            </a:r>
            <a:endParaRPr lang="cs-CZ" dirty="0"/>
          </a:p>
          <a:p>
            <a:r>
              <a:rPr lang="cs-CZ" b="1" dirty="0"/>
              <a:t>Hospodářské dějiny</a:t>
            </a:r>
            <a:r>
              <a:rPr lang="cs-CZ" dirty="0"/>
              <a:t> </a:t>
            </a:r>
          </a:p>
          <a:p>
            <a:r>
              <a:rPr lang="cs-CZ" b="1" dirty="0"/>
              <a:t>Sociální dějiny</a:t>
            </a:r>
            <a:r>
              <a:rPr lang="cs-CZ" dirty="0"/>
              <a:t> </a:t>
            </a:r>
          </a:p>
          <a:p>
            <a:r>
              <a:rPr lang="cs-CZ" b="1" dirty="0"/>
              <a:t>Dějiny mentalit</a:t>
            </a:r>
            <a:r>
              <a:rPr lang="cs-CZ" dirty="0"/>
              <a:t> </a:t>
            </a:r>
          </a:p>
          <a:p>
            <a:r>
              <a:rPr lang="cs-CZ" b="1" dirty="0" err="1"/>
              <a:t>Mikrohistorie</a:t>
            </a:r>
            <a:endParaRPr lang="cs-CZ" dirty="0"/>
          </a:p>
          <a:p>
            <a:r>
              <a:rPr lang="cs-CZ" b="1" dirty="0"/>
              <a:t>Dějiny každodenního života</a:t>
            </a:r>
            <a:r>
              <a:rPr lang="cs-CZ" dirty="0"/>
              <a:t> </a:t>
            </a:r>
          </a:p>
          <a:p>
            <a:r>
              <a:rPr lang="cs-CZ" b="1" dirty="0"/>
              <a:t>Dějiny zdola</a:t>
            </a:r>
          </a:p>
          <a:p>
            <a:r>
              <a:rPr lang="cs-CZ" b="1" dirty="0"/>
              <a:t>Dějiny materiální kultury</a:t>
            </a:r>
          </a:p>
          <a:p>
            <a:r>
              <a:rPr lang="cs-CZ" b="1" dirty="0"/>
              <a:t>Př. dějiny těla</a:t>
            </a:r>
            <a:r>
              <a:rPr lang="cs-CZ" dirty="0"/>
              <a:t> </a:t>
            </a:r>
          </a:p>
          <a:p>
            <a:pPr marL="262254" indent="-262254" defTabSz="344677">
              <a:spcBef>
                <a:spcPts val="2400"/>
              </a:spcBef>
              <a:defRPr sz="2241"/>
            </a:pPr>
            <a:r>
              <a:rPr lang="cs-CZ" dirty="0"/>
              <a:t>Více viz</a:t>
            </a:r>
            <a:r>
              <a:rPr dirty="0"/>
              <a:t>: IGGERS, Georg G. </a:t>
            </a:r>
            <a:r>
              <a:rPr i="1" dirty="0">
                <a:latin typeface="Helvetica"/>
                <a:ea typeface="Helvetica"/>
                <a:cs typeface="Helvetica"/>
                <a:sym typeface="Helvetica"/>
              </a:rPr>
              <a:t>Historiography in the twentieth century: from scientific objectivity to the postmodern challenge, with a new epilogue by the author</a:t>
            </a:r>
            <a:r>
              <a:rPr dirty="0"/>
              <a:t>. Middletown, CT: Wesleyan University Press, 2005 [cit. 2017-10-02].</a:t>
            </a:r>
          </a:p>
        </p:txBody>
      </p:sp>
      <p:pic>
        <p:nvPicPr>
          <p:cNvPr id="133" name="pasted-image.tiff" descr="pasted-image.tif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7177" y="4705764"/>
            <a:ext cx="4871182" cy="25276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pasted-image.tiff" descr="pasted-image.tif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5226" y="1586839"/>
            <a:ext cx="1998127" cy="29763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pasted-image.tiff" descr="pasted-image.tif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2013" y="1535398"/>
            <a:ext cx="1851661" cy="30792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pasted-image.tiff" descr="pasted-image.tif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716" y="2589022"/>
            <a:ext cx="3171178" cy="45755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pasted-image.tiff" descr="pasted-image.tif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6019" y="2589022"/>
            <a:ext cx="3171178" cy="45755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pasted-image.tiff" descr="pasted-image.tif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3323" y="2512730"/>
            <a:ext cx="3276929" cy="47281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2190</Words>
  <Application>Microsoft Macintosh PowerPoint</Application>
  <PresentationFormat>Vlastní</PresentationFormat>
  <Paragraphs>193</Paragraphs>
  <Slides>30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6" baseType="lpstr">
      <vt:lpstr>-webkit-standard</vt:lpstr>
      <vt:lpstr>Arial</vt:lpstr>
      <vt:lpstr>Helvetica</vt:lpstr>
      <vt:lpstr>Helvetica Light</vt:lpstr>
      <vt:lpstr>Helvetica Neue</vt:lpstr>
      <vt:lpstr>Black</vt:lpstr>
      <vt:lpstr>MOC OBRAZŮ: VIZUÁLNÍ PRAMENY V HUMANITNÍCH VĚDÁCH I. ÚVOD</vt:lpstr>
      <vt:lpstr>Informace o kurzu</vt:lpstr>
      <vt:lpstr>Neviditelnost vizuálních pramenů v historii</vt:lpstr>
      <vt:lpstr>Historikové pracující s VP</vt:lpstr>
      <vt:lpstr>Prezentace aplikace PowerPoint</vt:lpstr>
      <vt:lpstr>Pictorial Turn a nové přístupy ve vizuální historii</vt:lpstr>
      <vt:lpstr>TYPY HISTORICKÝCH PRAMENŮ</vt:lpstr>
      <vt:lpstr>Historiografie a vizuální prameny</vt:lpstr>
      <vt:lpstr>Prezentace aplikace PowerPoint</vt:lpstr>
      <vt:lpstr>Prezentace aplikace PowerPoint</vt:lpstr>
      <vt:lpstr>Evropská prehistorie – jeskyně Lascaux</vt:lpstr>
      <vt:lpstr>Dějiny starověkého Egypta – nástěnné malby</vt:lpstr>
      <vt:lpstr>Raně křesťanské dějiny – malby v katakombách</vt:lpstr>
      <vt:lpstr>Raný středověk – dějiny Anglie: tapisérie z Bayeux</vt:lpstr>
      <vt:lpstr>POJMY</vt:lpstr>
      <vt:lpstr>Vizualita</vt:lpstr>
      <vt:lpstr>Reprezentace</vt:lpstr>
      <vt:lpstr>Materialita</vt:lpstr>
      <vt:lpstr>Symbol</vt:lpstr>
      <vt:lpstr>Kompozice</vt:lpstr>
      <vt:lpstr>Publikum a recepce</vt:lpstr>
      <vt:lpstr>Paměť a vizuální kultura</vt:lpstr>
      <vt:lpstr>Propaganda</vt:lpstr>
      <vt:lpstr>Medium</vt:lpstr>
      <vt:lpstr>Mediální kontext a intermedialita</vt:lpstr>
      <vt:lpstr>Cirkulace</vt:lpstr>
      <vt:lpstr>Vztahy moci</vt:lpstr>
      <vt:lpstr>Etický přístup</vt:lpstr>
      <vt:lpstr>Prezentace aplikace PowerPoint</vt:lpstr>
      <vt:lpstr>BIBLIOGRAFIE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OF IMAGES. VISUAL SOURCES IN HUMANITIES I. INTRODUCTION</dc:title>
  <cp:lastModifiedBy>Brenišínová, Monika</cp:lastModifiedBy>
  <cp:revision>6</cp:revision>
  <dcterms:modified xsi:type="dcterms:W3CDTF">2025-10-02T14:55:16Z</dcterms:modified>
</cp:coreProperties>
</file>