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65" r:id="rId7"/>
    <p:sldId id="260" r:id="rId8"/>
    <p:sldId id="261" r:id="rId9"/>
    <p:sldId id="262" r:id="rId10"/>
    <p:sldId id="263" r:id="rId1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a Rosova" userId="330b0200d6fc9f1b" providerId="LiveId" clId="{3BE952AF-A92F-4441-AB4F-1CC29EDBC044}"/>
    <pc:docChg chg="addSld">
      <pc:chgData name="Anna Rosova" userId="330b0200d6fc9f1b" providerId="LiveId" clId="{3BE952AF-A92F-4441-AB4F-1CC29EDBC044}" dt="2025-04-08T08:10:50.190" v="0" actId="680"/>
      <pc:docMkLst>
        <pc:docMk/>
      </pc:docMkLst>
      <pc:sldChg chg="new">
        <pc:chgData name="Anna Rosova" userId="330b0200d6fc9f1b" providerId="LiveId" clId="{3BE952AF-A92F-4441-AB4F-1CC29EDBC044}" dt="2025-04-08T08:10:50.190" v="0" actId="680"/>
        <pc:sldMkLst>
          <pc:docMk/>
          <pc:sldMk cId="3998964830" sldId="265"/>
        </pc:sldMkLst>
      </pc:sldChg>
    </pc:docChg>
  </pc:docChgLst>
  <pc:docChgLst>
    <pc:chgData name="Anna Rosova" userId="330b0200d6fc9f1b" providerId="LiveId" clId="{F47A9D2D-D1D2-4C74-A6C5-0C371378C8A9}"/>
    <pc:docChg chg="custSel modSld">
      <pc:chgData name="Anna Rosova" userId="330b0200d6fc9f1b" providerId="LiveId" clId="{F47A9D2D-D1D2-4C74-A6C5-0C371378C8A9}" dt="2023-03-27T10:31:52.738" v="19" actId="20577"/>
      <pc:docMkLst>
        <pc:docMk/>
      </pc:docMkLst>
      <pc:sldChg chg="modSp mod">
        <pc:chgData name="Anna Rosova" userId="330b0200d6fc9f1b" providerId="LiveId" clId="{F47A9D2D-D1D2-4C74-A6C5-0C371378C8A9}" dt="2023-03-27T10:31:52.738" v="19" actId="20577"/>
        <pc:sldMkLst>
          <pc:docMk/>
          <pc:sldMk cId="1144198670" sldId="262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671D3F-990C-4AFE-A0FA-BC64BC268BAF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439B482-108A-4BB3-8D19-F4BBD8140DD7}">
      <dgm:prSet/>
      <dgm:spPr/>
      <dgm:t>
        <a:bodyPr/>
        <a:lstStyle/>
        <a:p>
          <a:r>
            <a:rPr lang="en-US" b="1" dirty="0" err="1"/>
            <a:t>Seznam</a:t>
          </a:r>
          <a:r>
            <a:rPr lang="en-US" b="1" dirty="0"/>
            <a:t> </a:t>
          </a:r>
          <a:r>
            <a:rPr lang="en-US" b="1" dirty="0" err="1"/>
            <a:t>pokynů</a:t>
          </a:r>
          <a:r>
            <a:rPr lang="en-US" b="1" dirty="0"/>
            <a:t> Theodora </a:t>
          </a:r>
          <a:r>
            <a:rPr lang="en-US" b="1" dirty="0" err="1"/>
            <a:t>Savoryho</a:t>
          </a:r>
          <a:r>
            <a:rPr lang="en-US" b="1" dirty="0"/>
            <a:t> (1957)</a:t>
          </a:r>
          <a:endParaRPr lang="en-US" dirty="0"/>
        </a:p>
      </dgm:t>
    </dgm:pt>
    <dgm:pt modelId="{757D3CE3-27D1-42F3-9C6D-1EEA4E509205}" type="parTrans" cxnId="{2D591095-4F9E-44FF-875A-0039839B9058}">
      <dgm:prSet/>
      <dgm:spPr/>
      <dgm:t>
        <a:bodyPr/>
        <a:lstStyle/>
        <a:p>
          <a:endParaRPr lang="en-US"/>
        </a:p>
      </dgm:t>
    </dgm:pt>
    <dgm:pt modelId="{0E8F75EB-144F-426B-AD04-90941BBC1E39}" type="sibTrans" cxnId="{2D591095-4F9E-44FF-875A-0039839B9058}">
      <dgm:prSet/>
      <dgm:spPr/>
      <dgm:t>
        <a:bodyPr/>
        <a:lstStyle/>
        <a:p>
          <a:endParaRPr lang="en-US"/>
        </a:p>
      </dgm:t>
    </dgm:pt>
    <dgm:pt modelId="{BA9FAC94-3780-415A-B20B-46C571C08316}">
      <dgm:prSet/>
      <dgm:spPr/>
      <dgm:t>
        <a:bodyPr/>
        <a:lstStyle/>
        <a:p>
          <a:r>
            <a:rPr lang="en-US" dirty="0" err="1"/>
            <a:t>Překlad</a:t>
          </a:r>
          <a:r>
            <a:rPr lang="en-US" dirty="0"/>
            <a:t> </a:t>
          </a:r>
          <a:r>
            <a:rPr lang="en-US" dirty="0" err="1"/>
            <a:t>musí</a:t>
          </a:r>
          <a:r>
            <a:rPr lang="en-US" dirty="0"/>
            <a:t> </a:t>
          </a:r>
          <a:r>
            <a:rPr lang="en-US" dirty="0" err="1"/>
            <a:t>reprodukovat</a:t>
          </a:r>
          <a:r>
            <a:rPr lang="en-US" dirty="0"/>
            <a:t> </a:t>
          </a:r>
          <a:r>
            <a:rPr lang="en-US" dirty="0" err="1"/>
            <a:t>slova</a:t>
          </a:r>
          <a:r>
            <a:rPr lang="en-US" dirty="0"/>
            <a:t> </a:t>
          </a:r>
          <a:r>
            <a:rPr lang="en-US" dirty="0" err="1"/>
            <a:t>originálu</a:t>
          </a:r>
          <a:r>
            <a:rPr lang="en-US" dirty="0"/>
            <a:t>.</a:t>
          </a:r>
        </a:p>
      </dgm:t>
    </dgm:pt>
    <dgm:pt modelId="{30D96210-3CA3-4777-AA75-DC3DCF616871}" type="parTrans" cxnId="{E928BB47-8107-49C1-BB88-F5DA858766F5}">
      <dgm:prSet/>
      <dgm:spPr/>
      <dgm:t>
        <a:bodyPr/>
        <a:lstStyle/>
        <a:p>
          <a:endParaRPr lang="en-US"/>
        </a:p>
      </dgm:t>
    </dgm:pt>
    <dgm:pt modelId="{F8F10E77-14FE-4B9C-ABC2-D9D0C222797A}" type="sibTrans" cxnId="{E928BB47-8107-49C1-BB88-F5DA858766F5}">
      <dgm:prSet/>
      <dgm:spPr/>
      <dgm:t>
        <a:bodyPr/>
        <a:lstStyle/>
        <a:p>
          <a:endParaRPr lang="en-US"/>
        </a:p>
      </dgm:t>
    </dgm:pt>
    <dgm:pt modelId="{AED969C2-D5DC-4D69-8065-2CD60CF6D158}">
      <dgm:prSet/>
      <dgm:spPr/>
      <dgm:t>
        <a:bodyPr/>
        <a:lstStyle/>
        <a:p>
          <a:r>
            <a:rPr lang="en-US" dirty="0" err="1"/>
            <a:t>Překlad</a:t>
          </a:r>
          <a:r>
            <a:rPr lang="en-US" dirty="0"/>
            <a:t> </a:t>
          </a:r>
          <a:r>
            <a:rPr lang="en-US" dirty="0" err="1"/>
            <a:t>musí</a:t>
          </a:r>
          <a:r>
            <a:rPr lang="en-US" dirty="0"/>
            <a:t> </a:t>
          </a:r>
          <a:r>
            <a:rPr lang="en-US" dirty="0" err="1"/>
            <a:t>reprodukovat</a:t>
          </a:r>
          <a:r>
            <a:rPr lang="en-US" dirty="0"/>
            <a:t> </a:t>
          </a:r>
          <a:r>
            <a:rPr lang="en-US" dirty="0" err="1"/>
            <a:t>ideje</a:t>
          </a:r>
          <a:r>
            <a:rPr lang="en-US" dirty="0"/>
            <a:t> </a:t>
          </a:r>
          <a:r>
            <a:rPr lang="en-US" dirty="0" err="1"/>
            <a:t>originálu</a:t>
          </a:r>
          <a:r>
            <a:rPr lang="en-US" dirty="0"/>
            <a:t>.</a:t>
          </a:r>
        </a:p>
      </dgm:t>
    </dgm:pt>
    <dgm:pt modelId="{F124BB08-C068-4E3B-914F-0866AE8C8FEC}" type="parTrans" cxnId="{9EAB4162-9E32-4FF5-BE3D-FAC8348FF800}">
      <dgm:prSet/>
      <dgm:spPr/>
      <dgm:t>
        <a:bodyPr/>
        <a:lstStyle/>
        <a:p>
          <a:endParaRPr lang="en-US"/>
        </a:p>
      </dgm:t>
    </dgm:pt>
    <dgm:pt modelId="{6D8DB084-3590-4646-9B3B-19F258C6C269}" type="sibTrans" cxnId="{9EAB4162-9E32-4FF5-BE3D-FAC8348FF800}">
      <dgm:prSet/>
      <dgm:spPr/>
      <dgm:t>
        <a:bodyPr/>
        <a:lstStyle/>
        <a:p>
          <a:endParaRPr lang="en-US"/>
        </a:p>
      </dgm:t>
    </dgm:pt>
    <dgm:pt modelId="{BF7ED32B-5F3E-4312-9D3D-434ABA5B6BB4}">
      <dgm:prSet/>
      <dgm:spPr/>
      <dgm:t>
        <a:bodyPr/>
        <a:lstStyle/>
        <a:p>
          <a:r>
            <a:rPr lang="en-US" dirty="0" err="1"/>
            <a:t>Překlad</a:t>
          </a:r>
          <a:r>
            <a:rPr lang="en-US" dirty="0"/>
            <a:t> se </a:t>
          </a:r>
          <a:r>
            <a:rPr lang="en-US" dirty="0" err="1"/>
            <a:t>má</a:t>
          </a:r>
          <a:r>
            <a:rPr lang="en-US" dirty="0"/>
            <a:t> d</a:t>
          </a:r>
          <a:r>
            <a:rPr lang="cs-CZ" dirty="0"/>
            <a:t>á</a:t>
          </a:r>
          <a:r>
            <a:rPr lang="en-US" dirty="0"/>
            <a:t>t č</a:t>
          </a:r>
          <a:r>
            <a:rPr lang="cs-CZ" dirty="0"/>
            <a:t>í</a:t>
          </a:r>
          <a:r>
            <a:rPr lang="en-US" dirty="0" err="1"/>
            <a:t>st</a:t>
          </a:r>
          <a:r>
            <a:rPr lang="en-US" dirty="0"/>
            <a:t> </a:t>
          </a:r>
          <a:r>
            <a:rPr lang="en-US" dirty="0" err="1"/>
            <a:t>jako</a:t>
          </a:r>
          <a:r>
            <a:rPr lang="en-US" dirty="0"/>
            <a:t> </a:t>
          </a:r>
          <a:r>
            <a:rPr lang="en-US" dirty="0" err="1"/>
            <a:t>originál</a:t>
          </a:r>
          <a:r>
            <a:rPr lang="en-US" dirty="0"/>
            <a:t>.</a:t>
          </a:r>
        </a:p>
      </dgm:t>
    </dgm:pt>
    <dgm:pt modelId="{AC3FCCE7-83D6-4983-9E19-0EAD5BDD9B4D}" type="parTrans" cxnId="{9EA25A60-C4DF-46AA-9649-8BAB9B184EE9}">
      <dgm:prSet/>
      <dgm:spPr/>
      <dgm:t>
        <a:bodyPr/>
        <a:lstStyle/>
        <a:p>
          <a:endParaRPr lang="en-US"/>
        </a:p>
      </dgm:t>
    </dgm:pt>
    <dgm:pt modelId="{206EC3DC-4F32-44AC-AC97-0529BE7CD387}" type="sibTrans" cxnId="{9EA25A60-C4DF-46AA-9649-8BAB9B184EE9}">
      <dgm:prSet/>
      <dgm:spPr/>
      <dgm:t>
        <a:bodyPr/>
        <a:lstStyle/>
        <a:p>
          <a:endParaRPr lang="en-US"/>
        </a:p>
      </dgm:t>
    </dgm:pt>
    <dgm:pt modelId="{3F38A5DD-5E29-43A5-AC4E-F61C832B10DE}">
      <dgm:prSet/>
      <dgm:spPr/>
      <dgm:t>
        <a:bodyPr/>
        <a:lstStyle/>
        <a:p>
          <a:r>
            <a:rPr lang="en-US" dirty="0" err="1"/>
            <a:t>Překlad</a:t>
          </a:r>
          <a:r>
            <a:rPr lang="en-US" dirty="0"/>
            <a:t> </a:t>
          </a:r>
          <a:r>
            <a:rPr lang="en-US" dirty="0" err="1"/>
            <a:t>má</a:t>
          </a:r>
          <a:r>
            <a:rPr lang="en-US" dirty="0"/>
            <a:t> b</a:t>
          </a:r>
          <a:r>
            <a:rPr lang="cs-CZ" dirty="0"/>
            <a:t>ý</a:t>
          </a:r>
          <a:r>
            <a:rPr lang="en-US" dirty="0"/>
            <a:t>t </a:t>
          </a:r>
          <a:r>
            <a:rPr lang="en-US" dirty="0" err="1"/>
            <a:t>čten</a:t>
          </a:r>
          <a:r>
            <a:rPr lang="en-US" dirty="0"/>
            <a:t> </a:t>
          </a:r>
          <a:r>
            <a:rPr lang="en-US" dirty="0" err="1"/>
            <a:t>jako</a:t>
          </a:r>
          <a:r>
            <a:rPr lang="en-US" dirty="0"/>
            <a:t> </a:t>
          </a:r>
          <a:r>
            <a:rPr lang="en-US" dirty="0" err="1"/>
            <a:t>překlad</a:t>
          </a:r>
          <a:r>
            <a:rPr lang="en-US" dirty="0"/>
            <a:t>.</a:t>
          </a:r>
        </a:p>
      </dgm:t>
    </dgm:pt>
    <dgm:pt modelId="{F22632ED-9266-43DC-9103-EE418B9F3594}" type="parTrans" cxnId="{A3432E0C-0DD1-4F9A-B71C-CC4EFCF2B7C2}">
      <dgm:prSet/>
      <dgm:spPr/>
      <dgm:t>
        <a:bodyPr/>
        <a:lstStyle/>
        <a:p>
          <a:endParaRPr lang="en-US"/>
        </a:p>
      </dgm:t>
    </dgm:pt>
    <dgm:pt modelId="{E86C7390-A1EE-4A52-BC68-8BEDC0CE03CA}" type="sibTrans" cxnId="{A3432E0C-0DD1-4F9A-B71C-CC4EFCF2B7C2}">
      <dgm:prSet/>
      <dgm:spPr/>
      <dgm:t>
        <a:bodyPr/>
        <a:lstStyle/>
        <a:p>
          <a:endParaRPr lang="en-US"/>
        </a:p>
      </dgm:t>
    </dgm:pt>
    <dgm:pt modelId="{FDB12B1A-E98F-4A5A-9CEB-2D8B0EDD67DF}">
      <dgm:prSet/>
      <dgm:spPr/>
      <dgm:t>
        <a:bodyPr/>
        <a:lstStyle/>
        <a:p>
          <a:r>
            <a:rPr lang="en-US"/>
            <a:t>Překlad by měl odrážet styl originálu.</a:t>
          </a:r>
        </a:p>
      </dgm:t>
    </dgm:pt>
    <dgm:pt modelId="{F153913E-8D02-4DA2-8B30-76E6E61AA96B}" type="parTrans" cxnId="{B4FC1DB7-D3DF-455E-9391-0F20FAA2246E}">
      <dgm:prSet/>
      <dgm:spPr/>
      <dgm:t>
        <a:bodyPr/>
        <a:lstStyle/>
        <a:p>
          <a:endParaRPr lang="en-US"/>
        </a:p>
      </dgm:t>
    </dgm:pt>
    <dgm:pt modelId="{397F512A-A576-4BC9-8F67-F0CFF5FABE9F}" type="sibTrans" cxnId="{B4FC1DB7-D3DF-455E-9391-0F20FAA2246E}">
      <dgm:prSet/>
      <dgm:spPr/>
      <dgm:t>
        <a:bodyPr/>
        <a:lstStyle/>
        <a:p>
          <a:endParaRPr lang="en-US"/>
        </a:p>
      </dgm:t>
    </dgm:pt>
    <dgm:pt modelId="{666D8C19-2BC8-4FA6-9443-D99F4697C6B4}">
      <dgm:prSet/>
      <dgm:spPr/>
      <dgm:t>
        <a:bodyPr/>
        <a:lstStyle/>
        <a:p>
          <a:r>
            <a:rPr lang="en-US" dirty="0" err="1"/>
            <a:t>Překlad</a:t>
          </a:r>
          <a:r>
            <a:rPr lang="en-US" dirty="0"/>
            <a:t> by </a:t>
          </a:r>
          <a:r>
            <a:rPr lang="en-US" dirty="0" err="1"/>
            <a:t>měl</a:t>
          </a:r>
          <a:r>
            <a:rPr lang="en-US" dirty="0"/>
            <a:t> </a:t>
          </a:r>
          <a:r>
            <a:rPr lang="en-US" dirty="0" err="1"/>
            <a:t>ukazovat</a:t>
          </a:r>
          <a:r>
            <a:rPr lang="en-US" dirty="0"/>
            <a:t> </a:t>
          </a:r>
          <a:r>
            <a:rPr lang="en-US" dirty="0" err="1"/>
            <a:t>styl</a:t>
          </a:r>
          <a:r>
            <a:rPr lang="en-US" dirty="0"/>
            <a:t> </a:t>
          </a:r>
          <a:r>
            <a:rPr lang="en-US" dirty="0" err="1"/>
            <a:t>překladatelův</a:t>
          </a:r>
          <a:r>
            <a:rPr lang="en-US" dirty="0"/>
            <a:t>.</a:t>
          </a:r>
        </a:p>
      </dgm:t>
    </dgm:pt>
    <dgm:pt modelId="{834645DC-19E5-4E6B-B5EB-A07276350934}" type="parTrans" cxnId="{1D92A927-5F42-4FBC-A6A5-D807696F5316}">
      <dgm:prSet/>
      <dgm:spPr/>
      <dgm:t>
        <a:bodyPr/>
        <a:lstStyle/>
        <a:p>
          <a:endParaRPr lang="en-US"/>
        </a:p>
      </dgm:t>
    </dgm:pt>
    <dgm:pt modelId="{1EE99DC4-022A-4AB1-A454-53FDF0C344BA}" type="sibTrans" cxnId="{1D92A927-5F42-4FBC-A6A5-D807696F5316}">
      <dgm:prSet/>
      <dgm:spPr/>
      <dgm:t>
        <a:bodyPr/>
        <a:lstStyle/>
        <a:p>
          <a:endParaRPr lang="en-US"/>
        </a:p>
      </dgm:t>
    </dgm:pt>
    <dgm:pt modelId="{BF92CE8A-B854-4653-927E-8D28FD797712}">
      <dgm:prSet/>
      <dgm:spPr/>
      <dgm:t>
        <a:bodyPr/>
        <a:lstStyle/>
        <a:p>
          <a:r>
            <a:rPr lang="en-US" dirty="0" err="1"/>
            <a:t>Překlad</a:t>
          </a:r>
          <a:r>
            <a:rPr lang="en-US" dirty="0"/>
            <a:t> by </a:t>
          </a:r>
          <a:r>
            <a:rPr lang="en-US" dirty="0" err="1"/>
            <a:t>měl</a:t>
          </a:r>
          <a:r>
            <a:rPr lang="en-US" dirty="0"/>
            <a:t> b</a:t>
          </a:r>
          <a:r>
            <a:rPr lang="cs-CZ" dirty="0"/>
            <a:t>ý</a:t>
          </a:r>
          <a:r>
            <a:rPr lang="en-US" dirty="0"/>
            <a:t>t </a:t>
          </a:r>
          <a:r>
            <a:rPr lang="en-US" dirty="0" err="1"/>
            <a:t>čten</a:t>
          </a:r>
          <a:r>
            <a:rPr lang="en-US" dirty="0"/>
            <a:t> </a:t>
          </a:r>
          <a:r>
            <a:rPr lang="en-US" dirty="0" err="1"/>
            <a:t>jako</a:t>
          </a:r>
          <a:r>
            <a:rPr lang="en-US" dirty="0"/>
            <a:t> text </a:t>
          </a:r>
          <a:r>
            <a:rPr lang="en-US" dirty="0" err="1"/>
            <a:t>náležející</a:t>
          </a:r>
          <a:r>
            <a:rPr lang="en-US" dirty="0"/>
            <a:t> do </a:t>
          </a:r>
          <a:r>
            <a:rPr lang="en-US" dirty="0" err="1"/>
            <a:t>doby</a:t>
          </a:r>
          <a:r>
            <a:rPr lang="en-US" dirty="0"/>
            <a:t> </a:t>
          </a:r>
          <a:r>
            <a:rPr lang="en-US" dirty="0" err="1"/>
            <a:t>originálu</a:t>
          </a:r>
          <a:r>
            <a:rPr lang="en-US" dirty="0"/>
            <a:t>.</a:t>
          </a:r>
        </a:p>
      </dgm:t>
    </dgm:pt>
    <dgm:pt modelId="{9C59FD7E-2FD3-4157-B45C-91AC45AB60FE}" type="parTrans" cxnId="{28A74509-4BA3-4954-B9AA-78FBC42CB732}">
      <dgm:prSet/>
      <dgm:spPr/>
      <dgm:t>
        <a:bodyPr/>
        <a:lstStyle/>
        <a:p>
          <a:endParaRPr lang="en-US"/>
        </a:p>
      </dgm:t>
    </dgm:pt>
    <dgm:pt modelId="{E84D83A5-2A60-4F52-B36B-8584F3776B1F}" type="sibTrans" cxnId="{28A74509-4BA3-4954-B9AA-78FBC42CB732}">
      <dgm:prSet/>
      <dgm:spPr/>
      <dgm:t>
        <a:bodyPr/>
        <a:lstStyle/>
        <a:p>
          <a:endParaRPr lang="en-US"/>
        </a:p>
      </dgm:t>
    </dgm:pt>
    <dgm:pt modelId="{70695394-0291-4933-BF7B-25714052A6FF}">
      <dgm:prSet/>
      <dgm:spPr/>
      <dgm:t>
        <a:bodyPr/>
        <a:lstStyle/>
        <a:p>
          <a:r>
            <a:rPr lang="en-US" dirty="0" err="1"/>
            <a:t>Překlad</a:t>
          </a:r>
          <a:r>
            <a:rPr lang="en-US" dirty="0"/>
            <a:t> by </a:t>
          </a:r>
          <a:r>
            <a:rPr lang="en-US" dirty="0" err="1"/>
            <a:t>měl</a:t>
          </a:r>
          <a:r>
            <a:rPr lang="en-US" dirty="0"/>
            <a:t> b</a:t>
          </a:r>
          <a:r>
            <a:rPr lang="cs-CZ" dirty="0"/>
            <a:t>ý</a:t>
          </a:r>
          <a:r>
            <a:rPr lang="en-US" dirty="0"/>
            <a:t>t </a:t>
          </a:r>
          <a:r>
            <a:rPr lang="en-US" dirty="0" err="1"/>
            <a:t>čten</a:t>
          </a:r>
          <a:r>
            <a:rPr lang="en-US" dirty="0"/>
            <a:t> </a:t>
          </a:r>
          <a:r>
            <a:rPr lang="en-US" dirty="0" err="1"/>
            <a:t>jako</a:t>
          </a:r>
          <a:r>
            <a:rPr lang="en-US" dirty="0"/>
            <a:t> text </a:t>
          </a:r>
          <a:r>
            <a:rPr lang="en-US" dirty="0" err="1"/>
            <a:t>náležející</a:t>
          </a:r>
          <a:r>
            <a:rPr lang="en-US" dirty="0"/>
            <a:t> do </a:t>
          </a:r>
          <a:r>
            <a:rPr lang="en-US" dirty="0" err="1"/>
            <a:t>doby</a:t>
          </a:r>
          <a:r>
            <a:rPr lang="en-US" dirty="0"/>
            <a:t> </a:t>
          </a:r>
          <a:r>
            <a:rPr lang="en-US" dirty="0" err="1"/>
            <a:t>překladatelovy</a:t>
          </a:r>
          <a:r>
            <a:rPr lang="en-US" dirty="0"/>
            <a:t>.</a:t>
          </a:r>
        </a:p>
      </dgm:t>
    </dgm:pt>
    <dgm:pt modelId="{3D62C494-7645-4586-BEDB-1D9A519BA993}" type="parTrans" cxnId="{09AEC8A2-48A9-44E9-9B4F-4BDB2F8A1C03}">
      <dgm:prSet/>
      <dgm:spPr/>
      <dgm:t>
        <a:bodyPr/>
        <a:lstStyle/>
        <a:p>
          <a:endParaRPr lang="en-US"/>
        </a:p>
      </dgm:t>
    </dgm:pt>
    <dgm:pt modelId="{71D878CE-4DE4-4D33-B898-17D9AEBAEC7C}" type="sibTrans" cxnId="{09AEC8A2-48A9-44E9-9B4F-4BDB2F8A1C03}">
      <dgm:prSet/>
      <dgm:spPr/>
      <dgm:t>
        <a:bodyPr/>
        <a:lstStyle/>
        <a:p>
          <a:endParaRPr lang="en-US"/>
        </a:p>
      </dgm:t>
    </dgm:pt>
    <dgm:pt modelId="{68B3C48E-53CA-48EB-8430-CF3C7545AC57}">
      <dgm:prSet/>
      <dgm:spPr/>
      <dgm:t>
        <a:bodyPr/>
        <a:lstStyle/>
        <a:p>
          <a:r>
            <a:rPr lang="en-US" dirty="0" err="1"/>
            <a:t>Překlad</a:t>
          </a:r>
          <a:r>
            <a:rPr lang="en-US" dirty="0"/>
            <a:t> </a:t>
          </a:r>
          <a:r>
            <a:rPr lang="en-US" dirty="0" err="1"/>
            <a:t>může</a:t>
          </a:r>
          <a:r>
            <a:rPr lang="en-US" dirty="0"/>
            <a:t> k </a:t>
          </a:r>
          <a:r>
            <a:rPr lang="en-US" dirty="0" err="1"/>
            <a:t>originálu</a:t>
          </a:r>
          <a:r>
            <a:rPr lang="en-US" dirty="0"/>
            <a:t> </a:t>
          </a:r>
          <a:r>
            <a:rPr lang="en-US" dirty="0" err="1"/>
            <a:t>něco</a:t>
          </a:r>
          <a:r>
            <a:rPr lang="en-US" dirty="0"/>
            <a:t> </a:t>
          </a:r>
          <a:r>
            <a:rPr lang="en-US" dirty="0" err="1"/>
            <a:t>přidávat</a:t>
          </a:r>
          <a:r>
            <a:rPr lang="en-US" dirty="0"/>
            <a:t> </a:t>
          </a:r>
          <a:r>
            <a:rPr lang="en-US" dirty="0" err="1"/>
            <a:t>nebo</a:t>
          </a:r>
          <a:r>
            <a:rPr lang="en-US" dirty="0"/>
            <a:t> z </a:t>
          </a:r>
          <a:r>
            <a:rPr lang="en-US" dirty="0" err="1"/>
            <a:t>něho</a:t>
          </a:r>
          <a:r>
            <a:rPr lang="en-US" dirty="0"/>
            <a:t> </a:t>
          </a:r>
          <a:r>
            <a:rPr lang="en-US" dirty="0" err="1"/>
            <a:t>něco</a:t>
          </a:r>
          <a:r>
            <a:rPr lang="en-US" dirty="0"/>
            <a:t> </a:t>
          </a:r>
          <a:r>
            <a:rPr lang="en-US" dirty="0" err="1"/>
            <a:t>vynechávat</a:t>
          </a:r>
          <a:r>
            <a:rPr lang="en-US" dirty="0"/>
            <a:t>.</a:t>
          </a:r>
        </a:p>
      </dgm:t>
    </dgm:pt>
    <dgm:pt modelId="{92F4D5C4-F736-4D88-80B0-A717752560B2}" type="parTrans" cxnId="{FDE1CE61-BD23-41D1-8930-B9140A94262B}">
      <dgm:prSet/>
      <dgm:spPr/>
      <dgm:t>
        <a:bodyPr/>
        <a:lstStyle/>
        <a:p>
          <a:endParaRPr lang="en-US"/>
        </a:p>
      </dgm:t>
    </dgm:pt>
    <dgm:pt modelId="{28434F9D-CF4C-4574-86EE-6BF9854769CC}" type="sibTrans" cxnId="{FDE1CE61-BD23-41D1-8930-B9140A94262B}">
      <dgm:prSet/>
      <dgm:spPr/>
      <dgm:t>
        <a:bodyPr/>
        <a:lstStyle/>
        <a:p>
          <a:endParaRPr lang="en-US"/>
        </a:p>
      </dgm:t>
    </dgm:pt>
    <dgm:pt modelId="{E1E4D595-2B80-4C3F-B71C-1A82D088BE99}">
      <dgm:prSet/>
      <dgm:spPr/>
      <dgm:t>
        <a:bodyPr/>
        <a:lstStyle/>
        <a:p>
          <a:r>
            <a:rPr lang="en-US" dirty="0" err="1"/>
            <a:t>Překlad</a:t>
          </a:r>
          <a:r>
            <a:rPr lang="en-US" dirty="0"/>
            <a:t> by </a:t>
          </a:r>
          <a:r>
            <a:rPr lang="en-US" dirty="0" err="1"/>
            <a:t>neměl</a:t>
          </a:r>
          <a:r>
            <a:rPr lang="en-US" dirty="0"/>
            <a:t> </a:t>
          </a:r>
          <a:r>
            <a:rPr lang="en-US" dirty="0" err="1"/>
            <a:t>nikdy</a:t>
          </a:r>
          <a:r>
            <a:rPr lang="en-US" dirty="0"/>
            <a:t> k </a:t>
          </a:r>
          <a:r>
            <a:rPr lang="en-US" dirty="0" err="1"/>
            <a:t>originálu</a:t>
          </a:r>
          <a:r>
            <a:rPr lang="en-US" dirty="0"/>
            <a:t> </a:t>
          </a:r>
          <a:r>
            <a:rPr lang="en-US" dirty="0" err="1"/>
            <a:t>nic</a:t>
          </a:r>
          <a:r>
            <a:rPr lang="en-US" dirty="0"/>
            <a:t> </a:t>
          </a:r>
          <a:r>
            <a:rPr lang="en-US" dirty="0" err="1"/>
            <a:t>přidávat</a:t>
          </a:r>
          <a:r>
            <a:rPr lang="en-US" dirty="0"/>
            <a:t> a </a:t>
          </a:r>
          <a:r>
            <a:rPr lang="en-US" dirty="0" err="1"/>
            <a:t>nic</a:t>
          </a:r>
          <a:r>
            <a:rPr lang="en-US" dirty="0"/>
            <a:t> z </a:t>
          </a:r>
          <a:r>
            <a:rPr lang="en-US" dirty="0" err="1"/>
            <a:t>něho</a:t>
          </a:r>
          <a:r>
            <a:rPr lang="en-US" dirty="0"/>
            <a:t> </a:t>
          </a:r>
          <a:r>
            <a:rPr lang="en-US" dirty="0" err="1"/>
            <a:t>vynechávat</a:t>
          </a:r>
          <a:r>
            <a:rPr lang="en-US" dirty="0"/>
            <a:t>.</a:t>
          </a:r>
        </a:p>
      </dgm:t>
    </dgm:pt>
    <dgm:pt modelId="{449524E7-5680-4A3C-9581-24F2162EFF49}" type="parTrans" cxnId="{1D0CC68F-B898-4990-8FB5-11359D5F3B42}">
      <dgm:prSet/>
      <dgm:spPr/>
      <dgm:t>
        <a:bodyPr/>
        <a:lstStyle/>
        <a:p>
          <a:endParaRPr lang="en-US"/>
        </a:p>
      </dgm:t>
    </dgm:pt>
    <dgm:pt modelId="{D4A5A24A-AFC4-467E-B120-B4304444C16C}" type="sibTrans" cxnId="{1D0CC68F-B898-4990-8FB5-11359D5F3B42}">
      <dgm:prSet/>
      <dgm:spPr/>
      <dgm:t>
        <a:bodyPr/>
        <a:lstStyle/>
        <a:p>
          <a:endParaRPr lang="en-US"/>
        </a:p>
      </dgm:t>
    </dgm:pt>
    <dgm:pt modelId="{44596E90-E6A9-454D-B3BD-99A0A34CA8D9}">
      <dgm:prSet/>
      <dgm:spPr/>
      <dgm:t>
        <a:bodyPr/>
        <a:lstStyle/>
        <a:p>
          <a:r>
            <a:rPr lang="en-US" dirty="0" err="1"/>
            <a:t>Překlad</a:t>
          </a:r>
          <a:r>
            <a:rPr lang="en-US" dirty="0"/>
            <a:t> </a:t>
          </a:r>
          <a:r>
            <a:rPr lang="en-US" dirty="0" err="1"/>
            <a:t>veršů</a:t>
          </a:r>
          <a:r>
            <a:rPr lang="en-US" dirty="0"/>
            <a:t> by </a:t>
          </a:r>
          <a:r>
            <a:rPr lang="en-US" dirty="0" err="1"/>
            <a:t>měl</a:t>
          </a:r>
          <a:r>
            <a:rPr lang="en-US" dirty="0"/>
            <a:t> b</a:t>
          </a:r>
          <a:r>
            <a:rPr lang="cs-CZ" dirty="0"/>
            <a:t>ý</a:t>
          </a:r>
          <a:r>
            <a:rPr lang="en-US" dirty="0"/>
            <a:t>t </a:t>
          </a:r>
          <a:r>
            <a:rPr lang="en-US" dirty="0" err="1"/>
            <a:t>proveden</a:t>
          </a:r>
          <a:r>
            <a:rPr lang="en-US" dirty="0"/>
            <a:t> v </a:t>
          </a:r>
          <a:r>
            <a:rPr lang="en-US" dirty="0" err="1"/>
            <a:t>próze</a:t>
          </a:r>
          <a:r>
            <a:rPr lang="en-US" dirty="0"/>
            <a:t>.</a:t>
          </a:r>
        </a:p>
      </dgm:t>
    </dgm:pt>
    <dgm:pt modelId="{C5F6B985-02A3-4885-BA75-1136AF1E0C4B}" type="parTrans" cxnId="{D53C5530-F703-4E68-A004-FD71E771B086}">
      <dgm:prSet/>
      <dgm:spPr/>
      <dgm:t>
        <a:bodyPr/>
        <a:lstStyle/>
        <a:p>
          <a:endParaRPr lang="en-US"/>
        </a:p>
      </dgm:t>
    </dgm:pt>
    <dgm:pt modelId="{8235539B-D4D6-4BB5-935F-AF734670C3D4}" type="sibTrans" cxnId="{D53C5530-F703-4E68-A004-FD71E771B086}">
      <dgm:prSet/>
      <dgm:spPr/>
      <dgm:t>
        <a:bodyPr/>
        <a:lstStyle/>
        <a:p>
          <a:endParaRPr lang="en-US"/>
        </a:p>
      </dgm:t>
    </dgm:pt>
    <dgm:pt modelId="{CC5EEDD6-8CB5-4F6C-8092-A593858EACD2}">
      <dgm:prSet/>
      <dgm:spPr/>
      <dgm:t>
        <a:bodyPr/>
        <a:lstStyle/>
        <a:p>
          <a:r>
            <a:rPr lang="en-US" dirty="0" err="1"/>
            <a:t>Verše</a:t>
          </a:r>
          <a:r>
            <a:rPr lang="en-US" dirty="0"/>
            <a:t> by </a:t>
          </a:r>
          <a:r>
            <a:rPr lang="en-US" dirty="0" err="1"/>
            <a:t>měly</a:t>
          </a:r>
          <a:r>
            <a:rPr lang="en-US" dirty="0"/>
            <a:t> b</a:t>
          </a:r>
          <a:r>
            <a:rPr lang="cs-CZ" dirty="0"/>
            <a:t>ý</a:t>
          </a:r>
          <a:r>
            <a:rPr lang="en-US" dirty="0"/>
            <a:t>t </a:t>
          </a:r>
          <a:r>
            <a:rPr lang="en-US" dirty="0" err="1"/>
            <a:t>překládány</a:t>
          </a:r>
          <a:r>
            <a:rPr lang="en-US" dirty="0"/>
            <a:t> </a:t>
          </a:r>
          <a:r>
            <a:rPr lang="en-US" dirty="0" err="1"/>
            <a:t>ve</a:t>
          </a:r>
          <a:r>
            <a:rPr lang="en-US" dirty="0"/>
            <a:t> </a:t>
          </a:r>
          <a:r>
            <a:rPr lang="en-US" dirty="0" err="1"/>
            <a:t>verších</a:t>
          </a:r>
          <a:r>
            <a:rPr lang="en-US" dirty="0"/>
            <a:t>. </a:t>
          </a:r>
        </a:p>
      </dgm:t>
    </dgm:pt>
    <dgm:pt modelId="{EE8A2597-9500-4F88-958D-3FED59033CAD}" type="parTrans" cxnId="{C55F6D71-8BA3-4642-B335-866C789E9FE8}">
      <dgm:prSet/>
      <dgm:spPr/>
      <dgm:t>
        <a:bodyPr/>
        <a:lstStyle/>
        <a:p>
          <a:endParaRPr lang="en-US"/>
        </a:p>
      </dgm:t>
    </dgm:pt>
    <dgm:pt modelId="{F60DAB9F-DC56-4B3A-87D3-849B05CD6E95}" type="sibTrans" cxnId="{C55F6D71-8BA3-4642-B335-866C789E9FE8}">
      <dgm:prSet/>
      <dgm:spPr/>
      <dgm:t>
        <a:bodyPr/>
        <a:lstStyle/>
        <a:p>
          <a:endParaRPr lang="en-US"/>
        </a:p>
      </dgm:t>
    </dgm:pt>
    <dgm:pt modelId="{628A8377-F0CE-4038-8CB6-6BD53BBE358D}" type="pres">
      <dgm:prSet presAssocID="{4F671D3F-990C-4AFE-A0FA-BC64BC268BAF}" presName="Name0" presStyleCnt="0">
        <dgm:presLayoutVars>
          <dgm:dir/>
          <dgm:resizeHandles val="exact"/>
        </dgm:presLayoutVars>
      </dgm:prSet>
      <dgm:spPr/>
    </dgm:pt>
    <dgm:pt modelId="{9125AB89-54B0-431A-A0CE-56C4959891E3}" type="pres">
      <dgm:prSet presAssocID="{F439B482-108A-4BB3-8D19-F4BBD8140DD7}" presName="node" presStyleLbl="node1" presStyleIdx="0" presStyleCnt="1">
        <dgm:presLayoutVars>
          <dgm:bulletEnabled val="1"/>
        </dgm:presLayoutVars>
      </dgm:prSet>
      <dgm:spPr/>
    </dgm:pt>
  </dgm:ptLst>
  <dgm:cxnLst>
    <dgm:cxn modelId="{4C1DF705-D8A1-4A95-9EAE-6B44E00B005D}" type="presOf" srcId="{666D8C19-2BC8-4FA6-9443-D99F4697C6B4}" destId="{9125AB89-54B0-431A-A0CE-56C4959891E3}" srcOrd="0" destOrd="6" presId="urn:microsoft.com/office/officeart/2016/7/layout/RepeatingBendingProcessNew"/>
    <dgm:cxn modelId="{28A74509-4BA3-4954-B9AA-78FBC42CB732}" srcId="{F439B482-108A-4BB3-8D19-F4BBD8140DD7}" destId="{BF92CE8A-B854-4653-927E-8D28FD797712}" srcOrd="6" destOrd="0" parTransId="{9C59FD7E-2FD3-4157-B45C-91AC45AB60FE}" sibTransId="{E84D83A5-2A60-4F52-B36B-8584F3776B1F}"/>
    <dgm:cxn modelId="{A3432E0C-0DD1-4F9A-B71C-CC4EFCF2B7C2}" srcId="{F439B482-108A-4BB3-8D19-F4BBD8140DD7}" destId="{3F38A5DD-5E29-43A5-AC4E-F61C832B10DE}" srcOrd="3" destOrd="0" parTransId="{F22632ED-9266-43DC-9103-EE418B9F3594}" sibTransId="{E86C7390-A1EE-4A52-BC68-8BEDC0CE03CA}"/>
    <dgm:cxn modelId="{55C74E24-8F38-4436-9378-F735378B57DA}" type="presOf" srcId="{BA9FAC94-3780-415A-B20B-46C571C08316}" destId="{9125AB89-54B0-431A-A0CE-56C4959891E3}" srcOrd="0" destOrd="1" presId="urn:microsoft.com/office/officeart/2016/7/layout/RepeatingBendingProcessNew"/>
    <dgm:cxn modelId="{1D92A927-5F42-4FBC-A6A5-D807696F5316}" srcId="{F439B482-108A-4BB3-8D19-F4BBD8140DD7}" destId="{666D8C19-2BC8-4FA6-9443-D99F4697C6B4}" srcOrd="5" destOrd="0" parTransId="{834645DC-19E5-4E6B-B5EB-A07276350934}" sibTransId="{1EE99DC4-022A-4AB1-A454-53FDF0C344BA}"/>
    <dgm:cxn modelId="{D53C5530-F703-4E68-A004-FD71E771B086}" srcId="{F439B482-108A-4BB3-8D19-F4BBD8140DD7}" destId="{44596E90-E6A9-454D-B3BD-99A0A34CA8D9}" srcOrd="10" destOrd="0" parTransId="{C5F6B985-02A3-4885-BA75-1136AF1E0C4B}" sibTransId="{8235539B-D4D6-4BB5-935F-AF734670C3D4}"/>
    <dgm:cxn modelId="{E75A0C5B-CCDD-4B3E-A65E-4BA0E4DCB56F}" type="presOf" srcId="{68B3C48E-53CA-48EB-8430-CF3C7545AC57}" destId="{9125AB89-54B0-431A-A0CE-56C4959891E3}" srcOrd="0" destOrd="9" presId="urn:microsoft.com/office/officeart/2016/7/layout/RepeatingBendingProcessNew"/>
    <dgm:cxn modelId="{95BE295F-5E4E-459E-9242-11A5A2106481}" type="presOf" srcId="{3F38A5DD-5E29-43A5-AC4E-F61C832B10DE}" destId="{9125AB89-54B0-431A-A0CE-56C4959891E3}" srcOrd="0" destOrd="4" presId="urn:microsoft.com/office/officeart/2016/7/layout/RepeatingBendingProcessNew"/>
    <dgm:cxn modelId="{9EA25A60-C4DF-46AA-9649-8BAB9B184EE9}" srcId="{F439B482-108A-4BB3-8D19-F4BBD8140DD7}" destId="{BF7ED32B-5F3E-4312-9D3D-434ABA5B6BB4}" srcOrd="2" destOrd="0" parTransId="{AC3FCCE7-83D6-4983-9E19-0EAD5BDD9B4D}" sibTransId="{206EC3DC-4F32-44AC-AC97-0529BE7CD387}"/>
    <dgm:cxn modelId="{FDE1CE61-BD23-41D1-8930-B9140A94262B}" srcId="{F439B482-108A-4BB3-8D19-F4BBD8140DD7}" destId="{68B3C48E-53CA-48EB-8430-CF3C7545AC57}" srcOrd="8" destOrd="0" parTransId="{92F4D5C4-F736-4D88-80B0-A717752560B2}" sibTransId="{28434F9D-CF4C-4574-86EE-6BF9854769CC}"/>
    <dgm:cxn modelId="{9EAB4162-9E32-4FF5-BE3D-FAC8348FF800}" srcId="{F439B482-108A-4BB3-8D19-F4BBD8140DD7}" destId="{AED969C2-D5DC-4D69-8065-2CD60CF6D158}" srcOrd="1" destOrd="0" parTransId="{F124BB08-C068-4E3B-914F-0866AE8C8FEC}" sibTransId="{6D8DB084-3590-4646-9B3B-19F258C6C269}"/>
    <dgm:cxn modelId="{E928BB47-8107-49C1-BB88-F5DA858766F5}" srcId="{F439B482-108A-4BB3-8D19-F4BBD8140DD7}" destId="{BA9FAC94-3780-415A-B20B-46C571C08316}" srcOrd="0" destOrd="0" parTransId="{30D96210-3CA3-4777-AA75-DC3DCF616871}" sibTransId="{F8F10E77-14FE-4B9C-ABC2-D9D0C222797A}"/>
    <dgm:cxn modelId="{C55F6D71-8BA3-4642-B335-866C789E9FE8}" srcId="{F439B482-108A-4BB3-8D19-F4BBD8140DD7}" destId="{CC5EEDD6-8CB5-4F6C-8092-A593858EACD2}" srcOrd="11" destOrd="0" parTransId="{EE8A2597-9500-4F88-958D-3FED59033CAD}" sibTransId="{F60DAB9F-DC56-4B3A-87D3-849B05CD6E95}"/>
    <dgm:cxn modelId="{693F6F85-4A33-42C9-A4D7-CA5F4A362B53}" type="presOf" srcId="{E1E4D595-2B80-4C3F-B71C-1A82D088BE99}" destId="{9125AB89-54B0-431A-A0CE-56C4959891E3}" srcOrd="0" destOrd="10" presId="urn:microsoft.com/office/officeart/2016/7/layout/RepeatingBendingProcessNew"/>
    <dgm:cxn modelId="{1D0CC68F-B898-4990-8FB5-11359D5F3B42}" srcId="{F439B482-108A-4BB3-8D19-F4BBD8140DD7}" destId="{E1E4D595-2B80-4C3F-B71C-1A82D088BE99}" srcOrd="9" destOrd="0" parTransId="{449524E7-5680-4A3C-9581-24F2162EFF49}" sibTransId="{D4A5A24A-AFC4-467E-B120-B4304444C16C}"/>
    <dgm:cxn modelId="{2D591095-4F9E-44FF-875A-0039839B9058}" srcId="{4F671D3F-990C-4AFE-A0FA-BC64BC268BAF}" destId="{F439B482-108A-4BB3-8D19-F4BBD8140DD7}" srcOrd="0" destOrd="0" parTransId="{757D3CE3-27D1-42F3-9C6D-1EEA4E509205}" sibTransId="{0E8F75EB-144F-426B-AD04-90941BBC1E39}"/>
    <dgm:cxn modelId="{09AEC8A2-48A9-44E9-9B4F-4BDB2F8A1C03}" srcId="{F439B482-108A-4BB3-8D19-F4BBD8140DD7}" destId="{70695394-0291-4933-BF7B-25714052A6FF}" srcOrd="7" destOrd="0" parTransId="{3D62C494-7645-4586-BEDB-1D9A519BA993}" sibTransId="{71D878CE-4DE4-4D33-B898-17D9AEBAEC7C}"/>
    <dgm:cxn modelId="{BBBFF4A4-59C4-4473-AB59-FF10471C6707}" type="presOf" srcId="{4F671D3F-990C-4AFE-A0FA-BC64BC268BAF}" destId="{628A8377-F0CE-4038-8CB6-6BD53BBE358D}" srcOrd="0" destOrd="0" presId="urn:microsoft.com/office/officeart/2016/7/layout/RepeatingBendingProcessNew"/>
    <dgm:cxn modelId="{DF1040B1-F53E-4BF7-9DC1-B7C6CE8F593D}" type="presOf" srcId="{70695394-0291-4933-BF7B-25714052A6FF}" destId="{9125AB89-54B0-431A-A0CE-56C4959891E3}" srcOrd="0" destOrd="8" presId="urn:microsoft.com/office/officeart/2016/7/layout/RepeatingBendingProcessNew"/>
    <dgm:cxn modelId="{B4FC1DB7-D3DF-455E-9391-0F20FAA2246E}" srcId="{F439B482-108A-4BB3-8D19-F4BBD8140DD7}" destId="{FDB12B1A-E98F-4A5A-9CEB-2D8B0EDD67DF}" srcOrd="4" destOrd="0" parTransId="{F153913E-8D02-4DA2-8B30-76E6E61AA96B}" sibTransId="{397F512A-A576-4BC9-8F67-F0CFF5FABE9F}"/>
    <dgm:cxn modelId="{61F2ADC4-E163-439D-8EEF-2E4B92E0C3AE}" type="presOf" srcId="{BF92CE8A-B854-4653-927E-8D28FD797712}" destId="{9125AB89-54B0-431A-A0CE-56C4959891E3}" srcOrd="0" destOrd="7" presId="urn:microsoft.com/office/officeart/2016/7/layout/RepeatingBendingProcessNew"/>
    <dgm:cxn modelId="{F3E22EDA-5B58-48F6-8894-2104CEE6AA7F}" type="presOf" srcId="{F439B482-108A-4BB3-8D19-F4BBD8140DD7}" destId="{9125AB89-54B0-431A-A0CE-56C4959891E3}" srcOrd="0" destOrd="0" presId="urn:microsoft.com/office/officeart/2016/7/layout/RepeatingBendingProcessNew"/>
    <dgm:cxn modelId="{306783DB-7D29-43AE-836B-1A16D271B959}" type="presOf" srcId="{CC5EEDD6-8CB5-4F6C-8092-A593858EACD2}" destId="{9125AB89-54B0-431A-A0CE-56C4959891E3}" srcOrd="0" destOrd="12" presId="urn:microsoft.com/office/officeart/2016/7/layout/RepeatingBendingProcessNew"/>
    <dgm:cxn modelId="{19F528EE-80C7-4ACF-876F-BFEDA243F0EE}" type="presOf" srcId="{FDB12B1A-E98F-4A5A-9CEB-2D8B0EDD67DF}" destId="{9125AB89-54B0-431A-A0CE-56C4959891E3}" srcOrd="0" destOrd="5" presId="urn:microsoft.com/office/officeart/2016/7/layout/RepeatingBendingProcessNew"/>
    <dgm:cxn modelId="{43C472F2-663F-4381-BAFB-0A8F0B20D973}" type="presOf" srcId="{AED969C2-D5DC-4D69-8065-2CD60CF6D158}" destId="{9125AB89-54B0-431A-A0CE-56C4959891E3}" srcOrd="0" destOrd="2" presId="urn:microsoft.com/office/officeart/2016/7/layout/RepeatingBendingProcessNew"/>
    <dgm:cxn modelId="{9094ABF8-2BEA-4FDE-81EB-4E5E30F9FDD8}" type="presOf" srcId="{44596E90-E6A9-454D-B3BD-99A0A34CA8D9}" destId="{9125AB89-54B0-431A-A0CE-56C4959891E3}" srcOrd="0" destOrd="11" presId="urn:microsoft.com/office/officeart/2016/7/layout/RepeatingBendingProcessNew"/>
    <dgm:cxn modelId="{0CCD11FF-AE34-4831-97DD-E243729725F3}" type="presOf" srcId="{BF7ED32B-5F3E-4312-9D3D-434ABA5B6BB4}" destId="{9125AB89-54B0-431A-A0CE-56C4959891E3}" srcOrd="0" destOrd="3" presId="urn:microsoft.com/office/officeart/2016/7/layout/RepeatingBendingProcessNew"/>
    <dgm:cxn modelId="{1AC033F3-5F3D-4FA3-A488-58DF3C581AD1}" type="presParOf" srcId="{628A8377-F0CE-4038-8CB6-6BD53BBE358D}" destId="{9125AB89-54B0-431A-A0CE-56C4959891E3}" srcOrd="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25AB89-54B0-431A-A0CE-56C4959891E3}">
      <dsp:nvSpPr>
        <dsp:cNvPr id="0" name=""/>
        <dsp:cNvSpPr/>
      </dsp:nvSpPr>
      <dsp:spPr>
        <a:xfrm>
          <a:off x="497226" y="1291"/>
          <a:ext cx="8347928" cy="500875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9055" tIns="429376" rIns="409055" bIns="429376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 err="1"/>
            <a:t>Seznam</a:t>
          </a:r>
          <a:r>
            <a:rPr lang="en-US" sz="2400" b="1" kern="1200" dirty="0"/>
            <a:t> </a:t>
          </a:r>
          <a:r>
            <a:rPr lang="en-US" sz="2400" b="1" kern="1200" dirty="0" err="1"/>
            <a:t>pokynů</a:t>
          </a:r>
          <a:r>
            <a:rPr lang="en-US" sz="2400" b="1" kern="1200" dirty="0"/>
            <a:t> Theodora </a:t>
          </a:r>
          <a:r>
            <a:rPr lang="en-US" sz="2400" b="1" kern="1200" dirty="0" err="1"/>
            <a:t>Savoryho</a:t>
          </a:r>
          <a:r>
            <a:rPr lang="en-US" sz="2400" b="1" kern="1200" dirty="0"/>
            <a:t> (1957)</a:t>
          </a:r>
          <a:endParaRPr lang="en-US" sz="24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 err="1"/>
            <a:t>Překlad</a:t>
          </a:r>
          <a:r>
            <a:rPr lang="en-US" sz="1900" kern="1200" dirty="0"/>
            <a:t> </a:t>
          </a:r>
          <a:r>
            <a:rPr lang="en-US" sz="1900" kern="1200" dirty="0" err="1"/>
            <a:t>musí</a:t>
          </a:r>
          <a:r>
            <a:rPr lang="en-US" sz="1900" kern="1200" dirty="0"/>
            <a:t> </a:t>
          </a:r>
          <a:r>
            <a:rPr lang="en-US" sz="1900" kern="1200" dirty="0" err="1"/>
            <a:t>reprodukovat</a:t>
          </a:r>
          <a:r>
            <a:rPr lang="en-US" sz="1900" kern="1200" dirty="0"/>
            <a:t> </a:t>
          </a:r>
          <a:r>
            <a:rPr lang="en-US" sz="1900" kern="1200" dirty="0" err="1"/>
            <a:t>slova</a:t>
          </a:r>
          <a:r>
            <a:rPr lang="en-US" sz="1900" kern="1200" dirty="0"/>
            <a:t> </a:t>
          </a:r>
          <a:r>
            <a:rPr lang="en-US" sz="1900" kern="1200" dirty="0" err="1"/>
            <a:t>originálu</a:t>
          </a:r>
          <a:r>
            <a:rPr lang="en-US" sz="1900" kern="1200" dirty="0"/>
            <a:t>.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 err="1"/>
            <a:t>Překlad</a:t>
          </a:r>
          <a:r>
            <a:rPr lang="en-US" sz="1900" kern="1200" dirty="0"/>
            <a:t> </a:t>
          </a:r>
          <a:r>
            <a:rPr lang="en-US" sz="1900" kern="1200" dirty="0" err="1"/>
            <a:t>musí</a:t>
          </a:r>
          <a:r>
            <a:rPr lang="en-US" sz="1900" kern="1200" dirty="0"/>
            <a:t> </a:t>
          </a:r>
          <a:r>
            <a:rPr lang="en-US" sz="1900" kern="1200" dirty="0" err="1"/>
            <a:t>reprodukovat</a:t>
          </a:r>
          <a:r>
            <a:rPr lang="en-US" sz="1900" kern="1200" dirty="0"/>
            <a:t> </a:t>
          </a:r>
          <a:r>
            <a:rPr lang="en-US" sz="1900" kern="1200" dirty="0" err="1"/>
            <a:t>ideje</a:t>
          </a:r>
          <a:r>
            <a:rPr lang="en-US" sz="1900" kern="1200" dirty="0"/>
            <a:t> </a:t>
          </a:r>
          <a:r>
            <a:rPr lang="en-US" sz="1900" kern="1200" dirty="0" err="1"/>
            <a:t>originálu</a:t>
          </a:r>
          <a:r>
            <a:rPr lang="en-US" sz="1900" kern="1200" dirty="0"/>
            <a:t>.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 err="1"/>
            <a:t>Překlad</a:t>
          </a:r>
          <a:r>
            <a:rPr lang="en-US" sz="1900" kern="1200" dirty="0"/>
            <a:t> se </a:t>
          </a:r>
          <a:r>
            <a:rPr lang="en-US" sz="1900" kern="1200" dirty="0" err="1"/>
            <a:t>má</a:t>
          </a:r>
          <a:r>
            <a:rPr lang="en-US" sz="1900" kern="1200" dirty="0"/>
            <a:t> d</a:t>
          </a:r>
          <a:r>
            <a:rPr lang="cs-CZ" sz="1900" kern="1200" dirty="0"/>
            <a:t>á</a:t>
          </a:r>
          <a:r>
            <a:rPr lang="en-US" sz="1900" kern="1200" dirty="0"/>
            <a:t>t č</a:t>
          </a:r>
          <a:r>
            <a:rPr lang="cs-CZ" sz="1900" kern="1200" dirty="0"/>
            <a:t>í</a:t>
          </a:r>
          <a:r>
            <a:rPr lang="en-US" sz="1900" kern="1200" dirty="0" err="1"/>
            <a:t>st</a:t>
          </a:r>
          <a:r>
            <a:rPr lang="en-US" sz="1900" kern="1200" dirty="0"/>
            <a:t> </a:t>
          </a:r>
          <a:r>
            <a:rPr lang="en-US" sz="1900" kern="1200" dirty="0" err="1"/>
            <a:t>jako</a:t>
          </a:r>
          <a:r>
            <a:rPr lang="en-US" sz="1900" kern="1200" dirty="0"/>
            <a:t> </a:t>
          </a:r>
          <a:r>
            <a:rPr lang="en-US" sz="1900" kern="1200" dirty="0" err="1"/>
            <a:t>originál</a:t>
          </a:r>
          <a:r>
            <a:rPr lang="en-US" sz="1900" kern="1200" dirty="0"/>
            <a:t>.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 err="1"/>
            <a:t>Překlad</a:t>
          </a:r>
          <a:r>
            <a:rPr lang="en-US" sz="1900" kern="1200" dirty="0"/>
            <a:t> </a:t>
          </a:r>
          <a:r>
            <a:rPr lang="en-US" sz="1900" kern="1200" dirty="0" err="1"/>
            <a:t>má</a:t>
          </a:r>
          <a:r>
            <a:rPr lang="en-US" sz="1900" kern="1200" dirty="0"/>
            <a:t> b</a:t>
          </a:r>
          <a:r>
            <a:rPr lang="cs-CZ" sz="1900" kern="1200" dirty="0"/>
            <a:t>ý</a:t>
          </a:r>
          <a:r>
            <a:rPr lang="en-US" sz="1900" kern="1200" dirty="0"/>
            <a:t>t </a:t>
          </a:r>
          <a:r>
            <a:rPr lang="en-US" sz="1900" kern="1200" dirty="0" err="1"/>
            <a:t>čten</a:t>
          </a:r>
          <a:r>
            <a:rPr lang="en-US" sz="1900" kern="1200" dirty="0"/>
            <a:t> </a:t>
          </a:r>
          <a:r>
            <a:rPr lang="en-US" sz="1900" kern="1200" dirty="0" err="1"/>
            <a:t>jako</a:t>
          </a:r>
          <a:r>
            <a:rPr lang="en-US" sz="1900" kern="1200" dirty="0"/>
            <a:t> </a:t>
          </a:r>
          <a:r>
            <a:rPr lang="en-US" sz="1900" kern="1200" dirty="0" err="1"/>
            <a:t>překlad</a:t>
          </a:r>
          <a:r>
            <a:rPr lang="en-US" sz="1900" kern="1200" dirty="0"/>
            <a:t>.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/>
            <a:t>Překlad by měl odrážet styl originálu.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 err="1"/>
            <a:t>Překlad</a:t>
          </a:r>
          <a:r>
            <a:rPr lang="en-US" sz="1900" kern="1200" dirty="0"/>
            <a:t> by </a:t>
          </a:r>
          <a:r>
            <a:rPr lang="en-US" sz="1900" kern="1200" dirty="0" err="1"/>
            <a:t>měl</a:t>
          </a:r>
          <a:r>
            <a:rPr lang="en-US" sz="1900" kern="1200" dirty="0"/>
            <a:t> </a:t>
          </a:r>
          <a:r>
            <a:rPr lang="en-US" sz="1900" kern="1200" dirty="0" err="1"/>
            <a:t>ukazovat</a:t>
          </a:r>
          <a:r>
            <a:rPr lang="en-US" sz="1900" kern="1200" dirty="0"/>
            <a:t> </a:t>
          </a:r>
          <a:r>
            <a:rPr lang="en-US" sz="1900" kern="1200" dirty="0" err="1"/>
            <a:t>styl</a:t>
          </a:r>
          <a:r>
            <a:rPr lang="en-US" sz="1900" kern="1200" dirty="0"/>
            <a:t> </a:t>
          </a:r>
          <a:r>
            <a:rPr lang="en-US" sz="1900" kern="1200" dirty="0" err="1"/>
            <a:t>překladatelův</a:t>
          </a:r>
          <a:r>
            <a:rPr lang="en-US" sz="1900" kern="1200" dirty="0"/>
            <a:t>.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 err="1"/>
            <a:t>Překlad</a:t>
          </a:r>
          <a:r>
            <a:rPr lang="en-US" sz="1900" kern="1200" dirty="0"/>
            <a:t> by </a:t>
          </a:r>
          <a:r>
            <a:rPr lang="en-US" sz="1900" kern="1200" dirty="0" err="1"/>
            <a:t>měl</a:t>
          </a:r>
          <a:r>
            <a:rPr lang="en-US" sz="1900" kern="1200" dirty="0"/>
            <a:t> b</a:t>
          </a:r>
          <a:r>
            <a:rPr lang="cs-CZ" sz="1900" kern="1200" dirty="0"/>
            <a:t>ý</a:t>
          </a:r>
          <a:r>
            <a:rPr lang="en-US" sz="1900" kern="1200" dirty="0"/>
            <a:t>t </a:t>
          </a:r>
          <a:r>
            <a:rPr lang="en-US" sz="1900" kern="1200" dirty="0" err="1"/>
            <a:t>čten</a:t>
          </a:r>
          <a:r>
            <a:rPr lang="en-US" sz="1900" kern="1200" dirty="0"/>
            <a:t> </a:t>
          </a:r>
          <a:r>
            <a:rPr lang="en-US" sz="1900" kern="1200" dirty="0" err="1"/>
            <a:t>jako</a:t>
          </a:r>
          <a:r>
            <a:rPr lang="en-US" sz="1900" kern="1200" dirty="0"/>
            <a:t> text </a:t>
          </a:r>
          <a:r>
            <a:rPr lang="en-US" sz="1900" kern="1200" dirty="0" err="1"/>
            <a:t>náležející</a:t>
          </a:r>
          <a:r>
            <a:rPr lang="en-US" sz="1900" kern="1200" dirty="0"/>
            <a:t> do </a:t>
          </a:r>
          <a:r>
            <a:rPr lang="en-US" sz="1900" kern="1200" dirty="0" err="1"/>
            <a:t>doby</a:t>
          </a:r>
          <a:r>
            <a:rPr lang="en-US" sz="1900" kern="1200" dirty="0"/>
            <a:t> </a:t>
          </a:r>
          <a:r>
            <a:rPr lang="en-US" sz="1900" kern="1200" dirty="0" err="1"/>
            <a:t>originálu</a:t>
          </a:r>
          <a:r>
            <a:rPr lang="en-US" sz="1900" kern="1200" dirty="0"/>
            <a:t>.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 err="1"/>
            <a:t>Překlad</a:t>
          </a:r>
          <a:r>
            <a:rPr lang="en-US" sz="1900" kern="1200" dirty="0"/>
            <a:t> by </a:t>
          </a:r>
          <a:r>
            <a:rPr lang="en-US" sz="1900" kern="1200" dirty="0" err="1"/>
            <a:t>měl</a:t>
          </a:r>
          <a:r>
            <a:rPr lang="en-US" sz="1900" kern="1200" dirty="0"/>
            <a:t> b</a:t>
          </a:r>
          <a:r>
            <a:rPr lang="cs-CZ" sz="1900" kern="1200" dirty="0"/>
            <a:t>ý</a:t>
          </a:r>
          <a:r>
            <a:rPr lang="en-US" sz="1900" kern="1200" dirty="0"/>
            <a:t>t </a:t>
          </a:r>
          <a:r>
            <a:rPr lang="en-US" sz="1900" kern="1200" dirty="0" err="1"/>
            <a:t>čten</a:t>
          </a:r>
          <a:r>
            <a:rPr lang="en-US" sz="1900" kern="1200" dirty="0"/>
            <a:t> </a:t>
          </a:r>
          <a:r>
            <a:rPr lang="en-US" sz="1900" kern="1200" dirty="0" err="1"/>
            <a:t>jako</a:t>
          </a:r>
          <a:r>
            <a:rPr lang="en-US" sz="1900" kern="1200" dirty="0"/>
            <a:t> text </a:t>
          </a:r>
          <a:r>
            <a:rPr lang="en-US" sz="1900" kern="1200" dirty="0" err="1"/>
            <a:t>náležející</a:t>
          </a:r>
          <a:r>
            <a:rPr lang="en-US" sz="1900" kern="1200" dirty="0"/>
            <a:t> do </a:t>
          </a:r>
          <a:r>
            <a:rPr lang="en-US" sz="1900" kern="1200" dirty="0" err="1"/>
            <a:t>doby</a:t>
          </a:r>
          <a:r>
            <a:rPr lang="en-US" sz="1900" kern="1200" dirty="0"/>
            <a:t> </a:t>
          </a:r>
          <a:r>
            <a:rPr lang="en-US" sz="1900" kern="1200" dirty="0" err="1"/>
            <a:t>překladatelovy</a:t>
          </a:r>
          <a:r>
            <a:rPr lang="en-US" sz="1900" kern="1200" dirty="0"/>
            <a:t>.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 err="1"/>
            <a:t>Překlad</a:t>
          </a:r>
          <a:r>
            <a:rPr lang="en-US" sz="1900" kern="1200" dirty="0"/>
            <a:t> </a:t>
          </a:r>
          <a:r>
            <a:rPr lang="en-US" sz="1900" kern="1200" dirty="0" err="1"/>
            <a:t>může</a:t>
          </a:r>
          <a:r>
            <a:rPr lang="en-US" sz="1900" kern="1200" dirty="0"/>
            <a:t> k </a:t>
          </a:r>
          <a:r>
            <a:rPr lang="en-US" sz="1900" kern="1200" dirty="0" err="1"/>
            <a:t>originálu</a:t>
          </a:r>
          <a:r>
            <a:rPr lang="en-US" sz="1900" kern="1200" dirty="0"/>
            <a:t> </a:t>
          </a:r>
          <a:r>
            <a:rPr lang="en-US" sz="1900" kern="1200" dirty="0" err="1"/>
            <a:t>něco</a:t>
          </a:r>
          <a:r>
            <a:rPr lang="en-US" sz="1900" kern="1200" dirty="0"/>
            <a:t> </a:t>
          </a:r>
          <a:r>
            <a:rPr lang="en-US" sz="1900" kern="1200" dirty="0" err="1"/>
            <a:t>přidávat</a:t>
          </a:r>
          <a:r>
            <a:rPr lang="en-US" sz="1900" kern="1200" dirty="0"/>
            <a:t> </a:t>
          </a:r>
          <a:r>
            <a:rPr lang="en-US" sz="1900" kern="1200" dirty="0" err="1"/>
            <a:t>nebo</a:t>
          </a:r>
          <a:r>
            <a:rPr lang="en-US" sz="1900" kern="1200" dirty="0"/>
            <a:t> z </a:t>
          </a:r>
          <a:r>
            <a:rPr lang="en-US" sz="1900" kern="1200" dirty="0" err="1"/>
            <a:t>něho</a:t>
          </a:r>
          <a:r>
            <a:rPr lang="en-US" sz="1900" kern="1200" dirty="0"/>
            <a:t> </a:t>
          </a:r>
          <a:r>
            <a:rPr lang="en-US" sz="1900" kern="1200" dirty="0" err="1"/>
            <a:t>něco</a:t>
          </a:r>
          <a:r>
            <a:rPr lang="en-US" sz="1900" kern="1200" dirty="0"/>
            <a:t> </a:t>
          </a:r>
          <a:r>
            <a:rPr lang="en-US" sz="1900" kern="1200" dirty="0" err="1"/>
            <a:t>vynechávat</a:t>
          </a:r>
          <a:r>
            <a:rPr lang="en-US" sz="1900" kern="1200" dirty="0"/>
            <a:t>.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 err="1"/>
            <a:t>Překlad</a:t>
          </a:r>
          <a:r>
            <a:rPr lang="en-US" sz="1900" kern="1200" dirty="0"/>
            <a:t> by </a:t>
          </a:r>
          <a:r>
            <a:rPr lang="en-US" sz="1900" kern="1200" dirty="0" err="1"/>
            <a:t>neměl</a:t>
          </a:r>
          <a:r>
            <a:rPr lang="en-US" sz="1900" kern="1200" dirty="0"/>
            <a:t> </a:t>
          </a:r>
          <a:r>
            <a:rPr lang="en-US" sz="1900" kern="1200" dirty="0" err="1"/>
            <a:t>nikdy</a:t>
          </a:r>
          <a:r>
            <a:rPr lang="en-US" sz="1900" kern="1200" dirty="0"/>
            <a:t> k </a:t>
          </a:r>
          <a:r>
            <a:rPr lang="en-US" sz="1900" kern="1200" dirty="0" err="1"/>
            <a:t>originálu</a:t>
          </a:r>
          <a:r>
            <a:rPr lang="en-US" sz="1900" kern="1200" dirty="0"/>
            <a:t> </a:t>
          </a:r>
          <a:r>
            <a:rPr lang="en-US" sz="1900" kern="1200" dirty="0" err="1"/>
            <a:t>nic</a:t>
          </a:r>
          <a:r>
            <a:rPr lang="en-US" sz="1900" kern="1200" dirty="0"/>
            <a:t> </a:t>
          </a:r>
          <a:r>
            <a:rPr lang="en-US" sz="1900" kern="1200" dirty="0" err="1"/>
            <a:t>přidávat</a:t>
          </a:r>
          <a:r>
            <a:rPr lang="en-US" sz="1900" kern="1200" dirty="0"/>
            <a:t> a </a:t>
          </a:r>
          <a:r>
            <a:rPr lang="en-US" sz="1900" kern="1200" dirty="0" err="1"/>
            <a:t>nic</a:t>
          </a:r>
          <a:r>
            <a:rPr lang="en-US" sz="1900" kern="1200" dirty="0"/>
            <a:t> z </a:t>
          </a:r>
          <a:r>
            <a:rPr lang="en-US" sz="1900" kern="1200" dirty="0" err="1"/>
            <a:t>něho</a:t>
          </a:r>
          <a:r>
            <a:rPr lang="en-US" sz="1900" kern="1200" dirty="0"/>
            <a:t> </a:t>
          </a:r>
          <a:r>
            <a:rPr lang="en-US" sz="1900" kern="1200" dirty="0" err="1"/>
            <a:t>vynechávat</a:t>
          </a:r>
          <a:r>
            <a:rPr lang="en-US" sz="1900" kern="1200" dirty="0"/>
            <a:t>.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 err="1"/>
            <a:t>Překlad</a:t>
          </a:r>
          <a:r>
            <a:rPr lang="en-US" sz="1900" kern="1200" dirty="0"/>
            <a:t> </a:t>
          </a:r>
          <a:r>
            <a:rPr lang="en-US" sz="1900" kern="1200" dirty="0" err="1"/>
            <a:t>veršů</a:t>
          </a:r>
          <a:r>
            <a:rPr lang="en-US" sz="1900" kern="1200" dirty="0"/>
            <a:t> by </a:t>
          </a:r>
          <a:r>
            <a:rPr lang="en-US" sz="1900" kern="1200" dirty="0" err="1"/>
            <a:t>měl</a:t>
          </a:r>
          <a:r>
            <a:rPr lang="en-US" sz="1900" kern="1200" dirty="0"/>
            <a:t> b</a:t>
          </a:r>
          <a:r>
            <a:rPr lang="cs-CZ" sz="1900" kern="1200" dirty="0"/>
            <a:t>ý</a:t>
          </a:r>
          <a:r>
            <a:rPr lang="en-US" sz="1900" kern="1200" dirty="0"/>
            <a:t>t </a:t>
          </a:r>
          <a:r>
            <a:rPr lang="en-US" sz="1900" kern="1200" dirty="0" err="1"/>
            <a:t>proveden</a:t>
          </a:r>
          <a:r>
            <a:rPr lang="en-US" sz="1900" kern="1200" dirty="0"/>
            <a:t> v </a:t>
          </a:r>
          <a:r>
            <a:rPr lang="en-US" sz="1900" kern="1200" dirty="0" err="1"/>
            <a:t>próze</a:t>
          </a:r>
          <a:r>
            <a:rPr lang="en-US" sz="1900" kern="1200" dirty="0"/>
            <a:t>.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 dirty="0" err="1"/>
            <a:t>Verše</a:t>
          </a:r>
          <a:r>
            <a:rPr lang="en-US" sz="1900" kern="1200" dirty="0"/>
            <a:t> by </a:t>
          </a:r>
          <a:r>
            <a:rPr lang="en-US" sz="1900" kern="1200" dirty="0" err="1"/>
            <a:t>měly</a:t>
          </a:r>
          <a:r>
            <a:rPr lang="en-US" sz="1900" kern="1200" dirty="0"/>
            <a:t> b</a:t>
          </a:r>
          <a:r>
            <a:rPr lang="cs-CZ" sz="1900" kern="1200" dirty="0"/>
            <a:t>ý</a:t>
          </a:r>
          <a:r>
            <a:rPr lang="en-US" sz="1900" kern="1200" dirty="0"/>
            <a:t>t </a:t>
          </a:r>
          <a:r>
            <a:rPr lang="en-US" sz="1900" kern="1200" dirty="0" err="1"/>
            <a:t>překládány</a:t>
          </a:r>
          <a:r>
            <a:rPr lang="en-US" sz="1900" kern="1200" dirty="0"/>
            <a:t> </a:t>
          </a:r>
          <a:r>
            <a:rPr lang="en-US" sz="1900" kern="1200" dirty="0" err="1"/>
            <a:t>ve</a:t>
          </a:r>
          <a:r>
            <a:rPr lang="en-US" sz="1900" kern="1200" dirty="0"/>
            <a:t> </a:t>
          </a:r>
          <a:r>
            <a:rPr lang="en-US" sz="1900" kern="1200" dirty="0" err="1"/>
            <a:t>verších</a:t>
          </a:r>
          <a:r>
            <a:rPr lang="en-US" sz="1900" kern="1200" dirty="0"/>
            <a:t>. </a:t>
          </a:r>
        </a:p>
      </dsp:txBody>
      <dsp:txXfrm>
        <a:off x="497226" y="1291"/>
        <a:ext cx="8347928" cy="500875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5C0565-4ADD-4679-971E-DFB73E81CC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1C12BFB-555A-4452-A5B8-D9029C4CFB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E4BEF33-D779-497A-B651-F9441D9E55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66DCD-E31F-4E4D-83EE-567DD59562BC}" type="datetimeFigureOut">
              <a:rPr lang="cs-CZ" smtClean="0"/>
              <a:t>08.04.2025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B542539-B19E-4FC9-A9CD-9298A9AEF5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58ABEA3-6AE3-4849-AD2F-255C68CB8B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48C90-ACE4-4446-8FEB-51E2FAB126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0363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8A5804F-2393-47CF-8C78-0DBC68325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52D66E8-62E7-4C7D-847E-D2BA9FB147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935108E-506C-4309-8A98-48A6EC5972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66DCD-E31F-4E4D-83EE-567DD59562BC}" type="datetimeFigureOut">
              <a:rPr lang="cs-CZ" smtClean="0"/>
              <a:t>08.04.2025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66C9C4C-8FB5-4D7C-8BD8-068539A54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E9BB196-B4FF-49AC-BF9E-5B7E79B1E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48C90-ACE4-4446-8FEB-51E2FAB126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57390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1D30FA74-44CD-402D-AEF1-1989A7CB98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2E66020C-1CB6-43EB-9AAD-1BE293F5D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8C90D4F-E228-4D11-97B6-97B92E510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66DCD-E31F-4E4D-83EE-567DD59562BC}" type="datetimeFigureOut">
              <a:rPr lang="cs-CZ" smtClean="0"/>
              <a:t>08.04.2025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8D376E8-B020-4D86-A8DD-B5C92011B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5FE95CD-64D6-4BC2-90E4-E8263E9A4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48C90-ACE4-4446-8FEB-51E2FAB126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464032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92C072-4764-481D-A6C8-AD63D55EC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FF09E36-E08E-44C6-956A-7E5A3F41B6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7CF9982-04D5-43FF-AB26-77F66743D6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66DCD-E31F-4E4D-83EE-567DD59562BC}" type="datetimeFigureOut">
              <a:rPr lang="cs-CZ" smtClean="0"/>
              <a:t>08.04.2025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00FBC03-A721-4D45-8D84-DE813A317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2225C6E-19B7-45DA-8588-E1A1822E0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48C90-ACE4-4446-8FEB-51E2FAB126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5616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B5320C-AF10-4B44-9EB4-2A8EE55460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B3D82A8-7D40-4BF9-8D38-E494429D1C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5F10B0A-C512-40B1-8DC0-DE3AB14A4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66DCD-E31F-4E4D-83EE-567DD59562BC}" type="datetimeFigureOut">
              <a:rPr lang="cs-CZ" smtClean="0"/>
              <a:t>08.04.2025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8304C4EF-76F0-40B6-8B33-3860F1DE3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2A11A04-6FB2-42D9-8686-1826BE6C4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48C90-ACE4-4446-8FEB-51E2FAB126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44353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597D2D2-8976-48BC-965C-FB864F760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8E926D7-90F3-41F8-BFC8-FF0E16494D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1F11C0F-12F7-4164-B853-6735FCB84F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E45A030-7763-48CA-A29F-6975E6A84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66DCD-E31F-4E4D-83EE-567DD59562BC}" type="datetimeFigureOut">
              <a:rPr lang="cs-CZ" smtClean="0"/>
              <a:t>08.04.2025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B97AC45-7340-4FA9-AAA4-3F1D5A173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4E7D8B46-DEED-4D23-B7C7-467E3F1B9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48C90-ACE4-4446-8FEB-51E2FAB126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0169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C308D2-9258-496D-ADF3-7E3D30714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091EA940-9E9D-4F7E-B6AC-62194E0B0A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65313C4-2B20-42D3-91DA-D98787871A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E8B95B6D-52E2-4ECA-904E-3DCAA317DA7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0D185978-1C99-442B-8C02-DB908F8C863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89D29402-AFE9-44AB-B396-D825E52AE0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66DCD-E31F-4E4D-83EE-567DD59562BC}" type="datetimeFigureOut">
              <a:rPr lang="cs-CZ" smtClean="0"/>
              <a:t>08.04.2025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1A6F75D6-7EB4-4C8D-9A9B-E337E6BE9A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446672EB-F5C2-4524-BF4D-D509ECB052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48C90-ACE4-4446-8FEB-51E2FAB126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67162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D564F9-E830-427B-ADC8-7ED7695A49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B3341AA4-6A4C-4819-835A-C8014623D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66DCD-E31F-4E4D-83EE-567DD59562BC}" type="datetimeFigureOut">
              <a:rPr lang="cs-CZ" smtClean="0"/>
              <a:t>08.04.2025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AB57AB45-0FF1-49CD-A0CA-4B180B2B2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A81C7A4-0D4C-4C25-9640-DFD777B91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48C90-ACE4-4446-8FEB-51E2FAB126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6150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000F5C98-8E28-4061-ADB2-89E45AAAC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66DCD-E31F-4E4D-83EE-567DD59562BC}" type="datetimeFigureOut">
              <a:rPr lang="cs-CZ" smtClean="0"/>
              <a:t>08.04.2025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7E86B4B-D83D-47FE-A421-36073050E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DAC1524C-94D7-4BAB-B723-4CC7E51EC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48C90-ACE4-4446-8FEB-51E2FAB126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70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F1F2D13-AFCD-4835-B764-21C4318B3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6DF52D5-D530-49CF-92FF-11C89F652A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EF10CC6-B16E-4300-8DEA-12B4989E5C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0208E41-D73D-4EE9-8DE7-2B1E690AE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66DCD-E31F-4E4D-83EE-567DD59562BC}" type="datetimeFigureOut">
              <a:rPr lang="cs-CZ" smtClean="0"/>
              <a:t>08.04.2025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5C5A307-5DB6-4DD2-AE03-DAA372999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AE19801-D39B-464F-ABC9-5A88D96B92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48C90-ACE4-4446-8FEB-51E2FAB126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8031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315212-D44A-482A-9DC4-CB5B22B32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8B0FB8E4-7DE3-4BB6-ACA2-C3F15CC409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EBA2DEC9-6B82-4A62-BCEB-747BEA7EBB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34FA324-9EB0-4B9D-B4AE-B67530482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66DCD-E31F-4E4D-83EE-567DD59562BC}" type="datetimeFigureOut">
              <a:rPr lang="cs-CZ" smtClean="0"/>
              <a:t>08.04.2025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59B2E78-217F-4227-A7B1-F04A99830B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C128F8B-CA86-4F91-996A-D7619F774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48C90-ACE4-4446-8FEB-51E2FAB126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566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D6437377-7A7C-414A-BC1D-B104B5FEA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9E7B531-4310-4F14-8F4F-EB46458908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5F67A29-4AE8-4AE1-AB73-B42AE823F0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466DCD-E31F-4E4D-83EE-567DD59562BC}" type="datetimeFigureOut">
              <a:rPr lang="cs-CZ" smtClean="0"/>
              <a:t>08.04.2025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E0C68BA-44EF-4B42-AA10-54DBA277A5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9ACB082-93A9-49FD-9B71-BC4AB11308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C48C90-ACE4-4446-8FEB-51E2FAB126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20333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cs.wikipedia.org/wiki/P%C5%99epis_rusk%C3%A9_cyrilice_do_latinky" TargetMode="External"/><Relationship Id="rId2" Type="http://schemas.openxmlformats.org/officeDocument/2006/relationships/hyperlink" Target="https://www.lib.cas.cz/space.40/CYRILLIC/RU-EN-T3.HT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D7D02338-B2F2-425C-A3E7-D59C5A2997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45368" y="2043663"/>
            <a:ext cx="6105194" cy="2031055"/>
          </a:xfrm>
        </p:spPr>
        <p:txBody>
          <a:bodyPr>
            <a:normAutofit/>
          </a:bodyPr>
          <a:lstStyle/>
          <a:p>
            <a:r>
              <a:rPr lang="cs-CZ">
                <a:solidFill>
                  <a:srgbClr val="FFFFFF"/>
                </a:solidFill>
              </a:rPr>
              <a:t>Překladatel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4A67412-6512-4AA2-B819-A98C7348B54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5368" y="4074718"/>
            <a:ext cx="6105194" cy="682079"/>
          </a:xfrm>
        </p:spPr>
        <p:txBody>
          <a:bodyPr>
            <a:normAutofit/>
          </a:bodyPr>
          <a:lstStyle/>
          <a:p>
            <a:r>
              <a:rPr lang="cs-CZ">
                <a:solidFill>
                  <a:srgbClr val="FFFFFF"/>
                </a:solidFill>
              </a:rPr>
              <a:t>Tvůrce, nebo plagiátor?</a:t>
            </a:r>
          </a:p>
        </p:txBody>
      </p:sp>
    </p:spTree>
    <p:extLst>
      <p:ext uri="{BB962C8B-B14F-4D97-AF65-F5344CB8AC3E}">
        <p14:creationId xmlns:p14="http://schemas.microsoft.com/office/powerpoint/2010/main" val="37529329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2FEBADA6-6F26-44AD-97B9-32DAF261D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698274"/>
          </a:xfrm>
        </p:spPr>
        <p:txBody>
          <a:bodyPr anchor="b">
            <a:normAutofit/>
          </a:bodyPr>
          <a:lstStyle/>
          <a:p>
            <a:pPr algn="r"/>
            <a:r>
              <a:rPr lang="cs-CZ" sz="3400" dirty="0">
                <a:solidFill>
                  <a:srgbClr val="FFFFFF"/>
                </a:solidFill>
              </a:rPr>
              <a:t>PŘEKLADATELSKÉ POSUNY</a:t>
            </a:r>
            <a:br>
              <a:rPr lang="cs-CZ" sz="3400" dirty="0">
                <a:solidFill>
                  <a:srgbClr val="FFFFFF"/>
                </a:solidFill>
              </a:rPr>
            </a:br>
            <a:r>
              <a:rPr lang="cs-CZ" sz="1800" dirty="0">
                <a:solidFill>
                  <a:srgbClr val="FFFFFF"/>
                </a:solidFill>
              </a:rPr>
              <a:t>(A. POPOVIČ, J. LEVÝ, G. TOURY)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B11FFD4-8118-451C-BA44-89829CCE48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511388"/>
            <a:ext cx="6555347" cy="5684139"/>
          </a:xfrm>
        </p:spPr>
        <p:txBody>
          <a:bodyPr anchor="ctr">
            <a:normAutofit/>
          </a:bodyPr>
          <a:lstStyle/>
          <a:p>
            <a:pPr marL="0" lvl="0" indent="0">
              <a:buNone/>
            </a:pP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A) Mezi obecným a specifickým pojmenováním: generalizace, konkretizace, </a:t>
            </a:r>
            <a:r>
              <a:rPr lang="cs-CZ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terminologizace</a:t>
            </a: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cs-CZ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exotizace</a:t>
            </a: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naturalizace</a:t>
            </a:r>
          </a:p>
          <a:p>
            <a:pPr marL="0" lvl="0" indent="0">
              <a:buNone/>
            </a:pP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B) Mezi pojmenováním stylisticky neutrálním a expresivním: výrazová aktualizace vs. nivelizace, neutralizace, intenzifikace</a:t>
            </a:r>
          </a:p>
          <a:p>
            <a:pPr marL="0" lvl="0" indent="0">
              <a:buNone/>
            </a:pP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C) Mezi opakováním a obměnami slovního označení: neopodstatněné doplnění, výpustka, negativní posun – vysloveně chyba</a:t>
            </a:r>
          </a:p>
          <a:p>
            <a:pPr marL="0" lvl="0" indent="0">
              <a:buNone/>
            </a:pPr>
            <a:endParaRPr lang="cs-CZ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lvl="0" indent="0">
              <a:spcAft>
                <a:spcPts val="1000"/>
              </a:spcAft>
              <a:buNone/>
            </a:pP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D) </a:t>
            </a: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Intelektualizace: zlogičťování textu, vykládání nedořečeného (např. rozvádění metafor v přirovnání), formální vyjadřování syntaktických vztahů (tendence k podřadným souvětím více než v originálu; spojitý styl - uhlazenost)</a:t>
            </a:r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635382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24B74D1-8470-42F6-ACD2-C74DCD675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cs-CZ" sz="4000" b="1">
                <a:solidFill>
                  <a:srgbClr val="FFFFFF"/>
                </a:solidFill>
              </a:rPr>
              <a:t>Kdo je dobrý překladatel?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566220F-4B3C-495A-BE2B-EDF073A744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B. Mathesius (</a:t>
            </a:r>
            <a:r>
              <a:rPr lang="cs-CZ" sz="20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Kmen</a:t>
            </a: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): </a:t>
            </a:r>
          </a:p>
          <a:p>
            <a:pPr marL="0" indent="0">
              <a:buNone/>
            </a:pP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„Dobrý překladatel může a má autora znásilnit (je-li to potřeba), zkrátit, prodloužit, doplnit, překomponovat, zkrátka tomu chudákovi pomoci. Překladatel se má vystříhat chyb autorových a být pokud možno nejúplněji prosycen všemi chybami (lingvistickými i mentálními) své generace. Nejlepší překladatel je ten, který přeloží z autora jenom titul, hlavně je-li populární, a ostatní mu dodělá.“</a:t>
            </a:r>
          </a:p>
          <a:p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W. Benjamin: </a:t>
            </a:r>
          </a:p>
          <a:p>
            <a:pPr marL="0" indent="0">
              <a:buNone/>
            </a:pP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„Pro poznání uměleckého díla nebo umělecké formy je ohled na vnímatele vždycky neplodný. Nejenže každý zřetel na určité publikum nebo na jeho </a:t>
            </a:r>
            <a:r>
              <a:rPr lang="cs-CZ" sz="20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reprezentatny</a:t>
            </a: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zavádí z cesty, sám pojem „ideálního“ vnímatele v uměnovědných úvahách není k ničemu.“</a:t>
            </a:r>
          </a:p>
          <a:p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Popovič: </a:t>
            </a:r>
          </a:p>
          <a:p>
            <a:pPr marL="0" indent="0">
              <a:buNone/>
            </a:pP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„Překlad je pokus o nové řešení originálu, o objevování nové podoby díla, o jeho nový výklad.“</a:t>
            </a:r>
          </a:p>
          <a:p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561142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TextovéPole 2">
            <a:extLst>
              <a:ext uri="{FF2B5EF4-FFF2-40B4-BE49-F238E27FC236}">
                <a16:creationId xmlns:a16="http://schemas.microsoft.com/office/drawing/2014/main" id="{CE454FCB-AD3A-43EC-97CA-D43BB8ABE43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50960795"/>
              </p:ext>
            </p:extLst>
          </p:nvPr>
        </p:nvGraphicFramePr>
        <p:xfrm>
          <a:off x="1331595" y="1162354"/>
          <a:ext cx="9342381" cy="50113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52954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44F1AB3-3E67-4AE8-B19E-A1DB5F841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cs-CZ" sz="4000">
                <a:solidFill>
                  <a:srgbClr val="FFFFFF"/>
                </a:solidFill>
              </a:rPr>
              <a:t>Model ideálního překladatele (Z. Fišer):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D17D3F3-244D-451B-AE30-8E41E0EB04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cs-CZ" sz="20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Jazyková kompetence v obou jazycích </a:t>
            </a:r>
            <a:endParaRPr lang="cs-CZ" sz="20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cs-CZ" sz="20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Speciální jazykové znalosti odborného stylu patřičné oblasti (podle žánru překladu)</a:t>
            </a:r>
            <a:endParaRPr lang="cs-CZ" sz="20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cs-CZ" sz="20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Textotvorná (literární) kompetence – schopnost esteticky působit</a:t>
            </a:r>
            <a:endParaRPr lang="cs-CZ" sz="20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cs-CZ" sz="20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Imaginativnost, obrazotvornost</a:t>
            </a:r>
            <a:endParaRPr lang="cs-CZ" sz="20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cs-CZ" sz="20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Sociálně-organizační kompetence</a:t>
            </a:r>
            <a:endParaRPr lang="cs-CZ" sz="20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cs-CZ" sz="20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Rešeršní kompetence</a:t>
            </a:r>
            <a:endParaRPr lang="cs-CZ" sz="20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cs-CZ" sz="20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Kulturní kompetence</a:t>
            </a:r>
            <a:endParaRPr lang="cs-CZ" sz="20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cs-CZ" sz="20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Strategická kompetence</a:t>
            </a:r>
            <a:endParaRPr lang="cs-CZ" sz="20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1000"/>
              </a:spcAft>
              <a:buFont typeface="Calibri" panose="020F0502020204030204" pitchFamily="34" charset="0"/>
              <a:buChar char="-"/>
            </a:pPr>
            <a:r>
              <a:rPr lang="cs-CZ" sz="2000">
                <a:effectLst/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Houževnatost, otevřenosti, nekonvenčnost, kritičnosti, originalita, samostatnost, živost, činorodost, touha po informacích, asertivita, reflexivita</a:t>
            </a:r>
            <a:endParaRPr lang="cs-CZ" sz="20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sz="2000"/>
          </a:p>
        </p:txBody>
      </p:sp>
    </p:spTree>
    <p:extLst>
      <p:ext uri="{BB962C8B-B14F-4D97-AF65-F5344CB8AC3E}">
        <p14:creationId xmlns:p14="http://schemas.microsoft.com/office/powerpoint/2010/main" val="1368947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D3AFC56-6CA9-40C6-887C-E2B7E43889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cs-CZ" sz="4000">
                <a:solidFill>
                  <a:srgbClr val="FFFFFF"/>
                </a:solidFill>
              </a:rPr>
              <a:t>Překladatelský idiolekt</a:t>
            </a:r>
            <a:br>
              <a:rPr lang="cs-CZ" sz="4000">
                <a:solidFill>
                  <a:srgbClr val="FFFFFF"/>
                </a:solidFill>
              </a:rPr>
            </a:br>
            <a:r>
              <a:rPr lang="cs-CZ" sz="4000">
                <a:solidFill>
                  <a:srgbClr val="FFFFFF"/>
                </a:solidFill>
              </a:rPr>
              <a:t>Překladatelská metoda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6B4D20B-0BE8-45C1-96F0-9D110303FD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215153"/>
            <a:ext cx="6555347" cy="6424705"/>
          </a:xfrm>
        </p:spPr>
        <p:txBody>
          <a:bodyPr anchor="ctr">
            <a:normAutofit/>
          </a:bodyPr>
          <a:lstStyle/>
          <a:p>
            <a:pPr marL="342900" lvl="0" indent="-342900">
              <a:spcBef>
                <a:spcPts val="600"/>
              </a:spcBef>
              <a:buFont typeface="Calibri" panose="020F0502020204030204" pitchFamily="34" charset="0"/>
              <a:buChar char="-"/>
            </a:pPr>
            <a:r>
              <a:rPr lang="cs-CZ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Co všechno hraje roli: doba, pohlaví (?), zkušenost (literární, osobní, překladatelská), jazyk, okolí, společenské potřeby, hodnotová měřítka</a:t>
            </a:r>
          </a:p>
          <a:p>
            <a:pPr marL="342900" lvl="0" indent="-342900">
              <a:spcBef>
                <a:spcPts val="600"/>
              </a:spcBef>
              <a:buFont typeface="Calibri" panose="020F0502020204030204" pitchFamily="34" charset="0"/>
              <a:buChar char="-"/>
            </a:pPr>
            <a:r>
              <a:rPr lang="cs-CZ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Role odbornosti – musí odborně zaměřený překlad překládat odborník?</a:t>
            </a:r>
          </a:p>
          <a:p>
            <a:pPr marL="342900" lvl="0" indent="-342900">
              <a:spcBef>
                <a:spcPts val="600"/>
              </a:spcBef>
              <a:buFont typeface="Calibri" panose="020F0502020204030204" pitchFamily="34" charset="0"/>
              <a:buChar char="-"/>
            </a:pPr>
            <a:r>
              <a:rPr lang="cs-CZ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Intence: přizpůsobení překladu čtenáři, záměr, potřeba čtenáře ovlivnit</a:t>
            </a:r>
          </a:p>
          <a:p>
            <a:pPr marL="342900" lvl="0" indent="-342900">
              <a:spcBef>
                <a:spcPts val="600"/>
              </a:spcBef>
              <a:buFont typeface="Calibri" panose="020F0502020204030204" pitchFamily="34" charset="0"/>
              <a:buChar char="-"/>
            </a:pPr>
            <a:r>
              <a:rPr lang="cs-CZ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Na základě idiolektu lze určit autorství překladu (</a:t>
            </a:r>
            <a:r>
              <a:rPr lang="cs-CZ" sz="20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atribuce</a:t>
            </a:r>
            <a:r>
              <a:rPr lang="cs-CZ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) – např. překlady Bible ve 14. st. (do </a:t>
            </a:r>
            <a:r>
              <a:rPr lang="cs-CZ" sz="2000" dirty="0" err="1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čj</a:t>
            </a:r>
            <a:r>
              <a:rPr lang="cs-CZ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lze odlišit od sebe podle vzdělanosti, hláskosloví...)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Calibri" panose="020F0502020204030204" pitchFamily="34" charset="0"/>
              <a:buChar char="-"/>
            </a:pPr>
            <a:r>
              <a:rPr lang="cs-CZ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Doslovnost x tvořivost</a:t>
            </a:r>
          </a:p>
          <a:p>
            <a:pPr marL="342900" lvl="0" indent="-342900">
              <a:spcBef>
                <a:spcPts val="600"/>
              </a:spcBef>
              <a:spcAft>
                <a:spcPts val="1000"/>
              </a:spcAft>
              <a:buFont typeface="Calibri" panose="020F0502020204030204" pitchFamily="34" charset="0"/>
              <a:buChar char="-"/>
            </a:pPr>
            <a:r>
              <a:rPr lang="cs-CZ" sz="2000" dirty="0">
                <a:ea typeface="Calibri" panose="020F0502020204030204" pitchFamily="34" charset="0"/>
                <a:cs typeface="Times New Roman" panose="02020603050405020304" pitchFamily="18" charset="0"/>
              </a:rPr>
              <a:t>Vznik kanonického (normativního) překladu – překladatelská tradice → odhalení plagiátu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cs-CZ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	● Tradice překladu názvů, terminologie</a:t>
            </a:r>
          </a:p>
          <a:p>
            <a:pPr marL="0" lvl="0" indent="0">
              <a:spcBef>
                <a:spcPts val="600"/>
              </a:spcBef>
              <a:buNone/>
            </a:pPr>
            <a:r>
              <a:rPr lang="cs-CZ" sz="20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	● Jazyková tvořivost překladatele (neologismy, exotismy, stylistické obohacení, ale i negativní – potřeba se ukázat)</a:t>
            </a:r>
          </a:p>
          <a:p>
            <a:pPr marL="800100" lvl="1" indent="-342900">
              <a:spcBef>
                <a:spcPts val="600"/>
              </a:spcBef>
              <a:spcAft>
                <a:spcPts val="1000"/>
              </a:spcAft>
              <a:buFont typeface="Calibri" panose="020F0502020204030204" pitchFamily="34" charset="0"/>
              <a:buChar char="-"/>
            </a:pPr>
            <a:endParaRPr lang="cs-CZ" sz="20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03050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C6BC55-D6C1-E349-9CF4-1A5CC28988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5987DE7-5453-0B0B-37EE-9F41127C4A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98964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2A479CD-F7A4-48F3-A47B-9AC4901A1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cs-CZ" sz="4000">
                <a:solidFill>
                  <a:srgbClr val="FFFFFF"/>
                </a:solidFill>
              </a:rPr>
              <a:t>Dobová a národní specifičnost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E394ACE-D620-47F2-8670-96DFE0A950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67695" y="649480"/>
            <a:ext cx="6997911" cy="5546047"/>
          </a:xfrm>
        </p:spPr>
        <p:txBody>
          <a:bodyPr anchor="ctr">
            <a:normAutofit/>
          </a:bodyPr>
          <a:lstStyle/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Jazyk – příznakovost dobová, národnostní (přirozenost – exaltovanost, umírněnost…), jména (</a:t>
            </a:r>
            <a:r>
              <a:rPr lang="cs-CZ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patronymum</a:t>
            </a: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v aj přebírání celého jména manžela), oslovování, frazeologie, </a:t>
            </a:r>
            <a:r>
              <a:rPr lang="cs-CZ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onomatopoia</a:t>
            </a: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jazykové vrstvy</a:t>
            </a:r>
          </a:p>
          <a:p>
            <a:pPr marL="342900" indent="-342900">
              <a:buFont typeface="Calibri" panose="020F0502020204030204" pitchFamily="34" charset="0"/>
              <a:buChar char="-"/>
            </a:pP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Věrnost x volnost: </a:t>
            </a:r>
            <a:r>
              <a:rPr lang="cs-CZ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lasicistní adaptační překlad (vše podřídit </a:t>
            </a:r>
            <a:r>
              <a:rPr lang="cs-CZ" sz="20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klasic</a:t>
            </a: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dokonalosti estetiky) x romantický doslovný</a:t>
            </a: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Dobové reálie – míry, váhy, měna</a:t>
            </a: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Pozor: nepřekládat analogicky dobově (fr. Policie – SNB)</a:t>
            </a:r>
          </a:p>
          <a:p>
            <a:pPr marL="342900" lvl="0" indent="-342900">
              <a:buFont typeface="Calibri" panose="020F0502020204030204" pitchFamily="34" charset="0"/>
              <a:buChar char="-"/>
            </a:pP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Vysvětlování (intelektualizace) – kdy ano, kdy ne?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Poznámka pod čarou, vnitřní vysvětlivka (záleží na znalostním základu PT, co považuje za samozřejmou znalost…)</a:t>
            </a:r>
          </a:p>
          <a:p>
            <a:pPr marL="742950" lvl="1" indent="-285750">
              <a:spcAft>
                <a:spcPts val="10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Náznak – např. nářečí, cizí jazyk v originálu</a:t>
            </a:r>
          </a:p>
          <a:p>
            <a:endParaRPr 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48961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D1291589-1DB6-4E2D-AB74-0B42DD797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cs-CZ" sz="3400">
                <a:solidFill>
                  <a:srgbClr val="FFFFFF"/>
                </a:solidFill>
              </a:rPr>
              <a:t>OBECNÉ PŘEKLADATELSKÉ POSTUPY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09021F-B841-49B8-B07E-69DBA38FEE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cs-CZ" sz="19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1) substituce</a:t>
            </a:r>
            <a:r>
              <a:rPr lang="cs-CZ" sz="1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cs-CZ" sz="1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náhrada prvku VT jiným prvkem CT</a:t>
            </a:r>
            <a:endParaRPr lang="cs-CZ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cs-CZ" sz="19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2) kompenzace</a:t>
            </a:r>
            <a:r>
              <a:rPr lang="cs-CZ" sz="1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nahrazení ztráty důležitého aspektu VT buď jinými prostředky použitými v CT, nebo na jiném místě CT</a:t>
            </a:r>
            <a:endParaRPr lang="cs-CZ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1200"/>
              </a:spcAft>
              <a:buNone/>
            </a:pPr>
            <a:r>
              <a:rPr lang="cs-CZ" sz="19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3) amplifikace</a:t>
            </a:r>
            <a:r>
              <a:rPr lang="cs-CZ" sz="1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cs-CZ" sz="1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rozšíření CT ve srovnání s VT, přidávání informací z různých důvodů (např. kulturní rozdíly, záměrné zvyšování expresivity) různými způsoby (vnitřní vysvětlivky, opisná vyjádření, přidávání expresivních a hodnotících výrazů)</a:t>
            </a:r>
            <a:endParaRPr lang="cs-CZ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1200"/>
              </a:spcAft>
              <a:buNone/>
            </a:pPr>
            <a:r>
              <a:rPr lang="cs-CZ" sz="19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4)</a:t>
            </a:r>
            <a:r>
              <a:rPr lang="cs-CZ" sz="1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cs-CZ" sz="19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explicitace</a:t>
            </a:r>
            <a:r>
              <a:rPr lang="cs-CZ" sz="1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cs-CZ" sz="1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explicitní vyjádření informací, které byly ve VT obsaženy implicitně (specifický případ rozšíření textu)</a:t>
            </a:r>
            <a:endParaRPr lang="cs-CZ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1000"/>
              </a:spcAft>
              <a:buNone/>
            </a:pPr>
            <a:r>
              <a:rPr lang="cs-CZ" sz="19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5) redukce</a:t>
            </a:r>
            <a:r>
              <a:rPr lang="cs-CZ" sz="19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cs-CZ" sz="1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zkrácení CT ve srovnání s VT, vynechání informací z různých důvodů</a:t>
            </a:r>
            <a:endParaRPr lang="cs-CZ" sz="1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cs-CZ" sz="19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cs-CZ" sz="19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implicitace</a:t>
            </a:r>
            <a:r>
              <a:rPr lang="cs-CZ" sz="19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cs-CZ" sz="1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vypuštění explicitní informace, informace obsažená ve VT výslovně je v CT vyjádřena implicitním způsobem (specifický případ redukce textu)</a:t>
            </a:r>
            <a:br>
              <a:rPr lang="cs-CZ" sz="1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1900" dirty="0"/>
          </a:p>
        </p:txBody>
      </p:sp>
    </p:spTree>
    <p:extLst>
      <p:ext uri="{BB962C8B-B14F-4D97-AF65-F5344CB8AC3E}">
        <p14:creationId xmlns:p14="http://schemas.microsoft.com/office/powerpoint/2010/main" val="27841380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454B4A57-742F-4690-AF5A-BEB637861A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cs-CZ" sz="4000">
                <a:solidFill>
                  <a:srgbClr val="FFFFFF"/>
                </a:solidFill>
              </a:rPr>
              <a:t>POSTUPY PŘÍMÉHO PŘEKLADU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6597B9A-2785-4C20-B708-DDD2C5E23A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20988" y="314326"/>
            <a:ext cx="7457627" cy="5881202"/>
          </a:xfrm>
        </p:spPr>
        <p:txBody>
          <a:bodyPr anchor="ctr">
            <a:normAutofit lnSpcReduction="10000"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cs-CZ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7) transkripce: </a:t>
            </a: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přepis z VJ do CJ (v různé míře přizpůsobený CJ, blíže fonetickému přepisu) x </a:t>
            </a:r>
            <a:r>
              <a:rPr lang="cs-CZ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transliterace</a:t>
            </a: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přepis jinou abecedou (primárně pro bibliograf. </a:t>
            </a:r>
            <a:r>
              <a:rPr lang="cs-CZ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ú</a:t>
            </a: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daje)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https://www.lib.cas.cz/space.40/CYRILLIC/RU-EN-T3.HTM</a:t>
            </a: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(starší)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cs-CZ" sz="16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https://cs.wikipedia.org/wiki/P%C5%99epis_rusk%C3%A9_cyrilice_do_latinky</a:t>
            </a:r>
            <a:r>
              <a:rPr lang="cs-CZ" sz="16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(ISO 9)</a:t>
            </a:r>
            <a:endParaRPr lang="cs-CZ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600"/>
              </a:spcAft>
              <a:buNone/>
            </a:pP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pomocí transkripce (transliterace) dochází k </a:t>
            </a:r>
            <a:r>
              <a:rPr lang="cs-CZ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přímému přejímání</a:t>
            </a: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slov mezi jazyky (vlastních jmen, reálií nebo slov bez přímých protějšků v CJ), od transliterace se odlišuje využitím </a:t>
            </a:r>
            <a:b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různá míra adaptace CJ (pravopisu, výslovnosti, gramatice)</a:t>
            </a:r>
            <a:endParaRPr lang="cs-CZ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600"/>
              </a:spcAft>
              <a:buNone/>
            </a:pPr>
            <a:b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8) výpůjčky</a:t>
            </a: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z různých jazyků (tundra, tsunami, iglú, vodka, samovar, pizza…)</a:t>
            </a:r>
            <a:b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9) kalk</a:t>
            </a: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= </a:t>
            </a:r>
            <a:r>
              <a:rPr lang="cs-CZ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doslovné převzetí</a:t>
            </a: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slov, pojmenování, frází do CJ při zachování struktury VJ, kalk je v CJ zpočátku </a:t>
            </a:r>
            <a:r>
              <a:rPr lang="cs-CZ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neidiomatický</a:t>
            </a:r>
            <a:endParaRPr lang="cs-CZ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cs-CZ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skyscraper</a:t>
            </a: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        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небоскрёб</a:t>
            </a: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       mrakodrap</a:t>
            </a:r>
            <a:endParaRPr lang="cs-CZ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cs-CZ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kalkované</a:t>
            </a: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metafory, frazémy: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cs-CZ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 </a:t>
            </a:r>
            <a:r>
              <a:rPr lang="cs-CZ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liegt</a:t>
            </a:r>
            <a:r>
              <a:rPr lang="cs-CZ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der </a:t>
            </a:r>
            <a:r>
              <a:rPr lang="cs-CZ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Hund</a:t>
            </a:r>
            <a:r>
              <a:rPr lang="cs-CZ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begraben</a:t>
            </a:r>
            <a:r>
              <a:rPr lang="cs-CZ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!     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«Вот где собака зарыта!»</a:t>
            </a:r>
            <a:r>
              <a:rPr lang="cs-CZ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cs-CZ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</a:t>
            </a:r>
            <a:r>
              <a:rPr lang="cs-CZ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…kde je zakopaný pes! 	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cs-CZ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10) doslovný překlad</a:t>
            </a:r>
            <a:endParaRPr lang="cs-CZ" sz="16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419867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1046</Words>
  <Application>Microsoft Office PowerPoint</Application>
  <PresentationFormat>Širokoúhlá obrazovka</PresentationFormat>
  <Paragraphs>74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Courier New</vt:lpstr>
      <vt:lpstr>Times New Roman</vt:lpstr>
      <vt:lpstr>Motiv Office</vt:lpstr>
      <vt:lpstr>Překladatel</vt:lpstr>
      <vt:lpstr>Kdo je dobrý překladatel?</vt:lpstr>
      <vt:lpstr>Prezentace aplikace PowerPoint</vt:lpstr>
      <vt:lpstr>Model ideálního překladatele (Z. Fišer):</vt:lpstr>
      <vt:lpstr>Překladatelský idiolekt Překladatelská metoda</vt:lpstr>
      <vt:lpstr>Prezentace aplikace PowerPoint</vt:lpstr>
      <vt:lpstr>Dobová a národní specifičnost</vt:lpstr>
      <vt:lpstr>OBECNÉ PŘEKLADATELSKÉ POSTUPY</vt:lpstr>
      <vt:lpstr>POSTUPY PŘÍMÉHO PŘEKLADU</vt:lpstr>
      <vt:lpstr>PŘEKLADATELSKÉ POSUNY (A. POPOVIČ, J. LEVÝ, G. TOURY)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Překladatel</dc:title>
  <dc:creator>Anna Rosova</dc:creator>
  <cp:lastModifiedBy>Anna Rosova</cp:lastModifiedBy>
  <cp:revision>13</cp:revision>
  <dcterms:created xsi:type="dcterms:W3CDTF">2021-03-02T07:29:13Z</dcterms:created>
  <dcterms:modified xsi:type="dcterms:W3CDTF">2025-04-08T08:11:00Z</dcterms:modified>
</cp:coreProperties>
</file>