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81"/>
  </p:normalViewPr>
  <p:slideViewPr>
    <p:cSldViewPr snapToGrid="0" snapToObjects="1">
      <p:cViewPr varScale="1">
        <p:scale>
          <a:sx n="107" d="100"/>
          <a:sy n="107" d="100"/>
        </p:scale>
        <p:origin x="176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5/6/25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5/6/25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548640"/>
            <a:ext cx="2700645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Saskia Sassen </a:t>
            </a:r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7917" y="3261001"/>
            <a:ext cx="4480560" cy="13716"/>
          </a:xfrm>
          <a:custGeom>
            <a:avLst/>
            <a:gdLst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651406 w 4480560"/>
              <a:gd name="connsiteY3" fmla="*/ 0 h 13716"/>
              <a:gd name="connsiteX4" fmla="*/ 2336292 w 4480560"/>
              <a:gd name="connsiteY4" fmla="*/ 0 h 13716"/>
              <a:gd name="connsiteX5" fmla="*/ 2931566 w 4480560"/>
              <a:gd name="connsiteY5" fmla="*/ 0 h 13716"/>
              <a:gd name="connsiteX6" fmla="*/ 3482035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840480 w 4480560"/>
              <a:gd name="connsiteY9" fmla="*/ 13716 h 13716"/>
              <a:gd name="connsiteX10" fmla="*/ 3290011 w 4480560"/>
              <a:gd name="connsiteY10" fmla="*/ 13716 h 13716"/>
              <a:gd name="connsiteX11" fmla="*/ 2560320 w 4480560"/>
              <a:gd name="connsiteY11" fmla="*/ 13716 h 13716"/>
              <a:gd name="connsiteX12" fmla="*/ 1965046 w 4480560"/>
              <a:gd name="connsiteY12" fmla="*/ 13716 h 13716"/>
              <a:gd name="connsiteX13" fmla="*/ 1459382 w 4480560"/>
              <a:gd name="connsiteY13" fmla="*/ 13716 h 13716"/>
              <a:gd name="connsiteX14" fmla="*/ 774497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3716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273" y="3379"/>
                  <a:pt x="4480768" y="9289"/>
                  <a:pt x="4480560" y="13716"/>
                </a:cubicBezTo>
                <a:cubicBezTo>
                  <a:pt x="4314132" y="10352"/>
                  <a:pt x="4028383" y="32060"/>
                  <a:pt x="3840480" y="13716"/>
                </a:cubicBezTo>
                <a:cubicBezTo>
                  <a:pt x="3652577" y="-4628"/>
                  <a:pt x="3547615" y="-1724"/>
                  <a:pt x="3290011" y="13716"/>
                </a:cubicBezTo>
                <a:cubicBezTo>
                  <a:pt x="3032407" y="29156"/>
                  <a:pt x="2830268" y="4147"/>
                  <a:pt x="2560320" y="13716"/>
                </a:cubicBezTo>
                <a:cubicBezTo>
                  <a:pt x="2290372" y="23285"/>
                  <a:pt x="2147422" y="2156"/>
                  <a:pt x="1965046" y="13716"/>
                </a:cubicBezTo>
                <a:cubicBezTo>
                  <a:pt x="1782670" y="25276"/>
                  <a:pt x="1689791" y="36108"/>
                  <a:pt x="1459382" y="13716"/>
                </a:cubicBezTo>
                <a:cubicBezTo>
                  <a:pt x="1228973" y="-8676"/>
                  <a:pt x="915486" y="31929"/>
                  <a:pt x="774497" y="13716"/>
                </a:cubicBezTo>
                <a:cubicBezTo>
                  <a:pt x="633508" y="-4497"/>
                  <a:pt x="361442" y="-15679"/>
                  <a:pt x="0" y="13716"/>
                </a:cubicBezTo>
                <a:cubicBezTo>
                  <a:pt x="-362" y="8190"/>
                  <a:pt x="-434" y="6098"/>
                  <a:pt x="0" y="0"/>
                </a:cubicBezTo>
                <a:close/>
              </a:path>
              <a:path w="4480560" h="13716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0360" y="3832"/>
                  <a:pt x="4481152" y="9314"/>
                  <a:pt x="4480560" y="13716"/>
                </a:cubicBezTo>
                <a:cubicBezTo>
                  <a:pt x="4279652" y="-11422"/>
                  <a:pt x="4200762" y="36994"/>
                  <a:pt x="3930091" y="13716"/>
                </a:cubicBezTo>
                <a:cubicBezTo>
                  <a:pt x="3659420" y="-9562"/>
                  <a:pt x="3456052" y="17722"/>
                  <a:pt x="3290011" y="13716"/>
                </a:cubicBezTo>
                <a:cubicBezTo>
                  <a:pt x="3123970" y="9710"/>
                  <a:pt x="2882392" y="28246"/>
                  <a:pt x="2649931" y="13716"/>
                </a:cubicBezTo>
                <a:cubicBezTo>
                  <a:pt x="2417470" y="-814"/>
                  <a:pt x="2238426" y="2765"/>
                  <a:pt x="2054657" y="13716"/>
                </a:cubicBezTo>
                <a:cubicBezTo>
                  <a:pt x="1870888" y="24667"/>
                  <a:pt x="1566368" y="40468"/>
                  <a:pt x="1324966" y="13716"/>
                </a:cubicBezTo>
                <a:cubicBezTo>
                  <a:pt x="1083564" y="-13036"/>
                  <a:pt x="787410" y="6374"/>
                  <a:pt x="595274" y="13716"/>
                </a:cubicBezTo>
                <a:cubicBezTo>
                  <a:pt x="403138" y="21058"/>
                  <a:pt x="169622" y="5927"/>
                  <a:pt x="0" y="13716"/>
                </a:cubicBezTo>
                <a:cubicBezTo>
                  <a:pt x="-475" y="8699"/>
                  <a:pt x="-565" y="440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44813" y="552091"/>
            <a:ext cx="4668251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 sz="1600" dirty="0" err="1"/>
              <a:t>Nizozemsko-americká</a:t>
            </a:r>
            <a:r>
              <a:rPr lang="en-US" sz="1600" dirty="0"/>
              <a:t> </a:t>
            </a:r>
            <a:r>
              <a:rPr lang="en-US" sz="1600" dirty="0" err="1"/>
              <a:t>socioložka</a:t>
            </a:r>
            <a:r>
              <a:rPr lang="en-US" sz="1600" dirty="0"/>
              <a:t> </a:t>
            </a:r>
            <a:r>
              <a:rPr lang="en-US" sz="1600" dirty="0" err="1"/>
              <a:t>narozená</a:t>
            </a:r>
            <a:r>
              <a:rPr lang="en-US" sz="1600" dirty="0"/>
              <a:t> 1947.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 sz="1600" dirty="0" err="1"/>
              <a:t>Působila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University of Chicago a Columbia University.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 sz="1600" dirty="0" err="1"/>
              <a:t>Významná</a:t>
            </a:r>
            <a:r>
              <a:rPr lang="en-US" sz="1600" dirty="0"/>
              <a:t> </a:t>
            </a:r>
            <a:r>
              <a:rPr lang="en-US" sz="1600" dirty="0" err="1"/>
              <a:t>teoretička</a:t>
            </a:r>
            <a:r>
              <a:rPr lang="en-US" sz="1600" dirty="0"/>
              <a:t> </a:t>
            </a:r>
            <a:r>
              <a:rPr lang="en-US" sz="1600" dirty="0" err="1"/>
              <a:t>globalizace</a:t>
            </a:r>
            <a:r>
              <a:rPr lang="en-US" sz="1600" dirty="0"/>
              <a:t>, </a:t>
            </a:r>
            <a:r>
              <a:rPr lang="en-US" sz="1600" dirty="0" err="1"/>
              <a:t>měst</a:t>
            </a:r>
            <a:r>
              <a:rPr lang="en-US" sz="1600" dirty="0"/>
              <a:t> a </a:t>
            </a:r>
            <a:r>
              <a:rPr lang="en-US" sz="1600" dirty="0" err="1"/>
              <a:t>migrace</a:t>
            </a:r>
            <a:r>
              <a:rPr lang="en-US" sz="1600" dirty="0"/>
              <a:t>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endParaRPr lang="en-US" sz="16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 sz="1600" dirty="0"/>
              <a:t>The Global City (1991): </a:t>
            </a:r>
            <a:r>
              <a:rPr lang="en-US" sz="1600" dirty="0" err="1"/>
              <a:t>popisuje</a:t>
            </a:r>
            <a:r>
              <a:rPr lang="en-US" sz="1600" dirty="0"/>
              <a:t> </a:t>
            </a:r>
            <a:r>
              <a:rPr lang="en-US" sz="1600" dirty="0" err="1"/>
              <a:t>města</a:t>
            </a:r>
            <a:r>
              <a:rPr lang="en-US" sz="1600" dirty="0"/>
              <a:t> </a:t>
            </a:r>
            <a:r>
              <a:rPr lang="en-US" sz="1600" dirty="0" err="1"/>
              <a:t>jako</a:t>
            </a:r>
            <a:r>
              <a:rPr lang="en-US" sz="1600" dirty="0"/>
              <a:t> </a:t>
            </a:r>
            <a:r>
              <a:rPr lang="en-US" sz="1600" dirty="0" err="1"/>
              <a:t>uzly</a:t>
            </a:r>
            <a:r>
              <a:rPr lang="en-US" sz="1600" dirty="0"/>
              <a:t> </a:t>
            </a:r>
            <a:r>
              <a:rPr lang="en-US" sz="1600" dirty="0" err="1"/>
              <a:t>globální</a:t>
            </a:r>
            <a:r>
              <a:rPr lang="en-US" sz="1600" dirty="0"/>
              <a:t> </a:t>
            </a:r>
            <a:r>
              <a:rPr lang="en-US" sz="1600" dirty="0" err="1"/>
              <a:t>ekonomiky</a:t>
            </a:r>
            <a:r>
              <a:rPr lang="en-US" sz="1600" dirty="0"/>
              <a:t> (NY, </a:t>
            </a:r>
            <a:r>
              <a:rPr lang="en-US" sz="1600" dirty="0" err="1"/>
              <a:t>Londýn</a:t>
            </a:r>
            <a:r>
              <a:rPr lang="en-US" sz="1600" dirty="0"/>
              <a:t>, Tokio).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endParaRPr lang="en-US" sz="16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 sz="1600" dirty="0"/>
              <a:t>Territory, Authority, Rights (2006): jak </a:t>
            </a:r>
            <a:r>
              <a:rPr lang="en-US" sz="1600" dirty="0" err="1"/>
              <a:t>globalizace</a:t>
            </a:r>
            <a:r>
              <a:rPr lang="en-US" sz="1600" dirty="0"/>
              <a:t> </a:t>
            </a:r>
            <a:r>
              <a:rPr lang="en-US" sz="1600" dirty="0" err="1"/>
              <a:t>transformuje</a:t>
            </a:r>
            <a:r>
              <a:rPr lang="en-US" sz="1600" dirty="0"/>
              <a:t> </a:t>
            </a:r>
            <a:r>
              <a:rPr lang="en-US" sz="1600" dirty="0" err="1"/>
              <a:t>státní</a:t>
            </a:r>
            <a:r>
              <a:rPr lang="en-US" sz="1600" dirty="0"/>
              <a:t> </a:t>
            </a:r>
            <a:r>
              <a:rPr lang="en-US" sz="1600" dirty="0" err="1"/>
              <a:t>suverenitu</a:t>
            </a:r>
            <a:r>
              <a:rPr lang="en-US" sz="1600" dirty="0"/>
              <a:t>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endParaRPr lang="en-US" sz="16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 sz="1600" dirty="0"/>
              <a:t>Expulsions (2014): </a:t>
            </a:r>
            <a:r>
              <a:rPr lang="en-US" sz="1600" dirty="0" err="1"/>
              <a:t>nové</a:t>
            </a:r>
            <a:r>
              <a:rPr lang="en-US" sz="1600" dirty="0"/>
              <a:t> </a:t>
            </a:r>
            <a:r>
              <a:rPr lang="en-US" sz="1600" dirty="0" err="1"/>
              <a:t>formy</a:t>
            </a:r>
            <a:r>
              <a:rPr lang="en-US" sz="1600" dirty="0"/>
              <a:t> </a:t>
            </a:r>
            <a:r>
              <a:rPr lang="en-US" sz="1600" dirty="0" err="1"/>
              <a:t>vylučování</a:t>
            </a:r>
            <a:r>
              <a:rPr lang="en-US" sz="1600" dirty="0"/>
              <a:t> </a:t>
            </a:r>
            <a:r>
              <a:rPr lang="en-US" sz="1600" dirty="0" err="1"/>
              <a:t>lidí</a:t>
            </a:r>
            <a:r>
              <a:rPr lang="en-US" sz="1600" dirty="0"/>
              <a:t> z </a:t>
            </a:r>
            <a:r>
              <a:rPr lang="en-US" sz="1600" dirty="0" err="1"/>
              <a:t>ekonomických</a:t>
            </a:r>
            <a:r>
              <a:rPr lang="en-US" sz="1600" dirty="0"/>
              <a:t> a </a:t>
            </a:r>
            <a:r>
              <a:rPr lang="en-US" sz="1600" dirty="0" err="1"/>
              <a:t>sociálních</a:t>
            </a:r>
            <a:r>
              <a:rPr lang="en-US" sz="1600" dirty="0"/>
              <a:t> </a:t>
            </a:r>
            <a:r>
              <a:rPr lang="en-US" sz="1600" dirty="0" err="1"/>
              <a:t>struktur</a:t>
            </a:r>
            <a:r>
              <a:rPr lang="en-US" sz="1600" dirty="0"/>
              <a:t>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endParaRPr lang="en-US" sz="16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 sz="1600" dirty="0" err="1"/>
              <a:t>Zkoumá</a:t>
            </a:r>
            <a:r>
              <a:rPr lang="en-US" sz="1600" dirty="0"/>
              <a:t> </a:t>
            </a:r>
            <a:r>
              <a:rPr lang="en-US" sz="1600" dirty="0" err="1"/>
              <a:t>digitální</a:t>
            </a:r>
            <a:r>
              <a:rPr lang="en-US" sz="1600" dirty="0"/>
              <a:t> </a:t>
            </a:r>
            <a:r>
              <a:rPr lang="en-US" sz="1600" dirty="0" err="1"/>
              <a:t>infrastruktury</a:t>
            </a:r>
            <a:r>
              <a:rPr lang="en-US" sz="1600" dirty="0"/>
              <a:t>, </a:t>
            </a:r>
            <a:r>
              <a:rPr lang="en-US" sz="1600" dirty="0" err="1"/>
              <a:t>měnící</a:t>
            </a:r>
            <a:r>
              <a:rPr lang="en-US" sz="1600" dirty="0"/>
              <a:t> </a:t>
            </a:r>
            <a:r>
              <a:rPr lang="en-US" sz="1600" dirty="0" err="1"/>
              <a:t>podobu</a:t>
            </a:r>
            <a:r>
              <a:rPr lang="en-US" sz="1600" dirty="0"/>
              <a:t> </a:t>
            </a:r>
            <a:r>
              <a:rPr lang="en-US" sz="1600" dirty="0" err="1"/>
              <a:t>moci</a:t>
            </a:r>
            <a:r>
              <a:rPr lang="en-US" sz="1600" dirty="0"/>
              <a:t> a </a:t>
            </a:r>
            <a:r>
              <a:rPr lang="en-US" sz="1600" dirty="0" err="1"/>
              <a:t>urbanismu</a:t>
            </a:r>
            <a:r>
              <a:rPr lang="en-US" sz="1600" dirty="0"/>
              <a:t>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endParaRPr lang="en-US" sz="16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endParaRPr 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548640"/>
            <a:ext cx="2700645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4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Sassen – Přínosy a aplikace</a:t>
            </a:r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7917" y="3261001"/>
            <a:ext cx="4480560" cy="13716"/>
          </a:xfrm>
          <a:custGeom>
            <a:avLst/>
            <a:gdLst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651406 w 4480560"/>
              <a:gd name="connsiteY3" fmla="*/ 0 h 13716"/>
              <a:gd name="connsiteX4" fmla="*/ 2336292 w 4480560"/>
              <a:gd name="connsiteY4" fmla="*/ 0 h 13716"/>
              <a:gd name="connsiteX5" fmla="*/ 2931566 w 4480560"/>
              <a:gd name="connsiteY5" fmla="*/ 0 h 13716"/>
              <a:gd name="connsiteX6" fmla="*/ 3482035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840480 w 4480560"/>
              <a:gd name="connsiteY9" fmla="*/ 13716 h 13716"/>
              <a:gd name="connsiteX10" fmla="*/ 3290011 w 4480560"/>
              <a:gd name="connsiteY10" fmla="*/ 13716 h 13716"/>
              <a:gd name="connsiteX11" fmla="*/ 2560320 w 4480560"/>
              <a:gd name="connsiteY11" fmla="*/ 13716 h 13716"/>
              <a:gd name="connsiteX12" fmla="*/ 1965046 w 4480560"/>
              <a:gd name="connsiteY12" fmla="*/ 13716 h 13716"/>
              <a:gd name="connsiteX13" fmla="*/ 1459382 w 4480560"/>
              <a:gd name="connsiteY13" fmla="*/ 13716 h 13716"/>
              <a:gd name="connsiteX14" fmla="*/ 774497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3716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273" y="3379"/>
                  <a:pt x="4480768" y="9289"/>
                  <a:pt x="4480560" y="13716"/>
                </a:cubicBezTo>
                <a:cubicBezTo>
                  <a:pt x="4314132" y="10352"/>
                  <a:pt x="4028383" y="32060"/>
                  <a:pt x="3840480" y="13716"/>
                </a:cubicBezTo>
                <a:cubicBezTo>
                  <a:pt x="3652577" y="-4628"/>
                  <a:pt x="3547615" y="-1724"/>
                  <a:pt x="3290011" y="13716"/>
                </a:cubicBezTo>
                <a:cubicBezTo>
                  <a:pt x="3032407" y="29156"/>
                  <a:pt x="2830268" y="4147"/>
                  <a:pt x="2560320" y="13716"/>
                </a:cubicBezTo>
                <a:cubicBezTo>
                  <a:pt x="2290372" y="23285"/>
                  <a:pt x="2147422" y="2156"/>
                  <a:pt x="1965046" y="13716"/>
                </a:cubicBezTo>
                <a:cubicBezTo>
                  <a:pt x="1782670" y="25276"/>
                  <a:pt x="1689791" y="36108"/>
                  <a:pt x="1459382" y="13716"/>
                </a:cubicBezTo>
                <a:cubicBezTo>
                  <a:pt x="1228973" y="-8676"/>
                  <a:pt x="915486" y="31929"/>
                  <a:pt x="774497" y="13716"/>
                </a:cubicBezTo>
                <a:cubicBezTo>
                  <a:pt x="633508" y="-4497"/>
                  <a:pt x="361442" y="-15679"/>
                  <a:pt x="0" y="13716"/>
                </a:cubicBezTo>
                <a:cubicBezTo>
                  <a:pt x="-362" y="8190"/>
                  <a:pt x="-434" y="6098"/>
                  <a:pt x="0" y="0"/>
                </a:cubicBezTo>
                <a:close/>
              </a:path>
              <a:path w="4480560" h="13716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0360" y="3832"/>
                  <a:pt x="4481152" y="9314"/>
                  <a:pt x="4480560" y="13716"/>
                </a:cubicBezTo>
                <a:cubicBezTo>
                  <a:pt x="4279652" y="-11422"/>
                  <a:pt x="4200762" y="36994"/>
                  <a:pt x="3930091" y="13716"/>
                </a:cubicBezTo>
                <a:cubicBezTo>
                  <a:pt x="3659420" y="-9562"/>
                  <a:pt x="3456052" y="17722"/>
                  <a:pt x="3290011" y="13716"/>
                </a:cubicBezTo>
                <a:cubicBezTo>
                  <a:pt x="3123970" y="9710"/>
                  <a:pt x="2882392" y="28246"/>
                  <a:pt x="2649931" y="13716"/>
                </a:cubicBezTo>
                <a:cubicBezTo>
                  <a:pt x="2417470" y="-814"/>
                  <a:pt x="2238426" y="2765"/>
                  <a:pt x="2054657" y="13716"/>
                </a:cubicBezTo>
                <a:cubicBezTo>
                  <a:pt x="1870888" y="24667"/>
                  <a:pt x="1566368" y="40468"/>
                  <a:pt x="1324966" y="13716"/>
                </a:cubicBezTo>
                <a:cubicBezTo>
                  <a:pt x="1083564" y="-13036"/>
                  <a:pt x="787410" y="6374"/>
                  <a:pt x="595274" y="13716"/>
                </a:cubicBezTo>
                <a:cubicBezTo>
                  <a:pt x="403138" y="21058"/>
                  <a:pt x="169622" y="5927"/>
                  <a:pt x="0" y="13716"/>
                </a:cubicBezTo>
                <a:cubicBezTo>
                  <a:pt x="-475" y="8699"/>
                  <a:pt x="-565" y="440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44813" y="552091"/>
            <a:ext cx="4668251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 sz="1900"/>
              <a:t>Zásadní vliv na teorii globalizace a urbánní sociologie.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 sz="1900"/>
              <a:t>Koncepce využívány v městském plánování, analýze migrace a nerovností.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 sz="1900"/>
              <a:t>Analýza „vyvlastnění bez migrace“: neviditelné formy ztráty práv a přístupu.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 sz="1900"/>
              <a:t>Inspirace pro kritiku neoliberálního městského rozvoje.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548640"/>
            <a:ext cx="2700645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Karin Knorr Cetina </a:t>
            </a:r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7917" y="3261001"/>
            <a:ext cx="4480560" cy="13716"/>
          </a:xfrm>
          <a:custGeom>
            <a:avLst/>
            <a:gdLst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651406 w 4480560"/>
              <a:gd name="connsiteY3" fmla="*/ 0 h 13716"/>
              <a:gd name="connsiteX4" fmla="*/ 2336292 w 4480560"/>
              <a:gd name="connsiteY4" fmla="*/ 0 h 13716"/>
              <a:gd name="connsiteX5" fmla="*/ 2931566 w 4480560"/>
              <a:gd name="connsiteY5" fmla="*/ 0 h 13716"/>
              <a:gd name="connsiteX6" fmla="*/ 3482035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840480 w 4480560"/>
              <a:gd name="connsiteY9" fmla="*/ 13716 h 13716"/>
              <a:gd name="connsiteX10" fmla="*/ 3290011 w 4480560"/>
              <a:gd name="connsiteY10" fmla="*/ 13716 h 13716"/>
              <a:gd name="connsiteX11" fmla="*/ 2560320 w 4480560"/>
              <a:gd name="connsiteY11" fmla="*/ 13716 h 13716"/>
              <a:gd name="connsiteX12" fmla="*/ 1965046 w 4480560"/>
              <a:gd name="connsiteY12" fmla="*/ 13716 h 13716"/>
              <a:gd name="connsiteX13" fmla="*/ 1459382 w 4480560"/>
              <a:gd name="connsiteY13" fmla="*/ 13716 h 13716"/>
              <a:gd name="connsiteX14" fmla="*/ 774497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3716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273" y="3379"/>
                  <a:pt x="4480768" y="9289"/>
                  <a:pt x="4480560" y="13716"/>
                </a:cubicBezTo>
                <a:cubicBezTo>
                  <a:pt x="4314132" y="10352"/>
                  <a:pt x="4028383" y="32060"/>
                  <a:pt x="3840480" y="13716"/>
                </a:cubicBezTo>
                <a:cubicBezTo>
                  <a:pt x="3652577" y="-4628"/>
                  <a:pt x="3547615" y="-1724"/>
                  <a:pt x="3290011" y="13716"/>
                </a:cubicBezTo>
                <a:cubicBezTo>
                  <a:pt x="3032407" y="29156"/>
                  <a:pt x="2830268" y="4147"/>
                  <a:pt x="2560320" y="13716"/>
                </a:cubicBezTo>
                <a:cubicBezTo>
                  <a:pt x="2290372" y="23285"/>
                  <a:pt x="2147422" y="2156"/>
                  <a:pt x="1965046" y="13716"/>
                </a:cubicBezTo>
                <a:cubicBezTo>
                  <a:pt x="1782670" y="25276"/>
                  <a:pt x="1689791" y="36108"/>
                  <a:pt x="1459382" y="13716"/>
                </a:cubicBezTo>
                <a:cubicBezTo>
                  <a:pt x="1228973" y="-8676"/>
                  <a:pt x="915486" y="31929"/>
                  <a:pt x="774497" y="13716"/>
                </a:cubicBezTo>
                <a:cubicBezTo>
                  <a:pt x="633508" y="-4497"/>
                  <a:pt x="361442" y="-15679"/>
                  <a:pt x="0" y="13716"/>
                </a:cubicBezTo>
                <a:cubicBezTo>
                  <a:pt x="-362" y="8190"/>
                  <a:pt x="-434" y="6098"/>
                  <a:pt x="0" y="0"/>
                </a:cubicBezTo>
                <a:close/>
              </a:path>
              <a:path w="4480560" h="13716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0360" y="3832"/>
                  <a:pt x="4481152" y="9314"/>
                  <a:pt x="4480560" y="13716"/>
                </a:cubicBezTo>
                <a:cubicBezTo>
                  <a:pt x="4279652" y="-11422"/>
                  <a:pt x="4200762" y="36994"/>
                  <a:pt x="3930091" y="13716"/>
                </a:cubicBezTo>
                <a:cubicBezTo>
                  <a:pt x="3659420" y="-9562"/>
                  <a:pt x="3456052" y="17722"/>
                  <a:pt x="3290011" y="13716"/>
                </a:cubicBezTo>
                <a:cubicBezTo>
                  <a:pt x="3123970" y="9710"/>
                  <a:pt x="2882392" y="28246"/>
                  <a:pt x="2649931" y="13716"/>
                </a:cubicBezTo>
                <a:cubicBezTo>
                  <a:pt x="2417470" y="-814"/>
                  <a:pt x="2238426" y="2765"/>
                  <a:pt x="2054657" y="13716"/>
                </a:cubicBezTo>
                <a:cubicBezTo>
                  <a:pt x="1870888" y="24667"/>
                  <a:pt x="1566368" y="40468"/>
                  <a:pt x="1324966" y="13716"/>
                </a:cubicBezTo>
                <a:cubicBezTo>
                  <a:pt x="1083564" y="-13036"/>
                  <a:pt x="787410" y="6374"/>
                  <a:pt x="595274" y="13716"/>
                </a:cubicBezTo>
                <a:cubicBezTo>
                  <a:pt x="403138" y="21058"/>
                  <a:pt x="169622" y="5927"/>
                  <a:pt x="0" y="13716"/>
                </a:cubicBezTo>
                <a:cubicBezTo>
                  <a:pt x="-475" y="8699"/>
                  <a:pt x="-565" y="440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44813" y="552091"/>
            <a:ext cx="4668251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/>
              <a:t>Rakouská</a:t>
            </a:r>
            <a:r>
              <a:rPr lang="en-US" dirty="0"/>
              <a:t> </a:t>
            </a:r>
            <a:r>
              <a:rPr lang="en-US"/>
              <a:t>socioložka</a:t>
            </a:r>
            <a:r>
              <a:rPr lang="en-US" dirty="0"/>
              <a:t>, </a:t>
            </a:r>
            <a:r>
              <a:rPr lang="en-US"/>
              <a:t>narozená</a:t>
            </a:r>
            <a:r>
              <a:rPr lang="en-US" dirty="0"/>
              <a:t> 1944, </a:t>
            </a:r>
            <a:r>
              <a:rPr lang="en-US"/>
              <a:t>působila</a:t>
            </a:r>
            <a:r>
              <a:rPr lang="en-US" dirty="0"/>
              <a:t> v </a:t>
            </a:r>
            <a:r>
              <a:rPr lang="en-US"/>
              <a:t>Bielefeldu</a:t>
            </a:r>
            <a:r>
              <a:rPr lang="en-US" dirty="0"/>
              <a:t> a </a:t>
            </a:r>
            <a:r>
              <a:rPr lang="en-US"/>
              <a:t>Chicagu</a:t>
            </a:r>
            <a:r>
              <a:rPr lang="en-US" dirty="0"/>
              <a:t>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/>
              <a:t>Autorka</a:t>
            </a:r>
            <a:r>
              <a:rPr lang="en-US" dirty="0"/>
              <a:t> </a:t>
            </a:r>
            <a:r>
              <a:rPr lang="en-US"/>
              <a:t>konceptu</a:t>
            </a:r>
            <a:r>
              <a:rPr lang="en-US" dirty="0"/>
              <a:t> </a:t>
            </a:r>
            <a:r>
              <a:rPr lang="en-US"/>
              <a:t>epistemické</a:t>
            </a:r>
            <a:r>
              <a:rPr lang="en-US" dirty="0"/>
              <a:t> </a:t>
            </a:r>
            <a:r>
              <a:rPr lang="en-US"/>
              <a:t>kultury</a:t>
            </a:r>
            <a:r>
              <a:rPr lang="en-US" dirty="0"/>
              <a:t>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/>
              <a:t>Studovala</a:t>
            </a:r>
            <a:r>
              <a:rPr lang="en-US" dirty="0"/>
              <a:t> </a:t>
            </a:r>
            <a:r>
              <a:rPr lang="en-US"/>
              <a:t>laboratorní</a:t>
            </a:r>
            <a:r>
              <a:rPr lang="en-US" dirty="0"/>
              <a:t> </a:t>
            </a:r>
            <a:r>
              <a:rPr lang="en-US"/>
              <a:t>praxi</a:t>
            </a:r>
            <a:r>
              <a:rPr lang="en-US" dirty="0"/>
              <a:t> v </a:t>
            </a:r>
            <a:r>
              <a:rPr lang="en-US"/>
              <a:t>biologii</a:t>
            </a:r>
            <a:r>
              <a:rPr lang="en-US" dirty="0"/>
              <a:t> a </a:t>
            </a:r>
            <a:r>
              <a:rPr lang="en-US"/>
              <a:t>fyzice</a:t>
            </a:r>
            <a:r>
              <a:rPr lang="en-US" dirty="0"/>
              <a:t>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/>
              <a:t>Později</a:t>
            </a:r>
            <a:r>
              <a:rPr lang="en-US" dirty="0"/>
              <a:t> </a:t>
            </a:r>
            <a:r>
              <a:rPr lang="en-US"/>
              <a:t>analyzovala</a:t>
            </a:r>
            <a:r>
              <a:rPr lang="en-US" dirty="0"/>
              <a:t> </a:t>
            </a:r>
            <a:r>
              <a:rPr lang="en-US"/>
              <a:t>globální</a:t>
            </a:r>
            <a:r>
              <a:rPr lang="en-US" dirty="0"/>
              <a:t> </a:t>
            </a:r>
            <a:r>
              <a:rPr lang="en-US"/>
              <a:t>finanční</a:t>
            </a:r>
            <a:r>
              <a:rPr lang="en-US" dirty="0"/>
              <a:t> </a:t>
            </a:r>
            <a:r>
              <a:rPr lang="en-US"/>
              <a:t>trhy</a:t>
            </a:r>
            <a:r>
              <a:rPr lang="en-US" dirty="0"/>
              <a:t> </a:t>
            </a:r>
            <a:r>
              <a:rPr lang="en-US"/>
              <a:t>jako</a:t>
            </a:r>
            <a:r>
              <a:rPr lang="en-US" dirty="0"/>
              <a:t> </a:t>
            </a:r>
            <a:r>
              <a:rPr lang="en-US"/>
              <a:t>technologicky</a:t>
            </a:r>
            <a:r>
              <a:rPr lang="en-US" dirty="0"/>
              <a:t> </a:t>
            </a:r>
            <a:r>
              <a:rPr lang="en-US"/>
              <a:t>zprostředkované</a:t>
            </a:r>
            <a:r>
              <a:rPr lang="en-US" dirty="0"/>
              <a:t> </a:t>
            </a:r>
            <a:r>
              <a:rPr lang="en-US"/>
              <a:t>systémy</a:t>
            </a:r>
            <a:r>
              <a:rPr lang="en-US" dirty="0"/>
              <a:t>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endParaRPr lang="en-US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endParaRPr lang="en-US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/>
              <a:t>Epistemická</a:t>
            </a:r>
            <a:r>
              <a:rPr lang="en-US" dirty="0"/>
              <a:t> </a:t>
            </a:r>
            <a:r>
              <a:rPr lang="en-US"/>
              <a:t>kultura</a:t>
            </a:r>
            <a:r>
              <a:rPr lang="en-US" dirty="0"/>
              <a:t>: </a:t>
            </a:r>
            <a:r>
              <a:rPr lang="en-US"/>
              <a:t>různé</a:t>
            </a:r>
            <a:r>
              <a:rPr lang="en-US" dirty="0"/>
              <a:t> </a:t>
            </a:r>
            <a:r>
              <a:rPr lang="en-US"/>
              <a:t>obory</a:t>
            </a:r>
            <a:r>
              <a:rPr lang="en-US" dirty="0"/>
              <a:t> </a:t>
            </a:r>
            <a:r>
              <a:rPr lang="en-US"/>
              <a:t>vědy</a:t>
            </a:r>
            <a:r>
              <a:rPr lang="en-US" dirty="0"/>
              <a:t> </a:t>
            </a:r>
            <a:r>
              <a:rPr lang="en-US"/>
              <a:t>produkují</a:t>
            </a:r>
            <a:r>
              <a:rPr lang="en-US" dirty="0"/>
              <a:t> </a:t>
            </a:r>
            <a:r>
              <a:rPr lang="en-US"/>
              <a:t>poznání</a:t>
            </a:r>
            <a:r>
              <a:rPr lang="en-US" dirty="0"/>
              <a:t> </a:t>
            </a:r>
            <a:r>
              <a:rPr lang="en-US"/>
              <a:t>odlišným</a:t>
            </a:r>
            <a:r>
              <a:rPr lang="en-US" dirty="0"/>
              <a:t> </a:t>
            </a:r>
            <a:r>
              <a:rPr lang="en-US"/>
              <a:t>způsobem</a:t>
            </a:r>
            <a:r>
              <a:rPr lang="en-US" dirty="0"/>
              <a:t>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endParaRPr lang="en-US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/>
              <a:t>Objekty</a:t>
            </a:r>
            <a:r>
              <a:rPr lang="en-US" dirty="0"/>
              <a:t> </a:t>
            </a:r>
            <a:r>
              <a:rPr lang="en-US"/>
              <a:t>poznání</a:t>
            </a:r>
            <a:r>
              <a:rPr lang="en-US" dirty="0"/>
              <a:t> </a:t>
            </a:r>
            <a:r>
              <a:rPr lang="en-US"/>
              <a:t>jsou</a:t>
            </a:r>
            <a:r>
              <a:rPr lang="en-US" dirty="0"/>
              <a:t> </a:t>
            </a:r>
            <a:r>
              <a:rPr lang="en-US"/>
              <a:t>nestabilní</a:t>
            </a:r>
            <a:r>
              <a:rPr lang="en-US" dirty="0"/>
              <a:t>, </a:t>
            </a:r>
            <a:r>
              <a:rPr lang="en-US"/>
              <a:t>technologicky</a:t>
            </a:r>
            <a:r>
              <a:rPr lang="en-US" dirty="0"/>
              <a:t> </a:t>
            </a:r>
            <a:r>
              <a:rPr lang="en-US"/>
              <a:t>zprostředkované</a:t>
            </a:r>
            <a:r>
              <a:rPr lang="en-US" dirty="0"/>
              <a:t> a </a:t>
            </a:r>
            <a:r>
              <a:rPr lang="en-US"/>
              <a:t>vztahové</a:t>
            </a:r>
            <a:r>
              <a:rPr lang="en-US" dirty="0"/>
              <a:t>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endParaRPr lang="en-US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 dirty="0"/>
              <a:t>Technologie </a:t>
            </a:r>
            <a:r>
              <a:rPr lang="en-US"/>
              <a:t>nevytváří</a:t>
            </a:r>
            <a:r>
              <a:rPr lang="en-US" dirty="0"/>
              <a:t> </a:t>
            </a:r>
            <a:r>
              <a:rPr lang="en-US"/>
              <a:t>jen</a:t>
            </a:r>
            <a:r>
              <a:rPr lang="en-US" dirty="0"/>
              <a:t> </a:t>
            </a:r>
            <a:r>
              <a:rPr lang="en-US"/>
              <a:t>prostředí</a:t>
            </a:r>
            <a:r>
              <a:rPr lang="en-US" dirty="0"/>
              <a:t>, ale </a:t>
            </a:r>
            <a:r>
              <a:rPr lang="en-US"/>
              <a:t>samostatné</a:t>
            </a:r>
            <a:r>
              <a:rPr lang="en-US" dirty="0"/>
              <a:t> </a:t>
            </a:r>
            <a:r>
              <a:rPr lang="en-US"/>
              <a:t>sociální</a:t>
            </a:r>
            <a:r>
              <a:rPr lang="en-US" dirty="0"/>
              <a:t> </a:t>
            </a:r>
            <a:r>
              <a:rPr lang="en-US"/>
              <a:t>vztahy</a:t>
            </a:r>
            <a:r>
              <a:rPr lang="en-US" dirty="0"/>
              <a:t>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endParaRPr lang="en-US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548640"/>
            <a:ext cx="2700645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4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Knorr Cetina – Aplikace a význam</a:t>
            </a:r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7917" y="3261001"/>
            <a:ext cx="4480560" cy="13716"/>
          </a:xfrm>
          <a:custGeom>
            <a:avLst/>
            <a:gdLst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651406 w 4480560"/>
              <a:gd name="connsiteY3" fmla="*/ 0 h 13716"/>
              <a:gd name="connsiteX4" fmla="*/ 2336292 w 4480560"/>
              <a:gd name="connsiteY4" fmla="*/ 0 h 13716"/>
              <a:gd name="connsiteX5" fmla="*/ 2931566 w 4480560"/>
              <a:gd name="connsiteY5" fmla="*/ 0 h 13716"/>
              <a:gd name="connsiteX6" fmla="*/ 3482035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840480 w 4480560"/>
              <a:gd name="connsiteY9" fmla="*/ 13716 h 13716"/>
              <a:gd name="connsiteX10" fmla="*/ 3290011 w 4480560"/>
              <a:gd name="connsiteY10" fmla="*/ 13716 h 13716"/>
              <a:gd name="connsiteX11" fmla="*/ 2560320 w 4480560"/>
              <a:gd name="connsiteY11" fmla="*/ 13716 h 13716"/>
              <a:gd name="connsiteX12" fmla="*/ 1965046 w 4480560"/>
              <a:gd name="connsiteY12" fmla="*/ 13716 h 13716"/>
              <a:gd name="connsiteX13" fmla="*/ 1459382 w 4480560"/>
              <a:gd name="connsiteY13" fmla="*/ 13716 h 13716"/>
              <a:gd name="connsiteX14" fmla="*/ 774497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3716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273" y="3379"/>
                  <a:pt x="4480768" y="9289"/>
                  <a:pt x="4480560" y="13716"/>
                </a:cubicBezTo>
                <a:cubicBezTo>
                  <a:pt x="4314132" y="10352"/>
                  <a:pt x="4028383" y="32060"/>
                  <a:pt x="3840480" y="13716"/>
                </a:cubicBezTo>
                <a:cubicBezTo>
                  <a:pt x="3652577" y="-4628"/>
                  <a:pt x="3547615" y="-1724"/>
                  <a:pt x="3290011" y="13716"/>
                </a:cubicBezTo>
                <a:cubicBezTo>
                  <a:pt x="3032407" y="29156"/>
                  <a:pt x="2830268" y="4147"/>
                  <a:pt x="2560320" y="13716"/>
                </a:cubicBezTo>
                <a:cubicBezTo>
                  <a:pt x="2290372" y="23285"/>
                  <a:pt x="2147422" y="2156"/>
                  <a:pt x="1965046" y="13716"/>
                </a:cubicBezTo>
                <a:cubicBezTo>
                  <a:pt x="1782670" y="25276"/>
                  <a:pt x="1689791" y="36108"/>
                  <a:pt x="1459382" y="13716"/>
                </a:cubicBezTo>
                <a:cubicBezTo>
                  <a:pt x="1228973" y="-8676"/>
                  <a:pt x="915486" y="31929"/>
                  <a:pt x="774497" y="13716"/>
                </a:cubicBezTo>
                <a:cubicBezTo>
                  <a:pt x="633508" y="-4497"/>
                  <a:pt x="361442" y="-15679"/>
                  <a:pt x="0" y="13716"/>
                </a:cubicBezTo>
                <a:cubicBezTo>
                  <a:pt x="-362" y="8190"/>
                  <a:pt x="-434" y="6098"/>
                  <a:pt x="0" y="0"/>
                </a:cubicBezTo>
                <a:close/>
              </a:path>
              <a:path w="4480560" h="13716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0360" y="3832"/>
                  <a:pt x="4481152" y="9314"/>
                  <a:pt x="4480560" y="13716"/>
                </a:cubicBezTo>
                <a:cubicBezTo>
                  <a:pt x="4279652" y="-11422"/>
                  <a:pt x="4200762" y="36994"/>
                  <a:pt x="3930091" y="13716"/>
                </a:cubicBezTo>
                <a:cubicBezTo>
                  <a:pt x="3659420" y="-9562"/>
                  <a:pt x="3456052" y="17722"/>
                  <a:pt x="3290011" y="13716"/>
                </a:cubicBezTo>
                <a:cubicBezTo>
                  <a:pt x="3123970" y="9710"/>
                  <a:pt x="2882392" y="28246"/>
                  <a:pt x="2649931" y="13716"/>
                </a:cubicBezTo>
                <a:cubicBezTo>
                  <a:pt x="2417470" y="-814"/>
                  <a:pt x="2238426" y="2765"/>
                  <a:pt x="2054657" y="13716"/>
                </a:cubicBezTo>
                <a:cubicBezTo>
                  <a:pt x="1870888" y="24667"/>
                  <a:pt x="1566368" y="40468"/>
                  <a:pt x="1324966" y="13716"/>
                </a:cubicBezTo>
                <a:cubicBezTo>
                  <a:pt x="1083564" y="-13036"/>
                  <a:pt x="787410" y="6374"/>
                  <a:pt x="595274" y="13716"/>
                </a:cubicBezTo>
                <a:cubicBezTo>
                  <a:pt x="403138" y="21058"/>
                  <a:pt x="169622" y="5927"/>
                  <a:pt x="0" y="13716"/>
                </a:cubicBezTo>
                <a:cubicBezTo>
                  <a:pt x="-475" y="8699"/>
                  <a:pt x="-565" y="440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44813" y="552091"/>
            <a:ext cx="4668251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 sz="1900"/>
              <a:t>Finanční trhy jako „syntetická laboratoř“: obchodníci interagují se znaky, ne lidmi.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 sz="1900"/>
              <a:t>Objekty připoutání: vztah obchodníků k abstraktním datům jako ke „skutečným“ entitám.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 sz="1900"/>
              <a:t>Analýza globálních informačních proudů a temporalit.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 sz="1900"/>
              <a:t>Zásadní přínos pro vývoj actor-network theory a STS (science and technology studies).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548640"/>
            <a:ext cx="2700645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Patricia Hill Collins</a:t>
            </a:r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7917" y="3261001"/>
            <a:ext cx="4480560" cy="13716"/>
          </a:xfrm>
          <a:custGeom>
            <a:avLst/>
            <a:gdLst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651406 w 4480560"/>
              <a:gd name="connsiteY3" fmla="*/ 0 h 13716"/>
              <a:gd name="connsiteX4" fmla="*/ 2336292 w 4480560"/>
              <a:gd name="connsiteY4" fmla="*/ 0 h 13716"/>
              <a:gd name="connsiteX5" fmla="*/ 2931566 w 4480560"/>
              <a:gd name="connsiteY5" fmla="*/ 0 h 13716"/>
              <a:gd name="connsiteX6" fmla="*/ 3482035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840480 w 4480560"/>
              <a:gd name="connsiteY9" fmla="*/ 13716 h 13716"/>
              <a:gd name="connsiteX10" fmla="*/ 3290011 w 4480560"/>
              <a:gd name="connsiteY10" fmla="*/ 13716 h 13716"/>
              <a:gd name="connsiteX11" fmla="*/ 2560320 w 4480560"/>
              <a:gd name="connsiteY11" fmla="*/ 13716 h 13716"/>
              <a:gd name="connsiteX12" fmla="*/ 1965046 w 4480560"/>
              <a:gd name="connsiteY12" fmla="*/ 13716 h 13716"/>
              <a:gd name="connsiteX13" fmla="*/ 1459382 w 4480560"/>
              <a:gd name="connsiteY13" fmla="*/ 13716 h 13716"/>
              <a:gd name="connsiteX14" fmla="*/ 774497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3716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273" y="3379"/>
                  <a:pt x="4480768" y="9289"/>
                  <a:pt x="4480560" y="13716"/>
                </a:cubicBezTo>
                <a:cubicBezTo>
                  <a:pt x="4314132" y="10352"/>
                  <a:pt x="4028383" y="32060"/>
                  <a:pt x="3840480" y="13716"/>
                </a:cubicBezTo>
                <a:cubicBezTo>
                  <a:pt x="3652577" y="-4628"/>
                  <a:pt x="3547615" y="-1724"/>
                  <a:pt x="3290011" y="13716"/>
                </a:cubicBezTo>
                <a:cubicBezTo>
                  <a:pt x="3032407" y="29156"/>
                  <a:pt x="2830268" y="4147"/>
                  <a:pt x="2560320" y="13716"/>
                </a:cubicBezTo>
                <a:cubicBezTo>
                  <a:pt x="2290372" y="23285"/>
                  <a:pt x="2147422" y="2156"/>
                  <a:pt x="1965046" y="13716"/>
                </a:cubicBezTo>
                <a:cubicBezTo>
                  <a:pt x="1782670" y="25276"/>
                  <a:pt x="1689791" y="36108"/>
                  <a:pt x="1459382" y="13716"/>
                </a:cubicBezTo>
                <a:cubicBezTo>
                  <a:pt x="1228973" y="-8676"/>
                  <a:pt x="915486" y="31929"/>
                  <a:pt x="774497" y="13716"/>
                </a:cubicBezTo>
                <a:cubicBezTo>
                  <a:pt x="633508" y="-4497"/>
                  <a:pt x="361442" y="-15679"/>
                  <a:pt x="0" y="13716"/>
                </a:cubicBezTo>
                <a:cubicBezTo>
                  <a:pt x="-362" y="8190"/>
                  <a:pt x="-434" y="6098"/>
                  <a:pt x="0" y="0"/>
                </a:cubicBezTo>
                <a:close/>
              </a:path>
              <a:path w="4480560" h="13716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0360" y="3832"/>
                  <a:pt x="4481152" y="9314"/>
                  <a:pt x="4480560" y="13716"/>
                </a:cubicBezTo>
                <a:cubicBezTo>
                  <a:pt x="4279652" y="-11422"/>
                  <a:pt x="4200762" y="36994"/>
                  <a:pt x="3930091" y="13716"/>
                </a:cubicBezTo>
                <a:cubicBezTo>
                  <a:pt x="3659420" y="-9562"/>
                  <a:pt x="3456052" y="17722"/>
                  <a:pt x="3290011" y="13716"/>
                </a:cubicBezTo>
                <a:cubicBezTo>
                  <a:pt x="3123970" y="9710"/>
                  <a:pt x="2882392" y="28246"/>
                  <a:pt x="2649931" y="13716"/>
                </a:cubicBezTo>
                <a:cubicBezTo>
                  <a:pt x="2417470" y="-814"/>
                  <a:pt x="2238426" y="2765"/>
                  <a:pt x="2054657" y="13716"/>
                </a:cubicBezTo>
                <a:cubicBezTo>
                  <a:pt x="1870888" y="24667"/>
                  <a:pt x="1566368" y="40468"/>
                  <a:pt x="1324966" y="13716"/>
                </a:cubicBezTo>
                <a:cubicBezTo>
                  <a:pt x="1083564" y="-13036"/>
                  <a:pt x="787410" y="6374"/>
                  <a:pt x="595274" y="13716"/>
                </a:cubicBezTo>
                <a:cubicBezTo>
                  <a:pt x="403138" y="21058"/>
                  <a:pt x="169622" y="5927"/>
                  <a:pt x="0" y="13716"/>
                </a:cubicBezTo>
                <a:cubicBezTo>
                  <a:pt x="-475" y="8699"/>
                  <a:pt x="-565" y="440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44813" y="552091"/>
            <a:ext cx="4668251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 sz="1400" dirty="0" err="1"/>
              <a:t>Afroamerická</a:t>
            </a:r>
            <a:r>
              <a:rPr lang="en-US" sz="1400" dirty="0"/>
              <a:t> </a:t>
            </a:r>
            <a:r>
              <a:rPr lang="en-US" sz="1400" dirty="0" err="1"/>
              <a:t>socioložka</a:t>
            </a:r>
            <a:r>
              <a:rPr lang="en-US" sz="1400" dirty="0"/>
              <a:t>, </a:t>
            </a:r>
            <a:r>
              <a:rPr lang="en-US" sz="1400" dirty="0" err="1"/>
              <a:t>narozená</a:t>
            </a:r>
            <a:r>
              <a:rPr lang="en-US" sz="1400" dirty="0"/>
              <a:t> 1948, </a:t>
            </a:r>
            <a:r>
              <a:rPr lang="en-US" sz="1400" dirty="0" err="1"/>
              <a:t>působila</a:t>
            </a:r>
            <a:r>
              <a:rPr lang="en-US" sz="1400" dirty="0"/>
              <a:t> </a:t>
            </a:r>
            <a:r>
              <a:rPr lang="en-US" sz="1400" dirty="0" err="1"/>
              <a:t>na</a:t>
            </a:r>
            <a:r>
              <a:rPr lang="en-US" sz="1400" dirty="0"/>
              <a:t> University of Maryland.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 sz="1400" dirty="0" err="1"/>
              <a:t>Formovala</a:t>
            </a:r>
            <a:r>
              <a:rPr lang="en-US" sz="1400" dirty="0"/>
              <a:t> </a:t>
            </a:r>
            <a:r>
              <a:rPr lang="en-US" sz="1400" dirty="0" err="1"/>
              <a:t>teorii</a:t>
            </a:r>
            <a:r>
              <a:rPr lang="en-US" sz="1400" dirty="0"/>
              <a:t> </a:t>
            </a:r>
            <a:r>
              <a:rPr lang="en-US" sz="1400" dirty="0" err="1"/>
              <a:t>černého</a:t>
            </a:r>
            <a:r>
              <a:rPr lang="en-US" sz="1400" dirty="0"/>
              <a:t> </a:t>
            </a:r>
            <a:r>
              <a:rPr lang="en-US" sz="1400" dirty="0" err="1"/>
              <a:t>feminismu</a:t>
            </a:r>
            <a:r>
              <a:rPr lang="en-US" sz="1400" dirty="0"/>
              <a:t> a </a:t>
            </a:r>
            <a:r>
              <a:rPr lang="en-US" sz="1400" dirty="0" err="1"/>
              <a:t>intersekcionality</a:t>
            </a:r>
            <a:r>
              <a:rPr lang="en-US" sz="1400" dirty="0"/>
              <a:t>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 sz="1400" dirty="0" err="1"/>
              <a:t>Koncept</a:t>
            </a:r>
            <a:r>
              <a:rPr lang="en-US" sz="1400" dirty="0"/>
              <a:t> „outsider within“: </a:t>
            </a:r>
            <a:r>
              <a:rPr lang="en-US" sz="1400" dirty="0" err="1"/>
              <a:t>marginalizovaná</a:t>
            </a:r>
            <a:r>
              <a:rPr lang="en-US" sz="1400" dirty="0"/>
              <a:t> </a:t>
            </a:r>
            <a:r>
              <a:rPr lang="en-US" sz="1400" dirty="0" err="1"/>
              <a:t>perspektiva</a:t>
            </a:r>
            <a:r>
              <a:rPr lang="en-US" sz="1400" dirty="0"/>
              <a:t> </a:t>
            </a:r>
            <a:r>
              <a:rPr lang="en-US" sz="1400" dirty="0" err="1"/>
              <a:t>jako</a:t>
            </a:r>
            <a:r>
              <a:rPr lang="en-US" sz="1400" dirty="0"/>
              <a:t> </a:t>
            </a:r>
            <a:r>
              <a:rPr lang="en-US" sz="1400" dirty="0" err="1"/>
              <a:t>zdroj</a:t>
            </a:r>
            <a:r>
              <a:rPr lang="en-US" sz="1400" dirty="0"/>
              <a:t> </a:t>
            </a:r>
            <a:r>
              <a:rPr lang="en-US" sz="1400" dirty="0" err="1"/>
              <a:t>poznání</a:t>
            </a:r>
            <a:r>
              <a:rPr lang="en-US" sz="1400" dirty="0"/>
              <a:t>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 sz="1400" dirty="0" err="1"/>
              <a:t>Kritizuje</a:t>
            </a:r>
            <a:r>
              <a:rPr lang="en-US" sz="1400" dirty="0"/>
              <a:t> </a:t>
            </a:r>
            <a:r>
              <a:rPr lang="en-US" sz="1400" dirty="0" err="1"/>
              <a:t>hegemonní</a:t>
            </a:r>
            <a:r>
              <a:rPr lang="en-US" sz="1400" dirty="0"/>
              <a:t> </a:t>
            </a:r>
            <a:r>
              <a:rPr lang="en-US" sz="1400" dirty="0" err="1"/>
              <a:t>epistemologie</a:t>
            </a:r>
            <a:r>
              <a:rPr lang="en-US" sz="1400" dirty="0"/>
              <a:t> z </a:t>
            </a:r>
            <a:r>
              <a:rPr lang="en-US" sz="1400" dirty="0" err="1"/>
              <a:t>pozice</a:t>
            </a:r>
            <a:r>
              <a:rPr lang="en-US" sz="1400" dirty="0"/>
              <a:t> </a:t>
            </a:r>
            <a:r>
              <a:rPr lang="en-US" sz="1400" dirty="0" err="1"/>
              <a:t>rasově</a:t>
            </a:r>
            <a:r>
              <a:rPr lang="en-US" sz="1400" dirty="0"/>
              <a:t> a </a:t>
            </a:r>
            <a:r>
              <a:rPr lang="en-US" sz="1400" dirty="0" err="1"/>
              <a:t>genderově</a:t>
            </a:r>
            <a:r>
              <a:rPr lang="en-US" sz="1400" dirty="0"/>
              <a:t> </a:t>
            </a:r>
            <a:r>
              <a:rPr lang="en-US" sz="1400" dirty="0" err="1"/>
              <a:t>specifické</a:t>
            </a:r>
            <a:r>
              <a:rPr lang="en-US" sz="1400" dirty="0"/>
              <a:t> </a:t>
            </a:r>
            <a:r>
              <a:rPr lang="en-US" sz="1400" dirty="0" err="1"/>
              <a:t>zkušenosti</a:t>
            </a:r>
            <a:r>
              <a:rPr lang="en-US" sz="1400" dirty="0"/>
              <a:t>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endParaRPr lang="en-US" sz="14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endParaRPr lang="en-US" sz="14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 sz="1400" dirty="0"/>
              <a:t>Black Feminist Thought (1990): </a:t>
            </a:r>
            <a:r>
              <a:rPr lang="en-US" sz="1400" dirty="0" err="1"/>
              <a:t>propojuje</a:t>
            </a:r>
            <a:r>
              <a:rPr lang="en-US" sz="1400" dirty="0"/>
              <a:t> </a:t>
            </a:r>
            <a:r>
              <a:rPr lang="en-US" sz="1400" dirty="0" err="1"/>
              <a:t>osobní</a:t>
            </a:r>
            <a:r>
              <a:rPr lang="en-US" sz="1400" dirty="0"/>
              <a:t> </a:t>
            </a:r>
            <a:r>
              <a:rPr lang="en-US" sz="1400" dirty="0" err="1"/>
              <a:t>zkušenost</a:t>
            </a:r>
            <a:r>
              <a:rPr lang="en-US" sz="1400" dirty="0"/>
              <a:t> a </a:t>
            </a:r>
            <a:r>
              <a:rPr lang="en-US" sz="1400" dirty="0" err="1"/>
              <a:t>teoretickou</a:t>
            </a:r>
            <a:r>
              <a:rPr lang="en-US" sz="1400" dirty="0"/>
              <a:t> </a:t>
            </a:r>
            <a:r>
              <a:rPr lang="en-US" sz="1400" dirty="0" err="1"/>
              <a:t>reflexi</a:t>
            </a:r>
            <a:r>
              <a:rPr lang="en-US" sz="1400" dirty="0"/>
              <a:t>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endParaRPr lang="en-US" sz="14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 sz="1400" dirty="0" err="1"/>
              <a:t>Intersekcionalita</a:t>
            </a:r>
            <a:r>
              <a:rPr lang="en-US" sz="1400" dirty="0"/>
              <a:t>: </a:t>
            </a:r>
            <a:r>
              <a:rPr lang="en-US" sz="1400" dirty="0" err="1"/>
              <a:t>propojení</a:t>
            </a:r>
            <a:r>
              <a:rPr lang="en-US" sz="1400" dirty="0"/>
              <a:t> </a:t>
            </a:r>
            <a:r>
              <a:rPr lang="en-US" sz="1400" dirty="0" err="1"/>
              <a:t>rasy</a:t>
            </a:r>
            <a:r>
              <a:rPr lang="en-US" sz="1400" dirty="0"/>
              <a:t>, </a:t>
            </a:r>
            <a:r>
              <a:rPr lang="en-US" sz="1400" dirty="0" err="1"/>
              <a:t>třídy</a:t>
            </a:r>
            <a:r>
              <a:rPr lang="en-US" sz="1400" dirty="0"/>
              <a:t>, </a:t>
            </a:r>
            <a:r>
              <a:rPr lang="en-US" sz="1400" dirty="0" err="1"/>
              <a:t>genderu</a:t>
            </a:r>
            <a:r>
              <a:rPr lang="en-US" sz="1400" dirty="0"/>
              <a:t> a </a:t>
            </a:r>
            <a:r>
              <a:rPr lang="en-US" sz="1400" dirty="0" err="1"/>
              <a:t>dalších</a:t>
            </a:r>
            <a:r>
              <a:rPr lang="en-US" sz="1400" dirty="0"/>
              <a:t> </a:t>
            </a:r>
            <a:r>
              <a:rPr lang="en-US" sz="1400" dirty="0" err="1"/>
              <a:t>os</a:t>
            </a:r>
            <a:r>
              <a:rPr lang="en-US" sz="1400" dirty="0"/>
              <a:t> </a:t>
            </a:r>
            <a:r>
              <a:rPr lang="en-US" sz="1400" dirty="0" err="1"/>
              <a:t>útlaku</a:t>
            </a:r>
            <a:r>
              <a:rPr lang="en-US" sz="1400" dirty="0"/>
              <a:t>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endParaRPr lang="en-US" sz="14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 sz="1400" dirty="0"/>
              <a:t>Matice dominance: </a:t>
            </a:r>
            <a:r>
              <a:rPr lang="en-US" sz="1400" dirty="0" err="1"/>
              <a:t>různé</a:t>
            </a:r>
            <a:r>
              <a:rPr lang="en-US" sz="1400" dirty="0"/>
              <a:t> </a:t>
            </a:r>
            <a:r>
              <a:rPr lang="en-US" sz="1400" dirty="0" err="1"/>
              <a:t>formy</a:t>
            </a:r>
            <a:r>
              <a:rPr lang="en-US" sz="1400" dirty="0"/>
              <a:t> </a:t>
            </a:r>
            <a:r>
              <a:rPr lang="en-US" sz="1400" dirty="0" err="1"/>
              <a:t>moci</a:t>
            </a:r>
            <a:r>
              <a:rPr lang="en-US" sz="1400" dirty="0"/>
              <a:t> se </a:t>
            </a:r>
            <a:r>
              <a:rPr lang="en-US" sz="1400" dirty="0" err="1"/>
              <a:t>protínají</a:t>
            </a:r>
            <a:r>
              <a:rPr lang="en-US" sz="1400" dirty="0"/>
              <a:t> a </a:t>
            </a:r>
            <a:r>
              <a:rPr lang="en-US" sz="1400" dirty="0" err="1"/>
              <a:t>posilují</a:t>
            </a:r>
            <a:r>
              <a:rPr lang="en-US" sz="1400" dirty="0"/>
              <a:t> </a:t>
            </a:r>
            <a:r>
              <a:rPr lang="en-US" sz="1400" dirty="0" err="1"/>
              <a:t>navzájem</a:t>
            </a:r>
            <a:r>
              <a:rPr lang="en-US" sz="1400" dirty="0"/>
              <a:t>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endParaRPr lang="en-US" sz="14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 sz="1400" dirty="0" err="1"/>
              <a:t>Zpochybňuje</a:t>
            </a:r>
            <a:r>
              <a:rPr lang="en-US" sz="1400" dirty="0"/>
              <a:t> </a:t>
            </a:r>
            <a:r>
              <a:rPr lang="en-US" sz="1400" dirty="0" err="1"/>
              <a:t>univerzální</a:t>
            </a:r>
            <a:r>
              <a:rPr lang="en-US" sz="1400" dirty="0"/>
              <a:t> </a:t>
            </a:r>
            <a:r>
              <a:rPr lang="en-US" sz="1400" dirty="0" err="1"/>
              <a:t>vědění</a:t>
            </a:r>
            <a:r>
              <a:rPr lang="en-US" sz="1400" dirty="0"/>
              <a:t> </a:t>
            </a:r>
            <a:r>
              <a:rPr lang="en-US" sz="1400" dirty="0" err="1"/>
              <a:t>ve</a:t>
            </a:r>
            <a:r>
              <a:rPr lang="en-US" sz="1400" dirty="0"/>
              <a:t> </a:t>
            </a:r>
            <a:r>
              <a:rPr lang="en-US" sz="1400" dirty="0" err="1"/>
              <a:t>prospěch</a:t>
            </a:r>
            <a:r>
              <a:rPr lang="en-US" sz="1400" dirty="0"/>
              <a:t> </a:t>
            </a:r>
            <a:r>
              <a:rPr lang="en-US" sz="1400" dirty="0" err="1"/>
              <a:t>pluralitních</a:t>
            </a:r>
            <a:r>
              <a:rPr lang="en-US" sz="1400" dirty="0"/>
              <a:t> </a:t>
            </a:r>
            <a:r>
              <a:rPr lang="en-US" sz="1400" dirty="0" err="1"/>
              <a:t>hlasů</a:t>
            </a:r>
            <a:r>
              <a:rPr lang="en-US" sz="1400" dirty="0"/>
              <a:t>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endParaRPr lang="en-US" sz="13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endParaRPr lang="en-US" sz="13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548640"/>
            <a:ext cx="2700645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4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Hill Collins – Vliv a význam</a:t>
            </a:r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7917" y="3261001"/>
            <a:ext cx="4480560" cy="13716"/>
          </a:xfrm>
          <a:custGeom>
            <a:avLst/>
            <a:gdLst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651406 w 4480560"/>
              <a:gd name="connsiteY3" fmla="*/ 0 h 13716"/>
              <a:gd name="connsiteX4" fmla="*/ 2336292 w 4480560"/>
              <a:gd name="connsiteY4" fmla="*/ 0 h 13716"/>
              <a:gd name="connsiteX5" fmla="*/ 2931566 w 4480560"/>
              <a:gd name="connsiteY5" fmla="*/ 0 h 13716"/>
              <a:gd name="connsiteX6" fmla="*/ 3482035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840480 w 4480560"/>
              <a:gd name="connsiteY9" fmla="*/ 13716 h 13716"/>
              <a:gd name="connsiteX10" fmla="*/ 3290011 w 4480560"/>
              <a:gd name="connsiteY10" fmla="*/ 13716 h 13716"/>
              <a:gd name="connsiteX11" fmla="*/ 2560320 w 4480560"/>
              <a:gd name="connsiteY11" fmla="*/ 13716 h 13716"/>
              <a:gd name="connsiteX12" fmla="*/ 1965046 w 4480560"/>
              <a:gd name="connsiteY12" fmla="*/ 13716 h 13716"/>
              <a:gd name="connsiteX13" fmla="*/ 1459382 w 4480560"/>
              <a:gd name="connsiteY13" fmla="*/ 13716 h 13716"/>
              <a:gd name="connsiteX14" fmla="*/ 774497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3716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273" y="3379"/>
                  <a:pt x="4480768" y="9289"/>
                  <a:pt x="4480560" y="13716"/>
                </a:cubicBezTo>
                <a:cubicBezTo>
                  <a:pt x="4314132" y="10352"/>
                  <a:pt x="4028383" y="32060"/>
                  <a:pt x="3840480" y="13716"/>
                </a:cubicBezTo>
                <a:cubicBezTo>
                  <a:pt x="3652577" y="-4628"/>
                  <a:pt x="3547615" y="-1724"/>
                  <a:pt x="3290011" y="13716"/>
                </a:cubicBezTo>
                <a:cubicBezTo>
                  <a:pt x="3032407" y="29156"/>
                  <a:pt x="2830268" y="4147"/>
                  <a:pt x="2560320" y="13716"/>
                </a:cubicBezTo>
                <a:cubicBezTo>
                  <a:pt x="2290372" y="23285"/>
                  <a:pt x="2147422" y="2156"/>
                  <a:pt x="1965046" y="13716"/>
                </a:cubicBezTo>
                <a:cubicBezTo>
                  <a:pt x="1782670" y="25276"/>
                  <a:pt x="1689791" y="36108"/>
                  <a:pt x="1459382" y="13716"/>
                </a:cubicBezTo>
                <a:cubicBezTo>
                  <a:pt x="1228973" y="-8676"/>
                  <a:pt x="915486" y="31929"/>
                  <a:pt x="774497" y="13716"/>
                </a:cubicBezTo>
                <a:cubicBezTo>
                  <a:pt x="633508" y="-4497"/>
                  <a:pt x="361442" y="-15679"/>
                  <a:pt x="0" y="13716"/>
                </a:cubicBezTo>
                <a:cubicBezTo>
                  <a:pt x="-362" y="8190"/>
                  <a:pt x="-434" y="6098"/>
                  <a:pt x="0" y="0"/>
                </a:cubicBezTo>
                <a:close/>
              </a:path>
              <a:path w="4480560" h="13716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0360" y="3832"/>
                  <a:pt x="4481152" y="9314"/>
                  <a:pt x="4480560" y="13716"/>
                </a:cubicBezTo>
                <a:cubicBezTo>
                  <a:pt x="4279652" y="-11422"/>
                  <a:pt x="4200762" y="36994"/>
                  <a:pt x="3930091" y="13716"/>
                </a:cubicBezTo>
                <a:cubicBezTo>
                  <a:pt x="3659420" y="-9562"/>
                  <a:pt x="3456052" y="17722"/>
                  <a:pt x="3290011" y="13716"/>
                </a:cubicBezTo>
                <a:cubicBezTo>
                  <a:pt x="3123970" y="9710"/>
                  <a:pt x="2882392" y="28246"/>
                  <a:pt x="2649931" y="13716"/>
                </a:cubicBezTo>
                <a:cubicBezTo>
                  <a:pt x="2417470" y="-814"/>
                  <a:pt x="2238426" y="2765"/>
                  <a:pt x="2054657" y="13716"/>
                </a:cubicBezTo>
                <a:cubicBezTo>
                  <a:pt x="1870888" y="24667"/>
                  <a:pt x="1566368" y="40468"/>
                  <a:pt x="1324966" y="13716"/>
                </a:cubicBezTo>
                <a:cubicBezTo>
                  <a:pt x="1083564" y="-13036"/>
                  <a:pt x="787410" y="6374"/>
                  <a:pt x="595274" y="13716"/>
                </a:cubicBezTo>
                <a:cubicBezTo>
                  <a:pt x="403138" y="21058"/>
                  <a:pt x="169622" y="5927"/>
                  <a:pt x="0" y="13716"/>
                </a:cubicBezTo>
                <a:cubicBezTo>
                  <a:pt x="-475" y="8699"/>
                  <a:pt x="-565" y="440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44813" y="552091"/>
            <a:ext cx="4668251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 sz="1900"/>
              <a:t>Prezidentka American Sociological Association (2009).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 sz="1900"/>
              <a:t>Její dílo ovlivnilo kritickou pedagogiku, studia rasy a feministickou epistemologii.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 sz="1900"/>
              <a:t>Spoluautorka učebnice Race, Class, and Gender – běžně využívané v USA.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pPr>
            <a:r>
              <a:rPr lang="en-US" sz="1900"/>
              <a:t>Prosazuje důraz na kolektivní zkušenost a komunitně zakořeněné vědění.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391</Words>
  <Application>Microsoft Macintosh PowerPoint</Application>
  <PresentationFormat>On-screen Show (4:3)</PresentationFormat>
  <Paragraphs>59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Saskia Sassen </vt:lpstr>
      <vt:lpstr>Sassen – Přínosy a aplikace</vt:lpstr>
      <vt:lpstr>Karin Knorr Cetina </vt:lpstr>
      <vt:lpstr>Knorr Cetina – Aplikace a význam</vt:lpstr>
      <vt:lpstr>Patricia Hill Collins</vt:lpstr>
      <vt:lpstr>Hill Collins – Vliv a význam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Jan Balon</cp:lastModifiedBy>
  <cp:revision>4</cp:revision>
  <dcterms:created xsi:type="dcterms:W3CDTF">2013-01-27T09:14:16Z</dcterms:created>
  <dcterms:modified xsi:type="dcterms:W3CDTF">2025-05-05T22:12:32Z</dcterms:modified>
  <cp:category/>
</cp:coreProperties>
</file>