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1" r:id="rId3"/>
    <p:sldId id="262" r:id="rId4"/>
    <p:sldId id="263" r:id="rId5"/>
    <p:sldId id="264" r:id="rId6"/>
    <p:sldId id="265" r:id="rId7"/>
    <p:sldId id="258" r:id="rId8"/>
    <p:sldId id="260" r:id="rId9"/>
    <p:sldId id="257" r:id="rId10"/>
    <p:sldId id="259" r:id="rId11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100" d="100"/>
          <a:sy n="100" d="100"/>
        </p:scale>
        <p:origin x="-113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slide" Target="slides/slide10.xml"/><Relationship Id="rId12" Type="http://schemas.openxmlformats.org/officeDocument/2006/relationships/printerSettings" Target="printerSettings/printerSettings1.bin"/><Relationship Id="rId13" Type="http://schemas.openxmlformats.org/officeDocument/2006/relationships/presProps" Target="presProps.xml"/><Relationship Id="rId14" Type="http://schemas.openxmlformats.org/officeDocument/2006/relationships/viewProps" Target="viewProps.xml"/><Relationship Id="rId15" Type="http://schemas.openxmlformats.org/officeDocument/2006/relationships/theme" Target="theme/them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10" Type="http://schemas.openxmlformats.org/officeDocument/2006/relationships/slide" Target="slides/slide9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846735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421418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736480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696497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792440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037761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507085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71990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600588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932088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56820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Click to edit Master text styles</a:t>
            </a:r>
          </a:p>
          <a:p>
            <a:pPr lvl="1"/>
            <a:r>
              <a:rPr lang="cs-CZ" smtClean="0"/>
              <a:t>Second level</a:t>
            </a:r>
          </a:p>
          <a:p>
            <a:pPr lvl="2"/>
            <a:r>
              <a:rPr lang="cs-CZ" smtClean="0"/>
              <a:t>Third level</a:t>
            </a:r>
          </a:p>
          <a:p>
            <a:pPr lvl="3"/>
            <a:r>
              <a:rPr lang="cs-CZ" smtClean="0"/>
              <a:t>Fourth level</a:t>
            </a:r>
          </a:p>
          <a:p>
            <a:pPr lvl="4"/>
            <a:r>
              <a:rPr lang="cs-CZ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4F38946-22CA-8E47-A648-551159576272}" type="datetimeFigureOut">
              <a:rPr lang="en-US" smtClean="0"/>
              <a:t>21.11.18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65559FF-6219-B340-A51C-FEC5005F04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292436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err="1" smtClean="0">
                <a:latin typeface="Cambria"/>
                <a:cs typeface="Cambria"/>
              </a:rPr>
              <a:t>Postmodernismus</a:t>
            </a:r>
            <a:endParaRPr lang="en-US" dirty="0">
              <a:latin typeface="Cambria"/>
              <a:cs typeface="Cambria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519802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89000" y="592668"/>
            <a:ext cx="7281332" cy="82176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err="1" smtClean="0">
                <a:latin typeface="Cambria"/>
                <a:cs typeface="Cambria"/>
              </a:rPr>
              <a:t>Francouzský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poststrukturalismus</a:t>
            </a:r>
            <a:endParaRPr lang="en-US" sz="2000" dirty="0" smtClean="0">
              <a:latin typeface="Cambria"/>
              <a:cs typeface="Cambria"/>
            </a:endParaRPr>
          </a:p>
          <a:p>
            <a:endParaRPr lang="en-US" sz="2000" dirty="0">
              <a:latin typeface="Cambria"/>
              <a:cs typeface="Cambria"/>
            </a:endParaRPr>
          </a:p>
          <a:p>
            <a:r>
              <a:rPr lang="en-US" sz="2000" dirty="0" err="1" smtClean="0">
                <a:latin typeface="Cambria"/>
                <a:cs typeface="Cambria"/>
              </a:rPr>
              <a:t>Odpor</a:t>
            </a:r>
            <a:r>
              <a:rPr lang="en-US" sz="2000" dirty="0" smtClean="0">
                <a:latin typeface="Cambria"/>
                <a:cs typeface="Cambria"/>
              </a:rPr>
              <a:t> k </a:t>
            </a:r>
            <a:r>
              <a:rPr lang="en-US" sz="2000" dirty="0" err="1" smtClean="0">
                <a:latin typeface="Cambria"/>
                <a:cs typeface="Cambria"/>
              </a:rPr>
              <a:t>metafyzice</a:t>
            </a:r>
            <a:endParaRPr lang="en-US" sz="2000" dirty="0" smtClean="0">
              <a:latin typeface="Cambria"/>
              <a:cs typeface="Cambria"/>
            </a:endParaRPr>
          </a:p>
          <a:p>
            <a:r>
              <a:rPr lang="en-US" sz="2000" dirty="0" smtClean="0">
                <a:latin typeface="Cambria"/>
                <a:cs typeface="Cambria"/>
              </a:rPr>
              <a:t>Jacques Derrida, Jean-Francois </a:t>
            </a:r>
            <a:r>
              <a:rPr lang="en-US" sz="2000" dirty="0" err="1" smtClean="0">
                <a:latin typeface="Cambria"/>
                <a:cs typeface="Cambria"/>
              </a:rPr>
              <a:t>Lyotard</a:t>
            </a:r>
            <a:r>
              <a:rPr lang="en-US" sz="2000" dirty="0" smtClean="0">
                <a:latin typeface="Cambria"/>
                <a:cs typeface="Cambria"/>
              </a:rPr>
              <a:t>, Gilles </a:t>
            </a:r>
            <a:r>
              <a:rPr lang="en-US" sz="2000" dirty="0" err="1">
                <a:latin typeface="Cambria"/>
                <a:cs typeface="Cambria"/>
              </a:rPr>
              <a:t>Delleuze</a:t>
            </a:r>
            <a:r>
              <a:rPr lang="en-US" sz="2000" dirty="0">
                <a:latin typeface="Cambria"/>
                <a:cs typeface="Cambria"/>
              </a:rPr>
              <a:t>  </a:t>
            </a:r>
            <a:endParaRPr lang="en-US" sz="2000" dirty="0" smtClean="0">
              <a:latin typeface="Cambria"/>
              <a:cs typeface="Cambria"/>
            </a:endParaRPr>
          </a:p>
          <a:p>
            <a:endParaRPr lang="en-US" sz="2000" dirty="0">
              <a:latin typeface="Cambria"/>
              <a:cs typeface="Cambria"/>
            </a:endParaRPr>
          </a:p>
          <a:p>
            <a:r>
              <a:rPr lang="en-US" sz="2000" dirty="0" err="1" smtClean="0">
                <a:latin typeface="Cambria"/>
                <a:cs typeface="Cambria"/>
              </a:rPr>
              <a:t>Lyotard</a:t>
            </a:r>
            <a:r>
              <a:rPr lang="en-US" sz="2000" dirty="0" smtClean="0">
                <a:latin typeface="Cambria"/>
                <a:cs typeface="Cambria"/>
              </a:rPr>
              <a:t>: </a:t>
            </a:r>
            <a:r>
              <a:rPr lang="en-US" sz="2000" dirty="0" err="1" smtClean="0">
                <a:latin typeface="Cambria"/>
                <a:cs typeface="Cambria"/>
              </a:rPr>
              <a:t>Postmoderní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situace</a:t>
            </a:r>
            <a:r>
              <a:rPr lang="en-US" sz="2000" dirty="0" smtClean="0">
                <a:latin typeface="Cambria"/>
                <a:cs typeface="Cambria"/>
              </a:rPr>
              <a:t> 1979</a:t>
            </a:r>
          </a:p>
          <a:p>
            <a:r>
              <a:rPr lang="en-US" sz="2000" dirty="0" err="1" smtClean="0">
                <a:latin typeface="Cambria"/>
                <a:cs typeface="Cambria"/>
              </a:rPr>
              <a:t>Konec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velkých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vyprávění</a:t>
            </a:r>
            <a:endParaRPr lang="en-US" sz="2000" dirty="0">
              <a:latin typeface="Cambria"/>
              <a:cs typeface="Cambria"/>
            </a:endParaRPr>
          </a:p>
          <a:p>
            <a:r>
              <a:rPr lang="en-US" sz="2000" dirty="0">
                <a:latin typeface="Cambria"/>
                <a:cs typeface="Cambria"/>
              </a:rPr>
              <a:t> </a:t>
            </a:r>
          </a:p>
          <a:p>
            <a:r>
              <a:rPr lang="en-US" sz="2000" dirty="0" err="1" smtClean="0">
                <a:latin typeface="Cambria"/>
                <a:cs typeface="Cambria"/>
              </a:rPr>
              <a:t>Poststrukturalismus</a:t>
            </a:r>
            <a:r>
              <a:rPr lang="en-US" sz="2000" dirty="0" smtClean="0">
                <a:latin typeface="Cambria"/>
                <a:cs typeface="Cambria"/>
              </a:rPr>
              <a:t>  </a:t>
            </a:r>
            <a:r>
              <a:rPr lang="en-US" sz="2000" dirty="0" err="1" smtClean="0">
                <a:latin typeface="Cambria"/>
                <a:cs typeface="Cambria"/>
              </a:rPr>
              <a:t>jako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lingvistikou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inspirovaný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pokus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i="1" dirty="0">
                <a:latin typeface="Cambria"/>
                <a:cs typeface="Cambria"/>
              </a:rPr>
              <a:t>o </a:t>
            </a:r>
            <a:r>
              <a:rPr lang="en-US" sz="2000" i="1" dirty="0" err="1">
                <a:latin typeface="Cambria"/>
                <a:cs typeface="Cambria"/>
              </a:rPr>
              <a:t>přehodnocení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strukturalistické</a:t>
            </a:r>
            <a:r>
              <a:rPr lang="en-US" sz="2000" dirty="0">
                <a:latin typeface="Cambria"/>
                <a:cs typeface="Cambria"/>
              </a:rPr>
              <a:t> 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  <a:r>
              <a:rPr lang="en-US" sz="2000" dirty="0" smtClean="0">
                <a:latin typeface="Cambria"/>
                <a:cs typeface="Cambria"/>
              </a:rPr>
              <a:t>(</a:t>
            </a:r>
            <a:r>
              <a:rPr lang="en-US" sz="2000" dirty="0">
                <a:latin typeface="Cambria"/>
                <a:cs typeface="Cambria"/>
              </a:rPr>
              <a:t>a </a:t>
            </a:r>
            <a:r>
              <a:rPr lang="en-US" sz="2000" dirty="0" err="1">
                <a:latin typeface="Cambria"/>
                <a:cs typeface="Cambria"/>
              </a:rPr>
              <a:t>zčásti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neomarxistické</a:t>
            </a:r>
            <a:r>
              <a:rPr lang="en-US" sz="2000" dirty="0">
                <a:latin typeface="Cambria"/>
                <a:cs typeface="Cambria"/>
              </a:rPr>
              <a:t>) </a:t>
            </a:r>
            <a:r>
              <a:rPr lang="en-US" sz="2000" i="1" dirty="0" err="1">
                <a:latin typeface="Cambria"/>
                <a:cs typeface="Cambria"/>
              </a:rPr>
              <a:t>tradice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výkladu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sociálních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jevů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znakové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i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neznakové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povahy</a:t>
            </a:r>
            <a:r>
              <a:rPr lang="en-US" sz="2000" dirty="0">
                <a:latin typeface="Cambria"/>
                <a:cs typeface="Cambria"/>
              </a:rPr>
              <a:t> se </a:t>
            </a:r>
            <a:r>
              <a:rPr lang="en-US" sz="2000" dirty="0" err="1">
                <a:latin typeface="Cambria"/>
                <a:cs typeface="Cambria"/>
              </a:rPr>
              <a:t>zvláštním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zřetelem</a:t>
            </a:r>
            <a:r>
              <a:rPr lang="en-US" sz="2000" dirty="0">
                <a:latin typeface="Cambria"/>
                <a:cs typeface="Cambria"/>
              </a:rPr>
              <a:t> 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cs-CZ" sz="2000" dirty="0">
                <a:latin typeface="Cambria"/>
                <a:cs typeface="Cambria"/>
              </a:rPr>
              <a:t>- ke </a:t>
            </a:r>
            <a:r>
              <a:rPr lang="cs-CZ" sz="2000" i="1" dirty="0">
                <a:latin typeface="Cambria"/>
                <a:cs typeface="Cambria"/>
              </a:rPr>
              <a:t>komunikačním procesům</a:t>
            </a:r>
            <a:r>
              <a:rPr lang="cs-CZ" sz="2000" dirty="0">
                <a:latin typeface="Cambria"/>
                <a:cs typeface="Cambria"/>
              </a:rPr>
              <a:t> (</a:t>
            </a:r>
            <a:r>
              <a:rPr lang="cs-CZ" sz="2000" dirty="0" err="1">
                <a:latin typeface="Cambria"/>
                <a:cs typeface="Cambria"/>
              </a:rPr>
              <a:t>interindividuálním</a:t>
            </a:r>
            <a:r>
              <a:rPr lang="cs-CZ" sz="2000" dirty="0">
                <a:latin typeface="Cambria"/>
                <a:cs typeface="Cambria"/>
              </a:rPr>
              <a:t>, </a:t>
            </a:r>
            <a:r>
              <a:rPr lang="cs-CZ" sz="2000" dirty="0" smtClean="0">
                <a:latin typeface="Cambria"/>
                <a:cs typeface="Cambria"/>
              </a:rPr>
              <a:t>avšak hlavně </a:t>
            </a:r>
            <a:r>
              <a:rPr lang="cs-CZ" sz="2000" dirty="0">
                <a:latin typeface="Cambria"/>
                <a:cs typeface="Cambria"/>
              </a:rPr>
              <a:t>masovým) ve spotřební (</a:t>
            </a:r>
            <a:r>
              <a:rPr lang="cs-CZ" sz="2000" dirty="0" err="1">
                <a:latin typeface="Cambria"/>
                <a:cs typeface="Cambria"/>
              </a:rPr>
              <a:t>postfordistické</a:t>
            </a:r>
            <a:r>
              <a:rPr lang="cs-CZ" sz="2000" dirty="0">
                <a:latin typeface="Cambria"/>
                <a:cs typeface="Cambria"/>
              </a:rPr>
              <a:t>) společnosti,</a:t>
            </a:r>
            <a:endParaRPr lang="en-US" sz="2000" dirty="0">
              <a:latin typeface="Cambria"/>
              <a:cs typeface="Cambria"/>
            </a:endParaRPr>
          </a:p>
          <a:p>
            <a:r>
              <a:rPr lang="cs-CZ" sz="2000" dirty="0">
                <a:latin typeface="Cambria"/>
                <a:cs typeface="Cambria"/>
              </a:rPr>
              <a:t> </a:t>
            </a:r>
            <a:r>
              <a:rPr lang="en-US" sz="2000" dirty="0" smtClean="0">
                <a:latin typeface="Cambria"/>
                <a:cs typeface="Cambria"/>
              </a:rPr>
              <a:t>- </a:t>
            </a:r>
            <a:r>
              <a:rPr lang="en-US" sz="2000" dirty="0">
                <a:latin typeface="Cambria"/>
                <a:cs typeface="Cambria"/>
              </a:rPr>
              <a:t>k </a:t>
            </a:r>
            <a:r>
              <a:rPr lang="en-US" sz="2000" dirty="0" err="1">
                <a:latin typeface="Cambria"/>
                <a:cs typeface="Cambria"/>
              </a:rPr>
              <a:t>procesům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koncentrace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i="1" dirty="0" err="1">
                <a:latin typeface="Cambria"/>
                <a:cs typeface="Cambria"/>
              </a:rPr>
              <a:t>výkonu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moci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dirty="0" err="1">
                <a:latin typeface="Cambria"/>
                <a:cs typeface="Cambria"/>
              </a:rPr>
              <a:t>možnosti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manipulace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lidským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tělem</a:t>
            </a:r>
            <a:r>
              <a:rPr lang="en-US" sz="2000" dirty="0">
                <a:latin typeface="Cambria"/>
                <a:cs typeface="Cambria"/>
              </a:rPr>
              <a:t> a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en-US" sz="2000" dirty="0">
                <a:latin typeface="Cambria"/>
                <a:cs typeface="Cambria"/>
              </a:rPr>
              <a:t>- </a:t>
            </a:r>
            <a:r>
              <a:rPr lang="en-US" sz="2000" dirty="0" err="1">
                <a:latin typeface="Cambria"/>
                <a:cs typeface="Cambria"/>
              </a:rPr>
              <a:t>ke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změněné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funkci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diskursů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ve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společnostech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atomizovaných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individuí</a:t>
            </a:r>
            <a:r>
              <a:rPr lang="en-US" sz="2000" dirty="0">
                <a:latin typeface="Cambria"/>
                <a:cs typeface="Cambria"/>
              </a:rPr>
              <a:t>. </a:t>
            </a:r>
          </a:p>
          <a:p>
            <a:r>
              <a:rPr lang="en-US" dirty="0"/>
              <a:t> </a:t>
            </a:r>
          </a:p>
          <a:p>
            <a:r>
              <a:rPr lang="en-US" dirty="0"/>
              <a:t> 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298912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89000" y="592668"/>
            <a:ext cx="7281332" cy="707886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i="1" dirty="0" err="1">
                <a:latin typeface="Cambria"/>
                <a:cs typeface="Cambria"/>
              </a:rPr>
              <a:t>Princip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sporu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mezi</a:t>
            </a:r>
            <a:r>
              <a:rPr lang="en-US" sz="2000" dirty="0">
                <a:latin typeface="Cambria"/>
                <a:cs typeface="Cambria"/>
              </a:rPr>
              <a:t> "</a:t>
            </a:r>
            <a:r>
              <a:rPr lang="en-US" sz="2000" dirty="0" err="1">
                <a:latin typeface="Cambria"/>
                <a:cs typeface="Cambria"/>
              </a:rPr>
              <a:t>starými</a:t>
            </a:r>
            <a:r>
              <a:rPr lang="en-US" sz="2000" dirty="0">
                <a:latin typeface="Cambria"/>
                <a:cs typeface="Cambria"/>
              </a:rPr>
              <a:t>" a "</a:t>
            </a:r>
            <a:r>
              <a:rPr lang="en-US" sz="2000" dirty="0" err="1">
                <a:latin typeface="Cambria"/>
                <a:cs typeface="Cambria"/>
              </a:rPr>
              <a:t>novými</a:t>
            </a:r>
            <a:r>
              <a:rPr lang="en-US" sz="2000" dirty="0">
                <a:latin typeface="Cambria"/>
                <a:cs typeface="Cambria"/>
              </a:rPr>
              <a:t>", </a:t>
            </a:r>
            <a:r>
              <a:rPr lang="en-US" sz="2000" dirty="0" err="1">
                <a:latin typeface="Cambria"/>
                <a:cs typeface="Cambria"/>
              </a:rPr>
              <a:t>mezi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strukturalisty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dirty="0" err="1">
                <a:latin typeface="Cambria"/>
                <a:cs typeface="Cambria"/>
              </a:rPr>
              <a:t>jejich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následovníky</a:t>
            </a:r>
            <a:r>
              <a:rPr lang="en-US" sz="2000" dirty="0">
                <a:latin typeface="Cambria"/>
                <a:cs typeface="Cambria"/>
              </a:rPr>
              <a:t> - "</a:t>
            </a:r>
            <a:r>
              <a:rPr lang="en-US" sz="2000" dirty="0" err="1">
                <a:latin typeface="Cambria"/>
                <a:cs typeface="Cambria"/>
              </a:rPr>
              <a:t>poststrukturalisty</a:t>
            </a:r>
            <a:r>
              <a:rPr lang="en-US" sz="2000" dirty="0">
                <a:latin typeface="Cambria"/>
                <a:cs typeface="Cambria"/>
              </a:rPr>
              <a:t>" </a:t>
            </a:r>
            <a:r>
              <a:rPr lang="en-US" sz="2000" dirty="0" smtClean="0">
                <a:latin typeface="Cambria"/>
                <a:cs typeface="Cambria"/>
              </a:rPr>
              <a:t>– </a:t>
            </a:r>
          </a:p>
          <a:p>
            <a:endParaRPr lang="en-US" sz="2000" dirty="0">
              <a:latin typeface="Cambria"/>
              <a:cs typeface="Cambria"/>
            </a:endParaRPr>
          </a:p>
          <a:p>
            <a:r>
              <a:rPr lang="en-US" sz="2000" dirty="0" err="1" smtClean="0">
                <a:latin typeface="Cambria"/>
                <a:cs typeface="Cambria"/>
              </a:rPr>
              <a:t>zatímco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i="1" dirty="0">
                <a:latin typeface="Cambria"/>
                <a:cs typeface="Cambria"/>
              </a:rPr>
              <a:t>"</a:t>
            </a:r>
            <a:r>
              <a:rPr lang="en-US" sz="2000" i="1" dirty="0" err="1">
                <a:latin typeface="Cambria"/>
                <a:cs typeface="Cambria"/>
              </a:rPr>
              <a:t>klasický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strukturalismus</a:t>
            </a:r>
            <a:r>
              <a:rPr lang="en-US" sz="2000" dirty="0">
                <a:latin typeface="Cambria"/>
                <a:cs typeface="Cambria"/>
              </a:rPr>
              <a:t>" a </a:t>
            </a:r>
            <a:r>
              <a:rPr lang="en-US" sz="2000" dirty="0" err="1">
                <a:latin typeface="Cambria"/>
                <a:cs typeface="Cambria"/>
              </a:rPr>
              <a:t>sémiotika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tvrdily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že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vnější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znaky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dirty="0" err="1">
                <a:latin typeface="Cambria"/>
                <a:cs typeface="Cambria"/>
              </a:rPr>
              <a:t>symboly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generované</a:t>
            </a:r>
            <a:r>
              <a:rPr lang="en-US" sz="2000" dirty="0">
                <a:latin typeface="Cambria"/>
                <a:cs typeface="Cambria"/>
              </a:rPr>
              <a:t> (</a:t>
            </a:r>
            <a:r>
              <a:rPr lang="en-US" sz="2000" dirty="0" err="1">
                <a:latin typeface="Cambria"/>
                <a:cs typeface="Cambria"/>
              </a:rPr>
              <a:t>tvořené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formované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vymezené</a:t>
            </a:r>
            <a:r>
              <a:rPr lang="en-US" sz="2000" dirty="0">
                <a:latin typeface="Cambria"/>
                <a:cs typeface="Cambria"/>
              </a:rPr>
              <a:t>) </a:t>
            </a:r>
            <a:r>
              <a:rPr lang="en-US" sz="2000" dirty="0" err="1">
                <a:latin typeface="Cambria"/>
                <a:cs typeface="Cambria"/>
              </a:rPr>
              <a:t>společností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vyjadřují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jakousi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hlubší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skrytou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skutečnost</a:t>
            </a:r>
            <a:r>
              <a:rPr lang="en-US" sz="2000" dirty="0">
                <a:latin typeface="Cambria"/>
                <a:cs typeface="Cambria"/>
              </a:rPr>
              <a:t>, 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postrukturalismus</a:t>
            </a:r>
            <a:r>
              <a:rPr lang="en-US" sz="2000" dirty="0">
                <a:latin typeface="Cambria"/>
                <a:cs typeface="Cambria"/>
              </a:rPr>
              <a:t> se </a:t>
            </a:r>
            <a:r>
              <a:rPr lang="en-US" sz="2000" dirty="0" err="1">
                <a:latin typeface="Cambria"/>
                <a:cs typeface="Cambria"/>
              </a:rPr>
              <a:t>svou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b="1" i="1" dirty="0" err="1">
                <a:latin typeface="Cambria"/>
                <a:cs typeface="Cambria"/>
              </a:rPr>
              <a:t>dekonstruktivní</a:t>
            </a:r>
            <a:r>
              <a:rPr lang="en-US" sz="2000" b="1" i="1" dirty="0">
                <a:latin typeface="Cambria"/>
                <a:cs typeface="Cambria"/>
              </a:rPr>
              <a:t> </a:t>
            </a:r>
            <a:r>
              <a:rPr lang="en-US" sz="2000" b="1" i="1" dirty="0" err="1">
                <a:latin typeface="Cambria"/>
                <a:cs typeface="Cambria"/>
              </a:rPr>
              <a:t>metodou</a:t>
            </a:r>
            <a:r>
              <a:rPr lang="en-US" sz="2000" b="1" i="1" dirty="0">
                <a:latin typeface="Cambria"/>
                <a:cs typeface="Cambria"/>
              </a:rPr>
              <a:t> </a:t>
            </a:r>
            <a:r>
              <a:rPr lang="en-US" sz="2000" b="1" dirty="0" err="1" smtClean="0">
                <a:latin typeface="Cambria"/>
                <a:cs typeface="Cambria"/>
              </a:rPr>
              <a:t>tvrdí</a:t>
            </a:r>
            <a:r>
              <a:rPr lang="en-US" sz="2000" b="1" dirty="0" smtClean="0">
                <a:latin typeface="Cambria"/>
                <a:cs typeface="Cambria"/>
              </a:rPr>
              <a:t>, </a:t>
            </a:r>
            <a:r>
              <a:rPr lang="en-US" sz="2000" b="1" dirty="0" err="1">
                <a:latin typeface="Cambria"/>
                <a:cs typeface="Cambria"/>
              </a:rPr>
              <a:t>že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za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i="1" dirty="0" err="1">
                <a:latin typeface="Cambria"/>
                <a:cs typeface="Cambria"/>
              </a:rPr>
              <a:t>znaky</a:t>
            </a:r>
            <a:r>
              <a:rPr lang="en-US" sz="2000" b="1" i="1" dirty="0">
                <a:latin typeface="Cambria"/>
                <a:cs typeface="Cambria"/>
              </a:rPr>
              <a:t> </a:t>
            </a:r>
            <a:r>
              <a:rPr lang="en-US" sz="2000" b="1" dirty="0">
                <a:latin typeface="Cambria"/>
                <a:cs typeface="Cambria"/>
              </a:rPr>
              <a:t>- </a:t>
            </a:r>
            <a:r>
              <a:rPr lang="en-US" sz="2000" b="1" dirty="0" err="1">
                <a:latin typeface="Cambria"/>
                <a:cs typeface="Cambria"/>
              </a:rPr>
              <a:t>tedy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prakticky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za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obrazy</a:t>
            </a:r>
            <a:r>
              <a:rPr lang="en-US" sz="2000" b="1" dirty="0">
                <a:latin typeface="Cambria"/>
                <a:cs typeface="Cambria"/>
              </a:rPr>
              <a:t> a </a:t>
            </a:r>
            <a:r>
              <a:rPr lang="en-US" sz="2000" b="1" dirty="0" err="1">
                <a:latin typeface="Cambria"/>
                <a:cs typeface="Cambria"/>
              </a:rPr>
              <a:t>slovy</a:t>
            </a:r>
            <a:r>
              <a:rPr lang="en-US" sz="2000" b="1" dirty="0">
                <a:latin typeface="Cambria"/>
                <a:cs typeface="Cambria"/>
              </a:rPr>
              <a:t> - </a:t>
            </a:r>
            <a:r>
              <a:rPr lang="en-US" sz="2000" b="1" dirty="0" err="1">
                <a:latin typeface="Cambria"/>
                <a:cs typeface="Cambria"/>
              </a:rPr>
              <a:t>jsou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skryty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pouze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jiné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znaky</a:t>
            </a:r>
            <a:r>
              <a:rPr lang="en-US" sz="2000" b="1" dirty="0">
                <a:latin typeface="Cambria"/>
                <a:cs typeface="Cambria"/>
              </a:rPr>
              <a:t>, </a:t>
            </a:r>
            <a:r>
              <a:rPr lang="en-US" sz="2000" b="1" dirty="0" err="1">
                <a:latin typeface="Cambria"/>
                <a:cs typeface="Cambria"/>
              </a:rPr>
              <a:t>které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plynule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koexistují</a:t>
            </a:r>
            <a:r>
              <a:rPr lang="en-US" sz="2000" b="1" dirty="0">
                <a:latin typeface="Cambria"/>
                <a:cs typeface="Cambria"/>
              </a:rPr>
              <a:t> s </a:t>
            </a:r>
            <a:r>
              <a:rPr lang="en-US" sz="2000" b="1" dirty="0" err="1">
                <a:latin typeface="Cambria"/>
                <a:cs typeface="Cambria"/>
              </a:rPr>
              <a:t>jinými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znaky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ve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stavu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proměnlivých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relací</a:t>
            </a:r>
            <a:r>
              <a:rPr lang="en-US" sz="2000" b="1" dirty="0">
                <a:latin typeface="Cambria"/>
                <a:cs typeface="Cambria"/>
              </a:rPr>
              <a:t>.</a:t>
            </a:r>
            <a:r>
              <a:rPr lang="en-US" sz="2000" dirty="0">
                <a:latin typeface="Cambria"/>
                <a:cs typeface="Cambria"/>
              </a:rPr>
              <a:t> </a:t>
            </a:r>
            <a:endParaRPr lang="en-US" sz="2000" dirty="0" smtClean="0">
              <a:latin typeface="Cambria"/>
              <a:cs typeface="Cambria"/>
            </a:endParaRPr>
          </a:p>
          <a:p>
            <a:endParaRPr lang="en-US" sz="2000" dirty="0">
              <a:latin typeface="Cambria"/>
              <a:cs typeface="Cambria"/>
            </a:endParaRPr>
          </a:p>
          <a:p>
            <a:r>
              <a:rPr lang="en-US" sz="2000" dirty="0" smtClean="0">
                <a:latin typeface="Cambria"/>
                <a:cs typeface="Cambria"/>
              </a:rPr>
              <a:t>V </a:t>
            </a:r>
            <a:r>
              <a:rPr lang="en-US" sz="2000" dirty="0" err="1">
                <a:latin typeface="Cambria"/>
                <a:cs typeface="Cambria"/>
              </a:rPr>
              <a:t>textu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nejsou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skryty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žádné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utajené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pravdy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či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významy</a:t>
            </a:r>
            <a:r>
              <a:rPr lang="en-US" sz="2000" i="1" dirty="0">
                <a:latin typeface="Cambria"/>
                <a:cs typeface="Cambria"/>
              </a:rPr>
              <a:t>, </a:t>
            </a:r>
            <a:r>
              <a:rPr lang="en-US" sz="2000" i="1" dirty="0" err="1">
                <a:latin typeface="Cambria"/>
                <a:cs typeface="Cambria"/>
              </a:rPr>
              <a:t>jež</a:t>
            </a:r>
            <a:r>
              <a:rPr lang="en-US" sz="2000" i="1" dirty="0">
                <a:latin typeface="Cambria"/>
                <a:cs typeface="Cambria"/>
              </a:rPr>
              <a:t> by </a:t>
            </a:r>
            <a:r>
              <a:rPr lang="en-US" sz="2000" i="1" dirty="0" err="1">
                <a:latin typeface="Cambria"/>
                <a:cs typeface="Cambria"/>
              </a:rPr>
              <a:t>mohl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vyjevit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objektivní</a:t>
            </a:r>
            <a:r>
              <a:rPr lang="en-US" sz="2000" i="1" dirty="0">
                <a:latin typeface="Cambria"/>
                <a:cs typeface="Cambria"/>
              </a:rPr>
              <a:t>, </a:t>
            </a:r>
            <a:r>
              <a:rPr lang="en-US" sz="2000" i="1" dirty="0" err="1">
                <a:latin typeface="Cambria"/>
                <a:cs typeface="Cambria"/>
              </a:rPr>
              <a:t>nezainteresovaný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pozorovatel</a:t>
            </a:r>
            <a:r>
              <a:rPr lang="en-US" sz="2000" i="1" dirty="0">
                <a:latin typeface="Cambria"/>
                <a:cs typeface="Cambria"/>
              </a:rPr>
              <a:t>.</a:t>
            </a:r>
            <a:endParaRPr lang="en-US" sz="2000" dirty="0">
              <a:latin typeface="Cambria"/>
              <a:cs typeface="Cambria"/>
            </a:endParaRPr>
          </a:p>
          <a:p>
            <a:endParaRPr lang="en-US" sz="2000" dirty="0">
              <a:latin typeface="Cambria"/>
              <a:cs typeface="Cambria"/>
            </a:endParaRPr>
          </a:p>
          <a:p>
            <a:r>
              <a:rPr lang="en-US" sz="2000" i="1" dirty="0" err="1" smtClean="0">
                <a:latin typeface="Cambria"/>
                <a:cs typeface="Cambria"/>
              </a:rPr>
              <a:t>Dekonstrukce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>
                <a:latin typeface="Cambria"/>
                <a:cs typeface="Cambria"/>
              </a:rPr>
              <a:t>-  </a:t>
            </a:r>
            <a:r>
              <a:rPr lang="en-US" sz="2000" dirty="0" err="1">
                <a:latin typeface="Cambria"/>
                <a:cs typeface="Cambria"/>
              </a:rPr>
              <a:t>velmi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specifická</a:t>
            </a:r>
            <a:r>
              <a:rPr lang="en-US" sz="2000" i="1" dirty="0">
                <a:latin typeface="Cambria"/>
                <a:cs typeface="Cambria"/>
              </a:rPr>
              <a:t> forma </a:t>
            </a:r>
            <a:r>
              <a:rPr lang="en-US" sz="2000" i="1" dirty="0" err="1">
                <a:latin typeface="Cambria"/>
                <a:cs typeface="Cambria"/>
              </a:rPr>
              <a:t>kritiky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klasické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filozofie</a:t>
            </a:r>
            <a:r>
              <a:rPr lang="en-US" sz="2000" i="1" dirty="0">
                <a:latin typeface="Cambria"/>
                <a:cs typeface="Cambria"/>
              </a:rPr>
              <a:t> (</a:t>
            </a:r>
            <a:r>
              <a:rPr lang="en-US" sz="2000" i="1" dirty="0" err="1">
                <a:latin typeface="Cambria"/>
                <a:cs typeface="Cambria"/>
              </a:rPr>
              <a:t>metafyziky</a:t>
            </a:r>
            <a:r>
              <a:rPr lang="en-US" sz="2000" i="1" dirty="0">
                <a:latin typeface="Cambria"/>
                <a:cs typeface="Cambria"/>
              </a:rPr>
              <a:t>) </a:t>
            </a:r>
            <a:r>
              <a:rPr lang="en-US" sz="2000" i="1" dirty="0" err="1">
                <a:latin typeface="Cambria"/>
                <a:cs typeface="Cambria"/>
              </a:rPr>
              <a:t>i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i="1" dirty="0" err="1">
                <a:latin typeface="Cambria"/>
                <a:cs typeface="Cambria"/>
              </a:rPr>
              <a:t>sociologie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která</a:t>
            </a:r>
            <a:r>
              <a:rPr lang="en-US" sz="2000" dirty="0">
                <a:latin typeface="Cambria"/>
                <a:cs typeface="Cambria"/>
              </a:rPr>
              <a:t> je </a:t>
            </a:r>
            <a:r>
              <a:rPr lang="en-US" sz="2000" dirty="0" err="1">
                <a:latin typeface="Cambria"/>
                <a:cs typeface="Cambria"/>
              </a:rPr>
              <a:t>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není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kritikou</a:t>
            </a:r>
            <a:r>
              <a:rPr lang="en-US" sz="2000" dirty="0">
                <a:latin typeface="Cambria"/>
                <a:cs typeface="Cambria"/>
              </a:rPr>
              <a:t>: je </a:t>
            </a:r>
            <a:r>
              <a:rPr lang="en-US" sz="2000" dirty="0" err="1">
                <a:latin typeface="Cambria"/>
                <a:cs typeface="Cambria"/>
              </a:rPr>
              <a:t>spíše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transkripcí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filozofických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dirty="0" err="1">
                <a:latin typeface="Cambria"/>
                <a:cs typeface="Cambria"/>
              </a:rPr>
              <a:t>sociologických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textů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na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základě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respektu</a:t>
            </a:r>
            <a:r>
              <a:rPr lang="en-US" sz="2000" dirty="0">
                <a:latin typeface="Cambria"/>
                <a:cs typeface="Cambria"/>
              </a:rPr>
              <a:t> k </a:t>
            </a:r>
            <a:r>
              <a:rPr lang="en-US" sz="2000" dirty="0" err="1">
                <a:latin typeface="Cambria"/>
                <a:cs typeface="Cambria"/>
              </a:rPr>
              <a:t>jejich</a:t>
            </a:r>
            <a:r>
              <a:rPr lang="en-US" sz="2000" dirty="0">
                <a:latin typeface="Cambria"/>
                <a:cs typeface="Cambria"/>
              </a:rPr>
              <a:t> (</a:t>
            </a:r>
            <a:r>
              <a:rPr lang="en-US" sz="2000" dirty="0" err="1">
                <a:latin typeface="Cambria"/>
                <a:cs typeface="Cambria"/>
              </a:rPr>
              <a:t>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souvisejícím</a:t>
            </a:r>
            <a:r>
              <a:rPr lang="en-US" sz="2000" dirty="0">
                <a:latin typeface="Cambria"/>
                <a:cs typeface="Cambria"/>
              </a:rPr>
              <a:t>) </a:t>
            </a:r>
            <a:r>
              <a:rPr lang="en-US" sz="2000" dirty="0" err="1">
                <a:latin typeface="Cambria"/>
                <a:cs typeface="Cambria"/>
              </a:rPr>
              <a:t>estetickým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uměleckým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dirty="0" err="1">
                <a:latin typeface="Cambria"/>
                <a:cs typeface="Cambria"/>
              </a:rPr>
              <a:t>humanitním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kontextům</a:t>
            </a:r>
            <a:r>
              <a:rPr lang="en-US" sz="2000" dirty="0">
                <a:latin typeface="Cambria"/>
                <a:cs typeface="Cambria"/>
              </a:rPr>
              <a:t>. 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4303775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89000" y="592668"/>
            <a:ext cx="7281332" cy="76636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000" dirty="0" smtClean="0">
                <a:latin typeface="Cambria"/>
                <a:cs typeface="Cambria"/>
              </a:rPr>
              <a:t>Dekonstrukce – odmítnutí</a:t>
            </a:r>
            <a:r>
              <a:rPr lang="cs-CZ" sz="2000" dirty="0">
                <a:latin typeface="Cambria"/>
                <a:cs typeface="Cambria"/>
              </a:rPr>
              <a:t>, zavržení klasického pojetí  metody jako „cesty“, tedy jako „souboru uspořádaných kroků“: protože jaký jiný je smysl cesty, než nabídnout, jak uspořádat naše kroky, abychom došli k cíli. </a:t>
            </a:r>
            <a:endParaRPr lang="en-US" sz="2000" dirty="0">
              <a:latin typeface="Cambria"/>
              <a:cs typeface="Cambria"/>
            </a:endParaRPr>
          </a:p>
          <a:p>
            <a:r>
              <a:rPr lang="cs-CZ" sz="2000" dirty="0">
                <a:latin typeface="Cambria"/>
                <a:cs typeface="Cambria"/>
              </a:rPr>
              <a:t> </a:t>
            </a:r>
            <a:endParaRPr lang="en-US" sz="2000" dirty="0">
              <a:latin typeface="Cambria"/>
              <a:cs typeface="Cambria"/>
            </a:endParaRPr>
          </a:p>
          <a:p>
            <a:pPr lvl="0"/>
            <a:r>
              <a:rPr lang="en-US" sz="2000" b="1" dirty="0" err="1" smtClean="0">
                <a:latin typeface="Cambria"/>
                <a:cs typeface="Cambria"/>
              </a:rPr>
              <a:t>jazyk</a:t>
            </a:r>
            <a:r>
              <a:rPr lang="en-US" sz="2000" b="1" dirty="0" smtClean="0">
                <a:latin typeface="Cambria"/>
                <a:cs typeface="Cambria"/>
              </a:rPr>
              <a:t> </a:t>
            </a:r>
            <a:r>
              <a:rPr lang="en-US" sz="2000" b="1" dirty="0">
                <a:latin typeface="Cambria"/>
                <a:cs typeface="Cambria"/>
              </a:rPr>
              <a:t>je </a:t>
            </a:r>
            <a:r>
              <a:rPr lang="en-US" sz="2000" b="1" dirty="0" err="1">
                <a:latin typeface="Cambria"/>
                <a:cs typeface="Cambria"/>
              </a:rPr>
              <a:t>nestabilním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prostředím</a:t>
            </a:r>
            <a:r>
              <a:rPr lang="en-US" sz="2000" b="1" dirty="0">
                <a:latin typeface="Cambria"/>
                <a:cs typeface="Cambria"/>
              </a:rPr>
              <a:t>, </a:t>
            </a:r>
            <a:r>
              <a:rPr lang="en-US" sz="2000" b="1" dirty="0" err="1">
                <a:latin typeface="Cambria"/>
                <a:cs typeface="Cambria"/>
              </a:rPr>
              <a:t>které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nemůže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nést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bezprostřední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význam</a:t>
            </a:r>
            <a:r>
              <a:rPr lang="en-US" sz="2000" b="1" dirty="0">
                <a:latin typeface="Cambria"/>
                <a:cs typeface="Cambria"/>
              </a:rPr>
              <a:t> a </a:t>
            </a:r>
            <a:r>
              <a:rPr lang="en-US" sz="2000" b="1" dirty="0" err="1">
                <a:latin typeface="Cambria"/>
                <a:cs typeface="Cambria"/>
              </a:rPr>
              <a:t>už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vůbec</a:t>
            </a:r>
            <a:r>
              <a:rPr lang="en-US" sz="2000" b="1" dirty="0">
                <a:latin typeface="Cambria"/>
                <a:cs typeface="Cambria"/>
              </a:rPr>
              <a:t> ne </a:t>
            </a:r>
            <a:r>
              <a:rPr lang="en-US" sz="2000" b="1" i="1" dirty="0" err="1">
                <a:latin typeface="Cambria"/>
                <a:cs typeface="Cambria"/>
              </a:rPr>
              <a:t>pravdu</a:t>
            </a:r>
            <a:r>
              <a:rPr lang="en-US" sz="2000" b="1" dirty="0">
                <a:latin typeface="Cambria"/>
                <a:cs typeface="Cambria"/>
              </a:rPr>
              <a:t>.	</a:t>
            </a:r>
            <a:endParaRPr lang="en-US" sz="2000" dirty="0">
              <a:latin typeface="Cambria"/>
              <a:cs typeface="Cambria"/>
            </a:endParaRPr>
          </a:p>
          <a:p>
            <a:pPr lvl="0"/>
            <a:endParaRPr lang="en-US" sz="2000" b="1" dirty="0" smtClean="0">
              <a:latin typeface="Cambria"/>
              <a:cs typeface="Cambria"/>
            </a:endParaRPr>
          </a:p>
          <a:p>
            <a:pPr lvl="0"/>
            <a:r>
              <a:rPr lang="en-US" sz="2000" b="1" dirty="0" err="1" smtClean="0">
                <a:latin typeface="Cambria"/>
                <a:cs typeface="Cambria"/>
              </a:rPr>
              <a:t>význam</a:t>
            </a:r>
            <a:r>
              <a:rPr lang="en-US" sz="2000" b="1" dirty="0" smtClean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metaforického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myšlení</a:t>
            </a:r>
            <a:r>
              <a:rPr lang="en-US" sz="2000" b="1" dirty="0">
                <a:latin typeface="Cambria"/>
                <a:cs typeface="Cambria"/>
              </a:rPr>
              <a:t> a </a:t>
            </a:r>
            <a:r>
              <a:rPr lang="en-US" sz="2000" b="1" dirty="0" err="1">
                <a:latin typeface="Cambria"/>
                <a:cs typeface="Cambria"/>
              </a:rPr>
              <a:t>rétoriky</a:t>
            </a:r>
            <a:r>
              <a:rPr lang="en-US" sz="2000" b="1" dirty="0">
                <a:latin typeface="Cambria"/>
                <a:cs typeface="Cambria"/>
              </a:rPr>
              <a:t> a </a:t>
            </a:r>
            <a:r>
              <a:rPr lang="en-US" sz="2000" b="1" i="1" dirty="0" err="1">
                <a:latin typeface="Cambria"/>
                <a:cs typeface="Cambria"/>
              </a:rPr>
              <a:t>metafory</a:t>
            </a:r>
            <a:r>
              <a:rPr lang="en-US" sz="2000" b="1" i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vůbec</a:t>
            </a:r>
            <a:r>
              <a:rPr lang="en-US" sz="2000" b="1" dirty="0">
                <a:latin typeface="Cambria"/>
                <a:cs typeface="Cambria"/>
              </a:rPr>
              <a:t> pro </a:t>
            </a:r>
            <a:r>
              <a:rPr lang="en-US" sz="2000" b="1" dirty="0" err="1">
                <a:latin typeface="Cambria"/>
                <a:cs typeface="Cambria"/>
              </a:rPr>
              <a:t>vývoj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západoevropského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myšlení</a:t>
            </a:r>
            <a:r>
              <a:rPr lang="en-US" sz="2000" dirty="0">
                <a:latin typeface="Cambria"/>
                <a:cs typeface="Cambria"/>
              </a:rPr>
              <a:t>. 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pPr lvl="0"/>
            <a:r>
              <a:rPr lang="en-US" sz="2000" dirty="0" err="1">
                <a:latin typeface="Cambria"/>
                <a:cs typeface="Cambria"/>
              </a:rPr>
              <a:t>Metaforické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myšlení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umožnilo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konstruovat</a:t>
            </a:r>
            <a:r>
              <a:rPr lang="en-US" sz="2000" dirty="0">
                <a:latin typeface="Cambria"/>
                <a:cs typeface="Cambria"/>
              </a:rPr>
              <a:t> "</a:t>
            </a:r>
            <a:r>
              <a:rPr lang="en-US" sz="2000" dirty="0" err="1">
                <a:latin typeface="Cambria"/>
                <a:cs typeface="Cambria"/>
              </a:rPr>
              <a:t>genezi</a:t>
            </a:r>
            <a:r>
              <a:rPr lang="en-US" sz="2000" dirty="0">
                <a:latin typeface="Cambria"/>
                <a:cs typeface="Cambria"/>
              </a:rPr>
              <a:t>", "</a:t>
            </a:r>
            <a:r>
              <a:rPr lang="en-US" sz="2000" dirty="0" err="1">
                <a:latin typeface="Cambria"/>
                <a:cs typeface="Cambria"/>
              </a:rPr>
              <a:t>počátek</a:t>
            </a:r>
            <a:r>
              <a:rPr lang="en-US" sz="2000" dirty="0">
                <a:latin typeface="Cambria"/>
                <a:cs typeface="Cambria"/>
              </a:rPr>
              <a:t>", "</a:t>
            </a:r>
            <a:r>
              <a:rPr lang="en-US" sz="2000" dirty="0" err="1">
                <a:latin typeface="Cambria"/>
                <a:cs typeface="Cambria"/>
              </a:rPr>
              <a:t>podstatu</a:t>
            </a:r>
            <a:r>
              <a:rPr lang="en-US" sz="2000" dirty="0">
                <a:latin typeface="Cambria"/>
                <a:cs typeface="Cambria"/>
              </a:rPr>
              <a:t>", </a:t>
            </a:r>
            <a:r>
              <a:rPr lang="en-US" sz="2000" b="1" dirty="0" err="1">
                <a:latin typeface="Cambria"/>
                <a:cs typeface="Cambria"/>
              </a:rPr>
              <a:t>zejména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však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binární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konceptuální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systémy</a:t>
            </a:r>
            <a:r>
              <a:rPr lang="en-US" sz="2000" dirty="0">
                <a:latin typeface="Cambria"/>
                <a:cs typeface="Cambria"/>
              </a:rPr>
              <a:t> (</a:t>
            </a:r>
            <a:r>
              <a:rPr lang="en-US" sz="2000" dirty="0" err="1">
                <a:latin typeface="Cambria"/>
                <a:cs typeface="Cambria"/>
              </a:rPr>
              <a:t>příroda</a:t>
            </a:r>
            <a:r>
              <a:rPr lang="en-US" sz="2000" dirty="0">
                <a:latin typeface="Cambria"/>
                <a:cs typeface="Cambria"/>
              </a:rPr>
              <a:t> - </a:t>
            </a:r>
            <a:r>
              <a:rPr lang="en-US" sz="2000" dirty="0" err="1">
                <a:latin typeface="Cambria"/>
                <a:cs typeface="Cambria"/>
              </a:rPr>
              <a:t>kultura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mužské</a:t>
            </a:r>
            <a:r>
              <a:rPr lang="en-US" sz="2000" dirty="0">
                <a:latin typeface="Cambria"/>
                <a:cs typeface="Cambria"/>
              </a:rPr>
              <a:t> - </a:t>
            </a:r>
            <a:r>
              <a:rPr lang="en-US" sz="2000" dirty="0" err="1">
                <a:latin typeface="Cambria"/>
                <a:cs typeface="Cambria"/>
              </a:rPr>
              <a:t>ženské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racionální</a:t>
            </a:r>
            <a:r>
              <a:rPr lang="en-US" sz="2000" dirty="0">
                <a:latin typeface="Cambria"/>
                <a:cs typeface="Cambria"/>
              </a:rPr>
              <a:t> - </a:t>
            </a:r>
            <a:r>
              <a:rPr lang="en-US" sz="2000" dirty="0" err="1">
                <a:latin typeface="Cambria"/>
                <a:cs typeface="Cambria"/>
              </a:rPr>
              <a:t>iracionální</a:t>
            </a:r>
            <a:r>
              <a:rPr lang="en-US" sz="2000" dirty="0">
                <a:latin typeface="Cambria"/>
                <a:cs typeface="Cambria"/>
              </a:rPr>
              <a:t>), 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pPr lvl="0"/>
            <a:r>
              <a:rPr lang="en-US" sz="2000" b="1" dirty="0">
                <a:latin typeface="Cambria"/>
                <a:cs typeface="Cambria"/>
              </a:rPr>
              <a:t>v </a:t>
            </a:r>
            <a:r>
              <a:rPr lang="en-US" sz="2000" b="1" dirty="0" err="1">
                <a:latin typeface="Cambria"/>
                <a:cs typeface="Cambria"/>
              </a:rPr>
              <a:t>nichž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jeden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termín</a:t>
            </a:r>
            <a:r>
              <a:rPr lang="en-US" sz="2000" b="1" dirty="0">
                <a:latin typeface="Cambria"/>
                <a:cs typeface="Cambria"/>
              </a:rPr>
              <a:t> je </a:t>
            </a:r>
            <a:r>
              <a:rPr lang="en-US" sz="2000" b="1" dirty="0" err="1">
                <a:latin typeface="Cambria"/>
                <a:cs typeface="Cambria"/>
              </a:rPr>
              <a:t>vždycky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privilegovanou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normou</a:t>
            </a:r>
            <a:r>
              <a:rPr lang="en-US" sz="2000" dirty="0">
                <a:latin typeface="Cambria"/>
                <a:cs typeface="Cambria"/>
              </a:rPr>
              <a:t>. </a:t>
            </a:r>
            <a:endParaRPr lang="en-US" sz="2000" dirty="0" smtClean="0">
              <a:latin typeface="Cambria"/>
              <a:cs typeface="Cambria"/>
            </a:endParaRPr>
          </a:p>
          <a:p>
            <a:pPr lvl="0"/>
            <a:endParaRPr lang="en-US" sz="2000" dirty="0">
              <a:latin typeface="Cambria"/>
              <a:cs typeface="Cambria"/>
            </a:endParaRPr>
          </a:p>
          <a:p>
            <a:pPr lvl="0"/>
            <a:r>
              <a:rPr lang="en-US" sz="2000" dirty="0" smtClean="0">
                <a:latin typeface="Cambria"/>
                <a:cs typeface="Cambria"/>
              </a:rPr>
              <a:t>- </a:t>
            </a:r>
            <a:r>
              <a:rPr lang="en-US" sz="2000" dirty="0" err="1">
                <a:latin typeface="Cambria"/>
                <a:cs typeface="Cambria"/>
              </a:rPr>
              <a:t>celá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sociologie</a:t>
            </a:r>
            <a:r>
              <a:rPr lang="en-US" sz="2000" dirty="0">
                <a:latin typeface="Cambria"/>
                <a:cs typeface="Cambria"/>
              </a:rPr>
              <a:t> 19. </a:t>
            </a:r>
            <a:r>
              <a:rPr lang="en-US" sz="2000" dirty="0" err="1">
                <a:latin typeface="Cambria"/>
                <a:cs typeface="Cambria"/>
              </a:rPr>
              <a:t>století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dirty="0" err="1">
                <a:latin typeface="Cambria"/>
                <a:cs typeface="Cambria"/>
              </a:rPr>
              <a:t>značná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část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sociologie</a:t>
            </a:r>
            <a:r>
              <a:rPr lang="en-US" sz="2000" dirty="0">
                <a:latin typeface="Cambria"/>
                <a:cs typeface="Cambria"/>
              </a:rPr>
              <a:t> 20. </a:t>
            </a:r>
            <a:r>
              <a:rPr lang="en-US" sz="2000" dirty="0" err="1">
                <a:latin typeface="Cambria"/>
                <a:cs typeface="Cambria"/>
              </a:rPr>
              <a:t>století</a:t>
            </a:r>
            <a:r>
              <a:rPr lang="en-US" sz="2000" dirty="0">
                <a:latin typeface="Cambria"/>
                <a:cs typeface="Cambria"/>
              </a:rPr>
              <a:t> (</a:t>
            </a:r>
            <a:r>
              <a:rPr lang="en-US" sz="2000" dirty="0" err="1">
                <a:latin typeface="Cambria"/>
                <a:cs typeface="Cambria"/>
              </a:rPr>
              <a:t>včetně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korpusu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institucionalizovaného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učebnicového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vědění</a:t>
            </a:r>
            <a:r>
              <a:rPr lang="en-US" sz="2000" dirty="0">
                <a:latin typeface="Cambria"/>
                <a:cs typeface="Cambria"/>
              </a:rPr>
              <a:t>) 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na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binárních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konceptuálních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systémech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stojí</a:t>
            </a:r>
            <a:r>
              <a:rPr lang="en-US" sz="2000" dirty="0">
                <a:latin typeface="Cambria"/>
                <a:cs typeface="Cambria"/>
              </a:rPr>
              <a:t>. 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en-US" dirty="0"/>
              <a:t> </a:t>
            </a:r>
          </a:p>
          <a:p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772879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89000" y="592668"/>
            <a:ext cx="7281332" cy="766363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sz="2000" dirty="0" err="1" smtClean="0">
                <a:latin typeface="Cambria"/>
                <a:cs typeface="Cambria"/>
              </a:rPr>
              <a:t>Tönniesova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i="1" dirty="0" err="1" smtClean="0">
                <a:latin typeface="Cambria"/>
                <a:cs typeface="Cambria"/>
              </a:rPr>
              <a:t>Gemeinschaft</a:t>
            </a:r>
            <a:r>
              <a:rPr lang="en-US" sz="2000" i="1" dirty="0" smtClean="0">
                <a:latin typeface="Cambria"/>
                <a:cs typeface="Cambria"/>
              </a:rPr>
              <a:t> a </a:t>
            </a:r>
            <a:r>
              <a:rPr lang="en-US" sz="2000" i="1" dirty="0" err="1" smtClean="0">
                <a:latin typeface="Cambria"/>
                <a:cs typeface="Cambria"/>
              </a:rPr>
              <a:t>Gesellschaft</a:t>
            </a:r>
            <a:r>
              <a:rPr lang="en-US" sz="2000" dirty="0" smtClean="0">
                <a:latin typeface="Cambria"/>
                <a:cs typeface="Cambria"/>
              </a:rPr>
              <a:t> (</a:t>
            </a:r>
            <a:r>
              <a:rPr lang="en-US" sz="2000" dirty="0" err="1" smtClean="0">
                <a:latin typeface="Cambria"/>
                <a:cs typeface="Cambria"/>
              </a:rPr>
              <a:t>privilegovanou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pozici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má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i="1" dirty="0" err="1" smtClean="0">
                <a:latin typeface="Cambria"/>
                <a:cs typeface="Cambria"/>
              </a:rPr>
              <a:t>Gemeinschaft</a:t>
            </a:r>
            <a:r>
              <a:rPr lang="en-US" sz="2000" dirty="0" smtClean="0">
                <a:latin typeface="Cambria"/>
                <a:cs typeface="Cambria"/>
              </a:rPr>
              <a:t>), </a:t>
            </a:r>
            <a:r>
              <a:rPr lang="en-US" sz="2000" dirty="0" err="1" smtClean="0">
                <a:latin typeface="Cambria"/>
                <a:cs typeface="Cambria"/>
              </a:rPr>
              <a:t>Durkheimovy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i="1" dirty="0" err="1" smtClean="0">
                <a:latin typeface="Cambria"/>
                <a:cs typeface="Cambria"/>
              </a:rPr>
              <a:t>typy</a:t>
            </a:r>
            <a:r>
              <a:rPr lang="en-US" sz="2000" i="1" dirty="0" smtClean="0">
                <a:latin typeface="Cambria"/>
                <a:cs typeface="Cambria"/>
              </a:rPr>
              <a:t> solidarity</a:t>
            </a:r>
            <a:r>
              <a:rPr lang="en-US" sz="2000" dirty="0" smtClean="0">
                <a:latin typeface="Cambria"/>
                <a:cs typeface="Cambria"/>
              </a:rPr>
              <a:t> (</a:t>
            </a:r>
            <a:r>
              <a:rPr lang="en-US" sz="2000" dirty="0" err="1" smtClean="0">
                <a:latin typeface="Cambria"/>
                <a:cs typeface="Cambria"/>
              </a:rPr>
              <a:t>privilegovanou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pozici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má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organická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solidarita</a:t>
            </a:r>
            <a:r>
              <a:rPr lang="en-US" sz="2000" dirty="0" smtClean="0">
                <a:latin typeface="Cambria"/>
                <a:cs typeface="Cambria"/>
              </a:rPr>
              <a:t>), </a:t>
            </a:r>
            <a:r>
              <a:rPr lang="en-US" sz="2000" dirty="0" err="1" smtClean="0">
                <a:latin typeface="Cambria"/>
                <a:cs typeface="Cambria"/>
              </a:rPr>
              <a:t>paretovská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dichotomie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i="1" dirty="0" err="1" smtClean="0">
                <a:latin typeface="Cambria"/>
                <a:cs typeface="Cambria"/>
              </a:rPr>
              <a:t>elita</a:t>
            </a:r>
            <a:r>
              <a:rPr lang="en-US" sz="2000" i="1" dirty="0" smtClean="0">
                <a:latin typeface="Cambria"/>
                <a:cs typeface="Cambria"/>
              </a:rPr>
              <a:t> – </a:t>
            </a:r>
            <a:r>
              <a:rPr lang="en-US" sz="2000" i="1" dirty="0" err="1" smtClean="0">
                <a:latin typeface="Cambria"/>
                <a:cs typeface="Cambria"/>
              </a:rPr>
              <a:t>masa</a:t>
            </a:r>
            <a:r>
              <a:rPr lang="en-US" sz="2000" dirty="0" smtClean="0">
                <a:latin typeface="Cambria"/>
                <a:cs typeface="Cambria"/>
              </a:rPr>
              <a:t> (</a:t>
            </a:r>
            <a:r>
              <a:rPr lang="en-US" sz="2000" dirty="0" err="1" smtClean="0">
                <a:latin typeface="Cambria"/>
                <a:cs typeface="Cambria"/>
              </a:rPr>
              <a:t>jednou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může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být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privilegovaná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elita</a:t>
            </a:r>
            <a:r>
              <a:rPr lang="en-US" sz="2000" dirty="0" smtClean="0">
                <a:latin typeface="Cambria"/>
                <a:cs typeface="Cambria"/>
              </a:rPr>
              <a:t>, </a:t>
            </a:r>
            <a:r>
              <a:rPr lang="en-US" sz="2000" dirty="0" err="1" smtClean="0">
                <a:latin typeface="Cambria"/>
                <a:cs typeface="Cambria"/>
              </a:rPr>
              <a:t>jindy</a:t>
            </a:r>
            <a:r>
              <a:rPr lang="en-US" sz="2000" dirty="0" smtClean="0">
                <a:latin typeface="Cambria"/>
                <a:cs typeface="Cambria"/>
              </a:rPr>
              <a:t> – v </a:t>
            </a:r>
            <a:r>
              <a:rPr lang="en-US" sz="2000" dirty="0" err="1" smtClean="0">
                <a:latin typeface="Cambria"/>
                <a:cs typeface="Cambria"/>
              </a:rPr>
              <a:t>marxizujících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verzích</a:t>
            </a:r>
            <a:r>
              <a:rPr lang="en-US" sz="2000" dirty="0" smtClean="0">
                <a:latin typeface="Cambria"/>
                <a:cs typeface="Cambria"/>
              </a:rPr>
              <a:t> – </a:t>
            </a:r>
            <a:r>
              <a:rPr lang="en-US" sz="2000" dirty="0" err="1" smtClean="0">
                <a:latin typeface="Cambria"/>
                <a:cs typeface="Cambria"/>
              </a:rPr>
              <a:t>masa</a:t>
            </a:r>
            <a:r>
              <a:rPr lang="en-US" sz="2000" dirty="0" smtClean="0">
                <a:latin typeface="Cambria"/>
                <a:cs typeface="Cambria"/>
              </a:rPr>
              <a:t>), </a:t>
            </a:r>
            <a:r>
              <a:rPr lang="en-US" sz="2000" dirty="0" err="1" smtClean="0">
                <a:latin typeface="Cambria"/>
                <a:cs typeface="Cambria"/>
              </a:rPr>
              <a:t>adornovská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dichotomie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i="1" dirty="0" err="1" smtClean="0">
                <a:latin typeface="Cambria"/>
                <a:cs typeface="Cambria"/>
              </a:rPr>
              <a:t>vysoká</a:t>
            </a:r>
            <a:r>
              <a:rPr lang="en-US" sz="2000" i="1" dirty="0" smtClean="0">
                <a:latin typeface="Cambria"/>
                <a:cs typeface="Cambria"/>
              </a:rPr>
              <a:t> - </a:t>
            </a:r>
            <a:r>
              <a:rPr lang="en-US" sz="2000" i="1" dirty="0" err="1" smtClean="0">
                <a:latin typeface="Cambria"/>
                <a:cs typeface="Cambria"/>
              </a:rPr>
              <a:t>nízká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kultura</a:t>
            </a:r>
            <a:r>
              <a:rPr lang="en-US" sz="2000" dirty="0" smtClean="0">
                <a:latin typeface="Cambria"/>
                <a:cs typeface="Cambria"/>
              </a:rPr>
              <a:t> (s </a:t>
            </a:r>
            <a:r>
              <a:rPr lang="en-US" sz="2000" dirty="0" err="1" smtClean="0">
                <a:latin typeface="Cambria"/>
                <a:cs typeface="Cambria"/>
              </a:rPr>
              <a:t>privilegovanou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pozicí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vysoké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kultury</a:t>
            </a:r>
            <a:r>
              <a:rPr lang="en-US" sz="2000" dirty="0" smtClean="0">
                <a:latin typeface="Cambria"/>
                <a:cs typeface="Cambria"/>
              </a:rPr>
              <a:t>,  </a:t>
            </a:r>
            <a:r>
              <a:rPr lang="en-US" sz="2000" dirty="0" err="1" smtClean="0">
                <a:latin typeface="Cambria"/>
                <a:cs typeface="Cambria"/>
              </a:rPr>
              <a:t>dnes</a:t>
            </a:r>
            <a:r>
              <a:rPr lang="en-US" sz="2000" dirty="0" smtClean="0">
                <a:latin typeface="Cambria"/>
                <a:cs typeface="Cambria"/>
              </a:rPr>
              <a:t> v </a:t>
            </a:r>
            <a:r>
              <a:rPr lang="en-US" sz="2000" dirty="0" err="1" smtClean="0">
                <a:latin typeface="Cambria"/>
                <a:cs typeface="Cambria"/>
              </a:rPr>
              <a:t>tzv</a:t>
            </a:r>
            <a:r>
              <a:rPr lang="en-US" sz="2000" dirty="0" smtClean="0">
                <a:latin typeface="Cambria"/>
                <a:cs typeface="Cambria"/>
              </a:rPr>
              <a:t>. </a:t>
            </a:r>
            <a:r>
              <a:rPr lang="en-US" sz="2000" i="1" dirty="0" smtClean="0">
                <a:latin typeface="Cambria"/>
                <a:cs typeface="Cambria"/>
              </a:rPr>
              <a:t>cultural studies </a:t>
            </a:r>
            <a:r>
              <a:rPr lang="en-US" sz="2000" dirty="0" smtClean="0">
                <a:latin typeface="Cambria"/>
                <a:cs typeface="Cambria"/>
              </a:rPr>
              <a:t>s </a:t>
            </a:r>
            <a:r>
              <a:rPr lang="en-US" sz="2000" dirty="0" err="1" smtClean="0">
                <a:latin typeface="Cambria"/>
                <a:cs typeface="Cambria"/>
              </a:rPr>
              <a:t>privilegovaným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důrazem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na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tzv</a:t>
            </a:r>
            <a:r>
              <a:rPr lang="en-US" sz="2000" dirty="0" smtClean="0">
                <a:latin typeface="Cambria"/>
                <a:cs typeface="Cambria"/>
              </a:rPr>
              <a:t>. </a:t>
            </a:r>
            <a:r>
              <a:rPr lang="en-US" sz="2000" dirty="0" err="1" smtClean="0">
                <a:latin typeface="Cambria"/>
                <a:cs typeface="Cambria"/>
              </a:rPr>
              <a:t>populární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kulturu</a:t>
            </a:r>
            <a:r>
              <a:rPr lang="en-US" sz="2000" dirty="0" smtClean="0">
                <a:latin typeface="Cambria"/>
                <a:cs typeface="Cambria"/>
              </a:rPr>
              <a:t>).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en-US" sz="2000" dirty="0" err="1" smtClean="0">
                <a:latin typeface="Cambria"/>
                <a:cs typeface="Cambria"/>
              </a:rPr>
              <a:t>Pochybnost</a:t>
            </a:r>
            <a:r>
              <a:rPr lang="en-US" sz="2000" dirty="0" smtClean="0">
                <a:latin typeface="Cambria"/>
                <a:cs typeface="Cambria"/>
              </a:rPr>
              <a:t> k </a:t>
            </a:r>
            <a:r>
              <a:rPr lang="en-US" sz="2000" dirty="0" err="1" smtClean="0">
                <a:latin typeface="Cambria"/>
                <a:cs typeface="Cambria"/>
              </a:rPr>
              <a:t>psanému</a:t>
            </a:r>
            <a:endParaRPr lang="en-US" sz="2000" dirty="0" smtClean="0">
              <a:latin typeface="Cambria"/>
              <a:cs typeface="Cambria"/>
            </a:endParaRPr>
          </a:p>
          <a:p>
            <a:r>
              <a:rPr lang="en-US" sz="2000" dirty="0" err="1" smtClean="0">
                <a:latin typeface="Cambria"/>
                <a:cs typeface="Cambria"/>
              </a:rPr>
              <a:t>Rozpor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či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rozdíl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mezi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tzv</a:t>
            </a:r>
            <a:r>
              <a:rPr lang="en-US" sz="2000" dirty="0">
                <a:latin typeface="Cambria"/>
                <a:cs typeface="Cambria"/>
              </a:rPr>
              <a:t>. </a:t>
            </a:r>
            <a:r>
              <a:rPr lang="en-US" sz="2000" b="1" i="1" dirty="0" err="1">
                <a:latin typeface="Cambria"/>
                <a:cs typeface="Cambria"/>
              </a:rPr>
              <a:t>fonocentrismem</a:t>
            </a:r>
            <a:r>
              <a:rPr lang="en-US" sz="2000" i="1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preferujícím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dirty="0" err="1">
                <a:latin typeface="Cambria"/>
                <a:cs typeface="Cambria"/>
              </a:rPr>
              <a:t>privilegujícím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mluvené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slovo</a:t>
            </a:r>
            <a:r>
              <a:rPr lang="en-US" sz="2000" dirty="0">
                <a:latin typeface="Cambria"/>
                <a:cs typeface="Cambria"/>
              </a:rPr>
              <a:t> a </a:t>
            </a:r>
            <a:r>
              <a:rPr lang="en-US" sz="2000" dirty="0" err="1">
                <a:latin typeface="Cambria"/>
                <a:cs typeface="Cambria"/>
              </a:rPr>
              <a:t>aktuální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přítomnost</a:t>
            </a:r>
            <a:r>
              <a:rPr lang="en-US" sz="2000" dirty="0">
                <a:latin typeface="Cambria"/>
                <a:cs typeface="Cambria"/>
              </a:rPr>
              <a:t> "</a:t>
            </a:r>
            <a:r>
              <a:rPr lang="en-US" sz="2000" dirty="0" err="1">
                <a:latin typeface="Cambria"/>
                <a:cs typeface="Cambria"/>
              </a:rPr>
              <a:t>vědomí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druhého</a:t>
            </a:r>
            <a:r>
              <a:rPr lang="en-US" sz="2000" dirty="0">
                <a:latin typeface="Cambria"/>
                <a:cs typeface="Cambria"/>
              </a:rPr>
              <a:t>" a </a:t>
            </a:r>
            <a:r>
              <a:rPr lang="en-US" sz="2000" b="1" i="1" dirty="0" err="1">
                <a:latin typeface="Cambria"/>
                <a:cs typeface="Cambria"/>
              </a:rPr>
              <a:t>logocentrismem</a:t>
            </a:r>
            <a:r>
              <a:rPr lang="en-US" sz="2000" dirty="0">
                <a:latin typeface="Cambria"/>
                <a:cs typeface="Cambria"/>
              </a:rPr>
              <a:t>, 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en-US" sz="2000" dirty="0" err="1">
                <a:latin typeface="Cambria"/>
                <a:cs typeface="Cambria"/>
              </a:rPr>
              <a:t>který</a:t>
            </a:r>
            <a:r>
              <a:rPr lang="en-US" sz="2000" dirty="0">
                <a:latin typeface="Cambria"/>
                <a:cs typeface="Cambria"/>
              </a:rPr>
              <a:t> v </a:t>
            </a:r>
            <a:r>
              <a:rPr lang="en-US" sz="2000" dirty="0" err="1">
                <a:latin typeface="Cambria"/>
                <a:cs typeface="Cambria"/>
              </a:rPr>
              <a:t>západní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metafyzické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tradici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znamená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přesvědčení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že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slovo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transcendentního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významu</a:t>
            </a:r>
            <a:r>
              <a:rPr lang="en-US" sz="2000" dirty="0">
                <a:latin typeface="Cambria"/>
                <a:cs typeface="Cambria"/>
              </a:rPr>
              <a:t> (</a:t>
            </a:r>
            <a:r>
              <a:rPr lang="en-US" sz="2000" dirty="0" err="1">
                <a:latin typeface="Cambria"/>
                <a:cs typeface="Cambria"/>
              </a:rPr>
              <a:t>např</a:t>
            </a:r>
            <a:r>
              <a:rPr lang="en-US" sz="2000" dirty="0">
                <a:latin typeface="Cambria"/>
                <a:cs typeface="Cambria"/>
              </a:rPr>
              <a:t>. </a:t>
            </a:r>
            <a:r>
              <a:rPr lang="en-US" sz="2000" dirty="0" err="1">
                <a:latin typeface="Cambria"/>
                <a:cs typeface="Cambria"/>
              </a:rPr>
              <a:t>Bůh</a:t>
            </a:r>
            <a:r>
              <a:rPr lang="en-US" sz="2000" dirty="0" smtClean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sociologicky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např</a:t>
            </a:r>
            <a:r>
              <a:rPr lang="en-US" sz="2000" dirty="0" smtClean="0">
                <a:latin typeface="Cambria"/>
                <a:cs typeface="Cambria"/>
              </a:rPr>
              <a:t>. </a:t>
            </a:r>
            <a:r>
              <a:rPr lang="en-US" sz="2000" dirty="0" err="1" smtClean="0">
                <a:latin typeface="Cambria"/>
                <a:cs typeface="Cambria"/>
              </a:rPr>
              <a:t>národ</a:t>
            </a:r>
            <a:r>
              <a:rPr lang="en-US" sz="2000" dirty="0">
                <a:latin typeface="Cambria"/>
                <a:cs typeface="Cambria"/>
              </a:rPr>
              <a:t>, </a:t>
            </a:r>
            <a:r>
              <a:rPr lang="en-US" sz="2000" dirty="0" err="1">
                <a:latin typeface="Cambria"/>
                <a:cs typeface="Cambria"/>
              </a:rPr>
              <a:t>třída</a:t>
            </a:r>
            <a:r>
              <a:rPr lang="en-US" sz="2000" dirty="0">
                <a:latin typeface="Cambria"/>
                <a:cs typeface="Cambria"/>
              </a:rPr>
              <a:t>) </a:t>
            </a:r>
            <a:r>
              <a:rPr lang="en-US" sz="2000" dirty="0" err="1">
                <a:latin typeface="Cambria"/>
                <a:cs typeface="Cambria"/>
              </a:rPr>
              <a:t>může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zakládat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celý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myšlenkový</a:t>
            </a:r>
            <a:r>
              <a:rPr lang="en-US" sz="2000" dirty="0">
                <a:latin typeface="Cambria"/>
                <a:cs typeface="Cambria"/>
              </a:rPr>
              <a:t> </a:t>
            </a:r>
            <a:r>
              <a:rPr lang="en-US" sz="2000" dirty="0" err="1">
                <a:latin typeface="Cambria"/>
                <a:cs typeface="Cambria"/>
              </a:rPr>
              <a:t>systém</a:t>
            </a:r>
            <a:r>
              <a:rPr lang="en-US" sz="2000" dirty="0">
                <a:latin typeface="Cambria"/>
                <a:cs typeface="Cambria"/>
              </a:rPr>
              <a:t>. </a:t>
            </a: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en-US" sz="2000" b="1" dirty="0" err="1">
                <a:latin typeface="Cambria"/>
                <a:cs typeface="Cambria"/>
              </a:rPr>
              <a:t>Logocentrismus</a:t>
            </a:r>
            <a:r>
              <a:rPr lang="en-US" sz="2000" b="1" dirty="0">
                <a:latin typeface="Cambria"/>
                <a:cs typeface="Cambria"/>
              </a:rPr>
              <a:t>, "</a:t>
            </a:r>
            <a:r>
              <a:rPr lang="en-US" sz="2000" b="1" dirty="0" err="1">
                <a:latin typeface="Cambria"/>
                <a:cs typeface="Cambria"/>
              </a:rPr>
              <a:t>metafyzika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fonetického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písma</a:t>
            </a:r>
            <a:r>
              <a:rPr lang="en-US" sz="2000" b="1" dirty="0">
                <a:latin typeface="Cambria"/>
                <a:cs typeface="Cambria"/>
              </a:rPr>
              <a:t>", je </a:t>
            </a:r>
            <a:r>
              <a:rPr lang="en-US" sz="2000" b="1" dirty="0" err="1">
                <a:latin typeface="Cambria"/>
                <a:cs typeface="Cambria"/>
              </a:rPr>
              <a:t>základem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evropské</a:t>
            </a:r>
            <a:r>
              <a:rPr lang="en-US" sz="2000" b="1" dirty="0">
                <a:latin typeface="Cambria"/>
                <a:cs typeface="Cambria"/>
              </a:rPr>
              <a:t> </a:t>
            </a:r>
            <a:r>
              <a:rPr lang="en-US" sz="2000" b="1" dirty="0" err="1">
                <a:latin typeface="Cambria"/>
                <a:cs typeface="Cambria"/>
              </a:rPr>
              <a:t>vědy</a:t>
            </a:r>
            <a:r>
              <a:rPr lang="en-US" sz="2000" b="1" dirty="0">
                <a:latin typeface="Cambria"/>
                <a:cs typeface="Cambria"/>
              </a:rPr>
              <a:t> a </a:t>
            </a:r>
            <a:r>
              <a:rPr lang="en-US" sz="2000" b="1" dirty="0" err="1" smtClean="0">
                <a:latin typeface="Cambria"/>
                <a:cs typeface="Cambria"/>
              </a:rPr>
              <a:t>kultury</a:t>
            </a:r>
            <a:r>
              <a:rPr lang="en-US" sz="2000" b="1" dirty="0">
                <a:latin typeface="Cambria"/>
                <a:cs typeface="Cambria"/>
              </a:rPr>
              <a:t>.</a:t>
            </a:r>
            <a:endParaRPr lang="en-US" sz="2000" dirty="0">
              <a:latin typeface="Cambria"/>
              <a:cs typeface="Cambria"/>
            </a:endParaRP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en-US" dirty="0"/>
              <a:t> </a:t>
            </a:r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9036192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89000" y="592668"/>
            <a:ext cx="7281332" cy="37548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err="1" smtClean="0">
                <a:latin typeface="Cambria"/>
                <a:cs typeface="Cambria"/>
              </a:rPr>
              <a:t>Zatímco</a:t>
            </a:r>
            <a:r>
              <a:rPr lang="en-US" sz="2000" dirty="0" smtClean="0">
                <a:latin typeface="Cambria"/>
                <a:cs typeface="Cambria"/>
              </a:rPr>
              <a:t> v </a:t>
            </a:r>
            <a:r>
              <a:rPr lang="en-US" sz="2000" dirty="0" err="1" smtClean="0">
                <a:latin typeface="Cambria"/>
                <a:cs typeface="Cambria"/>
              </a:rPr>
              <a:t>mluvené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řeči</a:t>
            </a:r>
            <a:r>
              <a:rPr lang="en-US" sz="2000" dirty="0" smtClean="0">
                <a:latin typeface="Cambria"/>
                <a:cs typeface="Cambria"/>
              </a:rPr>
              <a:t> (</a:t>
            </a:r>
            <a:r>
              <a:rPr lang="en-US" sz="2000" dirty="0" err="1" smtClean="0">
                <a:latin typeface="Cambria"/>
                <a:cs typeface="Cambria"/>
              </a:rPr>
              <a:t>fonocentrismus</a:t>
            </a:r>
            <a:r>
              <a:rPr lang="en-US" sz="2000" dirty="0" smtClean="0">
                <a:latin typeface="Cambria"/>
                <a:cs typeface="Cambria"/>
              </a:rPr>
              <a:t>) je </a:t>
            </a:r>
            <a:r>
              <a:rPr lang="en-US" sz="2000" dirty="0" err="1" smtClean="0">
                <a:latin typeface="Cambria"/>
                <a:cs typeface="Cambria"/>
              </a:rPr>
              <a:t>přítomen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subjekt</a:t>
            </a:r>
            <a:r>
              <a:rPr lang="en-US" sz="2000" dirty="0" smtClean="0">
                <a:latin typeface="Cambria"/>
                <a:cs typeface="Cambria"/>
              </a:rPr>
              <a:t>, a to </a:t>
            </a:r>
            <a:r>
              <a:rPr lang="en-US" sz="2000" dirty="0" err="1" smtClean="0">
                <a:latin typeface="Cambria"/>
                <a:cs typeface="Cambria"/>
              </a:rPr>
              <a:t>osobně</a:t>
            </a:r>
            <a:r>
              <a:rPr lang="en-US" sz="2000" dirty="0" smtClean="0">
                <a:latin typeface="Cambria"/>
                <a:cs typeface="Cambria"/>
              </a:rPr>
              <a:t>, </a:t>
            </a:r>
            <a:r>
              <a:rPr lang="en-US" sz="2000" dirty="0" err="1" smtClean="0">
                <a:latin typeface="Cambria"/>
                <a:cs typeface="Cambria"/>
              </a:rPr>
              <a:t>přímo</a:t>
            </a:r>
            <a:r>
              <a:rPr lang="en-US" sz="2000" dirty="0" smtClean="0">
                <a:latin typeface="Cambria"/>
                <a:cs typeface="Cambria"/>
              </a:rPr>
              <a:t>, a </a:t>
            </a:r>
            <a:r>
              <a:rPr lang="en-US" sz="2000" dirty="0" err="1" smtClean="0">
                <a:latin typeface="Cambria"/>
                <a:cs typeface="Cambria"/>
              </a:rPr>
              <a:t>tento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subjekt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svou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přítomností</a:t>
            </a:r>
            <a:r>
              <a:rPr lang="en-US" sz="2000" dirty="0" smtClean="0">
                <a:latin typeface="Cambria"/>
                <a:cs typeface="Cambria"/>
              </a:rPr>
              <a:t> „</a:t>
            </a:r>
            <a:r>
              <a:rPr lang="en-US" sz="2000" dirty="0" err="1" smtClean="0">
                <a:latin typeface="Cambria"/>
                <a:cs typeface="Cambria"/>
              </a:rPr>
              <a:t>garantuje“onen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díl</a:t>
            </a:r>
            <a:r>
              <a:rPr lang="en-US" sz="2000" dirty="0" smtClean="0">
                <a:latin typeface="Cambria"/>
                <a:cs typeface="Cambria"/>
              </a:rPr>
              <a:t> „</a:t>
            </a:r>
            <a:r>
              <a:rPr lang="en-US" sz="2000" dirty="0" err="1" smtClean="0">
                <a:latin typeface="Cambria"/>
                <a:cs typeface="Cambria"/>
              </a:rPr>
              <a:t>pravdy</a:t>
            </a:r>
            <a:r>
              <a:rPr lang="en-US" sz="2000" dirty="0" smtClean="0">
                <a:latin typeface="Cambria"/>
                <a:cs typeface="Cambria"/>
              </a:rPr>
              <a:t>“, </a:t>
            </a:r>
            <a:r>
              <a:rPr lang="en-US" sz="2000" dirty="0" err="1" smtClean="0">
                <a:latin typeface="Cambria"/>
                <a:cs typeface="Cambria"/>
              </a:rPr>
              <a:t>který</a:t>
            </a:r>
            <a:r>
              <a:rPr lang="en-US" sz="2000" dirty="0" smtClean="0">
                <a:latin typeface="Cambria"/>
                <a:cs typeface="Cambria"/>
              </a:rPr>
              <a:t> je v </a:t>
            </a:r>
            <a:r>
              <a:rPr lang="en-US" sz="2000" dirty="0" err="1" smtClean="0">
                <a:latin typeface="Cambria"/>
                <a:cs typeface="Cambria"/>
              </a:rPr>
              <a:t>jeho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výpovědi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obsažen</a:t>
            </a:r>
            <a:r>
              <a:rPr lang="en-US" sz="2000" dirty="0" smtClean="0">
                <a:latin typeface="Cambria"/>
                <a:cs typeface="Cambria"/>
              </a:rPr>
              <a:t>, </a:t>
            </a:r>
          </a:p>
          <a:p>
            <a:r>
              <a:rPr lang="en-US" sz="2000" dirty="0" smtClean="0">
                <a:latin typeface="Cambria"/>
                <a:cs typeface="Cambria"/>
              </a:rPr>
              <a:t> </a:t>
            </a:r>
          </a:p>
          <a:p>
            <a:r>
              <a:rPr lang="en-US" sz="2000" dirty="0" err="1" smtClean="0">
                <a:latin typeface="Cambria"/>
                <a:cs typeface="Cambria"/>
              </a:rPr>
              <a:t>písemně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fixovaná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výpověď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zbavuje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mluvčího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právě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této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přímé</a:t>
            </a:r>
            <a:r>
              <a:rPr lang="en-US" sz="2000" dirty="0" smtClean="0">
                <a:latin typeface="Cambria"/>
                <a:cs typeface="Cambria"/>
              </a:rPr>
              <a:t> „</a:t>
            </a:r>
            <a:r>
              <a:rPr lang="en-US" sz="2000" dirty="0" err="1" smtClean="0">
                <a:latin typeface="Cambria"/>
                <a:cs typeface="Cambria"/>
              </a:rPr>
              <a:t>osobní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odpovědnosti</a:t>
            </a:r>
            <a:r>
              <a:rPr lang="en-US" sz="2000" dirty="0" smtClean="0">
                <a:latin typeface="Cambria"/>
                <a:cs typeface="Cambria"/>
              </a:rPr>
              <a:t>“: z </a:t>
            </a:r>
            <a:r>
              <a:rPr lang="en-US" sz="2000" dirty="0" err="1" smtClean="0">
                <a:latin typeface="Cambria"/>
                <a:cs typeface="Cambria"/>
              </a:rPr>
              <a:t>psaného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slova</a:t>
            </a:r>
            <a:r>
              <a:rPr lang="en-US" sz="2000" dirty="0" smtClean="0">
                <a:latin typeface="Cambria"/>
                <a:cs typeface="Cambria"/>
              </a:rPr>
              <a:t> se </a:t>
            </a:r>
            <a:r>
              <a:rPr lang="en-US" sz="2000" dirty="0" err="1" smtClean="0">
                <a:latin typeface="Cambria"/>
                <a:cs typeface="Cambria"/>
              </a:rPr>
              <a:t>vytrácí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ona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elementární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důvěra</a:t>
            </a:r>
            <a:r>
              <a:rPr lang="en-US" sz="2000" dirty="0" smtClean="0">
                <a:latin typeface="Cambria"/>
                <a:cs typeface="Cambria"/>
              </a:rPr>
              <a:t>, </a:t>
            </a:r>
            <a:r>
              <a:rPr lang="en-US" sz="2000" dirty="0" err="1" smtClean="0">
                <a:latin typeface="Cambria"/>
                <a:cs typeface="Cambria"/>
              </a:rPr>
              <a:t>kterou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jsme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mohli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spojovat</a:t>
            </a:r>
            <a:r>
              <a:rPr lang="en-US" sz="2000" dirty="0" smtClean="0">
                <a:latin typeface="Cambria"/>
                <a:cs typeface="Cambria"/>
              </a:rPr>
              <a:t> s </a:t>
            </a:r>
            <a:r>
              <a:rPr lang="en-US" sz="2000" dirty="0" err="1" smtClean="0">
                <a:latin typeface="Cambria"/>
                <a:cs typeface="Cambria"/>
              </a:rPr>
              <a:t>mluvenou</a:t>
            </a:r>
            <a:r>
              <a:rPr lang="en-US" sz="2000" dirty="0" smtClean="0">
                <a:latin typeface="Cambria"/>
                <a:cs typeface="Cambria"/>
              </a:rPr>
              <a:t> </a:t>
            </a:r>
            <a:r>
              <a:rPr lang="en-US" sz="2000" dirty="0" err="1" smtClean="0">
                <a:latin typeface="Cambria"/>
                <a:cs typeface="Cambria"/>
              </a:rPr>
              <a:t>řečí</a:t>
            </a:r>
            <a:r>
              <a:rPr lang="en-US" sz="2000" dirty="0" smtClean="0">
                <a:latin typeface="Cambria"/>
                <a:cs typeface="Cambria"/>
              </a:rPr>
              <a:t>.</a:t>
            </a:r>
            <a:r>
              <a:rPr lang="en-US" sz="2000" dirty="0" smtClean="0">
                <a:effectLst/>
                <a:latin typeface="Cambria"/>
                <a:cs typeface="Cambria"/>
              </a:rPr>
              <a:t> </a:t>
            </a:r>
            <a:endParaRPr lang="en-US" sz="2000" dirty="0" smtClean="0">
              <a:latin typeface="Cambria"/>
              <a:cs typeface="Cambria"/>
            </a:endParaRPr>
          </a:p>
          <a:p>
            <a:r>
              <a:rPr lang="en-US" sz="2000" dirty="0">
                <a:latin typeface="Cambria"/>
                <a:cs typeface="Cambria"/>
              </a:rPr>
              <a:t> </a:t>
            </a:r>
          </a:p>
          <a:p>
            <a:r>
              <a:rPr lang="en-US" sz="2000" dirty="0">
                <a:latin typeface="Cambria"/>
                <a:cs typeface="Cambria"/>
              </a:rPr>
              <a:t> </a:t>
            </a:r>
            <a:endParaRPr lang="en-US" sz="2000" dirty="0" smtClean="0">
              <a:latin typeface="Cambria"/>
              <a:cs typeface="Cambria"/>
            </a:endParaRPr>
          </a:p>
          <a:p>
            <a:endParaRPr lang="en-US" sz="2000" dirty="0" smtClean="0">
              <a:latin typeface="Cambria"/>
              <a:cs typeface="Cambria"/>
            </a:endParaRPr>
          </a:p>
          <a:p>
            <a:endParaRPr lang="en-US" sz="2000" dirty="0" smtClean="0">
              <a:latin typeface="Cambria"/>
              <a:cs typeface="Cambria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618867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33778" y="804333"/>
            <a:ext cx="7874000" cy="59400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000" dirty="0">
                <a:latin typeface="Cambria"/>
                <a:cs typeface="Cambria"/>
              </a:rPr>
              <a:t>Postmodernismus nepřináší žádný příslib emancipace: společnosti zbavené dominance. Postmodernismus se zříká modernistického idolu emancipace ve prospěch </a:t>
            </a:r>
            <a:r>
              <a:rPr lang="cs-CZ" sz="2000" dirty="0" err="1">
                <a:latin typeface="Cambria"/>
                <a:cs typeface="Cambria"/>
              </a:rPr>
              <a:t>dekonstruování</a:t>
            </a:r>
            <a:r>
              <a:rPr lang="cs-CZ" sz="2000" dirty="0">
                <a:latin typeface="Cambria"/>
                <a:cs typeface="Cambria"/>
              </a:rPr>
              <a:t> umělých omezení, zvídavě odkrývá současné i budoucí otevřené možnosti, odhaluje proměnlivost a poréznost ve formách života, u nichž hegemonické diskursy postulují omezení a zamrzlý řád… Příslib velké transformace je nahrazen skromnější aspirací neochvějně hájit okamžitá, lokální potěšení a zápasy o </a:t>
            </a:r>
            <a:r>
              <a:rPr lang="cs-CZ" sz="2000" dirty="0" smtClean="0">
                <a:latin typeface="Cambria"/>
                <a:cs typeface="Cambria"/>
              </a:rPr>
              <a:t>spravedlnost.</a:t>
            </a:r>
          </a:p>
          <a:p>
            <a:r>
              <a:rPr lang="cs-CZ" sz="2000" dirty="0" err="1" smtClean="0">
                <a:latin typeface="Cambria"/>
                <a:cs typeface="Cambria"/>
              </a:rPr>
              <a:t>Seidman</a:t>
            </a:r>
            <a:r>
              <a:rPr lang="cs-CZ" sz="2000" dirty="0">
                <a:latin typeface="Cambria"/>
                <a:cs typeface="Cambria"/>
              </a:rPr>
              <a:t>, Steven A. 1991. „</a:t>
            </a:r>
            <a:r>
              <a:rPr lang="cs-CZ" sz="2000" dirty="0" err="1">
                <a:latin typeface="Cambria"/>
                <a:cs typeface="Cambria"/>
              </a:rPr>
              <a:t>The</a:t>
            </a:r>
            <a:r>
              <a:rPr lang="cs-CZ" sz="2000" dirty="0">
                <a:latin typeface="Cambria"/>
                <a:cs typeface="Cambria"/>
              </a:rPr>
              <a:t> end </a:t>
            </a:r>
            <a:r>
              <a:rPr lang="cs-CZ" sz="2000" dirty="0" err="1">
                <a:latin typeface="Cambria"/>
                <a:cs typeface="Cambria"/>
              </a:rPr>
              <a:t>of</a:t>
            </a:r>
            <a:r>
              <a:rPr lang="cs-CZ" sz="2000" dirty="0">
                <a:latin typeface="Cambria"/>
                <a:cs typeface="Cambria"/>
              </a:rPr>
              <a:t> </a:t>
            </a:r>
            <a:r>
              <a:rPr lang="cs-CZ" sz="2000" dirty="0" err="1">
                <a:latin typeface="Cambria"/>
                <a:cs typeface="Cambria"/>
              </a:rPr>
              <a:t>sociological</a:t>
            </a:r>
            <a:r>
              <a:rPr lang="cs-CZ" sz="2000" dirty="0">
                <a:latin typeface="Cambria"/>
                <a:cs typeface="Cambria"/>
              </a:rPr>
              <a:t> </a:t>
            </a:r>
            <a:r>
              <a:rPr lang="cs-CZ" sz="2000" dirty="0" err="1">
                <a:latin typeface="Cambria"/>
                <a:cs typeface="Cambria"/>
              </a:rPr>
              <a:t>theory</a:t>
            </a:r>
            <a:r>
              <a:rPr lang="cs-CZ" sz="2000" dirty="0">
                <a:latin typeface="Cambria"/>
                <a:cs typeface="Cambria"/>
              </a:rPr>
              <a:t>: </a:t>
            </a:r>
            <a:r>
              <a:rPr lang="cs-CZ" sz="2000" dirty="0" err="1">
                <a:latin typeface="Cambria"/>
                <a:cs typeface="Cambria"/>
              </a:rPr>
              <a:t>the</a:t>
            </a:r>
            <a:r>
              <a:rPr lang="cs-CZ" sz="2000" dirty="0">
                <a:latin typeface="Cambria"/>
                <a:cs typeface="Cambria"/>
              </a:rPr>
              <a:t> </a:t>
            </a:r>
            <a:r>
              <a:rPr lang="cs-CZ" sz="2000" dirty="0" err="1">
                <a:latin typeface="Cambria"/>
                <a:cs typeface="Cambria"/>
              </a:rPr>
              <a:t>postmodern</a:t>
            </a:r>
            <a:r>
              <a:rPr lang="cs-CZ" sz="2000" dirty="0">
                <a:latin typeface="Cambria"/>
                <a:cs typeface="Cambria"/>
              </a:rPr>
              <a:t> hope“. </a:t>
            </a:r>
            <a:r>
              <a:rPr lang="cs-CZ" sz="2000" i="1" dirty="0" err="1">
                <a:latin typeface="Cambria"/>
                <a:cs typeface="Cambria"/>
              </a:rPr>
              <a:t>Sociological</a:t>
            </a:r>
            <a:r>
              <a:rPr lang="cs-CZ" sz="2000" i="1" dirty="0">
                <a:latin typeface="Cambria"/>
                <a:cs typeface="Cambria"/>
              </a:rPr>
              <a:t> </a:t>
            </a:r>
            <a:r>
              <a:rPr lang="cs-CZ" sz="2000" i="1" dirty="0" err="1">
                <a:latin typeface="Cambria"/>
                <a:cs typeface="Cambria"/>
              </a:rPr>
              <a:t>Theory</a:t>
            </a:r>
            <a:r>
              <a:rPr lang="cs-CZ" sz="2000" dirty="0">
                <a:latin typeface="Cambria"/>
                <a:cs typeface="Cambria"/>
              </a:rPr>
              <a:t> 9 (2</a:t>
            </a:r>
            <a:r>
              <a:rPr lang="cs-CZ" sz="2000" dirty="0" smtClean="0">
                <a:latin typeface="Cambria"/>
                <a:cs typeface="Cambria"/>
              </a:rPr>
              <a:t>), s. 131.</a:t>
            </a:r>
            <a:endParaRPr lang="en-US" sz="2000" dirty="0">
              <a:latin typeface="Cambria"/>
              <a:cs typeface="Cambria"/>
            </a:endParaRPr>
          </a:p>
          <a:p>
            <a:r>
              <a:rPr lang="cs-CZ" sz="2000" dirty="0" smtClean="0">
                <a:latin typeface="Cambria"/>
                <a:cs typeface="Cambria"/>
              </a:rPr>
              <a:t> </a:t>
            </a:r>
          </a:p>
          <a:p>
            <a:endParaRPr lang="cs-CZ" sz="2000" dirty="0" smtClean="0">
              <a:latin typeface="Cambria"/>
              <a:cs typeface="Cambria"/>
            </a:endParaRPr>
          </a:p>
          <a:p>
            <a:endParaRPr lang="cs-CZ" sz="2000" dirty="0">
              <a:latin typeface="Cambria"/>
              <a:cs typeface="Cambria"/>
            </a:endParaRPr>
          </a:p>
          <a:p>
            <a:r>
              <a:rPr lang="cs-CZ" sz="2000" dirty="0" smtClean="0">
                <a:latin typeface="Cambria"/>
                <a:cs typeface="Cambria"/>
              </a:rPr>
              <a:t>„Impozantní majestátnost vědeckého rozumu se rozpadla pod záplavou těch, kteří se považují za jeho oběti ... Příslib svobody měl svou temnou stránku: bezohledné přání vše řídit a kontrolovat spolu s netolerancí vůči vzpurným a deviantním“.</a:t>
            </a:r>
          </a:p>
          <a:p>
            <a:r>
              <a:rPr lang="cs-CZ" sz="2000" dirty="0" err="1" smtClean="0">
                <a:latin typeface="Cambria"/>
                <a:cs typeface="Cambria"/>
              </a:rPr>
              <a:t>Seidman</a:t>
            </a:r>
            <a:r>
              <a:rPr lang="cs-CZ" sz="2000" dirty="0" smtClean="0">
                <a:latin typeface="Cambria"/>
                <a:cs typeface="Cambria"/>
              </a:rPr>
              <a:t>, Steven 1994 [2004]. </a:t>
            </a:r>
            <a:r>
              <a:rPr lang="cs-CZ" sz="2000" i="1" dirty="0" err="1" smtClean="0">
                <a:latin typeface="Cambria"/>
                <a:cs typeface="Cambria"/>
              </a:rPr>
              <a:t>Contested</a:t>
            </a:r>
            <a:r>
              <a:rPr lang="cs-CZ" sz="2000" i="1" dirty="0" smtClean="0">
                <a:latin typeface="Cambria"/>
                <a:cs typeface="Cambria"/>
              </a:rPr>
              <a:t> </a:t>
            </a:r>
            <a:r>
              <a:rPr lang="cs-CZ" sz="2000" i="1" dirty="0" err="1" smtClean="0">
                <a:latin typeface="Cambria"/>
                <a:cs typeface="Cambria"/>
              </a:rPr>
              <a:t>Knowledge</a:t>
            </a:r>
            <a:r>
              <a:rPr lang="cs-CZ" sz="2000" dirty="0" smtClean="0">
                <a:latin typeface="Cambria"/>
                <a:cs typeface="Cambria"/>
              </a:rPr>
              <a:t>. MPG: </a:t>
            </a:r>
            <a:r>
              <a:rPr lang="cs-CZ" sz="2000" dirty="0" err="1" smtClean="0">
                <a:latin typeface="Cambria"/>
                <a:cs typeface="Cambria"/>
              </a:rPr>
              <a:t>Blackwell</a:t>
            </a:r>
            <a:r>
              <a:rPr lang="cs-CZ" sz="2000" dirty="0" smtClean="0">
                <a:latin typeface="Cambria"/>
                <a:cs typeface="Cambria"/>
              </a:rPr>
              <a:t>. s. 327.</a:t>
            </a:r>
            <a:endParaRPr lang="en-US" sz="2000" dirty="0" smtClean="0">
              <a:latin typeface="Cambria"/>
              <a:cs typeface="Cambria"/>
            </a:endParaRPr>
          </a:p>
        </p:txBody>
      </p:sp>
    </p:spTree>
    <p:extLst>
      <p:ext uri="{BB962C8B-B14F-4D97-AF65-F5344CB8AC3E}">
        <p14:creationId xmlns:p14="http://schemas.microsoft.com/office/powerpoint/2010/main" val="15322006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33778" y="804333"/>
            <a:ext cx="7874000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000" dirty="0" smtClean="0">
                <a:latin typeface="Cambria"/>
                <a:cs typeface="Cambria"/>
              </a:rPr>
              <a:t>Někdejší princip, podle kterého je vědění neodlučitelné od výchovy (</a:t>
            </a:r>
            <a:r>
              <a:rPr lang="cs-CZ" sz="2000" i="1" dirty="0" err="1" smtClean="0">
                <a:latin typeface="Cambria"/>
                <a:cs typeface="Cambria"/>
              </a:rPr>
              <a:t>Bildung</a:t>
            </a:r>
            <a:r>
              <a:rPr lang="cs-CZ" sz="2000" dirty="0" smtClean="0">
                <a:latin typeface="Cambria"/>
                <a:cs typeface="Cambria"/>
              </a:rPr>
              <a:t>) ducha, a dokonce i od výchovy osobnosti, se stírá a bude se stále více stávat přežitkem. Vztah dodavatelů a uživatelů poznání k poznání samotnému má a bude mít tendenci vzít na sebe formu vztahu, jaký mají k různému zboží jeho výrobci a spotřebitelé, to znamená formu směnné hodnoty. Vědění je a bude produkováno proto, aby bylo prodáváno, a je a bude konzumováno proto, aby bylo zhodnoceno v další produkci: v obou případech proto, aby bylo směňováno. Přestává být samo sobě vlastním účelem, ztrácí svoji „užitnou hodnotu“</a:t>
            </a:r>
          </a:p>
          <a:p>
            <a:r>
              <a:rPr lang="en-US" sz="2000" dirty="0" err="1" smtClean="0">
                <a:latin typeface="Cambria"/>
                <a:cs typeface="Cambria"/>
              </a:rPr>
              <a:t>Lyotard</a:t>
            </a:r>
            <a:r>
              <a:rPr lang="en-US" sz="2000" dirty="0" smtClean="0">
                <a:latin typeface="Cambria"/>
                <a:cs typeface="Cambria"/>
              </a:rPr>
              <a:t>, Jean-François 1993. </a:t>
            </a:r>
            <a:r>
              <a:rPr lang="de-DE" sz="2000" i="1" dirty="0" smtClean="0">
                <a:latin typeface="Cambria"/>
                <a:cs typeface="Cambria"/>
              </a:rPr>
              <a:t>O </a:t>
            </a:r>
            <a:r>
              <a:rPr lang="de-DE" sz="2000" i="1" dirty="0" err="1" smtClean="0">
                <a:latin typeface="Cambria"/>
                <a:cs typeface="Cambria"/>
              </a:rPr>
              <a:t>postmodernismu</a:t>
            </a:r>
            <a:r>
              <a:rPr lang="de-DE" sz="2000" dirty="0" smtClean="0">
                <a:latin typeface="Cambria"/>
                <a:cs typeface="Cambria"/>
              </a:rPr>
              <a:t>. Praha: </a:t>
            </a:r>
            <a:r>
              <a:rPr lang="de-DE" sz="2000" dirty="0" err="1" smtClean="0">
                <a:latin typeface="Cambria"/>
                <a:cs typeface="Cambria"/>
              </a:rPr>
              <a:t>Filosofia</a:t>
            </a:r>
            <a:r>
              <a:rPr lang="de-DE" sz="2000" dirty="0" smtClean="0">
                <a:latin typeface="Cambria"/>
                <a:cs typeface="Cambria"/>
              </a:rPr>
              <a:t>, s. 101.</a:t>
            </a:r>
            <a:endParaRPr lang="en-US" sz="2000" dirty="0">
              <a:latin typeface="Cambria"/>
              <a:cs typeface="Cambria"/>
            </a:endParaRPr>
          </a:p>
        </p:txBody>
      </p:sp>
    </p:spTree>
    <p:extLst>
      <p:ext uri="{BB962C8B-B14F-4D97-AF65-F5344CB8AC3E}">
        <p14:creationId xmlns:p14="http://schemas.microsoft.com/office/powerpoint/2010/main" val="370003807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544243" y="1995817"/>
            <a:ext cx="8163663" cy="4555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2000" dirty="0"/>
          </a:p>
          <a:p>
            <a:r>
              <a:rPr lang="cs-CZ" sz="2000" dirty="0"/>
              <a:t>Sociologická teorie se dostala na scestí. Ztratila velkou část své sociální a intelektuální důležitosti; oprostila se od konfliktů a veřejných debat, jež v minulosti byly její živnou půdou; uzavřela se do sebe samé a většinou také pouze k sobě samé odkazuje. Sociologickou teorii dnes dělají a spotřebovávají téměř výhradně sociologičtí teoretici… Tento neutěšený stav má zčásti svůj původ v jejím centrálním projektu: v pátrání po základech totalizující teorie </a:t>
            </a:r>
            <a:r>
              <a:rPr lang="cs-CZ" sz="2000" dirty="0" smtClean="0"/>
              <a:t>společnosti.</a:t>
            </a:r>
          </a:p>
          <a:p>
            <a:r>
              <a:rPr lang="cs-CZ" sz="2000" dirty="0" err="1" smtClean="0"/>
              <a:t>Seidman</a:t>
            </a:r>
            <a:r>
              <a:rPr lang="cs-CZ" sz="2000" dirty="0" smtClean="0"/>
              <a:t>, Steven A. 1991. „</a:t>
            </a:r>
            <a:r>
              <a:rPr lang="cs-CZ" sz="2000" dirty="0" err="1" smtClean="0"/>
              <a:t>The</a:t>
            </a:r>
            <a:r>
              <a:rPr lang="cs-CZ" sz="2000" dirty="0" smtClean="0"/>
              <a:t> end </a:t>
            </a:r>
            <a:r>
              <a:rPr lang="cs-CZ" sz="2000" dirty="0" err="1" smtClean="0"/>
              <a:t>of</a:t>
            </a:r>
            <a:r>
              <a:rPr lang="cs-CZ" sz="2000" dirty="0" smtClean="0"/>
              <a:t> </a:t>
            </a:r>
            <a:r>
              <a:rPr lang="cs-CZ" sz="2000" dirty="0" err="1" smtClean="0"/>
              <a:t>sociological</a:t>
            </a:r>
            <a:r>
              <a:rPr lang="cs-CZ" sz="2000" dirty="0" smtClean="0"/>
              <a:t> </a:t>
            </a:r>
            <a:r>
              <a:rPr lang="cs-CZ" sz="2000" dirty="0" err="1" smtClean="0"/>
              <a:t>theory</a:t>
            </a:r>
            <a:r>
              <a:rPr lang="cs-CZ" sz="2000" dirty="0" smtClean="0"/>
              <a:t>: </a:t>
            </a:r>
            <a:r>
              <a:rPr lang="cs-CZ" sz="2000" dirty="0" err="1" smtClean="0"/>
              <a:t>the</a:t>
            </a:r>
            <a:r>
              <a:rPr lang="cs-CZ" sz="2000" dirty="0" smtClean="0"/>
              <a:t> </a:t>
            </a:r>
            <a:r>
              <a:rPr lang="cs-CZ" sz="2000" dirty="0" err="1" smtClean="0"/>
              <a:t>postmodern</a:t>
            </a:r>
            <a:r>
              <a:rPr lang="cs-CZ" sz="2000" dirty="0" smtClean="0"/>
              <a:t> hope“. </a:t>
            </a:r>
            <a:r>
              <a:rPr lang="cs-CZ" sz="2000" i="1" dirty="0" err="1" smtClean="0"/>
              <a:t>Sociological</a:t>
            </a:r>
            <a:r>
              <a:rPr lang="cs-CZ" sz="2000" i="1" dirty="0" smtClean="0"/>
              <a:t> </a:t>
            </a:r>
            <a:r>
              <a:rPr lang="cs-CZ" sz="2000" i="1" dirty="0" err="1" smtClean="0"/>
              <a:t>Theory</a:t>
            </a:r>
            <a:r>
              <a:rPr lang="cs-CZ" sz="2000" dirty="0" smtClean="0"/>
              <a:t> 9 (2), s. 131.</a:t>
            </a:r>
            <a:endParaRPr lang="en-US" sz="2000" dirty="0" smtClean="0"/>
          </a:p>
          <a:p>
            <a:r>
              <a:rPr lang="cs-CZ" dirty="0" smtClean="0"/>
              <a:t> </a:t>
            </a:r>
          </a:p>
          <a:p>
            <a:endParaRPr lang="en-US" dirty="0" smtClean="0">
              <a:effectLst/>
            </a:endParaRPr>
          </a:p>
          <a:p>
            <a:endParaRPr lang="en-US" dirty="0"/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0763381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33778" y="874761"/>
            <a:ext cx="7874000" cy="56323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000" dirty="0">
                <a:latin typeface="Cambria"/>
                <a:cs typeface="Cambria"/>
              </a:rPr>
              <a:t>Otázkou není, zda sociologie bude používat vyprávění, nýbrž jakým druhem narace… budeme psát. „Mikro/makro příběh?“ Sága o „vztazích ve vektorovém prostoru?“ Nebo můžeme sestrojit sociologickou teorii, v níž vyprávěné životy nahradí vyprávění o neviditelných, atemporálních, abstraktních „sociálních systémech“, „funkcích“ a „sociálních silách?“… Dnes prakticky pokaždé, když se sociologičtí teoretici začnou projevovat v próze, pokoušejí se (svůj vlastní) život potlačit pasivním hlasem, nepřítomným vypravěčem, dlouhými, neuhlazenými, </a:t>
            </a:r>
            <a:r>
              <a:rPr lang="cs-CZ" sz="2000" dirty="0" err="1">
                <a:latin typeface="Cambria"/>
                <a:cs typeface="Cambria"/>
              </a:rPr>
              <a:t>repetitivními</a:t>
            </a:r>
            <a:r>
              <a:rPr lang="cs-CZ" sz="2000" dirty="0">
                <a:latin typeface="Cambria"/>
                <a:cs typeface="Cambria"/>
              </a:rPr>
              <a:t> autorskými výroky, nevýslovnými referencemi, zvučnými rytmy prózy, mrtvými nebo vymírajícími metaforami, nedostatkem konkrétnosti nebo přespříliš detailními výklady – žádný les, toliko 732 (nebo to bylo 733?) variant borovic (nebo to byly sosny?), absencí hudebního sluchu; a, což je skličující nejvíce, potlačením </a:t>
            </a:r>
            <a:r>
              <a:rPr lang="cs-CZ" sz="2000" dirty="0" err="1">
                <a:latin typeface="Cambria"/>
                <a:cs typeface="Cambria"/>
              </a:rPr>
              <a:t>narativity</a:t>
            </a:r>
            <a:r>
              <a:rPr lang="cs-CZ" sz="2000" dirty="0">
                <a:latin typeface="Cambria"/>
                <a:cs typeface="Cambria"/>
              </a:rPr>
              <a:t> („zápletky“, charakteru příběhu jako události) </a:t>
            </a:r>
            <a:endParaRPr lang="cs-CZ" sz="2000" dirty="0" smtClean="0">
              <a:latin typeface="Cambria"/>
              <a:cs typeface="Cambria"/>
            </a:endParaRPr>
          </a:p>
          <a:p>
            <a:endParaRPr lang="cs-CZ" sz="2000" dirty="0">
              <a:latin typeface="Cambria"/>
              <a:cs typeface="Cambria"/>
            </a:endParaRPr>
          </a:p>
          <a:p>
            <a:r>
              <a:rPr lang="cs-CZ" sz="2000" dirty="0" err="1">
                <a:latin typeface="Cambria"/>
                <a:cs typeface="Cambria"/>
              </a:rPr>
              <a:t>Richardson</a:t>
            </a:r>
            <a:r>
              <a:rPr lang="cs-CZ" sz="2000" dirty="0">
                <a:latin typeface="Cambria"/>
                <a:cs typeface="Cambria"/>
              </a:rPr>
              <a:t>, </a:t>
            </a:r>
            <a:r>
              <a:rPr lang="cs-CZ" sz="2000" dirty="0" err="1">
                <a:latin typeface="Cambria"/>
                <a:cs typeface="Cambria"/>
              </a:rPr>
              <a:t>Laurel</a:t>
            </a:r>
            <a:r>
              <a:rPr lang="cs-CZ" sz="2000" dirty="0">
                <a:latin typeface="Cambria"/>
                <a:cs typeface="Cambria"/>
              </a:rPr>
              <a:t> 1991. „</a:t>
            </a:r>
            <a:r>
              <a:rPr lang="cs-CZ" sz="2000" dirty="0" err="1">
                <a:latin typeface="Cambria"/>
                <a:cs typeface="Cambria"/>
              </a:rPr>
              <a:t>Postmodern</a:t>
            </a:r>
            <a:r>
              <a:rPr lang="cs-CZ" sz="2000" dirty="0">
                <a:latin typeface="Cambria"/>
                <a:cs typeface="Cambria"/>
              </a:rPr>
              <a:t> </a:t>
            </a:r>
            <a:r>
              <a:rPr lang="cs-CZ" sz="2000" dirty="0" err="1">
                <a:latin typeface="Cambria"/>
                <a:cs typeface="Cambria"/>
              </a:rPr>
              <a:t>social</a:t>
            </a:r>
            <a:r>
              <a:rPr lang="cs-CZ" sz="2000" dirty="0">
                <a:latin typeface="Cambria"/>
                <a:cs typeface="Cambria"/>
              </a:rPr>
              <a:t> </a:t>
            </a:r>
            <a:r>
              <a:rPr lang="cs-CZ" sz="2000" dirty="0" err="1">
                <a:latin typeface="Cambria"/>
                <a:cs typeface="Cambria"/>
              </a:rPr>
              <a:t>theory</a:t>
            </a:r>
            <a:r>
              <a:rPr lang="cs-CZ" sz="2000" dirty="0">
                <a:latin typeface="Cambria"/>
                <a:cs typeface="Cambria"/>
              </a:rPr>
              <a:t>: </a:t>
            </a:r>
            <a:r>
              <a:rPr lang="cs-CZ" sz="2000" dirty="0" err="1">
                <a:latin typeface="Cambria"/>
                <a:cs typeface="Cambria"/>
              </a:rPr>
              <a:t>representational</a:t>
            </a:r>
            <a:r>
              <a:rPr lang="cs-CZ" sz="2000" dirty="0">
                <a:latin typeface="Cambria"/>
                <a:cs typeface="Cambria"/>
              </a:rPr>
              <a:t> </a:t>
            </a:r>
            <a:r>
              <a:rPr lang="cs-CZ" sz="2000" dirty="0" err="1">
                <a:latin typeface="Cambria"/>
                <a:cs typeface="Cambria"/>
              </a:rPr>
              <a:t>practices</a:t>
            </a:r>
            <a:r>
              <a:rPr lang="cs-CZ" sz="2000" dirty="0">
                <a:latin typeface="Cambria"/>
                <a:cs typeface="Cambria"/>
              </a:rPr>
              <a:t>“. </a:t>
            </a:r>
            <a:r>
              <a:rPr lang="cs-CZ" sz="2000" i="1" dirty="0" err="1">
                <a:latin typeface="Cambria"/>
                <a:cs typeface="Cambria"/>
              </a:rPr>
              <a:t>Sociological</a:t>
            </a:r>
            <a:r>
              <a:rPr lang="cs-CZ" sz="2000" i="1" dirty="0">
                <a:latin typeface="Cambria"/>
                <a:cs typeface="Cambria"/>
              </a:rPr>
              <a:t> </a:t>
            </a:r>
            <a:r>
              <a:rPr lang="cs-CZ" sz="2000" i="1" dirty="0" err="1">
                <a:latin typeface="Cambria"/>
                <a:cs typeface="Cambria"/>
              </a:rPr>
              <a:t>Theory</a:t>
            </a:r>
            <a:r>
              <a:rPr lang="cs-CZ" sz="2000" dirty="0">
                <a:latin typeface="Cambria"/>
                <a:cs typeface="Cambria"/>
              </a:rPr>
              <a:t> 9 (2</a:t>
            </a:r>
            <a:r>
              <a:rPr lang="cs-CZ" sz="2000" dirty="0" smtClean="0">
                <a:latin typeface="Cambria"/>
                <a:cs typeface="Cambria"/>
              </a:rPr>
              <a:t>), s. 175.</a:t>
            </a:r>
            <a:endParaRPr lang="en-US" sz="2000" dirty="0">
              <a:latin typeface="Cambria"/>
              <a:cs typeface="Cambria"/>
            </a:endParaRPr>
          </a:p>
        </p:txBody>
      </p:sp>
    </p:spTree>
    <p:extLst>
      <p:ext uri="{BB962C8B-B14F-4D97-AF65-F5344CB8AC3E}">
        <p14:creationId xmlns:p14="http://schemas.microsoft.com/office/powerpoint/2010/main" val="244095530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45</TotalTime>
  <Words>286</Words>
  <Application>Microsoft Macintosh PowerPoint</Application>
  <PresentationFormat>On-screen Show (4:3)</PresentationFormat>
  <Paragraphs>79</Paragraphs>
  <Slides>10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1" baseType="lpstr">
      <vt:lpstr>Office Theme</vt:lpstr>
      <vt:lpstr>Postmodernismus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AV ČR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JAN BALON</dc:creator>
  <cp:lastModifiedBy>Jan Balon</cp:lastModifiedBy>
  <cp:revision>6</cp:revision>
  <dcterms:created xsi:type="dcterms:W3CDTF">2016-12-13T21:03:52Z</dcterms:created>
  <dcterms:modified xsi:type="dcterms:W3CDTF">2018-11-20T23:28:06Z</dcterms:modified>
</cp:coreProperties>
</file>