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48" r:id="rId1"/>
  </p:sldMasterIdLst>
  <p:sldIdLst>
    <p:sldId id="256" r:id="rId2"/>
    <p:sldId id="257" r:id="rId3"/>
    <p:sldId id="277" r:id="rId4"/>
    <p:sldId id="278" r:id="rId5"/>
    <p:sldId id="279" r:id="rId6"/>
    <p:sldId id="280" r:id="rId7"/>
    <p:sldId id="281" r:id="rId8"/>
    <p:sldId id="282" r:id="rId9"/>
    <p:sldId id="283" r:id="rId10"/>
    <p:sldId id="284" r:id="rId11"/>
    <p:sldId id="285" r:id="rId12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xmlns="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594"/>
    <p:restoredTop sz="94698"/>
  </p:normalViewPr>
  <p:slideViewPr>
    <p:cSldViewPr snapToGrid="0" snapToObjects="1">
      <p:cViewPr>
        <p:scale>
          <a:sx n="100" d="100"/>
          <a:sy n="100" d="100"/>
        </p:scale>
        <p:origin x="-456" y="384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printerSettings" Target="printerSettings/printerSettings1.bin"/><Relationship Id="rId14" Type="http://schemas.openxmlformats.org/officeDocument/2006/relationships/presProps" Target="presProps.xml"/><Relationship Id="rId15" Type="http://schemas.openxmlformats.org/officeDocument/2006/relationships/viewProps" Target="viewProps.xml"/><Relationship Id="rId16" Type="http://schemas.openxmlformats.org/officeDocument/2006/relationships/theme" Target="theme/theme1.xml"/><Relationship Id="rId17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9" Type="http://schemas.openxmlformats.org/officeDocument/2006/relationships/slide" Target="slides/slide8.xml"/><Relationship Id="rId10" Type="http://schemas.openxmlformats.org/officeDocument/2006/relationships/slide" Target="slides/slide9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915128" y="1788454"/>
            <a:ext cx="8361229" cy="2098226"/>
          </a:xfrm>
        </p:spPr>
        <p:txBody>
          <a:bodyPr anchor="b">
            <a:noAutofit/>
          </a:bodyPr>
          <a:lstStyle>
            <a:lvl1pPr algn="ctr">
              <a:defRPr sz="7200" cap="all" baseline="0"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679906" y="3956279"/>
            <a:ext cx="6831673" cy="1086237"/>
          </a:xfrm>
        </p:spPr>
        <p:txBody>
          <a:bodyPr>
            <a:normAutofit/>
          </a:bodyPr>
          <a:lstStyle>
            <a:lvl1pPr marL="0" indent="0" algn="ctr">
              <a:lnSpc>
                <a:spcPct val="112000"/>
              </a:lnSpc>
              <a:spcBef>
                <a:spcPts val="0"/>
              </a:spcBef>
              <a:spcAft>
                <a:spcPts val="0"/>
              </a:spcAft>
              <a:buNone/>
              <a:defRPr sz="23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52858" y="6453386"/>
            <a:ext cx="1607944" cy="404614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</a:lstStyle>
          <a:p>
            <a:fld id="{87DE6118-2437-4B30-8E3C-4D2BE6020583}" type="datetimeFigureOut">
              <a:rPr lang="en-US" dirty="0"/>
              <a:pPr/>
              <a:t>05.10.20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584054" y="6453386"/>
            <a:ext cx="7023377" cy="404614"/>
          </a:xfrm>
        </p:spPr>
        <p:txBody>
          <a:bodyPr/>
          <a:lstStyle>
            <a:lvl1pPr algn="ctr">
              <a:defRPr baseline="0"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830683" y="6453386"/>
            <a:ext cx="1596292" cy="404614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</a:lstStyle>
          <a:p>
            <a:fld id="{69E57DC2-970A-4B3E-BB1C-7A09969E49DF}" type="slidenum">
              <a:rPr lang="en-US" dirty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/>
        </p:nvGrpSpPr>
        <p:grpSpPr>
          <a:xfrm>
            <a:off x="752858" y="744469"/>
            <a:ext cx="10674117" cy="5349671"/>
            <a:chOff x="752858" y="744469"/>
            <a:chExt cx="10674117" cy="5349671"/>
          </a:xfrm>
        </p:grpSpPr>
        <p:sp>
          <p:nvSpPr>
            <p:cNvPr id="11" name="Freeform 6"/>
            <p:cNvSpPr/>
            <p:nvPr/>
          </p:nvSpPr>
          <p:spPr bwMode="auto">
            <a:xfrm>
              <a:off x="8151962" y="1685652"/>
              <a:ext cx="3275013" cy="4408488"/>
            </a:xfrm>
            <a:custGeom>
              <a:avLst/>
              <a:gdLst/>
              <a:ahLst/>
              <a:cxnLst/>
              <a:rect l="l" t="t" r="r" b="b"/>
              <a:pathLst>
                <a:path w="10000" h="10000">
                  <a:moveTo>
                    <a:pt x="8761" y="0"/>
                  </a:moveTo>
                  <a:lnTo>
                    <a:pt x="10000" y="0"/>
                  </a:lnTo>
                  <a:lnTo>
                    <a:pt x="10000" y="10000"/>
                  </a:lnTo>
                  <a:lnTo>
                    <a:pt x="0" y="10000"/>
                  </a:lnTo>
                  <a:lnTo>
                    <a:pt x="0" y="9126"/>
                  </a:lnTo>
                  <a:lnTo>
                    <a:pt x="8761" y="9127"/>
                  </a:lnTo>
                  <a:lnTo>
                    <a:pt x="8761" y="0"/>
                  </a:lnTo>
                  <a:close/>
                </a:path>
              </a:pathLst>
            </a:custGeom>
            <a:solidFill>
              <a:schemeClr val="tx2"/>
            </a:solidFill>
            <a:ln w="0">
              <a:noFill/>
              <a:prstDash val="solid"/>
              <a:round/>
              <a:headEnd/>
              <a:tailEnd/>
            </a:ln>
          </p:spPr>
        </p:sp>
        <p:sp>
          <p:nvSpPr>
            <p:cNvPr id="14" name="Freeform 6"/>
            <p:cNvSpPr/>
            <p:nvPr/>
          </p:nvSpPr>
          <p:spPr bwMode="auto">
            <a:xfrm flipH="1" flipV="1">
              <a:off x="752858" y="744469"/>
              <a:ext cx="3275668" cy="4408488"/>
            </a:xfrm>
            <a:custGeom>
              <a:avLst/>
              <a:gdLst/>
              <a:ahLst/>
              <a:cxnLst/>
              <a:rect l="l" t="t" r="r" b="b"/>
              <a:pathLst>
                <a:path w="10002" h="10000">
                  <a:moveTo>
                    <a:pt x="8763" y="0"/>
                  </a:moveTo>
                  <a:lnTo>
                    <a:pt x="10002" y="0"/>
                  </a:lnTo>
                  <a:lnTo>
                    <a:pt x="10002" y="10000"/>
                  </a:lnTo>
                  <a:lnTo>
                    <a:pt x="2" y="10000"/>
                  </a:lnTo>
                  <a:cubicBezTo>
                    <a:pt x="-2" y="9698"/>
                    <a:pt x="4" y="9427"/>
                    <a:pt x="0" y="9125"/>
                  </a:cubicBezTo>
                  <a:lnTo>
                    <a:pt x="8763" y="9128"/>
                  </a:lnTo>
                  <a:lnTo>
                    <a:pt x="8763" y="0"/>
                  </a:lnTo>
                  <a:close/>
                </a:path>
              </a:pathLst>
            </a:custGeom>
            <a:solidFill>
              <a:schemeClr val="tx2"/>
            </a:solidFill>
            <a:ln w="0">
              <a:noFill/>
              <a:prstDash val="solid"/>
              <a:round/>
              <a:headEnd/>
              <a:tailEnd/>
            </a:ln>
          </p:spPr>
        </p:sp>
      </p:grp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dirty="0"/>
              <a:t>05.10.20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5025" y="1301360"/>
            <a:ext cx="9612971" cy="2852737"/>
          </a:xfrm>
        </p:spPr>
        <p:txBody>
          <a:bodyPr anchor="b">
            <a:normAutofit/>
          </a:bodyPr>
          <a:lstStyle>
            <a:lvl1pPr algn="r">
              <a:defRPr sz="7200" cap="all" baseline="0"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65025" y="4216328"/>
            <a:ext cx="9612971" cy="1143324"/>
          </a:xfrm>
        </p:spPr>
        <p:txBody>
          <a:bodyPr/>
          <a:lstStyle>
            <a:lvl1pPr marL="0" indent="0" algn="r">
              <a:lnSpc>
                <a:spcPct val="112000"/>
              </a:lnSpc>
              <a:spcBef>
                <a:spcPts val="0"/>
              </a:spcBef>
              <a:spcAft>
                <a:spcPts val="0"/>
              </a:spcAft>
              <a:buNone/>
              <a:defRPr sz="2400">
                <a:solidFill>
                  <a:schemeClr val="tx2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38908" y="6453386"/>
            <a:ext cx="1622409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87DE6118-2437-4B30-8E3C-4D2BE6020583}" type="datetimeFigureOut">
              <a:rPr lang="en-US" dirty="0"/>
              <a:pPr/>
              <a:t>05.10.20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584312" y="6453386"/>
            <a:ext cx="7023377" cy="404614"/>
          </a:xfrm>
        </p:spPr>
        <p:txBody>
          <a:bodyPr/>
          <a:lstStyle>
            <a:lvl1pPr algn="ctr"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830683" y="6453386"/>
            <a:ext cx="159629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69E57DC2-970A-4B3E-BB1C-7A09969E49DF}" type="slidenum">
              <a:rPr lang="en-US" dirty="0"/>
              <a:pPr/>
              <a:t>‹#›</a:t>
            </a:fld>
            <a:endParaRPr lang="en-US" dirty="0"/>
          </a:p>
        </p:txBody>
      </p:sp>
      <p:sp>
        <p:nvSpPr>
          <p:cNvPr id="7" name="Freeform 6" title="Crop Mark"/>
          <p:cNvSpPr/>
          <p:nvPr/>
        </p:nvSpPr>
        <p:spPr bwMode="auto">
          <a:xfrm>
            <a:off x="8151962" y="1685652"/>
            <a:ext cx="3275013" cy="4408488"/>
          </a:xfrm>
          <a:custGeom>
            <a:avLst/>
            <a:gdLst/>
            <a:ahLst/>
            <a:cxnLst/>
            <a:rect l="0" t="0" r="r" b="b"/>
            <a:pathLst>
              <a:path w="4125" h="5554">
                <a:moveTo>
                  <a:pt x="3614" y="0"/>
                </a:moveTo>
                <a:lnTo>
                  <a:pt x="4125" y="0"/>
                </a:lnTo>
                <a:lnTo>
                  <a:pt x="4125" y="5554"/>
                </a:lnTo>
                <a:lnTo>
                  <a:pt x="0" y="5554"/>
                </a:lnTo>
                <a:lnTo>
                  <a:pt x="0" y="5074"/>
                </a:lnTo>
                <a:lnTo>
                  <a:pt x="3614" y="5074"/>
                </a:lnTo>
                <a:lnTo>
                  <a:pt x="3614" y="0"/>
                </a:lnTo>
                <a:close/>
              </a:path>
            </a:pathLst>
          </a:custGeom>
          <a:solidFill>
            <a:schemeClr val="tx2"/>
          </a:solidFill>
          <a:ln w="0">
            <a:noFill/>
            <a:prstDash val="solid"/>
            <a:round/>
            <a:headEnd/>
            <a:tailEnd/>
          </a:ln>
        </p:spPr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371600" y="2285999"/>
            <a:ext cx="4447786" cy="3581401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  <a:lvl2pPr>
              <a:defRPr baseline="0">
                <a:solidFill>
                  <a:schemeClr val="tx2"/>
                </a:solidFill>
              </a:defRPr>
            </a:lvl2pPr>
            <a:lvl3pPr>
              <a:defRPr baseline="0">
                <a:solidFill>
                  <a:schemeClr val="tx2"/>
                </a:solidFill>
              </a:defRPr>
            </a:lvl3pPr>
            <a:lvl4pPr>
              <a:defRPr baseline="0">
                <a:solidFill>
                  <a:schemeClr val="tx2"/>
                </a:solidFill>
              </a:defRPr>
            </a:lvl4pPr>
            <a:lvl5pPr>
              <a:defRPr baseline="0">
                <a:solidFill>
                  <a:schemeClr val="tx2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525403" y="2285999"/>
            <a:ext cx="4447786" cy="3581401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dirty="0"/>
              <a:t>05.10.20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14859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1600" y="2340864"/>
            <a:ext cx="4443984" cy="823912"/>
          </a:xfrm>
        </p:spPr>
        <p:txBody>
          <a:bodyPr anchor="b">
            <a:noAutofit/>
          </a:bodyPr>
          <a:lstStyle>
            <a:lvl1pPr marL="0" indent="0">
              <a:lnSpc>
                <a:spcPct val="84000"/>
              </a:lnSpc>
              <a:spcBef>
                <a:spcPts val="0"/>
              </a:spcBef>
              <a:spcAft>
                <a:spcPts val="0"/>
              </a:spcAft>
              <a:buNone/>
              <a:defRPr sz="3000" b="0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371600" y="3305207"/>
            <a:ext cx="4443984" cy="2562193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  <a:lvl2pPr>
              <a:defRPr baseline="0">
                <a:solidFill>
                  <a:schemeClr val="tx2"/>
                </a:solidFill>
              </a:defRPr>
            </a:lvl2pPr>
            <a:lvl3pPr>
              <a:defRPr baseline="0">
                <a:solidFill>
                  <a:schemeClr val="tx2"/>
                </a:solidFill>
              </a:defRPr>
            </a:lvl3pPr>
            <a:lvl4pPr>
              <a:defRPr baseline="0">
                <a:solidFill>
                  <a:schemeClr val="tx2"/>
                </a:solidFill>
              </a:defRPr>
            </a:lvl4pPr>
            <a:lvl5pPr>
              <a:defRPr baseline="0">
                <a:solidFill>
                  <a:schemeClr val="tx2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525014" y="2340864"/>
            <a:ext cx="4443984" cy="823912"/>
          </a:xfrm>
        </p:spPr>
        <p:txBody>
          <a:bodyPr anchor="b">
            <a:noAutofit/>
          </a:bodyPr>
          <a:lstStyle>
            <a:lvl1pPr marL="0" indent="0">
              <a:lnSpc>
                <a:spcPct val="84000"/>
              </a:lnSpc>
              <a:spcBef>
                <a:spcPts val="0"/>
              </a:spcBef>
              <a:spcAft>
                <a:spcPts val="0"/>
              </a:spcAft>
              <a:buNone/>
              <a:defRPr sz="3000" b="0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525014" y="3305207"/>
            <a:ext cx="4443984" cy="2562193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  <a:lvl2pPr>
              <a:defRPr baseline="0">
                <a:solidFill>
                  <a:schemeClr val="tx2"/>
                </a:solidFill>
              </a:defRPr>
            </a:lvl2pPr>
            <a:lvl3pPr>
              <a:defRPr baseline="0">
                <a:solidFill>
                  <a:schemeClr val="tx2"/>
                </a:solidFill>
              </a:defRPr>
            </a:lvl3pPr>
            <a:lvl4pPr>
              <a:defRPr baseline="0">
                <a:solidFill>
                  <a:schemeClr val="tx2"/>
                </a:solidFill>
              </a:defRPr>
            </a:lvl4pPr>
            <a:lvl5pPr>
              <a:defRPr baseline="0">
                <a:solidFill>
                  <a:schemeClr val="tx2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dirty="0"/>
              <a:t>05.10.20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dirty="0"/>
              <a:t>05.10.20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dirty="0"/>
              <a:t>05.10.20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 title="Background Shape"/>
          <p:cNvSpPr/>
          <p:nvPr/>
        </p:nvSpPr>
        <p:spPr>
          <a:xfrm>
            <a:off x="0" y="376"/>
            <a:ext cx="5303520" cy="6857624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3900" y="685800"/>
            <a:ext cx="3855720" cy="2157884"/>
          </a:xfrm>
        </p:spPr>
        <p:txBody>
          <a:bodyPr anchor="t">
            <a:noAutofit/>
          </a:bodyPr>
          <a:lstStyle>
            <a:lvl1pPr>
              <a:lnSpc>
                <a:spcPct val="84000"/>
              </a:lnSpc>
              <a:defRPr sz="4800" baseline="0"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56020" y="685801"/>
            <a:ext cx="5212080" cy="5175250"/>
          </a:xfrm>
        </p:spPr>
        <p:txBody>
          <a:bodyPr/>
          <a:lstStyle>
            <a:lvl1pPr>
              <a:defRPr sz="2000"/>
            </a:lvl1pPr>
            <a:lvl2pPr>
              <a:defRPr sz="2000"/>
            </a:lvl2pPr>
            <a:lvl3pPr>
              <a:defRPr sz="1800"/>
            </a:lvl3pPr>
            <a:lvl4pPr>
              <a:defRPr sz="18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23900" y="2856344"/>
            <a:ext cx="3855720" cy="3011056"/>
          </a:xfrm>
        </p:spPr>
        <p:txBody>
          <a:bodyPr/>
          <a:lstStyle>
            <a:lvl1pPr marL="0" indent="0">
              <a:lnSpc>
                <a:spcPct val="113000"/>
              </a:lnSpc>
              <a:spcBef>
                <a:spcPts val="0"/>
              </a:spcBef>
              <a:spcAft>
                <a:spcPts val="1500"/>
              </a:spcAft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23900" y="6453386"/>
            <a:ext cx="120457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87DE6118-2437-4B30-8E3C-4D2BE6020583}" type="datetimeFigureOut">
              <a:rPr lang="en-US" dirty="0"/>
              <a:pPr/>
              <a:t>05.10.20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2205945" y="6453386"/>
            <a:ext cx="2373675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9883140" y="6453386"/>
            <a:ext cx="159629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69E57DC2-970A-4B3E-BB1C-7A09969E49DF}" type="slidenum">
              <a:rPr lang="en-US" dirty="0"/>
              <a:pPr/>
              <a:t>‹#›</a:t>
            </a:fld>
            <a:endParaRPr lang="en-US" dirty="0"/>
          </a:p>
        </p:txBody>
      </p:sp>
      <p:sp>
        <p:nvSpPr>
          <p:cNvPr id="9" name="Rectangle 8" title="Divider Bar"/>
          <p:cNvSpPr/>
          <p:nvPr/>
        </p:nvSpPr>
        <p:spPr>
          <a:xfrm>
            <a:off x="5303520" y="376"/>
            <a:ext cx="2286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 title="Background Shape"/>
          <p:cNvSpPr/>
          <p:nvPr/>
        </p:nvSpPr>
        <p:spPr>
          <a:xfrm>
            <a:off x="0" y="376"/>
            <a:ext cx="5303520" cy="6857624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3900" y="685800"/>
            <a:ext cx="3855720" cy="2157884"/>
          </a:xfrm>
        </p:spPr>
        <p:txBody>
          <a:bodyPr anchor="t">
            <a:normAutofit/>
          </a:bodyPr>
          <a:lstStyle>
            <a:lvl1pPr>
              <a:lnSpc>
                <a:spcPct val="84000"/>
              </a:lnSpc>
              <a:defRPr sz="480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532120" y="0"/>
            <a:ext cx="6659880" cy="6857999"/>
          </a:xfrm>
        </p:spPr>
        <p:txBody>
          <a:bodyPr anchor="t">
            <a:normAutofit/>
          </a:bodyPr>
          <a:lstStyle>
            <a:lvl1pPr marL="0" indent="0">
              <a:buNone/>
              <a:defRPr sz="2000"/>
            </a:lvl1pPr>
            <a:lvl2pPr marL="457200" indent="0">
              <a:buNone/>
              <a:defRPr sz="2000"/>
            </a:lvl2pPr>
            <a:lvl3pPr marL="914400" indent="0">
              <a:buNone/>
              <a:defRPr sz="20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23900" y="2855968"/>
            <a:ext cx="3855720" cy="3011432"/>
          </a:xfrm>
        </p:spPr>
        <p:txBody>
          <a:bodyPr/>
          <a:lstStyle>
            <a:lvl1pPr marL="0" indent="0">
              <a:lnSpc>
                <a:spcPct val="113000"/>
              </a:lnSpc>
              <a:spcBef>
                <a:spcPts val="0"/>
              </a:spcBef>
              <a:spcAft>
                <a:spcPts val="1500"/>
              </a:spcAft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23900" y="6453386"/>
            <a:ext cx="120457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87DE6118-2437-4B30-8E3C-4D2BE6020583}" type="datetimeFigureOut">
              <a:rPr lang="en-US" dirty="0"/>
              <a:pPr/>
              <a:t>05.10.20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2205945" y="6453386"/>
            <a:ext cx="2373675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9883140" y="6453386"/>
            <a:ext cx="1596292" cy="404614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69E57DC2-970A-4B3E-BB1C-7A09969E49DF}" type="slidenum">
              <a:rPr lang="en-US" dirty="0"/>
              <a:pPr/>
              <a:t>‹#›</a:t>
            </a:fld>
            <a:endParaRPr lang="en-US" dirty="0"/>
          </a:p>
        </p:txBody>
      </p:sp>
      <p:sp>
        <p:nvSpPr>
          <p:cNvPr id="9" name="Rectangle 8" title="Divider Bar"/>
          <p:cNvSpPr/>
          <p:nvPr/>
        </p:nvSpPr>
        <p:spPr>
          <a:xfrm>
            <a:off x="5303520" y="376"/>
            <a:ext cx="2286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371600" y="2295525"/>
            <a:ext cx="9601200" cy="357187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dirty="0"/>
              <a:t>05.10.20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596561" y="624156"/>
            <a:ext cx="1565766" cy="5243244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371600" y="624156"/>
            <a:ext cx="8179641" cy="5243244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DE6118-2437-4B30-8E3C-4D2BE6020583}" type="datetimeFigureOut">
              <a:rPr lang="en-US" dirty="0"/>
              <a:t>05.10.20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E57DC2-970A-4B3E-BB1C-7A09969E49DF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14859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1600" y="2286000"/>
            <a:ext cx="9601200" cy="35814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390650" y="6453386"/>
            <a:ext cx="1204572" cy="40461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baseline="0">
                <a:solidFill>
                  <a:schemeClr val="tx2"/>
                </a:solidFill>
              </a:defRPr>
            </a:lvl1pPr>
          </a:lstStyle>
          <a:p>
            <a:fld id="{87DE6118-2437-4B30-8E3C-4D2BE6020583}" type="datetimeFigureOut">
              <a:rPr lang="en-US" dirty="0"/>
              <a:pPr/>
              <a:t>05.10.20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893564" y="6453386"/>
            <a:ext cx="6280830" cy="40461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baseline="0"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472736" y="6453386"/>
            <a:ext cx="1596292" cy="40461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 baseline="0">
                <a:solidFill>
                  <a:schemeClr val="tx2"/>
                </a:solidFill>
              </a:defRPr>
            </a:lvl1pPr>
          </a:lstStyle>
          <a:p>
            <a:fld id="{69E57DC2-970A-4B3E-BB1C-7A09969E49DF}" type="slidenum">
              <a:rPr lang="en-US" dirty="0"/>
              <a:pPr/>
              <a:t>‹#›</a:t>
            </a:fld>
            <a:endParaRPr lang="en-US" dirty="0"/>
          </a:p>
        </p:txBody>
      </p:sp>
      <p:sp>
        <p:nvSpPr>
          <p:cNvPr id="9" name="Rectangle 8" title="Side bar"/>
          <p:cNvSpPr/>
          <p:nvPr/>
        </p:nvSpPr>
        <p:spPr>
          <a:xfrm>
            <a:off x="478095" y="376"/>
            <a:ext cx="228600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89000"/>
        </a:lnSpc>
        <a:spcBef>
          <a:spcPct val="0"/>
        </a:spcBef>
        <a:buNone/>
        <a:defRPr sz="4400" kern="1200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84048" indent="-384048" algn="l" defTabSz="914400" rtl="0" eaLnBrk="1" latinLnBrk="0" hangingPunct="1">
        <a:lnSpc>
          <a:spcPct val="94000"/>
        </a:lnSpc>
        <a:spcBef>
          <a:spcPts val="1000"/>
        </a:spcBef>
        <a:spcAft>
          <a:spcPts val="200"/>
        </a:spcAft>
        <a:buFont typeface="Franklin Gothic Book" panose="020B0503020102020204" pitchFamily="34" charset="0"/>
        <a:buChar char="■"/>
        <a:defRPr sz="2000" kern="1200" baseline="0">
          <a:solidFill>
            <a:schemeClr val="tx2"/>
          </a:solidFill>
          <a:latin typeface="+mn-lt"/>
          <a:ea typeface="+mn-ea"/>
          <a:cs typeface="+mn-cs"/>
        </a:defRPr>
      </a:lvl1pPr>
      <a:lvl2pPr marL="9144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–"/>
        <a:defRPr sz="2000" i="1" kern="1200" baseline="0">
          <a:solidFill>
            <a:schemeClr val="tx2"/>
          </a:solidFill>
          <a:latin typeface="+mn-lt"/>
          <a:ea typeface="+mn-ea"/>
          <a:cs typeface="+mn-cs"/>
        </a:defRPr>
      </a:lvl2pPr>
      <a:lvl3pPr marL="13716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■"/>
        <a:defRPr sz="1800" kern="1200" baseline="0">
          <a:solidFill>
            <a:schemeClr val="tx2"/>
          </a:solidFill>
          <a:latin typeface="+mn-lt"/>
          <a:ea typeface="+mn-ea"/>
          <a:cs typeface="+mn-cs"/>
        </a:defRPr>
      </a:lvl3pPr>
      <a:lvl4pPr marL="18288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–"/>
        <a:defRPr sz="1800" i="1" kern="1200" baseline="0">
          <a:solidFill>
            <a:schemeClr val="tx2"/>
          </a:solidFill>
          <a:latin typeface="+mn-lt"/>
          <a:ea typeface="+mn-ea"/>
          <a:cs typeface="+mn-cs"/>
        </a:defRPr>
      </a:lvl4pPr>
      <a:lvl5pPr marL="22860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■"/>
        <a:defRPr sz="1600" kern="1200" baseline="0">
          <a:solidFill>
            <a:schemeClr val="tx2"/>
          </a:solidFill>
          <a:latin typeface="+mn-lt"/>
          <a:ea typeface="+mn-ea"/>
          <a:cs typeface="+mn-cs"/>
        </a:defRPr>
      </a:lvl5pPr>
      <a:lvl6pPr marL="27432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–"/>
        <a:defRPr sz="1600" i="1" kern="1200" baseline="0">
          <a:solidFill>
            <a:schemeClr val="tx2"/>
          </a:solidFill>
          <a:latin typeface="+mn-lt"/>
          <a:ea typeface="+mn-ea"/>
          <a:cs typeface="+mn-cs"/>
        </a:defRPr>
      </a:lvl6pPr>
      <a:lvl7pPr marL="32004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■"/>
        <a:defRPr sz="1400" kern="1200" baseline="0">
          <a:solidFill>
            <a:schemeClr val="tx2"/>
          </a:solidFill>
          <a:latin typeface="+mn-lt"/>
          <a:ea typeface="+mn-ea"/>
          <a:cs typeface="+mn-cs"/>
        </a:defRPr>
      </a:lvl7pPr>
      <a:lvl8pPr marL="36576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–"/>
        <a:defRPr sz="1400" i="1" kern="1200" baseline="0">
          <a:solidFill>
            <a:schemeClr val="tx2"/>
          </a:solidFill>
          <a:latin typeface="+mn-lt"/>
          <a:ea typeface="+mn-ea"/>
          <a:cs typeface="+mn-cs"/>
        </a:defRPr>
      </a:lvl8pPr>
      <a:lvl9pPr marL="4114800" indent="-384048" algn="l" defTabSz="914400" rtl="0" eaLnBrk="1" latinLnBrk="0" hangingPunct="1">
        <a:lnSpc>
          <a:spcPct val="94000"/>
        </a:lnSpc>
        <a:spcBef>
          <a:spcPts val="500"/>
        </a:spcBef>
        <a:spcAft>
          <a:spcPts val="200"/>
        </a:spcAft>
        <a:buFont typeface="Franklin Gothic Book" panose="020B0503020102020204" pitchFamily="34" charset="0"/>
        <a:buChar char="■"/>
        <a:defRPr sz="1400" kern="1200" baseline="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 mod="1">
    <p:ext uri="{27BBF7A9-308A-43DC-89C8-2F10F3537804}">
      <p15:sldGuideLst xmlns:p15="http://schemas.microsoft.com/office/powerpoint/2012/main" xmlns="">
        <p15:guide id="3" orient="horz" pos="1368">
          <p15:clr>
            <a:srgbClr val="F26B43"/>
          </p15:clr>
        </p15:guide>
        <p15:guide id="4" orient="horz" pos="1440">
          <p15:clr>
            <a:srgbClr val="F26B43"/>
          </p15:clr>
        </p15:guide>
        <p15:guide id="6" orient="horz" pos="3696">
          <p15:clr>
            <a:srgbClr val="F26B43"/>
          </p15:clr>
        </p15:guide>
        <p15:guide id="7" orient="horz" pos="432">
          <p15:clr>
            <a:srgbClr val="F26B43"/>
          </p15:clr>
        </p15:guide>
        <p15:guide id="8" orient="horz" pos="1512">
          <p15:clr>
            <a:srgbClr val="F26B43"/>
          </p15:clr>
        </p15:guide>
        <p15:guide id="9" pos="6912">
          <p15:clr>
            <a:srgbClr val="F26B43"/>
          </p15:clr>
        </p15:guide>
        <p15:guide id="10" pos="936">
          <p15:clr>
            <a:srgbClr val="F26B43"/>
          </p15:clr>
        </p15:guide>
        <p15:guide id="11" pos="864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2A0E81B1-81DD-0649-891F-8CF2EB27DA6D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cs-CZ" sz="4000" dirty="0" err="1" smtClean="0">
                <a:latin typeface="Georgia"/>
                <a:cs typeface="Georgia"/>
              </a:rPr>
              <a:t>Fenomenologick</a:t>
            </a:r>
            <a:r>
              <a:rPr lang="cs-CZ" sz="4000" dirty="0" err="1" smtClean="0">
                <a:latin typeface="Georgia"/>
                <a:cs typeface="Georgia"/>
              </a:rPr>
              <a:t>Á</a:t>
            </a:r>
            <a:r>
              <a:rPr lang="cs-CZ" sz="4000" dirty="0" smtClean="0">
                <a:latin typeface="Georgia"/>
                <a:cs typeface="Georgia"/>
              </a:rPr>
              <a:t> Sociologie</a:t>
            </a:r>
            <a:endParaRPr lang="cs-CZ" sz="2400" dirty="0">
              <a:latin typeface="Georgia"/>
              <a:cs typeface="Georgia"/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xmlns="" id="{1C3BFCCD-8C10-F447-9E4B-B7CA9AA8CABA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cs-CZ" dirty="0" smtClean="0">
                <a:latin typeface="Georgia"/>
                <a:cs typeface="Georgia"/>
              </a:rPr>
              <a:t>Současná sociologie, </a:t>
            </a:r>
            <a:r>
              <a:rPr lang="cs-CZ" dirty="0" smtClean="0">
                <a:latin typeface="Georgia"/>
                <a:cs typeface="Georgia"/>
              </a:rPr>
              <a:t>ISS FSV UK</a:t>
            </a:r>
            <a:endParaRPr lang="cs-CZ" dirty="0">
              <a:latin typeface="Georgia"/>
              <a:cs typeface="Georgia"/>
            </a:endParaRPr>
          </a:p>
        </p:txBody>
      </p:sp>
    </p:spTree>
    <p:extLst>
      <p:ext uri="{BB962C8B-B14F-4D97-AF65-F5344CB8AC3E}">
        <p14:creationId xmlns:p14="http://schemas.microsoft.com/office/powerpoint/2010/main" val="130886873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E9068054-92E4-D341-BCC3-818311C930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889000"/>
          </a:xfrm>
        </p:spPr>
        <p:txBody>
          <a:bodyPr>
            <a:normAutofit/>
          </a:bodyPr>
          <a:lstStyle/>
          <a:p>
            <a:r>
              <a:rPr lang="cs-CZ" sz="4000" dirty="0" smtClean="0">
                <a:latin typeface="Georgia"/>
                <a:cs typeface="Georgia"/>
              </a:rPr>
              <a:t>Filosofická fenomenologie</a:t>
            </a:r>
            <a:endParaRPr lang="cs-CZ" sz="4000" dirty="0">
              <a:latin typeface="Georgia"/>
              <a:cs typeface="Georgia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AE9C165E-4D0B-1A4F-8FCA-2E154DF7C93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71600" y="2285999"/>
            <a:ext cx="9601200" cy="4004235"/>
          </a:xfrm>
        </p:spPr>
        <p:txBody>
          <a:bodyPr>
            <a:noAutofit/>
          </a:bodyPr>
          <a:lstStyle/>
          <a:p>
            <a:r>
              <a:rPr lang="cs-CZ" dirty="0">
                <a:latin typeface="Georgia"/>
                <a:cs typeface="Georgia"/>
              </a:rPr>
              <a:t>Edmund </a:t>
            </a:r>
            <a:r>
              <a:rPr lang="cs-CZ" dirty="0" err="1">
                <a:latin typeface="Georgia"/>
                <a:cs typeface="Georgia"/>
              </a:rPr>
              <a:t>Husserl</a:t>
            </a:r>
            <a:endParaRPr lang="cs-CZ" dirty="0">
              <a:latin typeface="Georgia"/>
              <a:cs typeface="Georgia"/>
            </a:endParaRPr>
          </a:p>
          <a:p>
            <a:r>
              <a:rPr lang="cs-CZ" dirty="0">
                <a:latin typeface="Georgia"/>
                <a:cs typeface="Georgia"/>
              </a:rPr>
              <a:t>Ve filozofickém hnutí – chce filozofii poskytnout základ, který jí umožní stát se stabilní a autonomní disciplínou, osvobozenou od veškerých předpokladů</a:t>
            </a:r>
            <a:r>
              <a:rPr lang="cs-CZ" dirty="0" smtClean="0">
                <a:latin typeface="Georgia"/>
                <a:cs typeface="Georgia"/>
              </a:rPr>
              <a:t>.</a:t>
            </a:r>
            <a:endParaRPr lang="cs-CZ" dirty="0">
              <a:latin typeface="Georgia"/>
              <a:cs typeface="Georgia"/>
            </a:endParaRPr>
          </a:p>
          <a:p>
            <a:r>
              <a:rPr lang="cs-CZ" dirty="0">
                <a:latin typeface="Georgia"/>
                <a:cs typeface="Georgia"/>
              </a:rPr>
              <a:t>Žitý svět, žitá zkušenost – základní koncept fenomenologie</a:t>
            </a:r>
            <a:r>
              <a:rPr lang="cs-CZ" dirty="0" smtClean="0">
                <a:latin typeface="Georgia"/>
                <a:cs typeface="Georgia"/>
              </a:rPr>
              <a:t>.</a:t>
            </a:r>
            <a:endParaRPr lang="cs-CZ" dirty="0">
              <a:latin typeface="Georgia"/>
              <a:cs typeface="Georgia"/>
            </a:endParaRPr>
          </a:p>
          <a:p>
            <a:r>
              <a:rPr lang="cs-CZ" dirty="0">
                <a:latin typeface="Georgia"/>
                <a:cs typeface="Georgia"/>
              </a:rPr>
              <a:t>Krize </a:t>
            </a:r>
            <a:r>
              <a:rPr lang="cs-CZ" dirty="0" smtClean="0">
                <a:latin typeface="Georgia"/>
                <a:cs typeface="Georgia"/>
              </a:rPr>
              <a:t>vědeckosti</a:t>
            </a:r>
            <a:r>
              <a:rPr lang="cs-CZ" dirty="0">
                <a:latin typeface="Georgia"/>
                <a:cs typeface="Georgia"/>
              </a:rPr>
              <a:t> </a:t>
            </a:r>
            <a:r>
              <a:rPr lang="cs-CZ" dirty="0" smtClean="0">
                <a:latin typeface="Georgia"/>
                <a:cs typeface="Georgia"/>
              </a:rPr>
              <a:t>&gt; věda </a:t>
            </a:r>
            <a:r>
              <a:rPr lang="cs-CZ" dirty="0">
                <a:latin typeface="Georgia"/>
                <a:cs typeface="Georgia"/>
              </a:rPr>
              <a:t>není </a:t>
            </a:r>
            <a:r>
              <a:rPr lang="cs-CZ" dirty="0" smtClean="0">
                <a:latin typeface="Georgia"/>
                <a:cs typeface="Georgia"/>
              </a:rPr>
              <a:t>schopna </a:t>
            </a:r>
            <a:r>
              <a:rPr lang="cs-CZ" dirty="0">
                <a:latin typeface="Georgia"/>
                <a:cs typeface="Georgia"/>
              </a:rPr>
              <a:t>říci cokoli podstatného k existenciálním otázkám života. </a:t>
            </a:r>
            <a:endParaRPr lang="cs-CZ" dirty="0" smtClean="0">
              <a:latin typeface="Georgia"/>
              <a:cs typeface="Georgia"/>
            </a:endParaRPr>
          </a:p>
          <a:p>
            <a:r>
              <a:rPr lang="cs-CZ" dirty="0" smtClean="0">
                <a:latin typeface="Georgia"/>
                <a:cs typeface="Georgia"/>
              </a:rPr>
              <a:t>Věda </a:t>
            </a:r>
            <a:r>
              <a:rPr lang="cs-CZ" dirty="0">
                <a:latin typeface="Georgia"/>
                <a:cs typeface="Georgia"/>
              </a:rPr>
              <a:t>poznává, hromadí vědění, není však schopna podívat se na sebe samu, reflektovat své poznávání, objevování, své základy. </a:t>
            </a:r>
            <a:endParaRPr lang="cs-CZ" dirty="0" smtClean="0">
              <a:latin typeface="Georgia"/>
              <a:cs typeface="Georgia"/>
            </a:endParaRPr>
          </a:p>
          <a:p>
            <a:r>
              <a:rPr lang="cs-CZ" dirty="0" smtClean="0">
                <a:latin typeface="Georgia"/>
                <a:cs typeface="Georgia"/>
              </a:rPr>
              <a:t>Věda </a:t>
            </a:r>
            <a:r>
              <a:rPr lang="cs-CZ" dirty="0">
                <a:latin typeface="Georgia"/>
                <a:cs typeface="Georgia"/>
              </a:rPr>
              <a:t>konstruuje svět, svět objektivních vztahů, svět měřitelný – vzdaluje se ovšem světu přirozené zkušenosti – totiž každodennímu světu.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1790700" y="1308100"/>
            <a:ext cx="3467100" cy="4953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6317413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E9068054-92E4-D341-BCC3-818311C930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889000"/>
          </a:xfrm>
        </p:spPr>
        <p:txBody>
          <a:bodyPr>
            <a:normAutofit/>
          </a:bodyPr>
          <a:lstStyle/>
          <a:p>
            <a:r>
              <a:rPr lang="cs-CZ" sz="4000" dirty="0" smtClean="0">
                <a:latin typeface="Georgia"/>
                <a:cs typeface="Georgia"/>
              </a:rPr>
              <a:t>Filosofická fenomenologie</a:t>
            </a:r>
            <a:endParaRPr lang="cs-CZ" sz="4000" dirty="0">
              <a:latin typeface="Georgia"/>
              <a:cs typeface="Georgia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AE9C165E-4D0B-1A4F-8FCA-2E154DF7C93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71600" y="2285999"/>
            <a:ext cx="9601200" cy="4004235"/>
          </a:xfrm>
        </p:spPr>
        <p:txBody>
          <a:bodyPr>
            <a:noAutofit/>
          </a:bodyPr>
          <a:lstStyle/>
          <a:p>
            <a:r>
              <a:rPr lang="cs-CZ" dirty="0" err="1">
                <a:latin typeface="Georgia"/>
                <a:cs typeface="Georgia"/>
              </a:rPr>
              <a:t>Husserl</a:t>
            </a:r>
            <a:r>
              <a:rPr lang="cs-CZ" dirty="0">
                <a:latin typeface="Georgia"/>
                <a:cs typeface="Georgia"/>
              </a:rPr>
              <a:t> navrhuje – zpět před vědecké konstrukce, k věcem samým. </a:t>
            </a:r>
            <a:endParaRPr lang="cs-CZ" dirty="0" smtClean="0">
              <a:latin typeface="Georgia"/>
              <a:cs typeface="Georgia"/>
            </a:endParaRPr>
          </a:p>
          <a:p>
            <a:r>
              <a:rPr lang="cs-CZ" dirty="0" smtClean="0">
                <a:latin typeface="Georgia"/>
                <a:cs typeface="Georgia"/>
              </a:rPr>
              <a:t>Přijímat </a:t>
            </a:r>
            <a:r>
              <a:rPr lang="cs-CZ" dirty="0">
                <a:latin typeface="Georgia"/>
                <a:cs typeface="Georgia"/>
              </a:rPr>
              <a:t>pouze to, co se ukazuje a jak se ukazuje – nebrat ohled na žádné teoretické výklady</a:t>
            </a:r>
            <a:r>
              <a:rPr lang="cs-CZ" dirty="0" smtClean="0">
                <a:latin typeface="Georgia"/>
                <a:cs typeface="Georgia"/>
              </a:rPr>
              <a:t>.</a:t>
            </a:r>
          </a:p>
          <a:p>
            <a:r>
              <a:rPr lang="cs-CZ" dirty="0" smtClean="0">
                <a:latin typeface="Georgia"/>
                <a:cs typeface="Georgia"/>
              </a:rPr>
              <a:t>Chce znovu </a:t>
            </a:r>
            <a:r>
              <a:rPr lang="cs-CZ" dirty="0">
                <a:latin typeface="Georgia"/>
                <a:cs typeface="Georgia"/>
              </a:rPr>
              <a:t>očistit vědění, podobně jako Descartes – jistota subjektu, jeho vědomí – jistota našeho vědění. Základní problém </a:t>
            </a:r>
            <a:r>
              <a:rPr lang="cs-CZ" dirty="0" smtClean="0">
                <a:latin typeface="Georgia"/>
                <a:cs typeface="Georgia"/>
              </a:rPr>
              <a:t>vědění se </a:t>
            </a:r>
            <a:r>
              <a:rPr lang="cs-CZ" dirty="0">
                <a:latin typeface="Georgia"/>
                <a:cs typeface="Georgia"/>
              </a:rPr>
              <a:t>vyřeší, pak následuje postup vpřed.</a:t>
            </a:r>
          </a:p>
          <a:p>
            <a:r>
              <a:rPr lang="cs-CZ" dirty="0" smtClean="0">
                <a:latin typeface="Georgia"/>
                <a:cs typeface="Georgia"/>
              </a:rPr>
              <a:t>Základní </a:t>
            </a:r>
            <a:r>
              <a:rPr lang="cs-CZ" dirty="0">
                <a:latin typeface="Georgia"/>
                <a:cs typeface="Georgia"/>
              </a:rPr>
              <a:t>otázka – Kde se skrývá původní dimenze lidského života?</a:t>
            </a:r>
          </a:p>
          <a:p>
            <a:r>
              <a:rPr lang="cs-CZ" dirty="0">
                <a:latin typeface="Georgia"/>
                <a:cs typeface="Georgia"/>
              </a:rPr>
              <a:t>Přirozený postoj – v každodenním životě – svět, v němž žiji, který je neustále zde; existuje.</a:t>
            </a:r>
          </a:p>
          <a:p>
            <a:endParaRPr lang="cs-CZ" dirty="0">
              <a:latin typeface="Georgia"/>
              <a:cs typeface="Georgia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790700" y="1308100"/>
            <a:ext cx="3467100" cy="4953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4114462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E9068054-92E4-D341-BCC3-818311C930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889000"/>
          </a:xfrm>
        </p:spPr>
        <p:txBody>
          <a:bodyPr>
            <a:normAutofit/>
          </a:bodyPr>
          <a:lstStyle/>
          <a:p>
            <a:r>
              <a:rPr lang="cs-CZ" sz="4000" dirty="0" smtClean="0">
                <a:latin typeface="Georgia"/>
                <a:cs typeface="Georgia"/>
              </a:rPr>
              <a:t>Filosofická fenomenologie</a:t>
            </a:r>
            <a:endParaRPr lang="cs-CZ" sz="4000" dirty="0">
              <a:latin typeface="Georgia"/>
              <a:cs typeface="Georgia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AE9C165E-4D0B-1A4F-8FCA-2E154DF7C93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71600" y="2285999"/>
            <a:ext cx="9601200" cy="4004235"/>
          </a:xfrm>
        </p:spPr>
        <p:txBody>
          <a:bodyPr>
            <a:noAutofit/>
          </a:bodyPr>
          <a:lstStyle/>
          <a:p>
            <a:r>
              <a:rPr lang="cs-CZ" dirty="0">
                <a:latin typeface="Georgia"/>
                <a:cs typeface="Georgia"/>
              </a:rPr>
              <a:t>Zdržení se soudu, uzávorkování, překročení přirozeného postoje – v reflexi, ve vědomí (očištěném) </a:t>
            </a:r>
            <a:endParaRPr lang="cs-CZ" dirty="0" smtClean="0">
              <a:latin typeface="Georgia"/>
              <a:cs typeface="Georgia"/>
            </a:endParaRPr>
          </a:p>
          <a:p>
            <a:r>
              <a:rPr lang="cs-CZ" dirty="0">
                <a:latin typeface="Georgia"/>
                <a:cs typeface="Georgia"/>
              </a:rPr>
              <a:t>P</a:t>
            </a:r>
            <a:r>
              <a:rPr lang="cs-CZ" dirty="0" smtClean="0">
                <a:latin typeface="Georgia"/>
                <a:cs typeface="Georgia"/>
              </a:rPr>
              <a:t>odstata </a:t>
            </a:r>
            <a:r>
              <a:rPr lang="cs-CZ" dirty="0">
                <a:latin typeface="Georgia"/>
                <a:cs typeface="Georgia"/>
              </a:rPr>
              <a:t>fenomenologického postoje – zkoumání prožitků v reflexi</a:t>
            </a:r>
            <a:r>
              <a:rPr lang="cs-CZ" dirty="0" smtClean="0">
                <a:latin typeface="Georgia"/>
                <a:cs typeface="Georgia"/>
              </a:rPr>
              <a:t>.</a:t>
            </a:r>
            <a:endParaRPr lang="cs-CZ" dirty="0">
              <a:latin typeface="Georgia"/>
              <a:cs typeface="Georgia"/>
            </a:endParaRPr>
          </a:p>
          <a:p>
            <a:r>
              <a:rPr lang="cs-CZ" dirty="0">
                <a:latin typeface="Georgia"/>
                <a:cs typeface="Georgia"/>
              </a:rPr>
              <a:t>Vědomí je vždy vědomí něčeho – je intencionální, je vždy obráceno k nějakému předmětu</a:t>
            </a:r>
          </a:p>
          <a:p>
            <a:r>
              <a:rPr lang="cs-CZ" dirty="0">
                <a:latin typeface="Georgia"/>
                <a:cs typeface="Georgia"/>
              </a:rPr>
              <a:t>Vědomí a svět jsou vzájemně na sebe odkázané pojmy. </a:t>
            </a:r>
            <a:endParaRPr lang="cs-CZ" dirty="0" smtClean="0">
              <a:latin typeface="Georgia"/>
              <a:cs typeface="Georgia"/>
            </a:endParaRPr>
          </a:p>
          <a:p>
            <a:r>
              <a:rPr lang="cs-CZ" dirty="0" smtClean="0">
                <a:latin typeface="Georgia"/>
                <a:cs typeface="Georgia"/>
              </a:rPr>
              <a:t>Nástrojem je deskriptivní </a:t>
            </a:r>
            <a:r>
              <a:rPr lang="cs-CZ" dirty="0">
                <a:latin typeface="Georgia"/>
                <a:cs typeface="Georgia"/>
              </a:rPr>
              <a:t>metoda – odkrytí základní struktury intencionality vědomí a lidského žitého světa. </a:t>
            </a:r>
          </a:p>
          <a:p>
            <a:endParaRPr lang="cs-CZ" dirty="0">
              <a:latin typeface="Georgia"/>
              <a:cs typeface="Georgia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790700" y="1308100"/>
            <a:ext cx="3467100" cy="4953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9512020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E9068054-92E4-D341-BCC3-818311C930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889000"/>
          </a:xfrm>
        </p:spPr>
        <p:txBody>
          <a:bodyPr>
            <a:normAutofit/>
          </a:bodyPr>
          <a:lstStyle/>
          <a:p>
            <a:r>
              <a:rPr lang="cs-CZ" sz="4000" dirty="0" smtClean="0">
                <a:latin typeface="Georgia"/>
                <a:cs typeface="Georgia"/>
              </a:rPr>
              <a:t>Fenomenologická sociologie</a:t>
            </a:r>
            <a:endParaRPr lang="cs-CZ" sz="4000" dirty="0">
              <a:latin typeface="Georgia"/>
              <a:cs typeface="Georgia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AE9C165E-4D0B-1A4F-8FCA-2E154DF7C93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71600" y="2285999"/>
            <a:ext cx="9601200" cy="4004235"/>
          </a:xfrm>
        </p:spPr>
        <p:txBody>
          <a:bodyPr>
            <a:noAutofit/>
          </a:bodyPr>
          <a:lstStyle/>
          <a:p>
            <a:r>
              <a:rPr lang="cs-CZ" dirty="0">
                <a:latin typeface="Georgia"/>
                <a:cs typeface="Georgia"/>
              </a:rPr>
              <a:t>Alfred </a:t>
            </a:r>
            <a:r>
              <a:rPr lang="cs-CZ" dirty="0" err="1">
                <a:latin typeface="Georgia"/>
                <a:cs typeface="Georgia"/>
              </a:rPr>
              <a:t>Schutz</a:t>
            </a:r>
            <a:r>
              <a:rPr lang="cs-CZ" dirty="0">
                <a:latin typeface="Georgia"/>
                <a:cs typeface="Georgia"/>
              </a:rPr>
              <a:t> (1899-1959)</a:t>
            </a:r>
          </a:p>
          <a:p>
            <a:r>
              <a:rPr lang="cs-CZ" dirty="0" smtClean="0">
                <a:latin typeface="Georgia"/>
                <a:cs typeface="Georgia"/>
              </a:rPr>
              <a:t>Vídeň</a:t>
            </a:r>
            <a:endParaRPr lang="cs-CZ" dirty="0">
              <a:latin typeface="Georgia"/>
              <a:cs typeface="Georgia"/>
            </a:endParaRPr>
          </a:p>
          <a:p>
            <a:r>
              <a:rPr lang="cs-CZ" dirty="0">
                <a:latin typeface="Georgia"/>
                <a:cs typeface="Georgia"/>
              </a:rPr>
              <a:t>Weber – sociální jednání, ideální typ</a:t>
            </a:r>
          </a:p>
          <a:p>
            <a:r>
              <a:rPr lang="cs-CZ" dirty="0" err="1">
                <a:latin typeface="Georgia"/>
                <a:cs typeface="Georgia"/>
              </a:rPr>
              <a:t>Husserl</a:t>
            </a:r>
            <a:r>
              <a:rPr lang="cs-CZ" dirty="0">
                <a:latin typeface="Georgia"/>
                <a:cs typeface="Georgia"/>
              </a:rPr>
              <a:t>, Bergson</a:t>
            </a:r>
          </a:p>
          <a:p>
            <a:r>
              <a:rPr lang="cs-CZ" dirty="0">
                <a:latin typeface="Georgia"/>
                <a:cs typeface="Georgia"/>
              </a:rPr>
              <a:t>1932 – Smysluplná výstavba sociálního světa – 1967 do angličtiny</a:t>
            </a:r>
          </a:p>
          <a:p>
            <a:r>
              <a:rPr lang="cs-CZ" dirty="0">
                <a:latin typeface="Georgia"/>
                <a:cs typeface="Georgia"/>
              </a:rPr>
              <a:t>New </a:t>
            </a:r>
            <a:r>
              <a:rPr lang="cs-CZ" dirty="0" err="1">
                <a:latin typeface="Georgia"/>
                <a:cs typeface="Georgia"/>
              </a:rPr>
              <a:t>School</a:t>
            </a:r>
            <a:r>
              <a:rPr lang="cs-CZ" dirty="0">
                <a:latin typeface="Georgia"/>
                <a:cs typeface="Georgia"/>
              </a:rPr>
              <a:t> </a:t>
            </a:r>
            <a:r>
              <a:rPr lang="cs-CZ" dirty="0" err="1">
                <a:latin typeface="Georgia"/>
                <a:cs typeface="Georgia"/>
              </a:rPr>
              <a:t>for</a:t>
            </a:r>
            <a:r>
              <a:rPr lang="cs-CZ" dirty="0">
                <a:latin typeface="Georgia"/>
                <a:cs typeface="Georgia"/>
              </a:rPr>
              <a:t> </a:t>
            </a:r>
            <a:r>
              <a:rPr lang="cs-CZ" dirty="0" err="1">
                <a:latin typeface="Georgia"/>
                <a:cs typeface="Georgia"/>
              </a:rPr>
              <a:t>Social</a:t>
            </a:r>
            <a:r>
              <a:rPr lang="cs-CZ" dirty="0">
                <a:latin typeface="Georgia"/>
                <a:cs typeface="Georgia"/>
              </a:rPr>
              <a:t> </a:t>
            </a:r>
            <a:r>
              <a:rPr lang="cs-CZ" dirty="0" err="1">
                <a:latin typeface="Georgia"/>
                <a:cs typeface="Georgia"/>
              </a:rPr>
              <a:t>Research</a:t>
            </a:r>
            <a:endParaRPr lang="cs-CZ" dirty="0">
              <a:latin typeface="Georgia"/>
              <a:cs typeface="Georgia"/>
            </a:endParaRPr>
          </a:p>
          <a:p>
            <a:endParaRPr lang="cs-CZ" dirty="0">
              <a:latin typeface="Georgia"/>
              <a:cs typeface="Georgia"/>
            </a:endParaRPr>
          </a:p>
          <a:p>
            <a:r>
              <a:rPr lang="cs-CZ" dirty="0">
                <a:latin typeface="Georgia"/>
                <a:cs typeface="Georgia"/>
              </a:rPr>
              <a:t>Nutnost začít od nulového bodu. </a:t>
            </a:r>
          </a:p>
          <a:p>
            <a:endParaRPr lang="cs-CZ" dirty="0">
              <a:latin typeface="Georgia"/>
              <a:cs typeface="Georgia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790700" y="1308100"/>
            <a:ext cx="3467100" cy="4953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8698845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E9068054-92E4-D341-BCC3-818311C930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889000"/>
          </a:xfrm>
        </p:spPr>
        <p:txBody>
          <a:bodyPr>
            <a:normAutofit/>
          </a:bodyPr>
          <a:lstStyle/>
          <a:p>
            <a:r>
              <a:rPr lang="cs-CZ" sz="4000" dirty="0" smtClean="0">
                <a:latin typeface="Georgia"/>
                <a:cs typeface="Georgia"/>
              </a:rPr>
              <a:t>Fenomenologická sociologie</a:t>
            </a:r>
            <a:endParaRPr lang="cs-CZ" sz="4000" dirty="0">
              <a:latin typeface="Georgia"/>
              <a:cs typeface="Georgia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AE9C165E-4D0B-1A4F-8FCA-2E154DF7C93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71600" y="2285999"/>
            <a:ext cx="9601200" cy="4004235"/>
          </a:xfrm>
        </p:spPr>
        <p:txBody>
          <a:bodyPr>
            <a:noAutofit/>
          </a:bodyPr>
          <a:lstStyle/>
          <a:p>
            <a:r>
              <a:rPr lang="cs-CZ" dirty="0">
                <a:latin typeface="Georgia"/>
                <a:cs typeface="Georgia"/>
              </a:rPr>
              <a:t>Sociologie pro </a:t>
            </a:r>
            <a:r>
              <a:rPr lang="cs-CZ" dirty="0" smtClean="0">
                <a:latin typeface="Georgia"/>
                <a:cs typeface="Georgia"/>
              </a:rPr>
              <a:t>Sch</a:t>
            </a:r>
            <a:r>
              <a:rPr lang="cs-CZ" dirty="0" smtClean="0">
                <a:latin typeface="Georgia"/>
                <a:cs typeface="Georgia"/>
              </a:rPr>
              <a:t>ütze </a:t>
            </a:r>
            <a:r>
              <a:rPr lang="cs-CZ" dirty="0" smtClean="0">
                <a:latin typeface="Georgia"/>
                <a:cs typeface="Georgia"/>
              </a:rPr>
              <a:t>začíná </a:t>
            </a:r>
            <a:r>
              <a:rPr lang="cs-CZ" dirty="0">
                <a:latin typeface="Georgia"/>
                <a:cs typeface="Georgia"/>
              </a:rPr>
              <a:t>problémem interpretace sociálního jednání. </a:t>
            </a:r>
          </a:p>
          <a:p>
            <a:r>
              <a:rPr lang="cs-CZ" dirty="0">
                <a:latin typeface="Georgia"/>
                <a:cs typeface="Georgia"/>
              </a:rPr>
              <a:t>Fenomenologická orientace – za cíl popsat univerzální struktury subjektivních orientací.</a:t>
            </a:r>
          </a:p>
          <a:p>
            <a:r>
              <a:rPr lang="cs-CZ" dirty="0" smtClean="0">
                <a:latin typeface="Georgia"/>
                <a:cs typeface="Georgia"/>
              </a:rPr>
              <a:t>Otázka</a:t>
            </a:r>
            <a:r>
              <a:rPr lang="cs-CZ" dirty="0">
                <a:latin typeface="Georgia"/>
                <a:cs typeface="Georgia"/>
              </a:rPr>
              <a:t>, jak je možná vědecká interpretace lidského </a:t>
            </a:r>
            <a:r>
              <a:rPr lang="cs-CZ" dirty="0" smtClean="0">
                <a:latin typeface="Georgia"/>
                <a:cs typeface="Georgia"/>
              </a:rPr>
              <a:t>jednání, </a:t>
            </a:r>
            <a:r>
              <a:rPr lang="cs-CZ" dirty="0">
                <a:latin typeface="Georgia"/>
                <a:cs typeface="Georgia"/>
              </a:rPr>
              <a:t>může být vyřešena jen tehdy, bude-li dána přiměřená odpověď na otázku, jak může člověk v přirozeném postoji všedního dne zdravým rozumem pochopit jednání někoho jiného.</a:t>
            </a:r>
          </a:p>
          <a:p>
            <a:r>
              <a:rPr lang="cs-CZ" dirty="0" smtClean="0">
                <a:latin typeface="Georgia"/>
                <a:cs typeface="Georgia"/>
              </a:rPr>
              <a:t>Otázka</a:t>
            </a:r>
            <a:r>
              <a:rPr lang="cs-CZ" dirty="0">
                <a:latin typeface="Georgia"/>
                <a:cs typeface="Georgia"/>
              </a:rPr>
              <a:t>, jak rozumět. Pochopení každodenního poznávání zdravým rozumem je předpokladem porozumění vědeckému poznávání teoretickým rozumem.</a:t>
            </a:r>
          </a:p>
          <a:p>
            <a:endParaRPr lang="cs-CZ" dirty="0">
              <a:latin typeface="Georgia"/>
              <a:cs typeface="Georgia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790700" y="1308100"/>
            <a:ext cx="3467100" cy="4953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9344931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E9068054-92E4-D341-BCC3-818311C930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723901"/>
          </a:xfrm>
        </p:spPr>
        <p:txBody>
          <a:bodyPr>
            <a:normAutofit/>
          </a:bodyPr>
          <a:lstStyle/>
          <a:p>
            <a:r>
              <a:rPr lang="cs-CZ" sz="4000" dirty="0" smtClean="0">
                <a:latin typeface="Georgia"/>
                <a:cs typeface="Georgia"/>
              </a:rPr>
              <a:t>Klíčové pojmy</a:t>
            </a:r>
            <a:endParaRPr lang="cs-CZ" sz="4000" dirty="0">
              <a:latin typeface="Georgia"/>
              <a:cs typeface="Georgia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AE9C165E-4D0B-1A4F-8FCA-2E154DF7C93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71600" y="1409701"/>
            <a:ext cx="9601200" cy="4880534"/>
          </a:xfrm>
        </p:spPr>
        <p:txBody>
          <a:bodyPr>
            <a:noAutofit/>
          </a:bodyPr>
          <a:lstStyle/>
          <a:p>
            <a:r>
              <a:rPr lang="cs-CZ" dirty="0">
                <a:latin typeface="Georgia"/>
                <a:cs typeface="Georgia"/>
              </a:rPr>
              <a:t>Příruční vědění (</a:t>
            </a:r>
            <a:r>
              <a:rPr lang="cs-CZ" dirty="0" err="1">
                <a:latin typeface="Georgia"/>
                <a:cs typeface="Georgia"/>
              </a:rPr>
              <a:t>stock</a:t>
            </a:r>
            <a:r>
              <a:rPr lang="cs-CZ" dirty="0">
                <a:latin typeface="Georgia"/>
                <a:cs typeface="Georgia"/>
              </a:rPr>
              <a:t> </a:t>
            </a:r>
            <a:r>
              <a:rPr lang="cs-CZ" dirty="0" err="1">
                <a:latin typeface="Georgia"/>
                <a:cs typeface="Georgia"/>
              </a:rPr>
              <a:t>of</a:t>
            </a:r>
            <a:r>
              <a:rPr lang="cs-CZ" dirty="0">
                <a:latin typeface="Georgia"/>
                <a:cs typeface="Georgia"/>
              </a:rPr>
              <a:t> </a:t>
            </a:r>
            <a:r>
              <a:rPr lang="cs-CZ" dirty="0" err="1">
                <a:latin typeface="Georgia"/>
                <a:cs typeface="Georgia"/>
              </a:rPr>
              <a:t>knowledge</a:t>
            </a:r>
            <a:r>
              <a:rPr lang="cs-CZ" dirty="0">
                <a:latin typeface="Georgia"/>
                <a:cs typeface="Georgia"/>
              </a:rPr>
              <a:t>) – každá interpretace tohoto světa je založena na zásobě dřívějších zkušeností s tímto světem</a:t>
            </a:r>
          </a:p>
          <a:p>
            <a:r>
              <a:rPr lang="cs-CZ" dirty="0" err="1" smtClean="0">
                <a:latin typeface="Georgia"/>
                <a:cs typeface="Georgia"/>
              </a:rPr>
              <a:t>Typifications</a:t>
            </a:r>
            <a:r>
              <a:rPr lang="cs-CZ" dirty="0" smtClean="0">
                <a:latin typeface="Georgia"/>
                <a:cs typeface="Georgia"/>
              </a:rPr>
              <a:t> (typizace) – kategorie a pojmy, jež užíváme, nejsou jedinečné, sdílíme je s dalšími členy společnosti &gt; to umož</a:t>
            </a:r>
            <a:r>
              <a:rPr lang="cs-CZ" dirty="0" smtClean="0">
                <a:latin typeface="Georgia"/>
                <a:cs typeface="Georgia"/>
              </a:rPr>
              <a:t>ňuje sdílené významy</a:t>
            </a:r>
          </a:p>
          <a:p>
            <a:r>
              <a:rPr lang="cs-CZ" dirty="0" smtClean="0">
                <a:latin typeface="Georgia"/>
                <a:cs typeface="Georgia"/>
              </a:rPr>
              <a:t>Intersubjektivita – společnost jako intersubjektivní realita, nikoli objektivní r.</a:t>
            </a:r>
            <a:endParaRPr lang="cs-CZ" dirty="0">
              <a:latin typeface="Georgia"/>
              <a:cs typeface="Georgia"/>
            </a:endParaRPr>
          </a:p>
          <a:p>
            <a:r>
              <a:rPr lang="cs-CZ" dirty="0">
                <a:latin typeface="Georgia"/>
                <a:cs typeface="Georgia"/>
              </a:rPr>
              <a:t>Sociálně přirozený postoj ke světu – mnoho věcí </a:t>
            </a:r>
            <a:r>
              <a:rPr lang="cs-CZ" dirty="0" smtClean="0">
                <a:latin typeface="Georgia"/>
                <a:cs typeface="Georgia"/>
              </a:rPr>
              <a:t>pokládáme </a:t>
            </a:r>
            <a:r>
              <a:rPr lang="cs-CZ" dirty="0">
                <a:latin typeface="Georgia"/>
                <a:cs typeface="Georgia"/>
              </a:rPr>
              <a:t>za samozřejmosti, o nichž netřeba </a:t>
            </a:r>
            <a:r>
              <a:rPr lang="cs-CZ" dirty="0" smtClean="0">
                <a:latin typeface="Georgia"/>
                <a:cs typeface="Georgia"/>
              </a:rPr>
              <a:t>pochybovat</a:t>
            </a:r>
            <a:endParaRPr lang="cs-CZ" dirty="0">
              <a:latin typeface="Georgia"/>
              <a:cs typeface="Georgia"/>
            </a:endParaRPr>
          </a:p>
          <a:p>
            <a:r>
              <a:rPr lang="cs-CZ" dirty="0">
                <a:latin typeface="Georgia"/>
                <a:cs typeface="Georgia"/>
              </a:rPr>
              <a:t>Sociálně přirozený postoj jedince ke světu zahrnuje několik samozřejmostí, které tvoří poznatkovou výbavu, již má každý z nás po ruce</a:t>
            </a:r>
          </a:p>
          <a:p>
            <a:r>
              <a:rPr lang="cs-CZ" dirty="0" smtClean="0">
                <a:latin typeface="Georgia"/>
                <a:cs typeface="Georgia"/>
              </a:rPr>
              <a:t>Základní </a:t>
            </a:r>
            <a:r>
              <a:rPr lang="cs-CZ" dirty="0">
                <a:latin typeface="Georgia"/>
                <a:cs typeface="Georgia"/>
              </a:rPr>
              <a:t>sociální situace - svět nejbližších na ose našich vztahů, ve kterých se setkáváme se svými </a:t>
            </a:r>
            <a:r>
              <a:rPr lang="cs-CZ" dirty="0" smtClean="0">
                <a:latin typeface="Georgia"/>
                <a:cs typeface="Georgia"/>
              </a:rPr>
              <a:t>spolubližními</a:t>
            </a:r>
            <a:endParaRPr lang="cs-CZ" dirty="0">
              <a:latin typeface="Georgia"/>
              <a:cs typeface="Georgia"/>
            </a:endParaRPr>
          </a:p>
          <a:p>
            <a:r>
              <a:rPr lang="cs-CZ" dirty="0">
                <a:latin typeface="Georgia"/>
                <a:cs typeface="Georgia"/>
              </a:rPr>
              <a:t>Vědění na úrovni přirozeného postoje, vědění na úrovni sociálních věd – společný problém – interpretace sociálního jednání.</a:t>
            </a:r>
          </a:p>
          <a:p>
            <a:endParaRPr lang="cs-CZ" dirty="0">
              <a:latin typeface="Georgia"/>
              <a:cs typeface="Georgia"/>
            </a:endParaRPr>
          </a:p>
        </p:txBody>
      </p:sp>
    </p:spTree>
    <p:extLst>
      <p:ext uri="{BB962C8B-B14F-4D97-AF65-F5344CB8AC3E}">
        <p14:creationId xmlns:p14="http://schemas.microsoft.com/office/powerpoint/2010/main" val="299070493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E9068054-92E4-D341-BCC3-818311C930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889000"/>
          </a:xfrm>
        </p:spPr>
        <p:txBody>
          <a:bodyPr>
            <a:normAutofit/>
          </a:bodyPr>
          <a:lstStyle/>
          <a:p>
            <a:r>
              <a:rPr lang="cs-CZ" sz="4000" dirty="0" smtClean="0">
                <a:latin typeface="Georgia"/>
                <a:cs typeface="Georgia"/>
              </a:rPr>
              <a:t>Fenomenologická sociologie</a:t>
            </a:r>
            <a:endParaRPr lang="cs-CZ" sz="4000" dirty="0">
              <a:latin typeface="Georgia"/>
              <a:cs typeface="Georgia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AE9C165E-4D0B-1A4F-8FCA-2E154DF7C93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71600" y="2285999"/>
            <a:ext cx="9601200" cy="4004235"/>
          </a:xfrm>
        </p:spPr>
        <p:txBody>
          <a:bodyPr>
            <a:noAutofit/>
          </a:bodyPr>
          <a:lstStyle/>
          <a:p>
            <a:r>
              <a:rPr lang="cs-CZ" dirty="0">
                <a:latin typeface="Georgia"/>
                <a:cs typeface="Georgia"/>
              </a:rPr>
              <a:t>Postulát adekvátnosti </a:t>
            </a:r>
          </a:p>
          <a:p>
            <a:r>
              <a:rPr lang="cs-CZ" dirty="0">
                <a:latin typeface="Georgia"/>
                <a:cs typeface="Georgia"/>
              </a:rPr>
              <a:t>Shoda konstruktů sociálního vědce s konstrukty zakoušení sociální reality zdravým rozumem </a:t>
            </a:r>
            <a:endParaRPr lang="cs-CZ" dirty="0" smtClean="0">
              <a:latin typeface="Georgia"/>
              <a:cs typeface="Georgia"/>
            </a:endParaRPr>
          </a:p>
          <a:p>
            <a:r>
              <a:rPr lang="cs-CZ" dirty="0" smtClean="0">
                <a:latin typeface="Georgia"/>
                <a:cs typeface="Georgia"/>
              </a:rPr>
              <a:t>Hermeneutická </a:t>
            </a:r>
            <a:r>
              <a:rPr lang="cs-CZ" dirty="0">
                <a:latin typeface="Georgia"/>
                <a:cs typeface="Georgia"/>
              </a:rPr>
              <a:t>kritika – pojem adekvátnosti – </a:t>
            </a:r>
            <a:r>
              <a:rPr lang="cs-CZ" dirty="0" smtClean="0">
                <a:latin typeface="Georgia"/>
                <a:cs typeface="Georgia"/>
              </a:rPr>
              <a:t>Sch</a:t>
            </a:r>
            <a:r>
              <a:rPr lang="cs-CZ" dirty="0" smtClean="0">
                <a:latin typeface="Georgia"/>
                <a:cs typeface="Georgia"/>
              </a:rPr>
              <a:t>ü</a:t>
            </a:r>
            <a:r>
              <a:rPr lang="cs-CZ" dirty="0" smtClean="0">
                <a:latin typeface="Georgia"/>
                <a:cs typeface="Georgia"/>
              </a:rPr>
              <a:t>tz </a:t>
            </a:r>
            <a:r>
              <a:rPr lang="cs-CZ" dirty="0">
                <a:latin typeface="Georgia"/>
                <a:cs typeface="Georgia"/>
              </a:rPr>
              <a:t>– pro </a:t>
            </a:r>
            <a:r>
              <a:rPr lang="cs-CZ" dirty="0" smtClean="0">
                <a:latin typeface="Georgia"/>
                <a:cs typeface="Georgia"/>
              </a:rPr>
              <a:t>Webera </a:t>
            </a:r>
            <a:r>
              <a:rPr lang="cs-CZ" dirty="0">
                <a:latin typeface="Georgia"/>
                <a:cs typeface="Georgia"/>
              </a:rPr>
              <a:t>je smyslem soc. vědy odkrytí míněného smyslu aktéra – </a:t>
            </a:r>
            <a:r>
              <a:rPr lang="cs-CZ" dirty="0" smtClean="0">
                <a:latin typeface="Georgia"/>
                <a:cs typeface="Georgia"/>
              </a:rPr>
              <a:t>avšak míněný </a:t>
            </a:r>
            <a:r>
              <a:rPr lang="cs-CZ" dirty="0">
                <a:latin typeface="Georgia"/>
                <a:cs typeface="Georgia"/>
              </a:rPr>
              <a:t>smysl je nakonec smyslem pozorovatele a nikoli aktéra</a:t>
            </a:r>
          </a:p>
          <a:p>
            <a:r>
              <a:rPr lang="cs-CZ" dirty="0">
                <a:latin typeface="Georgia"/>
                <a:cs typeface="Georgia"/>
              </a:rPr>
              <a:t>Svět jako komplexní systém perspektiv – reciprocita perspektiv, zaměnitelnost, předpokládáme – my, vy, ty</a:t>
            </a:r>
          </a:p>
          <a:p>
            <a:endParaRPr lang="cs-CZ" dirty="0">
              <a:latin typeface="Georgia"/>
              <a:cs typeface="Georgia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790700" y="1308100"/>
            <a:ext cx="3467100" cy="4953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1282333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E9068054-92E4-D341-BCC3-818311C930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889000"/>
          </a:xfrm>
        </p:spPr>
        <p:txBody>
          <a:bodyPr>
            <a:normAutofit/>
          </a:bodyPr>
          <a:lstStyle/>
          <a:p>
            <a:r>
              <a:rPr lang="cs-CZ" sz="4000" dirty="0" smtClean="0">
                <a:latin typeface="Georgia"/>
                <a:cs typeface="Georgia"/>
              </a:rPr>
              <a:t>Fenomenologická sociologie</a:t>
            </a:r>
            <a:endParaRPr lang="cs-CZ" sz="4000" dirty="0">
              <a:latin typeface="Georgia"/>
              <a:cs typeface="Georgia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AE9C165E-4D0B-1A4F-8FCA-2E154DF7C93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71600" y="2285999"/>
            <a:ext cx="9601200" cy="4004235"/>
          </a:xfrm>
        </p:spPr>
        <p:txBody>
          <a:bodyPr>
            <a:noAutofit/>
          </a:bodyPr>
          <a:lstStyle/>
          <a:p>
            <a:r>
              <a:rPr lang="cs-CZ" dirty="0">
                <a:latin typeface="Georgia"/>
                <a:cs typeface="Georgia"/>
              </a:rPr>
              <a:t>Postulát subjektivní interpretace</a:t>
            </a:r>
          </a:p>
          <a:p>
            <a:r>
              <a:rPr lang="cs-CZ" dirty="0">
                <a:latin typeface="Georgia"/>
                <a:cs typeface="Georgia"/>
              </a:rPr>
              <a:t>Aby vysvětlil lidské jednání, musí se vědec tázat, jaký model individuální mysli lze zkonstruovat a které typické obsahy je nutné mu připsat, aby vysvětloval pozorované fakty jako výsledky jednání takovéto mysli v mezích pochopitelnosti</a:t>
            </a:r>
            <a:r>
              <a:rPr lang="cs-CZ" dirty="0" smtClean="0">
                <a:latin typeface="Georgia"/>
                <a:cs typeface="Georgia"/>
              </a:rPr>
              <a:t>.</a:t>
            </a:r>
          </a:p>
          <a:p>
            <a:r>
              <a:rPr lang="cs-CZ" dirty="0">
                <a:latin typeface="Georgia"/>
                <a:cs typeface="Georgia"/>
              </a:rPr>
              <a:t>M</a:t>
            </a:r>
            <a:r>
              <a:rPr lang="cs-CZ" dirty="0" smtClean="0">
                <a:latin typeface="Georgia"/>
                <a:cs typeface="Georgia"/>
              </a:rPr>
              <a:t>ožnost </a:t>
            </a:r>
            <a:r>
              <a:rPr lang="cs-CZ" dirty="0">
                <a:latin typeface="Georgia"/>
                <a:cs typeface="Georgia"/>
              </a:rPr>
              <a:t>vztažení všech druhů lidského jednání nebo jejich výsledků k subjektivnímu smyslu takového jednání nebo k výsledku, které mělo pro aktéra</a:t>
            </a:r>
          </a:p>
          <a:p>
            <a:endParaRPr lang="cs-CZ" dirty="0">
              <a:latin typeface="Georgia"/>
              <a:cs typeface="Georgia"/>
            </a:endParaRPr>
          </a:p>
          <a:p>
            <a:r>
              <a:rPr lang="cs-CZ" dirty="0">
                <a:latin typeface="Georgia"/>
                <a:cs typeface="Georgia"/>
              </a:rPr>
              <a:t>Cestování mezi významy životního a vědeckého světa</a:t>
            </a:r>
          </a:p>
          <a:p>
            <a:endParaRPr lang="cs-CZ" dirty="0">
              <a:latin typeface="Georgia"/>
              <a:cs typeface="Georgia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790700" y="1308100"/>
            <a:ext cx="3467100" cy="4953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2040389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E9068054-92E4-D341-BCC3-818311C930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889000"/>
          </a:xfrm>
        </p:spPr>
        <p:txBody>
          <a:bodyPr>
            <a:normAutofit/>
          </a:bodyPr>
          <a:lstStyle/>
          <a:p>
            <a:r>
              <a:rPr lang="cs-CZ" sz="4000" dirty="0" smtClean="0">
                <a:latin typeface="Georgia"/>
                <a:cs typeface="Georgia"/>
              </a:rPr>
              <a:t>Fenomenologická sociologie</a:t>
            </a:r>
            <a:endParaRPr lang="cs-CZ" sz="4000" dirty="0">
              <a:latin typeface="Georgia"/>
              <a:cs typeface="Georgia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AE9C165E-4D0B-1A4F-8FCA-2E154DF7C93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71600" y="2285999"/>
            <a:ext cx="9601200" cy="4004235"/>
          </a:xfrm>
        </p:spPr>
        <p:txBody>
          <a:bodyPr>
            <a:noAutofit/>
          </a:bodyPr>
          <a:lstStyle/>
          <a:p>
            <a:r>
              <a:rPr lang="cs-CZ" dirty="0">
                <a:latin typeface="Georgia"/>
                <a:cs typeface="Georgia"/>
              </a:rPr>
              <a:t>Postulát logické shody</a:t>
            </a:r>
          </a:p>
          <a:p>
            <a:r>
              <a:rPr lang="cs-CZ" dirty="0">
                <a:latin typeface="Georgia"/>
                <a:cs typeface="Georgia"/>
              </a:rPr>
              <a:t>Aby vědec konstrukty plně podřizoval pravidlům formální logiky, neboť v podstatě jen to odlišuje konstrukty vědy od konstruktů zdravého rozumu</a:t>
            </a:r>
          </a:p>
          <a:p>
            <a:r>
              <a:rPr lang="cs-CZ" dirty="0">
                <a:latin typeface="Georgia"/>
                <a:cs typeface="Georgia"/>
              </a:rPr>
              <a:t>Sociální vědy mají neustále řešit problém rozporu mezi subjektivním smyslem jednání, jenž je pro aktéra vždy jedinečný a </a:t>
            </a:r>
            <a:r>
              <a:rPr lang="cs-CZ" dirty="0" smtClean="0">
                <a:latin typeface="Georgia"/>
                <a:cs typeface="Georgia"/>
              </a:rPr>
              <a:t>individuální, </a:t>
            </a:r>
            <a:r>
              <a:rPr lang="cs-CZ" dirty="0">
                <a:latin typeface="Georgia"/>
                <a:cs typeface="Georgia"/>
              </a:rPr>
              <a:t>a tím, že významovým kontextem systému vědeckého poznání je objektivní vědění</a:t>
            </a:r>
          </a:p>
          <a:p>
            <a:endParaRPr lang="cs-CZ" dirty="0">
              <a:latin typeface="Georgia"/>
              <a:cs typeface="Georgia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790700" y="1308100"/>
            <a:ext cx="3467100" cy="4953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2887224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E9068054-92E4-D341-BCC3-818311C930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71600" y="685800"/>
            <a:ext cx="9601200" cy="889000"/>
          </a:xfrm>
        </p:spPr>
        <p:txBody>
          <a:bodyPr>
            <a:normAutofit/>
          </a:bodyPr>
          <a:lstStyle/>
          <a:p>
            <a:r>
              <a:rPr lang="cs-CZ" sz="4000" dirty="0" smtClean="0">
                <a:latin typeface="Georgia"/>
                <a:cs typeface="Georgia"/>
              </a:rPr>
              <a:t>Cíle fenomenologická sociologie</a:t>
            </a:r>
            <a:endParaRPr lang="cs-CZ" sz="4000" dirty="0">
              <a:latin typeface="Georgia"/>
              <a:cs typeface="Georgia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AE9C165E-4D0B-1A4F-8FCA-2E154DF7C93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71600" y="1574801"/>
            <a:ext cx="9601200" cy="4715434"/>
          </a:xfrm>
        </p:spPr>
        <p:txBody>
          <a:bodyPr>
            <a:noAutofit/>
          </a:bodyPr>
          <a:lstStyle/>
          <a:p>
            <a:pPr marL="0" indent="0">
              <a:buNone/>
            </a:pPr>
            <a:endParaRPr lang="cs-CZ" dirty="0">
              <a:latin typeface="Georgia"/>
              <a:cs typeface="Georgia"/>
            </a:endParaRPr>
          </a:p>
          <a:p>
            <a:r>
              <a:rPr lang="cs-CZ" dirty="0">
                <a:latin typeface="Georgia"/>
                <a:cs typeface="Georgia"/>
              </a:rPr>
              <a:t>Hledání interpretačního modelu, který uspokojí jak nároky zdravého rozumu, tak nároky teoretického rozumu</a:t>
            </a:r>
          </a:p>
          <a:p>
            <a:r>
              <a:rPr lang="cs-CZ" dirty="0">
                <a:latin typeface="Georgia"/>
                <a:cs typeface="Georgia"/>
              </a:rPr>
              <a:t>Sociologie je </a:t>
            </a:r>
            <a:r>
              <a:rPr lang="cs-CZ" dirty="0" err="1">
                <a:latin typeface="Georgia"/>
                <a:cs typeface="Georgia"/>
              </a:rPr>
              <a:t>interpretativní</a:t>
            </a:r>
            <a:r>
              <a:rPr lang="cs-CZ" dirty="0">
                <a:latin typeface="Georgia"/>
                <a:cs typeface="Georgia"/>
              </a:rPr>
              <a:t> výzkumnou disciplínou</a:t>
            </a:r>
          </a:p>
          <a:p>
            <a:r>
              <a:rPr lang="cs-CZ" dirty="0">
                <a:latin typeface="Georgia"/>
                <a:cs typeface="Georgia"/>
              </a:rPr>
              <a:t>Sociální vědec je hráčem dvou sociálních rolí: je obyvatelem životního světa a obyvatelem vědeckého světa</a:t>
            </a:r>
          </a:p>
          <a:p>
            <a:r>
              <a:rPr lang="cs-CZ" dirty="0">
                <a:latin typeface="Georgia"/>
                <a:cs typeface="Georgia"/>
              </a:rPr>
              <a:t>Je účastníkem sociálního dění – první role</a:t>
            </a:r>
          </a:p>
          <a:p>
            <a:r>
              <a:rPr lang="cs-CZ" dirty="0">
                <a:latin typeface="Georgia"/>
                <a:cs typeface="Georgia"/>
              </a:rPr>
              <a:t>Co nejvíc nezainteresovaným pozorovatelem sociálního dění – druhá </a:t>
            </a:r>
            <a:r>
              <a:rPr lang="cs-CZ" dirty="0" smtClean="0">
                <a:latin typeface="Georgia"/>
                <a:cs typeface="Georgia"/>
              </a:rPr>
              <a:t>role</a:t>
            </a:r>
          </a:p>
          <a:p>
            <a:r>
              <a:rPr lang="cs-CZ" dirty="0">
                <a:latin typeface="Georgia"/>
                <a:cs typeface="Georgia"/>
              </a:rPr>
              <a:t>Dosáhnout pozice nezainteresovaného pozorovatele – imitace fenomenologické metody </a:t>
            </a:r>
            <a:r>
              <a:rPr lang="cs-CZ" dirty="0" err="1">
                <a:latin typeface="Georgia"/>
                <a:cs typeface="Georgia"/>
              </a:rPr>
              <a:t>epoché</a:t>
            </a:r>
            <a:r>
              <a:rPr lang="cs-CZ" dirty="0">
                <a:latin typeface="Georgia"/>
                <a:cs typeface="Georgia"/>
              </a:rPr>
              <a:t>, s jejíž pomocí se mu podaří vyřadit ze hry faktory vlastního přirozeného postoje:</a:t>
            </a:r>
          </a:p>
          <a:p>
            <a:r>
              <a:rPr lang="cs-CZ" dirty="0">
                <a:latin typeface="Georgia"/>
                <a:cs typeface="Georgia"/>
              </a:rPr>
              <a:t>vlastní subjektivitu, orientační systém</a:t>
            </a:r>
          </a:p>
          <a:p>
            <a:endParaRPr lang="cs-CZ" dirty="0">
              <a:latin typeface="Georgia"/>
              <a:cs typeface="Georgia"/>
            </a:endParaRPr>
          </a:p>
          <a:p>
            <a:endParaRPr lang="cs-CZ" dirty="0">
              <a:latin typeface="Georgia"/>
              <a:cs typeface="Georgia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790700" y="1308100"/>
            <a:ext cx="3467100" cy="4953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08558375"/>
      </p:ext>
    </p:extLst>
  </p:cSld>
  <p:clrMapOvr>
    <a:masterClrMapping/>
  </p:clrMapOvr>
</p:sld>
</file>

<file path=ppt/theme/theme1.xml><?xml version="1.0" encoding="utf-8"?>
<a:theme xmlns:a="http://schemas.openxmlformats.org/drawingml/2006/main" name="Crop">
  <a:themeElements>
    <a:clrScheme name="Crop">
      <a:dk1>
        <a:sysClr val="windowText" lastClr="000000"/>
      </a:dk1>
      <a:lt1>
        <a:sysClr val="window" lastClr="FFFFFF"/>
      </a:lt1>
      <a:dk2>
        <a:srgbClr val="191B0E"/>
      </a:dk2>
      <a:lt2>
        <a:srgbClr val="EFEDE3"/>
      </a:lt2>
      <a:accent1>
        <a:srgbClr val="8C8D86"/>
      </a:accent1>
      <a:accent2>
        <a:srgbClr val="E6C069"/>
      </a:accent2>
      <a:accent3>
        <a:srgbClr val="897B61"/>
      </a:accent3>
      <a:accent4>
        <a:srgbClr val="8DAB8E"/>
      </a:accent4>
      <a:accent5>
        <a:srgbClr val="77A2BB"/>
      </a:accent5>
      <a:accent6>
        <a:srgbClr val="E28394"/>
      </a:accent6>
      <a:hlink>
        <a:srgbClr val="77A2BB"/>
      </a:hlink>
      <a:folHlink>
        <a:srgbClr val="957A99"/>
      </a:folHlink>
    </a:clrScheme>
    <a:fontScheme name="Crop">
      <a:majorFont>
        <a:latin typeface="Franklin Gothic Book"/>
        <a:ea typeface=""/>
        <a:cs typeface=""/>
        <a:font script="Jpan" typeface="メイリオ"/>
        <a:font script="Hang" typeface="돋움"/>
        <a:font script="Hans" typeface="华文楷体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Franklin Gothic Book"/>
        <a:ea typeface=""/>
        <a:cs typeface=""/>
        <a:font script="Jpan" typeface="メイリオ"/>
        <a:font script="Hang" typeface="돋움"/>
        <a:font script="Hans" typeface="华文楷体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Crop">
      <a:fillStyleLst>
        <a:solidFill>
          <a:schemeClr val="phClr"/>
        </a:solidFill>
        <a:gradFill rotWithShape="1">
          <a:gsLst>
            <a:gs pos="0">
              <a:schemeClr val="phClr">
                <a:tint val="67000"/>
                <a:satMod val="105000"/>
                <a:lumMod val="110000"/>
              </a:schemeClr>
            </a:gs>
            <a:gs pos="50000">
              <a:schemeClr val="phClr">
                <a:tint val="73000"/>
                <a:satMod val="103000"/>
                <a:lumMod val="105000"/>
              </a:schemeClr>
            </a:gs>
            <a:gs pos="100000">
              <a:schemeClr val="phClr">
                <a:tint val="81000"/>
                <a:satMod val="109000"/>
                <a:lumMod val="105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4000"/>
                <a:satMod val="103000"/>
                <a:lumMod val="102000"/>
              </a:schemeClr>
            </a:gs>
            <a:gs pos="50000">
              <a:schemeClr val="phClr">
                <a:shade val="100000"/>
                <a:satMod val="110000"/>
                <a:lumMod val="100000"/>
              </a:schemeClr>
            </a:gs>
            <a:gs pos="100000">
              <a:schemeClr val="phClr">
                <a:shade val="78000"/>
                <a:satMod val="120000"/>
                <a:lumMod val="99000"/>
              </a:schemeClr>
            </a:gs>
          </a:gsLst>
          <a:lin ang="5400000" scaled="0"/>
        </a:gradFill>
      </a:fillStyleLst>
      <a:lnStyleLst>
        <a:ln w="6350" cap="flat" cmpd="sng" algn="in">
          <a:solidFill>
            <a:schemeClr val="phClr"/>
          </a:solidFill>
          <a:prstDash val="solid"/>
        </a:ln>
        <a:ln w="34925" cap="flat" cmpd="sng" algn="in">
          <a:solidFill>
            <a:schemeClr val="phClr"/>
          </a:solidFill>
          <a:prstDash val="solid"/>
        </a:ln>
        <a:ln w="19050" cap="flat" cmpd="sng" algn="in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35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50000"/>
                <a:lumMod val="102000"/>
              </a:schemeClr>
            </a:gs>
            <a:gs pos="50000">
              <a:schemeClr val="phClr">
                <a:tint val="98000"/>
                <a:shade val="90000"/>
                <a:satMod val="13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Crop" id="{EC9488ED-E761-4D60-9AC4-764D1FE2C171}" vid="{CE19780C-D67D-4C13-9DE9-A52BC3BA51B4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Crop</Template>
  <TotalTime>1727</TotalTime>
  <Words>324</Words>
  <Application>Microsoft Macintosh PowerPoint</Application>
  <PresentationFormat>Custom</PresentationFormat>
  <Paragraphs>67</Paragraphs>
  <Slides>11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2" baseType="lpstr">
      <vt:lpstr>Crop</vt:lpstr>
      <vt:lpstr>FenomenologickÁ Sociologie</vt:lpstr>
      <vt:lpstr>Filosofická fenomenologie</vt:lpstr>
      <vt:lpstr>Filosofická fenomenologie</vt:lpstr>
      <vt:lpstr>Filosofická fenomenologie</vt:lpstr>
      <vt:lpstr>Fenomenologická sociologie</vt:lpstr>
      <vt:lpstr>Fenomenologická sociologie</vt:lpstr>
      <vt:lpstr>Klíčové pojmy</vt:lpstr>
      <vt:lpstr>Fenomenologická sociologie</vt:lpstr>
      <vt:lpstr>Fenomenologická sociologie</vt:lpstr>
      <vt:lpstr>Fenomenologická sociologie</vt:lpstr>
      <vt:lpstr>Cíle fenomenologická sociologie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HAROLD GARFINKEL</dc:title>
  <dc:creator>Sára-Ráchel Schlehrová</dc:creator>
  <cp:lastModifiedBy>Jan Balon</cp:lastModifiedBy>
  <cp:revision>35</cp:revision>
  <dcterms:created xsi:type="dcterms:W3CDTF">2019-11-03T18:05:57Z</dcterms:created>
  <dcterms:modified xsi:type="dcterms:W3CDTF">2020-10-05T21:55:36Z</dcterms:modified>
</cp:coreProperties>
</file>