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12" d="100"/>
          <a:sy n="112" d="100"/>
        </p:scale>
        <p:origin x="-28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Click to edit Master subtitle style</a:t>
            </a:r>
            <a:endParaRPr lang="en-US"/>
          </a:p>
        </p:txBody>
      </p:sp>
      <p:sp>
        <p:nvSpPr>
          <p:cNvPr id="4" name="Date Placeholder 3"/>
          <p:cNvSpPr>
            <a:spLocks noGrp="1"/>
          </p:cNvSpPr>
          <p:nvPr>
            <p:ph type="dt" sz="half" idx="10"/>
          </p:nvPr>
        </p:nvSpPr>
        <p:spPr/>
        <p:txBody>
          <a:bodyPr/>
          <a:lstStyle/>
          <a:p>
            <a:fld id="{973113F1-3340-4645-A3E3-499AA389DBAB}" type="datetimeFigureOut">
              <a:rPr lang="en-US" smtClean="0"/>
              <a:t>01.12.19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0A880-6F17-B246-B19B-4910D69B7852}" type="slidenum">
              <a:rPr lang="en-US" smtClean="0"/>
              <a:t>‹#›</a:t>
            </a:fld>
            <a:endParaRPr lang="en-US"/>
          </a:p>
        </p:txBody>
      </p:sp>
    </p:spTree>
    <p:extLst>
      <p:ext uri="{BB962C8B-B14F-4D97-AF65-F5344CB8AC3E}">
        <p14:creationId xmlns:p14="http://schemas.microsoft.com/office/powerpoint/2010/main" val="4156972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fld id="{973113F1-3340-4645-A3E3-499AA389DBAB}" type="datetimeFigureOut">
              <a:rPr lang="en-US" smtClean="0"/>
              <a:t>01.12.19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0A880-6F17-B246-B19B-4910D69B7852}" type="slidenum">
              <a:rPr lang="en-US" smtClean="0"/>
              <a:t>‹#›</a:t>
            </a:fld>
            <a:endParaRPr lang="en-US"/>
          </a:p>
        </p:txBody>
      </p:sp>
    </p:spTree>
    <p:extLst>
      <p:ext uri="{BB962C8B-B14F-4D97-AF65-F5344CB8AC3E}">
        <p14:creationId xmlns:p14="http://schemas.microsoft.com/office/powerpoint/2010/main" val="1038046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fld id="{973113F1-3340-4645-A3E3-499AA389DBAB}" type="datetimeFigureOut">
              <a:rPr lang="en-US" smtClean="0"/>
              <a:t>01.12.19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0A880-6F17-B246-B19B-4910D69B7852}" type="slidenum">
              <a:rPr lang="en-US" smtClean="0"/>
              <a:t>‹#›</a:t>
            </a:fld>
            <a:endParaRPr lang="en-US"/>
          </a:p>
        </p:txBody>
      </p:sp>
    </p:spTree>
    <p:extLst>
      <p:ext uri="{BB962C8B-B14F-4D97-AF65-F5344CB8AC3E}">
        <p14:creationId xmlns:p14="http://schemas.microsoft.com/office/powerpoint/2010/main" val="2208708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idx="1"/>
          </p:nvPr>
        </p:nvSpPr>
        <p:spPr/>
        <p:txBody>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fld id="{973113F1-3340-4645-A3E3-499AA389DBAB}" type="datetimeFigureOut">
              <a:rPr lang="en-US" smtClean="0"/>
              <a:t>01.12.19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0A880-6F17-B246-B19B-4910D69B7852}" type="slidenum">
              <a:rPr lang="en-US" smtClean="0"/>
              <a:t>‹#›</a:t>
            </a:fld>
            <a:endParaRPr lang="en-US"/>
          </a:p>
        </p:txBody>
      </p:sp>
    </p:spTree>
    <p:extLst>
      <p:ext uri="{BB962C8B-B14F-4D97-AF65-F5344CB8AC3E}">
        <p14:creationId xmlns:p14="http://schemas.microsoft.com/office/powerpoint/2010/main" val="4073809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Click to edit Master text styles</a:t>
            </a:r>
          </a:p>
        </p:txBody>
      </p:sp>
      <p:sp>
        <p:nvSpPr>
          <p:cNvPr id="4" name="Date Placeholder 3"/>
          <p:cNvSpPr>
            <a:spLocks noGrp="1"/>
          </p:cNvSpPr>
          <p:nvPr>
            <p:ph type="dt" sz="half" idx="10"/>
          </p:nvPr>
        </p:nvSpPr>
        <p:spPr/>
        <p:txBody>
          <a:bodyPr/>
          <a:lstStyle/>
          <a:p>
            <a:fld id="{973113F1-3340-4645-A3E3-499AA389DBAB}" type="datetimeFigureOut">
              <a:rPr lang="en-US" smtClean="0"/>
              <a:t>01.12.19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0A880-6F17-B246-B19B-4910D69B7852}" type="slidenum">
              <a:rPr lang="en-US" smtClean="0"/>
              <a:t>‹#›</a:t>
            </a:fld>
            <a:endParaRPr lang="en-US"/>
          </a:p>
        </p:txBody>
      </p:sp>
    </p:spTree>
    <p:extLst>
      <p:ext uri="{BB962C8B-B14F-4D97-AF65-F5344CB8AC3E}">
        <p14:creationId xmlns:p14="http://schemas.microsoft.com/office/powerpoint/2010/main" val="3171560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5" name="Date Placeholder 4"/>
          <p:cNvSpPr>
            <a:spLocks noGrp="1"/>
          </p:cNvSpPr>
          <p:nvPr>
            <p:ph type="dt" sz="half" idx="10"/>
          </p:nvPr>
        </p:nvSpPr>
        <p:spPr/>
        <p:txBody>
          <a:bodyPr/>
          <a:lstStyle/>
          <a:p>
            <a:fld id="{973113F1-3340-4645-A3E3-499AA389DBAB}" type="datetimeFigureOut">
              <a:rPr lang="en-US" smtClean="0"/>
              <a:t>01.12.19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C0A880-6F17-B246-B19B-4910D69B7852}" type="slidenum">
              <a:rPr lang="en-US" smtClean="0"/>
              <a:t>‹#›</a:t>
            </a:fld>
            <a:endParaRPr lang="en-US"/>
          </a:p>
        </p:txBody>
      </p:sp>
    </p:spTree>
    <p:extLst>
      <p:ext uri="{BB962C8B-B14F-4D97-AF65-F5344CB8AC3E}">
        <p14:creationId xmlns:p14="http://schemas.microsoft.com/office/powerpoint/2010/main" val="133017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7" name="Date Placeholder 6"/>
          <p:cNvSpPr>
            <a:spLocks noGrp="1"/>
          </p:cNvSpPr>
          <p:nvPr>
            <p:ph type="dt" sz="half" idx="10"/>
          </p:nvPr>
        </p:nvSpPr>
        <p:spPr/>
        <p:txBody>
          <a:bodyPr/>
          <a:lstStyle/>
          <a:p>
            <a:fld id="{973113F1-3340-4645-A3E3-499AA389DBAB}" type="datetimeFigureOut">
              <a:rPr lang="en-US" smtClean="0"/>
              <a:t>01.12.19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C0A880-6F17-B246-B19B-4910D69B7852}" type="slidenum">
              <a:rPr lang="en-US" smtClean="0"/>
              <a:t>‹#›</a:t>
            </a:fld>
            <a:endParaRPr lang="en-US"/>
          </a:p>
        </p:txBody>
      </p:sp>
    </p:spTree>
    <p:extLst>
      <p:ext uri="{BB962C8B-B14F-4D97-AF65-F5344CB8AC3E}">
        <p14:creationId xmlns:p14="http://schemas.microsoft.com/office/powerpoint/2010/main" val="879480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Date Placeholder 2"/>
          <p:cNvSpPr>
            <a:spLocks noGrp="1"/>
          </p:cNvSpPr>
          <p:nvPr>
            <p:ph type="dt" sz="half" idx="10"/>
          </p:nvPr>
        </p:nvSpPr>
        <p:spPr/>
        <p:txBody>
          <a:bodyPr/>
          <a:lstStyle/>
          <a:p>
            <a:fld id="{973113F1-3340-4645-A3E3-499AA389DBAB}" type="datetimeFigureOut">
              <a:rPr lang="en-US" smtClean="0"/>
              <a:t>01.12.19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C0A880-6F17-B246-B19B-4910D69B7852}" type="slidenum">
              <a:rPr lang="en-US" smtClean="0"/>
              <a:t>‹#›</a:t>
            </a:fld>
            <a:endParaRPr lang="en-US"/>
          </a:p>
        </p:txBody>
      </p:sp>
    </p:spTree>
    <p:extLst>
      <p:ext uri="{BB962C8B-B14F-4D97-AF65-F5344CB8AC3E}">
        <p14:creationId xmlns:p14="http://schemas.microsoft.com/office/powerpoint/2010/main" val="175384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3113F1-3340-4645-A3E3-499AA389DBAB}" type="datetimeFigureOut">
              <a:rPr lang="en-US" smtClean="0"/>
              <a:t>01.12.19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C0A880-6F17-B246-B19B-4910D69B7852}" type="slidenum">
              <a:rPr lang="en-US" smtClean="0"/>
              <a:t>‹#›</a:t>
            </a:fld>
            <a:endParaRPr lang="en-US"/>
          </a:p>
        </p:txBody>
      </p:sp>
    </p:spTree>
    <p:extLst>
      <p:ext uri="{BB962C8B-B14F-4D97-AF65-F5344CB8AC3E}">
        <p14:creationId xmlns:p14="http://schemas.microsoft.com/office/powerpoint/2010/main" val="2637549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fld id="{973113F1-3340-4645-A3E3-499AA389DBAB}" type="datetimeFigureOut">
              <a:rPr lang="en-US" smtClean="0"/>
              <a:t>01.12.19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C0A880-6F17-B246-B19B-4910D69B7852}" type="slidenum">
              <a:rPr lang="en-US" smtClean="0"/>
              <a:t>‹#›</a:t>
            </a:fld>
            <a:endParaRPr lang="en-US"/>
          </a:p>
        </p:txBody>
      </p:sp>
    </p:spTree>
    <p:extLst>
      <p:ext uri="{BB962C8B-B14F-4D97-AF65-F5344CB8AC3E}">
        <p14:creationId xmlns:p14="http://schemas.microsoft.com/office/powerpoint/2010/main" val="3945967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fld id="{973113F1-3340-4645-A3E3-499AA389DBAB}" type="datetimeFigureOut">
              <a:rPr lang="en-US" smtClean="0"/>
              <a:t>01.12.19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C0A880-6F17-B246-B19B-4910D69B7852}" type="slidenum">
              <a:rPr lang="en-US" smtClean="0"/>
              <a:t>‹#›</a:t>
            </a:fld>
            <a:endParaRPr lang="en-US"/>
          </a:p>
        </p:txBody>
      </p:sp>
    </p:spTree>
    <p:extLst>
      <p:ext uri="{BB962C8B-B14F-4D97-AF65-F5344CB8AC3E}">
        <p14:creationId xmlns:p14="http://schemas.microsoft.com/office/powerpoint/2010/main" val="3132237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3113F1-3340-4645-A3E3-499AA389DBAB}" type="datetimeFigureOut">
              <a:rPr lang="en-US" smtClean="0"/>
              <a:t>01.12.19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C0A880-6F17-B246-B19B-4910D69B7852}" type="slidenum">
              <a:rPr lang="en-US" smtClean="0"/>
              <a:t>‹#›</a:t>
            </a:fld>
            <a:endParaRPr lang="en-US"/>
          </a:p>
        </p:txBody>
      </p:sp>
    </p:spTree>
    <p:extLst>
      <p:ext uri="{BB962C8B-B14F-4D97-AF65-F5344CB8AC3E}">
        <p14:creationId xmlns:p14="http://schemas.microsoft.com/office/powerpoint/2010/main" val="2239136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Niklas</a:t>
            </a:r>
            <a:r>
              <a:rPr lang="en-US" dirty="0" smtClean="0"/>
              <a:t> </a:t>
            </a:r>
            <a:r>
              <a:rPr lang="en-US" dirty="0" err="1" smtClean="0"/>
              <a:t>Luhmann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78130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8322" y="555671"/>
            <a:ext cx="7847028" cy="5262979"/>
          </a:xfrm>
          <a:prstGeom prst="rect">
            <a:avLst/>
          </a:prstGeom>
          <a:noFill/>
        </p:spPr>
        <p:txBody>
          <a:bodyPr wrap="square" rtlCol="0">
            <a:spAutoFit/>
          </a:bodyPr>
          <a:lstStyle/>
          <a:p>
            <a:r>
              <a:rPr lang="en-US" dirty="0" smtClean="0"/>
              <a:t> </a:t>
            </a:r>
            <a:r>
              <a:rPr lang="en-US" sz="2400" dirty="0" smtClean="0">
                <a:latin typeface="Cambria"/>
                <a:cs typeface="Cambria"/>
              </a:rPr>
              <a:t>v r. 1944 </a:t>
            </a:r>
            <a:r>
              <a:rPr lang="en-US" sz="2400" dirty="0" err="1" smtClean="0">
                <a:latin typeface="Cambria"/>
                <a:cs typeface="Cambria"/>
              </a:rPr>
              <a:t>povolán</a:t>
            </a:r>
            <a:r>
              <a:rPr lang="en-US" sz="2400" dirty="0" smtClean="0">
                <a:latin typeface="Cambria"/>
                <a:cs typeface="Cambria"/>
              </a:rPr>
              <a:t> do </a:t>
            </a:r>
            <a:r>
              <a:rPr lang="en-US" sz="2400" dirty="0" err="1" smtClean="0">
                <a:latin typeface="Cambria"/>
                <a:cs typeface="Cambria"/>
              </a:rPr>
              <a:t>armády</a:t>
            </a:r>
            <a:r>
              <a:rPr lang="en-US" sz="2400" dirty="0" smtClean="0">
                <a:latin typeface="Cambria"/>
                <a:cs typeface="Cambria"/>
              </a:rPr>
              <a:t> a </a:t>
            </a:r>
            <a:r>
              <a:rPr lang="en-US" sz="2400" dirty="0" err="1" smtClean="0">
                <a:latin typeface="Cambria"/>
                <a:cs typeface="Cambria"/>
              </a:rPr>
              <a:t>následně</a:t>
            </a:r>
            <a:endParaRPr lang="en-US" sz="2400" dirty="0" smtClean="0">
              <a:latin typeface="Cambria"/>
              <a:cs typeface="Cambria"/>
            </a:endParaRPr>
          </a:p>
          <a:p>
            <a:r>
              <a:rPr lang="en-US" sz="2400" dirty="0" err="1" smtClean="0">
                <a:latin typeface="Cambria"/>
                <a:cs typeface="Cambria"/>
              </a:rPr>
              <a:t>uvězněn</a:t>
            </a:r>
            <a:r>
              <a:rPr lang="en-US" sz="2400" dirty="0" smtClean="0">
                <a:latin typeface="Cambria"/>
                <a:cs typeface="Cambria"/>
              </a:rPr>
              <a:t> </a:t>
            </a:r>
            <a:r>
              <a:rPr lang="en-US" sz="2400" dirty="0" err="1" smtClean="0">
                <a:latin typeface="Cambria"/>
                <a:cs typeface="Cambria"/>
              </a:rPr>
              <a:t>Spojenci</a:t>
            </a:r>
            <a:endParaRPr lang="en-US" sz="2400" dirty="0" smtClean="0">
              <a:latin typeface="Cambria"/>
              <a:cs typeface="Cambria"/>
            </a:endParaRPr>
          </a:p>
          <a:p>
            <a:r>
              <a:rPr lang="en-US" sz="2400" dirty="0" smtClean="0">
                <a:latin typeface="Cambria"/>
                <a:cs typeface="Cambria"/>
              </a:rPr>
              <a:t>•	 </a:t>
            </a:r>
            <a:r>
              <a:rPr lang="en-US" sz="2400" dirty="0" err="1" smtClean="0">
                <a:latin typeface="Cambria"/>
                <a:cs typeface="Cambria"/>
              </a:rPr>
              <a:t>po</a:t>
            </a:r>
            <a:r>
              <a:rPr lang="en-US" sz="2400" dirty="0" smtClean="0">
                <a:latin typeface="Cambria"/>
                <a:cs typeface="Cambria"/>
              </a:rPr>
              <a:t> </a:t>
            </a:r>
            <a:r>
              <a:rPr lang="en-US" sz="2400" dirty="0" err="1" smtClean="0">
                <a:latin typeface="Cambria"/>
                <a:cs typeface="Cambria"/>
              </a:rPr>
              <a:t>válce</a:t>
            </a:r>
            <a:r>
              <a:rPr lang="en-US" sz="2400" dirty="0" smtClean="0">
                <a:latin typeface="Cambria"/>
                <a:cs typeface="Cambria"/>
              </a:rPr>
              <a:t> </a:t>
            </a:r>
            <a:r>
              <a:rPr lang="en-US" sz="2400" dirty="0" err="1" smtClean="0">
                <a:latin typeface="Cambria"/>
                <a:cs typeface="Cambria"/>
              </a:rPr>
              <a:t>studuje</a:t>
            </a:r>
            <a:r>
              <a:rPr lang="en-US" sz="2400" dirty="0" smtClean="0">
                <a:latin typeface="Cambria"/>
                <a:cs typeface="Cambria"/>
              </a:rPr>
              <a:t> </a:t>
            </a:r>
            <a:r>
              <a:rPr lang="en-US" sz="2400" dirty="0" err="1" smtClean="0">
                <a:latin typeface="Cambria"/>
                <a:cs typeface="Cambria"/>
              </a:rPr>
              <a:t>právo</a:t>
            </a:r>
            <a:endParaRPr lang="en-US" sz="2400" dirty="0" smtClean="0">
              <a:latin typeface="Cambria"/>
              <a:cs typeface="Cambria"/>
            </a:endParaRPr>
          </a:p>
          <a:p>
            <a:r>
              <a:rPr lang="en-US" sz="2400" dirty="0" smtClean="0">
                <a:latin typeface="Cambria"/>
                <a:cs typeface="Cambria"/>
              </a:rPr>
              <a:t>•	 </a:t>
            </a:r>
            <a:r>
              <a:rPr lang="en-US" sz="2400" dirty="0" err="1" smtClean="0">
                <a:latin typeface="Cambria"/>
                <a:cs typeface="Cambria"/>
              </a:rPr>
              <a:t>následně</a:t>
            </a:r>
            <a:r>
              <a:rPr lang="en-US" sz="2400" dirty="0" smtClean="0">
                <a:latin typeface="Cambria"/>
                <a:cs typeface="Cambria"/>
              </a:rPr>
              <a:t> </a:t>
            </a:r>
            <a:r>
              <a:rPr lang="en-US" sz="2400" dirty="0" err="1" smtClean="0">
                <a:latin typeface="Cambria"/>
                <a:cs typeface="Cambria"/>
              </a:rPr>
              <a:t>pracuje</a:t>
            </a:r>
            <a:r>
              <a:rPr lang="en-US" sz="2400" dirty="0" smtClean="0">
                <a:latin typeface="Cambria"/>
                <a:cs typeface="Cambria"/>
              </a:rPr>
              <a:t> v </a:t>
            </a:r>
            <a:r>
              <a:rPr lang="en-US" sz="2400" dirty="0" err="1" smtClean="0">
                <a:latin typeface="Cambria"/>
                <a:cs typeface="Cambria"/>
              </a:rPr>
              <a:t>městské</a:t>
            </a:r>
            <a:r>
              <a:rPr lang="en-US" sz="2400" dirty="0" smtClean="0">
                <a:latin typeface="Cambria"/>
                <a:cs typeface="Cambria"/>
              </a:rPr>
              <a:t> </a:t>
            </a:r>
            <a:r>
              <a:rPr lang="en-US" sz="2400" dirty="0" err="1" smtClean="0">
                <a:latin typeface="Cambria"/>
                <a:cs typeface="Cambria"/>
              </a:rPr>
              <a:t>administrativě</a:t>
            </a:r>
            <a:endParaRPr lang="en-US" sz="2400" dirty="0" smtClean="0">
              <a:latin typeface="Cambria"/>
              <a:cs typeface="Cambria"/>
            </a:endParaRPr>
          </a:p>
          <a:p>
            <a:r>
              <a:rPr lang="en-US" sz="2400" dirty="0" smtClean="0">
                <a:latin typeface="Cambria"/>
                <a:cs typeface="Cambria"/>
              </a:rPr>
              <a:t>•	 v r. 1960 </a:t>
            </a:r>
            <a:r>
              <a:rPr lang="en-US" sz="2400" dirty="0" err="1" smtClean="0">
                <a:latin typeface="Cambria"/>
                <a:cs typeface="Cambria"/>
              </a:rPr>
              <a:t>zahajuje</a:t>
            </a:r>
            <a:r>
              <a:rPr lang="en-US" sz="2400" dirty="0" smtClean="0">
                <a:latin typeface="Cambria"/>
                <a:cs typeface="Cambria"/>
              </a:rPr>
              <a:t> </a:t>
            </a:r>
            <a:r>
              <a:rPr lang="en-US" sz="2400" dirty="0" err="1" smtClean="0">
                <a:latin typeface="Cambria"/>
                <a:cs typeface="Cambria"/>
              </a:rPr>
              <a:t>studijní</a:t>
            </a:r>
            <a:r>
              <a:rPr lang="en-US" sz="2400" dirty="0" smtClean="0">
                <a:latin typeface="Cambria"/>
                <a:cs typeface="Cambria"/>
              </a:rPr>
              <a:t> </a:t>
            </a:r>
            <a:r>
              <a:rPr lang="en-US" sz="2400" dirty="0" err="1" smtClean="0">
                <a:latin typeface="Cambria"/>
                <a:cs typeface="Cambria"/>
              </a:rPr>
              <a:t>pobyt</a:t>
            </a:r>
            <a:r>
              <a:rPr lang="en-US" sz="2400" dirty="0" smtClean="0">
                <a:latin typeface="Cambria"/>
                <a:cs typeface="Cambria"/>
              </a:rPr>
              <a:t> </a:t>
            </a:r>
            <a:r>
              <a:rPr lang="en-US" sz="2400" dirty="0" err="1" smtClean="0">
                <a:latin typeface="Cambria"/>
                <a:cs typeface="Cambria"/>
              </a:rPr>
              <a:t>na</a:t>
            </a:r>
            <a:r>
              <a:rPr lang="en-US" sz="2400" dirty="0" smtClean="0">
                <a:latin typeface="Cambria"/>
                <a:cs typeface="Cambria"/>
              </a:rPr>
              <a:t> </a:t>
            </a:r>
            <a:r>
              <a:rPr lang="en-US" sz="2400" dirty="0" err="1" smtClean="0">
                <a:latin typeface="Cambria"/>
                <a:cs typeface="Cambria"/>
              </a:rPr>
              <a:t>Harvardu</a:t>
            </a:r>
            <a:endParaRPr lang="en-US" sz="2400" dirty="0" smtClean="0">
              <a:latin typeface="Cambria"/>
              <a:cs typeface="Cambria"/>
            </a:endParaRPr>
          </a:p>
          <a:p>
            <a:r>
              <a:rPr lang="en-US" sz="2400" dirty="0" smtClean="0">
                <a:latin typeface="Cambria"/>
                <a:cs typeface="Cambria"/>
              </a:rPr>
              <a:t>u </a:t>
            </a:r>
            <a:r>
              <a:rPr lang="en-US" sz="2400" dirty="0" err="1" smtClean="0">
                <a:latin typeface="Cambria"/>
                <a:cs typeface="Cambria"/>
              </a:rPr>
              <a:t>Talcotta</a:t>
            </a:r>
            <a:r>
              <a:rPr lang="en-US" sz="2400" dirty="0" smtClean="0">
                <a:latin typeface="Cambria"/>
                <a:cs typeface="Cambria"/>
              </a:rPr>
              <a:t> </a:t>
            </a:r>
            <a:r>
              <a:rPr lang="en-US" sz="2400" dirty="0" err="1" smtClean="0">
                <a:latin typeface="Cambria"/>
                <a:cs typeface="Cambria"/>
              </a:rPr>
              <a:t>Parsonse</a:t>
            </a:r>
            <a:endParaRPr lang="en-US" sz="2400" dirty="0" smtClean="0">
              <a:latin typeface="Cambria"/>
              <a:cs typeface="Cambria"/>
            </a:endParaRPr>
          </a:p>
          <a:p>
            <a:r>
              <a:rPr lang="en-US" sz="2400" dirty="0" smtClean="0">
                <a:latin typeface="Cambria"/>
                <a:cs typeface="Cambria"/>
              </a:rPr>
              <a:t>•	 od </a:t>
            </a:r>
            <a:r>
              <a:rPr lang="en-US" sz="2400" dirty="0" err="1" smtClean="0">
                <a:latin typeface="Cambria"/>
                <a:cs typeface="Cambria"/>
              </a:rPr>
              <a:t>roku</a:t>
            </a:r>
            <a:r>
              <a:rPr lang="en-US" sz="2400" dirty="0" smtClean="0">
                <a:latin typeface="Cambria"/>
                <a:cs typeface="Cambria"/>
              </a:rPr>
              <a:t> 1969 je </a:t>
            </a:r>
            <a:r>
              <a:rPr lang="en-US" sz="2400" dirty="0" err="1" smtClean="0">
                <a:latin typeface="Cambria"/>
                <a:cs typeface="Cambria"/>
              </a:rPr>
              <a:t>profesorem</a:t>
            </a:r>
            <a:r>
              <a:rPr lang="en-US" sz="2400" dirty="0" smtClean="0">
                <a:latin typeface="Cambria"/>
                <a:cs typeface="Cambria"/>
              </a:rPr>
              <a:t> </a:t>
            </a:r>
            <a:r>
              <a:rPr lang="en-US" sz="2400" dirty="0" err="1" smtClean="0">
                <a:latin typeface="Cambria"/>
                <a:cs typeface="Cambria"/>
              </a:rPr>
              <a:t>sociologie</a:t>
            </a:r>
            <a:r>
              <a:rPr lang="en-US" sz="2400" dirty="0" smtClean="0">
                <a:latin typeface="Cambria"/>
                <a:cs typeface="Cambria"/>
              </a:rPr>
              <a:t> </a:t>
            </a:r>
            <a:r>
              <a:rPr lang="en-US" sz="2400" dirty="0" err="1" smtClean="0">
                <a:latin typeface="Cambria"/>
                <a:cs typeface="Cambria"/>
              </a:rPr>
              <a:t>na</a:t>
            </a:r>
            <a:endParaRPr lang="en-US" sz="2400" dirty="0" smtClean="0">
              <a:latin typeface="Cambria"/>
              <a:cs typeface="Cambria"/>
            </a:endParaRPr>
          </a:p>
          <a:p>
            <a:r>
              <a:rPr lang="en-US" sz="2400" dirty="0" err="1" smtClean="0">
                <a:latin typeface="Cambria"/>
                <a:cs typeface="Cambria"/>
              </a:rPr>
              <a:t>univerzitě</a:t>
            </a:r>
            <a:r>
              <a:rPr lang="en-US" sz="2400" dirty="0" smtClean="0">
                <a:latin typeface="Cambria"/>
                <a:cs typeface="Cambria"/>
              </a:rPr>
              <a:t> v </a:t>
            </a:r>
            <a:r>
              <a:rPr lang="en-US" sz="2400" dirty="0" err="1" smtClean="0">
                <a:latin typeface="Cambria"/>
                <a:cs typeface="Cambria"/>
              </a:rPr>
              <a:t>Bielefeldu</a:t>
            </a:r>
            <a:endParaRPr lang="en-US" sz="2400" dirty="0" smtClean="0">
              <a:latin typeface="Cambria"/>
              <a:cs typeface="Cambria"/>
            </a:endParaRPr>
          </a:p>
          <a:p>
            <a:r>
              <a:rPr lang="en-US" sz="2400" dirty="0" smtClean="0">
                <a:latin typeface="Cambria"/>
                <a:cs typeface="Cambria"/>
              </a:rPr>
              <a:t>•	 v r. 1971 </a:t>
            </a:r>
            <a:r>
              <a:rPr lang="en-US" sz="2400" dirty="0" err="1" smtClean="0">
                <a:latin typeface="Cambria"/>
                <a:cs typeface="Cambria"/>
              </a:rPr>
              <a:t>spolu</a:t>
            </a:r>
            <a:r>
              <a:rPr lang="en-US" sz="2400" dirty="0" smtClean="0">
                <a:latin typeface="Cambria"/>
                <a:cs typeface="Cambria"/>
              </a:rPr>
              <a:t> s </a:t>
            </a:r>
            <a:r>
              <a:rPr lang="en-US" sz="2400" dirty="0" err="1" smtClean="0">
                <a:latin typeface="Cambria"/>
                <a:cs typeface="Cambria"/>
              </a:rPr>
              <a:t>Habermasem</a:t>
            </a:r>
            <a:r>
              <a:rPr lang="en-US" sz="2400" dirty="0" smtClean="0">
                <a:latin typeface="Cambria"/>
                <a:cs typeface="Cambria"/>
              </a:rPr>
              <a:t> </a:t>
            </a:r>
            <a:r>
              <a:rPr lang="en-US" sz="2400" dirty="0" err="1" smtClean="0">
                <a:latin typeface="Cambria"/>
                <a:cs typeface="Cambria"/>
              </a:rPr>
              <a:t>publikuje</a:t>
            </a:r>
            <a:r>
              <a:rPr lang="en-US" sz="2400" dirty="0" smtClean="0">
                <a:latin typeface="Cambria"/>
                <a:cs typeface="Cambria"/>
              </a:rPr>
              <a:t> text</a:t>
            </a:r>
          </a:p>
          <a:p>
            <a:r>
              <a:rPr lang="en-US" sz="2400" dirty="0" err="1" smtClean="0">
                <a:latin typeface="Cambria"/>
                <a:cs typeface="Cambria"/>
              </a:rPr>
              <a:t>Teorie</a:t>
            </a:r>
            <a:r>
              <a:rPr lang="en-US" sz="2400" dirty="0" smtClean="0">
                <a:latin typeface="Cambria"/>
                <a:cs typeface="Cambria"/>
              </a:rPr>
              <a:t> </a:t>
            </a:r>
            <a:r>
              <a:rPr lang="en-US" sz="2400" dirty="0" err="1" smtClean="0">
                <a:latin typeface="Cambria"/>
                <a:cs typeface="Cambria"/>
              </a:rPr>
              <a:t>společnosti</a:t>
            </a:r>
            <a:r>
              <a:rPr lang="en-US" sz="2400" dirty="0" smtClean="0">
                <a:latin typeface="Cambria"/>
                <a:cs typeface="Cambria"/>
              </a:rPr>
              <a:t> </a:t>
            </a:r>
            <a:r>
              <a:rPr lang="en-US" sz="2400" dirty="0" err="1" smtClean="0">
                <a:latin typeface="Cambria"/>
                <a:cs typeface="Cambria"/>
              </a:rPr>
              <a:t>nebo</a:t>
            </a:r>
            <a:r>
              <a:rPr lang="en-US" sz="2400" dirty="0" smtClean="0">
                <a:latin typeface="Cambria"/>
                <a:cs typeface="Cambria"/>
              </a:rPr>
              <a:t> </a:t>
            </a:r>
            <a:r>
              <a:rPr lang="en-US" sz="2400" dirty="0" err="1" smtClean="0">
                <a:latin typeface="Cambria"/>
                <a:cs typeface="Cambria"/>
              </a:rPr>
              <a:t>Sociální</a:t>
            </a:r>
            <a:r>
              <a:rPr lang="en-US" sz="2400" dirty="0" smtClean="0">
                <a:latin typeface="Cambria"/>
                <a:cs typeface="Cambria"/>
              </a:rPr>
              <a:t> </a:t>
            </a:r>
            <a:r>
              <a:rPr lang="en-US" sz="2400" dirty="0" err="1" smtClean="0">
                <a:latin typeface="Cambria"/>
                <a:cs typeface="Cambria"/>
              </a:rPr>
              <a:t>technologie</a:t>
            </a:r>
            <a:endParaRPr lang="en-US" sz="2400" dirty="0" smtClean="0">
              <a:latin typeface="Cambria"/>
              <a:cs typeface="Cambria"/>
            </a:endParaRPr>
          </a:p>
          <a:p>
            <a:r>
              <a:rPr lang="en-US" sz="2400" dirty="0" smtClean="0">
                <a:latin typeface="Cambria"/>
                <a:cs typeface="Cambria"/>
              </a:rPr>
              <a:t>•	 v r. 1984 </a:t>
            </a:r>
            <a:r>
              <a:rPr lang="en-US" sz="2400" dirty="0" err="1" smtClean="0">
                <a:latin typeface="Cambria"/>
                <a:cs typeface="Cambria"/>
              </a:rPr>
              <a:t>publikuje</a:t>
            </a:r>
            <a:r>
              <a:rPr lang="en-US" sz="2400" dirty="0" smtClean="0">
                <a:latin typeface="Cambria"/>
                <a:cs typeface="Cambria"/>
              </a:rPr>
              <a:t> </a:t>
            </a:r>
            <a:r>
              <a:rPr lang="en-US" sz="2400" dirty="0" err="1" smtClean="0">
                <a:latin typeface="Cambria"/>
                <a:cs typeface="Cambria"/>
              </a:rPr>
              <a:t>Sociální</a:t>
            </a:r>
            <a:r>
              <a:rPr lang="en-US" sz="2400" dirty="0" smtClean="0">
                <a:latin typeface="Cambria"/>
                <a:cs typeface="Cambria"/>
              </a:rPr>
              <a:t> </a:t>
            </a:r>
            <a:r>
              <a:rPr lang="en-US" sz="2400" dirty="0" err="1" smtClean="0">
                <a:latin typeface="Cambria"/>
                <a:cs typeface="Cambria"/>
              </a:rPr>
              <a:t>systémy</a:t>
            </a:r>
            <a:r>
              <a:rPr lang="en-US" sz="2400" dirty="0" smtClean="0">
                <a:latin typeface="Cambria"/>
                <a:cs typeface="Cambria"/>
              </a:rPr>
              <a:t>: </a:t>
            </a:r>
            <a:r>
              <a:rPr lang="en-US" sz="2400" dirty="0" err="1" smtClean="0">
                <a:latin typeface="Cambria"/>
                <a:cs typeface="Cambria"/>
              </a:rPr>
              <a:t>Nárys</a:t>
            </a:r>
            <a:endParaRPr lang="en-US" sz="2400" dirty="0" smtClean="0">
              <a:latin typeface="Cambria"/>
              <a:cs typeface="Cambria"/>
            </a:endParaRPr>
          </a:p>
          <a:p>
            <a:r>
              <a:rPr lang="en-US" sz="2400" dirty="0" err="1" smtClean="0">
                <a:latin typeface="Cambria"/>
                <a:cs typeface="Cambria"/>
              </a:rPr>
              <a:t>obecné</a:t>
            </a:r>
            <a:r>
              <a:rPr lang="en-US" sz="2400" dirty="0" smtClean="0">
                <a:latin typeface="Cambria"/>
                <a:cs typeface="Cambria"/>
              </a:rPr>
              <a:t> </a:t>
            </a:r>
            <a:r>
              <a:rPr lang="en-US" sz="2400" dirty="0" err="1" smtClean="0">
                <a:latin typeface="Cambria"/>
                <a:cs typeface="Cambria"/>
              </a:rPr>
              <a:t>teorie</a:t>
            </a:r>
            <a:r>
              <a:rPr lang="en-US" sz="2400" dirty="0" smtClean="0">
                <a:latin typeface="Cambria"/>
                <a:cs typeface="Cambria"/>
              </a:rPr>
              <a:t> (</a:t>
            </a:r>
            <a:r>
              <a:rPr lang="en-US" sz="2400" dirty="0" err="1" smtClean="0">
                <a:latin typeface="Cambria"/>
                <a:cs typeface="Cambria"/>
              </a:rPr>
              <a:t>tj</a:t>
            </a:r>
            <a:r>
              <a:rPr lang="en-US" sz="2400" dirty="0" smtClean="0">
                <a:latin typeface="Cambria"/>
                <a:cs typeface="Cambria"/>
              </a:rPr>
              <a:t>. </a:t>
            </a:r>
            <a:r>
              <a:rPr lang="en-US" sz="2400" dirty="0" err="1" smtClean="0">
                <a:latin typeface="Cambria"/>
                <a:cs typeface="Cambria"/>
              </a:rPr>
              <a:t>vyjasnění</a:t>
            </a:r>
            <a:r>
              <a:rPr lang="en-US" sz="2400" dirty="0" smtClean="0">
                <a:latin typeface="Cambria"/>
                <a:cs typeface="Cambria"/>
              </a:rPr>
              <a:t> </a:t>
            </a:r>
            <a:r>
              <a:rPr lang="en-US" sz="2400" dirty="0" err="1" smtClean="0">
                <a:latin typeface="Cambria"/>
                <a:cs typeface="Cambria"/>
              </a:rPr>
              <a:t>pojmů</a:t>
            </a:r>
            <a:r>
              <a:rPr lang="en-US" sz="2400" dirty="0" smtClean="0">
                <a:latin typeface="Cambria"/>
                <a:cs typeface="Cambria"/>
              </a:rPr>
              <a:t>)</a:t>
            </a:r>
          </a:p>
          <a:p>
            <a:r>
              <a:rPr lang="en-US" sz="2400" dirty="0" smtClean="0">
                <a:latin typeface="Cambria"/>
                <a:cs typeface="Cambria"/>
              </a:rPr>
              <a:t>•	 v r. 1997 </a:t>
            </a:r>
            <a:r>
              <a:rPr lang="en-US" sz="2400" dirty="0" err="1" smtClean="0">
                <a:latin typeface="Cambria"/>
                <a:cs typeface="Cambria"/>
              </a:rPr>
              <a:t>publikuje</a:t>
            </a:r>
            <a:r>
              <a:rPr lang="en-US" sz="2400" dirty="0" smtClean="0">
                <a:latin typeface="Cambria"/>
                <a:cs typeface="Cambria"/>
              </a:rPr>
              <a:t> </a:t>
            </a:r>
            <a:r>
              <a:rPr lang="en-US" sz="2400" dirty="0" err="1" smtClean="0">
                <a:latin typeface="Cambria"/>
                <a:cs typeface="Cambria"/>
              </a:rPr>
              <a:t>Teorii</a:t>
            </a:r>
            <a:r>
              <a:rPr lang="en-US" sz="2400" dirty="0" smtClean="0">
                <a:latin typeface="Cambria"/>
                <a:cs typeface="Cambria"/>
              </a:rPr>
              <a:t> </a:t>
            </a:r>
            <a:r>
              <a:rPr lang="en-US" sz="2400" dirty="0" err="1" smtClean="0">
                <a:latin typeface="Cambria"/>
                <a:cs typeface="Cambria"/>
              </a:rPr>
              <a:t>společnosti</a:t>
            </a:r>
            <a:r>
              <a:rPr lang="en-US" sz="2400" dirty="0" smtClean="0">
                <a:latin typeface="Cambria"/>
                <a:cs typeface="Cambria"/>
              </a:rPr>
              <a:t> (</a:t>
            </a:r>
            <a:r>
              <a:rPr lang="en-US" sz="2400" dirty="0" err="1" smtClean="0">
                <a:latin typeface="Cambria"/>
                <a:cs typeface="Cambria"/>
              </a:rPr>
              <a:t>tj</a:t>
            </a:r>
            <a:r>
              <a:rPr lang="en-US" sz="2400" dirty="0" smtClean="0">
                <a:latin typeface="Cambria"/>
                <a:cs typeface="Cambria"/>
              </a:rPr>
              <a:t>. </a:t>
            </a:r>
            <a:r>
              <a:rPr lang="en-US" sz="2400" dirty="0" err="1" smtClean="0">
                <a:latin typeface="Cambria"/>
                <a:cs typeface="Cambria"/>
              </a:rPr>
              <a:t>shrnutí</a:t>
            </a:r>
            <a:endParaRPr lang="en-US" sz="2400" dirty="0" smtClean="0">
              <a:latin typeface="Cambria"/>
              <a:cs typeface="Cambria"/>
            </a:endParaRPr>
          </a:p>
          <a:p>
            <a:r>
              <a:rPr lang="en-US" sz="2400" dirty="0" err="1" smtClean="0">
                <a:latin typeface="Cambria"/>
                <a:cs typeface="Cambria"/>
              </a:rPr>
              <a:t>výzkumů</a:t>
            </a:r>
            <a:r>
              <a:rPr lang="en-US" sz="2400" dirty="0" smtClean="0">
                <a:latin typeface="Cambria"/>
                <a:cs typeface="Cambria"/>
              </a:rPr>
              <a:t> </a:t>
            </a:r>
            <a:r>
              <a:rPr lang="en-US" sz="2400" dirty="0" err="1" smtClean="0">
                <a:latin typeface="Cambria"/>
                <a:cs typeface="Cambria"/>
              </a:rPr>
              <a:t>společnosti</a:t>
            </a:r>
            <a:r>
              <a:rPr lang="en-US" sz="2400" dirty="0" smtClean="0">
                <a:latin typeface="Cambria"/>
                <a:cs typeface="Cambria"/>
              </a:rPr>
              <a:t>)</a:t>
            </a:r>
            <a:endParaRPr lang="en-US" sz="2400" dirty="0">
              <a:latin typeface="Cambria"/>
              <a:cs typeface="Cambria"/>
            </a:endParaRPr>
          </a:p>
        </p:txBody>
      </p:sp>
    </p:spTree>
    <p:extLst>
      <p:ext uri="{BB962C8B-B14F-4D97-AF65-F5344CB8AC3E}">
        <p14:creationId xmlns:p14="http://schemas.microsoft.com/office/powerpoint/2010/main" val="229543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25736" y="555671"/>
            <a:ext cx="7699613" cy="5355313"/>
          </a:xfrm>
          <a:prstGeom prst="rect">
            <a:avLst/>
          </a:prstGeom>
          <a:noFill/>
        </p:spPr>
        <p:txBody>
          <a:bodyPr wrap="square" rtlCol="0">
            <a:spAutoFit/>
          </a:bodyPr>
          <a:lstStyle/>
          <a:p>
            <a:r>
              <a:rPr lang="en-US" dirty="0" smtClean="0">
                <a:latin typeface="Cambria"/>
                <a:cs typeface="Cambria"/>
              </a:rPr>
              <a:t> </a:t>
            </a:r>
            <a:r>
              <a:rPr lang="en-US" dirty="0" err="1" smtClean="0">
                <a:latin typeface="Cambria"/>
                <a:cs typeface="Cambria"/>
              </a:rPr>
              <a:t>Dvě</a:t>
            </a:r>
            <a:r>
              <a:rPr lang="en-US" dirty="0" smtClean="0">
                <a:latin typeface="Cambria"/>
                <a:cs typeface="Cambria"/>
              </a:rPr>
              <a:t> </a:t>
            </a:r>
            <a:r>
              <a:rPr lang="en-US" dirty="0" err="1" smtClean="0">
                <a:latin typeface="Cambria"/>
                <a:cs typeface="Cambria"/>
              </a:rPr>
              <a:t>klíčové</a:t>
            </a:r>
            <a:r>
              <a:rPr lang="en-US" dirty="0" smtClean="0">
                <a:latin typeface="Cambria"/>
                <a:cs typeface="Cambria"/>
              </a:rPr>
              <a:t> </a:t>
            </a:r>
            <a:r>
              <a:rPr lang="en-US" dirty="0" err="1" smtClean="0">
                <a:latin typeface="Cambria"/>
                <a:cs typeface="Cambria"/>
              </a:rPr>
              <a:t>otázky</a:t>
            </a:r>
            <a:r>
              <a:rPr lang="en-US" dirty="0" smtClean="0">
                <a:latin typeface="Cambria"/>
                <a:cs typeface="Cambria"/>
              </a:rPr>
              <a:t>:</a:t>
            </a:r>
          </a:p>
          <a:p>
            <a:r>
              <a:rPr lang="en-US" dirty="0" err="1" smtClean="0">
                <a:latin typeface="Cambria"/>
                <a:cs typeface="Cambria"/>
              </a:rPr>
              <a:t>Jak</a:t>
            </a:r>
            <a:r>
              <a:rPr lang="en-US" dirty="0" smtClean="0">
                <a:latin typeface="Cambria"/>
                <a:cs typeface="Cambria"/>
              </a:rPr>
              <a:t> se </a:t>
            </a:r>
            <a:r>
              <a:rPr lang="en-US" dirty="0" err="1" smtClean="0">
                <a:latin typeface="Cambria"/>
                <a:cs typeface="Cambria"/>
              </a:rPr>
              <a:t>věci</a:t>
            </a:r>
            <a:r>
              <a:rPr lang="en-US" dirty="0" smtClean="0">
                <a:latin typeface="Cambria"/>
                <a:cs typeface="Cambria"/>
              </a:rPr>
              <a:t> </a:t>
            </a:r>
            <a:r>
              <a:rPr lang="en-US" dirty="0" err="1" smtClean="0">
                <a:latin typeface="Cambria"/>
                <a:cs typeface="Cambria"/>
              </a:rPr>
              <a:t>mají</a:t>
            </a:r>
            <a:r>
              <a:rPr lang="en-US" dirty="0" smtClean="0">
                <a:latin typeface="Cambria"/>
                <a:cs typeface="Cambria"/>
              </a:rPr>
              <a:t>?</a:t>
            </a:r>
          </a:p>
          <a:p>
            <a:r>
              <a:rPr lang="en-US" dirty="0" smtClean="0">
                <a:latin typeface="Cambria"/>
                <a:cs typeface="Cambria"/>
              </a:rPr>
              <a:t>Co </a:t>
            </a:r>
            <a:r>
              <a:rPr lang="en-US" dirty="0" err="1" smtClean="0">
                <a:latin typeface="Cambria"/>
                <a:cs typeface="Cambria"/>
              </a:rPr>
              <a:t>za</a:t>
            </a:r>
            <a:r>
              <a:rPr lang="en-US" dirty="0" smtClean="0">
                <a:latin typeface="Cambria"/>
                <a:cs typeface="Cambria"/>
              </a:rPr>
              <a:t> </a:t>
            </a:r>
            <a:r>
              <a:rPr lang="en-US" dirty="0" err="1" smtClean="0">
                <a:latin typeface="Cambria"/>
                <a:cs typeface="Cambria"/>
              </a:rPr>
              <a:t>tím</a:t>
            </a:r>
            <a:r>
              <a:rPr lang="en-US" dirty="0" smtClean="0">
                <a:latin typeface="Cambria"/>
                <a:cs typeface="Cambria"/>
              </a:rPr>
              <a:t> je?</a:t>
            </a:r>
          </a:p>
          <a:p>
            <a:endParaRPr lang="en-US" dirty="0">
              <a:latin typeface="Cambria"/>
              <a:cs typeface="Cambria"/>
            </a:endParaRPr>
          </a:p>
          <a:p>
            <a:r>
              <a:rPr lang="en-US" dirty="0" smtClean="0">
                <a:latin typeface="Cambria"/>
                <a:cs typeface="Cambria"/>
              </a:rPr>
              <a:t>“</a:t>
            </a:r>
            <a:r>
              <a:rPr lang="cs-CZ" dirty="0" smtClean="0">
                <a:latin typeface="Cambria"/>
                <a:cs typeface="Cambria"/>
              </a:rPr>
              <a:t>Sociologie </a:t>
            </a:r>
            <a:r>
              <a:rPr lang="cs-CZ" dirty="0">
                <a:latin typeface="Cambria"/>
                <a:cs typeface="Cambria"/>
              </a:rPr>
              <a:t>v každém případě může existovat pouze v rámci společnosti, nikoli mimo společnost… Sociologie může ve společnosti existovat pouze coby vědecká disciplína. Nemůže mít žádný jiný způsob bytí. Tato skutečnost vysvětluje duální perspektivu sociologie. Jakožto věda se sociologie dobírá faktů. Chce-li se dozvědět cosi o realitě skrývající se za těmito fakty, je její vnější referencí společnost jako taková. Sociologie nemůže zastřít svou vědeckou, ani sociální povahu. Je to věda o sociálním systému i sociální systém vědy… Kdykoli sociologie komunikuje svá pozorování, je pozorována coby určitý pozorovatel… Celkově vzato by mělo být zřejmé, že sociologie již nemůže na sebe samu nahlížet jako na nezávislého pozorovatele, jenž by mohl z vnějšku společnost osvítit nebo kritizovat… Sociologie pozoruje společnost, která již pozoruje sebe </a:t>
            </a:r>
            <a:r>
              <a:rPr lang="cs-CZ" dirty="0" smtClean="0">
                <a:latin typeface="Cambria"/>
                <a:cs typeface="Cambria"/>
              </a:rPr>
              <a:t>samu“.</a:t>
            </a:r>
          </a:p>
          <a:p>
            <a:endParaRPr lang="cs-CZ" dirty="0" smtClean="0">
              <a:latin typeface="Cambria"/>
              <a:cs typeface="Cambria"/>
            </a:endParaRPr>
          </a:p>
          <a:p>
            <a:r>
              <a:rPr lang="cs-CZ" dirty="0" smtClean="0">
                <a:latin typeface="Cambria"/>
                <a:cs typeface="Cambria"/>
              </a:rPr>
              <a:t>Společnost </a:t>
            </a:r>
            <a:r>
              <a:rPr lang="cs-CZ" dirty="0">
                <a:latin typeface="Cambria"/>
                <a:cs typeface="Cambria"/>
              </a:rPr>
              <a:t>je tím, čím je (což má konzervativní implikace) nebo společnost je tím, čím není (což má progresivní či dokonce revoluční implikace)</a:t>
            </a:r>
            <a:r>
              <a:rPr lang="en-US" dirty="0" smtClean="0">
                <a:effectLst/>
                <a:latin typeface="Cambria"/>
                <a:cs typeface="Cambria"/>
              </a:rPr>
              <a:t> </a:t>
            </a:r>
            <a:r>
              <a:rPr lang="cs-CZ" dirty="0" smtClean="0">
                <a:latin typeface="Cambria"/>
                <a:cs typeface="Cambria"/>
              </a:rPr>
              <a:t> </a:t>
            </a:r>
            <a:endParaRPr lang="en-US" dirty="0">
              <a:latin typeface="Cambria"/>
              <a:cs typeface="Cambria"/>
            </a:endParaRPr>
          </a:p>
        </p:txBody>
      </p:sp>
    </p:spTree>
    <p:extLst>
      <p:ext uri="{BB962C8B-B14F-4D97-AF65-F5344CB8AC3E}">
        <p14:creationId xmlns:p14="http://schemas.microsoft.com/office/powerpoint/2010/main" val="260538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25736" y="555671"/>
            <a:ext cx="7699613" cy="5078314"/>
          </a:xfrm>
          <a:prstGeom prst="rect">
            <a:avLst/>
          </a:prstGeom>
          <a:noFill/>
        </p:spPr>
        <p:txBody>
          <a:bodyPr wrap="square" rtlCol="0">
            <a:spAutoFit/>
          </a:bodyPr>
          <a:lstStyle/>
          <a:p>
            <a:r>
              <a:rPr lang="en-US" dirty="0" err="1" smtClean="0"/>
              <a:t>Systémová</a:t>
            </a:r>
            <a:r>
              <a:rPr lang="en-US" dirty="0" smtClean="0"/>
              <a:t> </a:t>
            </a:r>
            <a:r>
              <a:rPr lang="en-US" dirty="0" err="1" smtClean="0"/>
              <a:t>teorie</a:t>
            </a:r>
            <a:endParaRPr lang="en-US" dirty="0" smtClean="0"/>
          </a:p>
          <a:p>
            <a:endParaRPr lang="en-US" dirty="0"/>
          </a:p>
          <a:p>
            <a:r>
              <a:rPr lang="cs-CZ" dirty="0" smtClean="0"/>
              <a:t>Paradigmatický </a:t>
            </a:r>
            <a:r>
              <a:rPr lang="cs-CZ" dirty="0"/>
              <a:t>obrat v systémové teorii, jehož prostřednictvím chce do obecné sociologické teorie integrovat přístupy a koncepty z oborů jako evoluční biologie, kybernetika, teorie informace, moderní fyzika, teorie obecných systémů, neurofyziologie, psychologie chování, kognitivní vědy či matematické modelování. </a:t>
            </a:r>
            <a:endParaRPr lang="cs-CZ" dirty="0" smtClean="0"/>
          </a:p>
          <a:p>
            <a:endParaRPr lang="cs-CZ" dirty="0" smtClean="0"/>
          </a:p>
          <a:p>
            <a:r>
              <a:rPr lang="cs-CZ" dirty="0" smtClean="0"/>
              <a:t>Obecná teorie </a:t>
            </a:r>
            <a:r>
              <a:rPr lang="cs-CZ" dirty="0"/>
              <a:t>společnosti, a </a:t>
            </a:r>
            <a:r>
              <a:rPr lang="cs-CZ" dirty="0" smtClean="0"/>
              <a:t>to </a:t>
            </a:r>
            <a:r>
              <a:rPr lang="cs-CZ" dirty="0"/>
              <a:t>nikoli </a:t>
            </a:r>
            <a:r>
              <a:rPr lang="cs-CZ" dirty="0" smtClean="0"/>
              <a:t>teorie </a:t>
            </a:r>
            <a:r>
              <a:rPr lang="cs-CZ" dirty="0"/>
              <a:t>některé konkrétní (empirické) společnosti, nýbrž teoretický a deskriptivní rámec pro výklad společnosti coby komplexního systému </a:t>
            </a:r>
            <a:r>
              <a:rPr lang="cs-CZ" i="1" dirty="0"/>
              <a:t>komunikací</a:t>
            </a:r>
            <a:r>
              <a:rPr lang="cs-CZ" dirty="0"/>
              <a:t>. </a:t>
            </a:r>
          </a:p>
          <a:p>
            <a:endParaRPr lang="en-US" dirty="0" smtClean="0"/>
          </a:p>
          <a:p>
            <a:r>
              <a:rPr lang="cs-CZ" dirty="0"/>
              <a:t>Systémová teorie se odvrací od představy privilegovaného (fenomenologického) poznávacího subjektu i od představy konkrétního aktéra k představě </a:t>
            </a:r>
            <a:r>
              <a:rPr lang="cs-CZ" dirty="0" err="1"/>
              <a:t>sebereferenčních</a:t>
            </a:r>
            <a:r>
              <a:rPr lang="cs-CZ" dirty="0"/>
              <a:t> systémů proto, neboť to není subjekt či aktér, „kdo vytváří jednání</a:t>
            </a:r>
            <a:r>
              <a:rPr lang="cs-CZ" dirty="0" smtClean="0"/>
              <a:t>“.</a:t>
            </a:r>
          </a:p>
          <a:p>
            <a:endParaRPr lang="cs-CZ" dirty="0"/>
          </a:p>
          <a:p>
            <a:r>
              <a:rPr lang="cs-CZ" dirty="0" smtClean="0"/>
              <a:t>Jak je organizovaná komplexita?</a:t>
            </a:r>
            <a:endParaRPr lang="en-US" dirty="0"/>
          </a:p>
        </p:txBody>
      </p:sp>
    </p:spTree>
    <p:extLst>
      <p:ext uri="{BB962C8B-B14F-4D97-AF65-F5344CB8AC3E}">
        <p14:creationId xmlns:p14="http://schemas.microsoft.com/office/powerpoint/2010/main" val="178019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2963" y="102062"/>
            <a:ext cx="7994444" cy="4247317"/>
          </a:xfrm>
          <a:prstGeom prst="rect">
            <a:avLst/>
          </a:prstGeom>
        </p:spPr>
        <p:txBody>
          <a:bodyPr wrap="square">
            <a:spAutoFit/>
          </a:bodyPr>
          <a:lstStyle/>
          <a:p>
            <a:r>
              <a:rPr lang="cs-CZ" dirty="0" err="1"/>
              <a:t>Luhmannova</a:t>
            </a:r>
            <a:r>
              <a:rPr lang="cs-CZ" dirty="0"/>
              <a:t> systémová analýza si jako svůj cíl klade</a:t>
            </a:r>
            <a:endParaRPr lang="en-US" dirty="0"/>
          </a:p>
          <a:p>
            <a:r>
              <a:rPr lang="cs-CZ" dirty="0"/>
              <a:t> </a:t>
            </a:r>
            <a:endParaRPr lang="en-US" dirty="0"/>
          </a:p>
          <a:p>
            <a:r>
              <a:rPr lang="cs-CZ" dirty="0"/>
              <a:t>zvýšení počtu užívaných pojmů a vymezení </a:t>
            </a:r>
            <a:r>
              <a:rPr lang="cs-CZ" i="1" dirty="0"/>
              <a:t>vztahu jednoho k druhému</a:t>
            </a:r>
            <a:r>
              <a:rPr lang="cs-CZ" dirty="0"/>
              <a:t>. To se vztahuje na pojmy jako: význam, čas, událost, prvek, vztah, komplexita, nahodilost, jednání, komunikace, systém, okolí, svět, zkušenost, struktura, proces, </a:t>
            </a:r>
            <a:r>
              <a:rPr lang="cs-CZ" dirty="0" err="1"/>
              <a:t>sebereference</a:t>
            </a:r>
            <a:r>
              <a:rPr lang="cs-CZ" dirty="0"/>
              <a:t>, uzavření, </a:t>
            </a:r>
            <a:r>
              <a:rPr lang="cs-CZ" dirty="0" err="1"/>
              <a:t>sebeorganizace</a:t>
            </a:r>
            <a:r>
              <a:rPr lang="cs-CZ" dirty="0"/>
              <a:t>, </a:t>
            </a:r>
            <a:r>
              <a:rPr lang="cs-CZ" dirty="0" err="1"/>
              <a:t>autopoiesis</a:t>
            </a:r>
            <a:r>
              <a:rPr lang="cs-CZ" dirty="0"/>
              <a:t>, individualita, pozorování, sebepozorování, popis, </a:t>
            </a:r>
            <a:r>
              <a:rPr lang="cs-CZ" dirty="0" err="1"/>
              <a:t>sebepopis</a:t>
            </a:r>
            <a:r>
              <a:rPr lang="cs-CZ" dirty="0"/>
              <a:t>, jednota, reflexe, diference, informace, interpretace, interakce, společnost, kontradikce a konflikt. Snadno lze postřehnout, že konvenční teoretická určení jako teorie jednání a strukturalismus v takovémto souboru mizí. Uchováme si „systémovou teorii“ jako svou ochrannou známku, neboť v oblasti obecné systémové teorie nalézáme nejdůležitější základy pro typ teorie, o nějž tu usilujeme… Takovýto projekt teorie směřuje její prezentaci k neobyčejně vysokým rovinám abstrakce. Náš let musí probíhat nad mraky a musíme počítat s poměrně silnou vrstvou mračen. Musíme se spolehnout na naše nástroje [1995: </a:t>
            </a:r>
            <a:r>
              <a:rPr lang="cs-CZ" dirty="0" err="1"/>
              <a:t>xlix</a:t>
            </a:r>
            <a:r>
              <a:rPr lang="cs-CZ" dirty="0"/>
              <a:t>–l]. </a:t>
            </a:r>
            <a:endParaRPr lang="en-US" dirty="0"/>
          </a:p>
        </p:txBody>
      </p:sp>
    </p:spTree>
    <p:extLst>
      <p:ext uri="{BB962C8B-B14F-4D97-AF65-F5344CB8AC3E}">
        <p14:creationId xmlns:p14="http://schemas.microsoft.com/office/powerpoint/2010/main" val="3885921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2963" y="102062"/>
            <a:ext cx="7994444" cy="5909311"/>
          </a:xfrm>
          <a:prstGeom prst="rect">
            <a:avLst/>
          </a:prstGeom>
        </p:spPr>
        <p:txBody>
          <a:bodyPr wrap="square">
            <a:spAutoFit/>
          </a:bodyPr>
          <a:lstStyle/>
          <a:p>
            <a:r>
              <a:rPr lang="cs-CZ" dirty="0" smtClean="0"/>
              <a:t>Existují systémy.</a:t>
            </a:r>
          </a:p>
          <a:p>
            <a:endParaRPr lang="cs-CZ" dirty="0"/>
          </a:p>
          <a:p>
            <a:endParaRPr lang="cs-CZ" dirty="0" smtClean="0"/>
          </a:p>
          <a:p>
            <a:r>
              <a:rPr lang="cs-CZ" dirty="0" err="1" smtClean="0"/>
              <a:t>Sebereferenční</a:t>
            </a:r>
            <a:r>
              <a:rPr lang="cs-CZ" dirty="0" smtClean="0"/>
              <a:t>, </a:t>
            </a:r>
            <a:r>
              <a:rPr lang="cs-CZ" dirty="0" err="1" smtClean="0"/>
              <a:t>autopoietické</a:t>
            </a:r>
            <a:r>
              <a:rPr lang="cs-CZ" dirty="0" smtClean="0"/>
              <a:t>, </a:t>
            </a:r>
            <a:r>
              <a:rPr lang="cs-CZ" dirty="0" err="1" smtClean="0"/>
              <a:t>sebeorganizující</a:t>
            </a:r>
            <a:r>
              <a:rPr lang="cs-CZ" dirty="0" smtClean="0"/>
              <a:t>, </a:t>
            </a:r>
            <a:r>
              <a:rPr lang="cs-CZ" dirty="0" err="1" smtClean="0"/>
              <a:t>sebereprodukující</a:t>
            </a:r>
            <a:endParaRPr lang="cs-CZ" dirty="0" smtClean="0"/>
          </a:p>
          <a:p>
            <a:endParaRPr lang="cs-CZ" dirty="0"/>
          </a:p>
          <a:p>
            <a:endParaRPr lang="cs-CZ" dirty="0" smtClean="0"/>
          </a:p>
          <a:p>
            <a:r>
              <a:rPr lang="cs-CZ" dirty="0" err="1" smtClean="0"/>
              <a:t>Autopoiesis</a:t>
            </a:r>
            <a:r>
              <a:rPr lang="cs-CZ" dirty="0" smtClean="0"/>
              <a:t> – z evoluční biologie –  </a:t>
            </a:r>
            <a:r>
              <a:rPr lang="cs-CZ" dirty="0" err="1"/>
              <a:t>Humberto</a:t>
            </a:r>
            <a:r>
              <a:rPr lang="cs-CZ" dirty="0"/>
              <a:t> R. </a:t>
            </a:r>
            <a:r>
              <a:rPr lang="cs-CZ" dirty="0" err="1"/>
              <a:t>Maturana</a:t>
            </a:r>
            <a:r>
              <a:rPr lang="cs-CZ" dirty="0"/>
              <a:t> a Francisco </a:t>
            </a:r>
            <a:r>
              <a:rPr lang="cs-CZ" dirty="0" err="1"/>
              <a:t>Varela</a:t>
            </a:r>
            <a:r>
              <a:rPr lang="en-US" dirty="0" smtClean="0">
                <a:effectLst/>
              </a:rPr>
              <a:t> </a:t>
            </a:r>
            <a:endParaRPr lang="cs-CZ" dirty="0" smtClean="0"/>
          </a:p>
          <a:p>
            <a:endParaRPr lang="cs-CZ" dirty="0" smtClean="0"/>
          </a:p>
          <a:p>
            <a:r>
              <a:rPr lang="cs-CZ" dirty="0"/>
              <a:t>„</a:t>
            </a:r>
            <a:r>
              <a:rPr lang="cs-CZ" dirty="0" err="1"/>
              <a:t>Autopoietické</a:t>
            </a:r>
            <a:r>
              <a:rPr lang="cs-CZ" dirty="0"/>
              <a:t> systémy jsou jednotlivě vymezeny coby uspořádání produkující své dílčí části, které prostřednictvím svých interakcí toto uspořádání rekursivně vytvářejí a realizují. [Toto uspořádání] své dílčí části vytváří a konstituuje v prostoru, v jehož hranicích existují a participují na realizaci tohoto uspořádání“</a:t>
            </a:r>
            <a:r>
              <a:rPr lang="en-US" dirty="0" smtClean="0">
                <a:effectLst/>
              </a:rPr>
              <a:t>  </a:t>
            </a:r>
          </a:p>
          <a:p>
            <a:r>
              <a:rPr lang="en-US" dirty="0" err="1" smtClean="0">
                <a:effectLst/>
              </a:rPr>
              <a:t>Maturana</a:t>
            </a:r>
            <a:endParaRPr lang="en-US" dirty="0" smtClean="0">
              <a:effectLst/>
            </a:endParaRPr>
          </a:p>
          <a:p>
            <a:endParaRPr lang="en-US" dirty="0"/>
          </a:p>
          <a:p>
            <a:r>
              <a:rPr lang="cs-CZ" dirty="0"/>
              <a:t>„Teorie </a:t>
            </a:r>
            <a:r>
              <a:rPr lang="cs-CZ" dirty="0" err="1"/>
              <a:t>autopoietických</a:t>
            </a:r>
            <a:r>
              <a:rPr lang="cs-CZ" dirty="0"/>
              <a:t> systémů vyjadřuje situaci binární volby. Systém buďto ve své </a:t>
            </a:r>
            <a:r>
              <a:rPr lang="cs-CZ" dirty="0" err="1"/>
              <a:t>autopoiesis</a:t>
            </a:r>
            <a:r>
              <a:rPr lang="cs-CZ" dirty="0"/>
              <a:t> pokračuje, nebo nepokračuje. Neexistují žádné stavy mezi, žádné třetí stavy. Žena může být těhotná, či nikoli, nemůže být trochu těhotná… Systém postrádá jakoukoli </a:t>
            </a:r>
            <a:r>
              <a:rPr lang="cs-CZ" dirty="0" err="1"/>
              <a:t>sebepřekračující</a:t>
            </a:r>
            <a:r>
              <a:rPr lang="cs-CZ" dirty="0"/>
              <a:t> schopnost… Sociální systém může pouze komunikovat. Žijící systém může pouze žít“ </a:t>
            </a:r>
            <a:endParaRPr lang="cs-CZ" dirty="0" smtClean="0"/>
          </a:p>
          <a:p>
            <a:r>
              <a:rPr lang="cs-CZ" dirty="0" err="1" smtClean="0"/>
              <a:t>Luhmann</a:t>
            </a:r>
            <a:endParaRPr lang="cs-CZ" dirty="0"/>
          </a:p>
          <a:p>
            <a:endParaRPr lang="en-US" dirty="0"/>
          </a:p>
        </p:txBody>
      </p:sp>
    </p:spTree>
    <p:extLst>
      <p:ext uri="{BB962C8B-B14F-4D97-AF65-F5344CB8AC3E}">
        <p14:creationId xmlns:p14="http://schemas.microsoft.com/office/powerpoint/2010/main" val="3378961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2963" y="102062"/>
            <a:ext cx="7994444" cy="6463309"/>
          </a:xfrm>
          <a:prstGeom prst="rect">
            <a:avLst/>
          </a:prstGeom>
        </p:spPr>
        <p:txBody>
          <a:bodyPr wrap="square">
            <a:spAutoFit/>
          </a:bodyPr>
          <a:lstStyle/>
          <a:p>
            <a:r>
              <a:rPr lang="cs-CZ" dirty="0"/>
              <a:t>S</a:t>
            </a:r>
            <a:r>
              <a:rPr lang="cs-CZ" dirty="0" smtClean="0"/>
              <a:t>polečnost </a:t>
            </a:r>
            <a:r>
              <a:rPr lang="cs-CZ" dirty="0"/>
              <a:t>vytvářena komunikací: komunikace je jediná struktura, jež mezi lidmi existuje: „sociální systémy užívají komunikaci jako specifický způsob </a:t>
            </a:r>
            <a:r>
              <a:rPr lang="cs-CZ" dirty="0" err="1"/>
              <a:t>autopoietické</a:t>
            </a:r>
            <a:r>
              <a:rPr lang="cs-CZ" dirty="0"/>
              <a:t> reprodukce“ </a:t>
            </a:r>
            <a:r>
              <a:rPr lang="cs-CZ" dirty="0" smtClean="0"/>
              <a:t>. </a:t>
            </a:r>
          </a:p>
          <a:p>
            <a:endParaRPr lang="cs-CZ" dirty="0"/>
          </a:p>
          <a:p>
            <a:endParaRPr lang="cs-CZ" dirty="0" smtClean="0"/>
          </a:p>
          <a:p>
            <a:r>
              <a:rPr lang="cs-CZ" dirty="0" smtClean="0"/>
              <a:t>Systémová </a:t>
            </a:r>
            <a:r>
              <a:rPr lang="cs-CZ" dirty="0"/>
              <a:t>teorie vychází z předpokladu, že komunikace je nahodilá, nicméně bez komunikace není možné ani jednání, ani pozorování, a ani sebezachování společnosti</a:t>
            </a:r>
            <a:r>
              <a:rPr lang="cs-CZ" dirty="0" smtClean="0"/>
              <a:t>.</a:t>
            </a:r>
          </a:p>
          <a:p>
            <a:endParaRPr lang="cs-CZ" dirty="0"/>
          </a:p>
          <a:p>
            <a:r>
              <a:rPr lang="cs-CZ" dirty="0"/>
              <a:t>Jedinec </a:t>
            </a:r>
            <a:r>
              <a:rPr lang="cs-CZ" dirty="0" smtClean="0"/>
              <a:t>je </a:t>
            </a:r>
            <a:r>
              <a:rPr lang="cs-CZ" dirty="0"/>
              <a:t>v perspektivě systémové teorie (sociálně) bezvýznamný: „</a:t>
            </a:r>
            <a:r>
              <a:rPr lang="cs-CZ" i="1" dirty="0"/>
              <a:t>komunikovat může pouze komunikace</a:t>
            </a:r>
            <a:r>
              <a:rPr lang="cs-CZ" dirty="0"/>
              <a:t>“</a:t>
            </a:r>
            <a:r>
              <a:rPr lang="en-US" dirty="0" smtClean="0">
                <a:effectLst/>
              </a:rPr>
              <a:t> .</a:t>
            </a:r>
          </a:p>
          <a:p>
            <a:endParaRPr lang="en-US" dirty="0"/>
          </a:p>
          <a:p>
            <a:r>
              <a:rPr lang="cs-CZ" dirty="0"/>
              <a:t>Společnost coby </a:t>
            </a:r>
            <a:r>
              <a:rPr lang="cs-CZ" dirty="0" err="1"/>
              <a:t>sebereferenční</a:t>
            </a:r>
            <a:r>
              <a:rPr lang="cs-CZ" dirty="0"/>
              <a:t> </a:t>
            </a:r>
            <a:r>
              <a:rPr lang="cs-CZ" dirty="0" err="1"/>
              <a:t>autopoietický</a:t>
            </a:r>
            <a:r>
              <a:rPr lang="cs-CZ" dirty="0"/>
              <a:t> sociální systém je </a:t>
            </a:r>
            <a:r>
              <a:rPr lang="cs-CZ" i="1" dirty="0"/>
              <a:t>komunikace</a:t>
            </a:r>
            <a:r>
              <a:rPr lang="cs-CZ" dirty="0"/>
              <a:t>. </a:t>
            </a:r>
            <a:endParaRPr lang="cs-CZ" dirty="0" smtClean="0"/>
          </a:p>
          <a:p>
            <a:endParaRPr lang="cs-CZ" dirty="0" smtClean="0"/>
          </a:p>
          <a:p>
            <a:r>
              <a:rPr lang="cs-CZ" dirty="0"/>
              <a:t>Komunikace je jediná struktura, jež mezi lidmi existuje: tudíž bez komunikace nelze (analyticky) vyřešit potenciální stav paralýzy plynoucí z dvojí nahodilosti jednání a zkušenosti, tedy stav, kdy se dva (interagující) jedinci chovají nezávisle jeden na druhém, nahodile ve vztahu k chování či reakci či očekávání druhého. Komunikace krok po kroku vytváří společnost, nikoli aktéři jednající z nějakých (ať již normativních či </a:t>
            </a:r>
            <a:r>
              <a:rPr lang="cs-CZ" dirty="0" err="1"/>
              <a:t>nonnormativních</a:t>
            </a:r>
            <a:r>
              <a:rPr lang="cs-CZ" dirty="0"/>
              <a:t>) důvodů, orientací, očekávání či příčin. „Organizovaná komplexita“ vně komunikace není možná</a:t>
            </a:r>
            <a:r>
              <a:rPr lang="cs-CZ" dirty="0" smtClean="0"/>
              <a:t>.</a:t>
            </a:r>
          </a:p>
          <a:p>
            <a:r>
              <a:rPr lang="cs-CZ" dirty="0" smtClean="0"/>
              <a:t> </a:t>
            </a:r>
            <a:endParaRPr lang="cs-CZ" dirty="0"/>
          </a:p>
          <a:p>
            <a:r>
              <a:rPr lang="cs-CZ" dirty="0" smtClean="0"/>
              <a:t> </a:t>
            </a:r>
            <a:endParaRPr lang="en-US" dirty="0"/>
          </a:p>
        </p:txBody>
      </p:sp>
    </p:spTree>
    <p:extLst>
      <p:ext uri="{BB962C8B-B14F-4D97-AF65-F5344CB8AC3E}">
        <p14:creationId xmlns:p14="http://schemas.microsoft.com/office/powerpoint/2010/main" val="4142874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2963" y="102062"/>
            <a:ext cx="7994444" cy="2585323"/>
          </a:xfrm>
          <a:prstGeom prst="rect">
            <a:avLst/>
          </a:prstGeom>
        </p:spPr>
        <p:txBody>
          <a:bodyPr wrap="square">
            <a:spAutoFit/>
          </a:bodyPr>
          <a:lstStyle/>
          <a:p>
            <a:r>
              <a:rPr lang="cs-CZ" dirty="0"/>
              <a:t>S</a:t>
            </a:r>
            <a:r>
              <a:rPr lang="cs-CZ" dirty="0" smtClean="0"/>
              <a:t>polečnost </a:t>
            </a:r>
            <a:r>
              <a:rPr lang="cs-CZ" dirty="0"/>
              <a:t>vytvářena komunikací: komunikace je jediná struktura, jež mezi lidmi existuje: „sociální systémy užívají komunikaci jako specifický způsob </a:t>
            </a:r>
            <a:r>
              <a:rPr lang="cs-CZ" dirty="0" err="1"/>
              <a:t>autopoietické</a:t>
            </a:r>
            <a:r>
              <a:rPr lang="cs-CZ" dirty="0"/>
              <a:t> reprodukce“ </a:t>
            </a:r>
            <a:r>
              <a:rPr lang="cs-CZ" dirty="0" smtClean="0"/>
              <a:t>. </a:t>
            </a:r>
          </a:p>
          <a:p>
            <a:endParaRPr lang="cs-CZ" dirty="0"/>
          </a:p>
          <a:p>
            <a:endParaRPr lang="cs-CZ" dirty="0" smtClean="0"/>
          </a:p>
          <a:p>
            <a:r>
              <a:rPr lang="cs-CZ" dirty="0"/>
              <a:t>„důvodem, proč je komunikace a společnost vůbec možná, je ve skutečnosti to, že druhým </a:t>
            </a:r>
            <a:r>
              <a:rPr lang="cs-CZ" i="1" dirty="0"/>
              <a:t>nesdělujeme</a:t>
            </a:r>
            <a:r>
              <a:rPr lang="cs-CZ" dirty="0"/>
              <a:t> (nekomunikujeme), co si o nich opravdu myslíme“.</a:t>
            </a:r>
            <a:endParaRPr lang="en-US" dirty="0"/>
          </a:p>
          <a:p>
            <a:r>
              <a:rPr lang="cs-CZ" dirty="0" smtClean="0"/>
              <a:t> </a:t>
            </a:r>
          </a:p>
          <a:p>
            <a:r>
              <a:rPr lang="cs-CZ" dirty="0" smtClean="0"/>
              <a:t>https://</a:t>
            </a:r>
            <a:r>
              <a:rPr lang="cs-CZ" dirty="0" err="1" smtClean="0"/>
              <a:t>www.youtube.com</a:t>
            </a:r>
            <a:r>
              <a:rPr lang="cs-CZ" dirty="0" smtClean="0"/>
              <a:t>/</a:t>
            </a:r>
            <a:r>
              <a:rPr lang="cs-CZ" dirty="0" err="1" smtClean="0"/>
              <a:t>watch?v</a:t>
            </a:r>
            <a:r>
              <a:rPr lang="cs-CZ" dirty="0" smtClean="0"/>
              <a:t>=sGja57KsdY0&amp;t=256s</a:t>
            </a:r>
            <a:endParaRPr lang="en-US" dirty="0"/>
          </a:p>
        </p:txBody>
      </p:sp>
    </p:spTree>
    <p:extLst>
      <p:ext uri="{BB962C8B-B14F-4D97-AF65-F5344CB8AC3E}">
        <p14:creationId xmlns:p14="http://schemas.microsoft.com/office/powerpoint/2010/main" val="20168047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TotalTime>
  <Words>194</Words>
  <Application>Microsoft Macintosh PowerPoint</Application>
  <PresentationFormat>On-screen Show (4:3)</PresentationFormat>
  <Paragraphs>65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Niklas Luhmann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AV ČR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Niklas Luhmann</dc:title>
  <dc:creator>JAN BALON</dc:creator>
  <cp:lastModifiedBy>Jan Balon</cp:lastModifiedBy>
  <cp:revision>4</cp:revision>
  <dcterms:created xsi:type="dcterms:W3CDTF">2016-11-30T08:30:04Z</dcterms:created>
  <dcterms:modified xsi:type="dcterms:W3CDTF">2019-12-01T22:51:52Z</dcterms:modified>
</cp:coreProperties>
</file>