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1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0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0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4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2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8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5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8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7854B-7B95-CC43-B4DE-6F7BD887420C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1222-3F05-FD4C-914A-56A6DEEC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4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Jürgen </a:t>
            </a:r>
            <a:r>
              <a:rPr lang="en-US" dirty="0" err="1"/>
              <a:t>Habermas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7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dirty="0">
                <a:latin typeface="Cambria"/>
                <a:cs typeface="Cambria"/>
              </a:rPr>
              <a:t>J. </a:t>
            </a:r>
            <a:r>
              <a:rPr lang="cs-CZ" sz="2600" dirty="0" err="1">
                <a:latin typeface="Cambria"/>
                <a:cs typeface="Cambria"/>
              </a:rPr>
              <a:t>Habermas</a:t>
            </a:r>
            <a:endParaRPr lang="cs-CZ" sz="26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cs-CZ" sz="2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cs-CZ" sz="2600" dirty="0">
                <a:latin typeface="Cambria"/>
                <a:cs typeface="Cambria"/>
              </a:rPr>
              <a:t>Návrat velké teorie</a:t>
            </a:r>
          </a:p>
          <a:p>
            <a:pPr marL="0" indent="0">
              <a:buNone/>
            </a:pPr>
            <a:r>
              <a:rPr lang="cs-CZ" sz="2600" dirty="0">
                <a:latin typeface="Cambria"/>
                <a:cs typeface="Cambria"/>
              </a:rPr>
              <a:t>„Dvě sociologie“</a:t>
            </a:r>
          </a:p>
          <a:p>
            <a:pPr marL="0" indent="0">
              <a:buNone/>
            </a:pPr>
            <a:endParaRPr lang="cs-CZ" sz="2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cs-CZ" sz="2600" dirty="0">
                <a:latin typeface="Cambria"/>
                <a:cs typeface="Cambria"/>
              </a:rPr>
              <a:t>Teorie komunikativního jednání</a:t>
            </a:r>
          </a:p>
          <a:p>
            <a:pPr marL="0" indent="0">
              <a:buNone/>
            </a:pPr>
            <a:endParaRPr lang="en-US" sz="2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600" dirty="0" err="1">
                <a:latin typeface="Cambria"/>
                <a:cs typeface="Cambria"/>
              </a:rPr>
              <a:t>spojení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kritické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hermeneutiky</a:t>
            </a:r>
            <a:r>
              <a:rPr lang="en-US" sz="2600" dirty="0">
                <a:latin typeface="Cambria"/>
                <a:cs typeface="Cambria"/>
              </a:rPr>
              <a:t> a </a:t>
            </a:r>
            <a:r>
              <a:rPr lang="en-US" sz="2600" dirty="0" err="1">
                <a:latin typeface="Cambria"/>
                <a:cs typeface="Cambria"/>
              </a:rPr>
              <a:t>neoparsonsismu</a:t>
            </a:r>
            <a:r>
              <a:rPr lang="en-US" sz="2600" dirty="0">
                <a:latin typeface="Cambria"/>
                <a:cs typeface="Cambria"/>
              </a:rPr>
              <a:t>, </a:t>
            </a:r>
            <a:r>
              <a:rPr lang="en-US" sz="2600" dirty="0" err="1">
                <a:latin typeface="Cambria"/>
                <a:cs typeface="Cambria"/>
              </a:rPr>
              <a:t>respektive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hermeneutiky</a:t>
            </a:r>
            <a:r>
              <a:rPr lang="en-US" sz="2600" dirty="0">
                <a:latin typeface="Cambria"/>
                <a:cs typeface="Cambria"/>
              </a:rPr>
              <a:t> a </a:t>
            </a:r>
            <a:r>
              <a:rPr lang="en-US" sz="2600" dirty="0" err="1">
                <a:latin typeface="Cambria"/>
                <a:cs typeface="Cambria"/>
              </a:rPr>
              <a:t>funkcionalismu</a:t>
            </a:r>
            <a:endParaRPr lang="cs-CZ" sz="26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cs-CZ" sz="2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600" dirty="0" err="1">
                <a:latin typeface="Cambria"/>
                <a:cs typeface="Cambria"/>
              </a:rPr>
              <a:t>rekonstuktivní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pokus</a:t>
            </a:r>
            <a:r>
              <a:rPr lang="en-US" sz="2600" dirty="0">
                <a:latin typeface="Cambria"/>
                <a:cs typeface="Cambria"/>
              </a:rPr>
              <a:t> o </a:t>
            </a:r>
            <a:r>
              <a:rPr lang="en-US" sz="2600" dirty="0" err="1">
                <a:latin typeface="Cambria"/>
                <a:cs typeface="Cambria"/>
              </a:rPr>
              <a:t>integraci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německé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tradice</a:t>
            </a:r>
            <a:r>
              <a:rPr lang="en-US" sz="2600" dirty="0">
                <a:latin typeface="Cambria"/>
                <a:cs typeface="Cambria"/>
              </a:rPr>
              <a:t> (od </a:t>
            </a:r>
            <a:r>
              <a:rPr lang="en-US" sz="2600" dirty="0" err="1">
                <a:latin typeface="Cambria"/>
                <a:cs typeface="Cambria"/>
              </a:rPr>
              <a:t>Hegela</a:t>
            </a:r>
            <a:r>
              <a:rPr lang="en-US" sz="2600" dirty="0">
                <a:latin typeface="Cambria"/>
                <a:cs typeface="Cambria"/>
              </a:rPr>
              <a:t>, </a:t>
            </a:r>
            <a:r>
              <a:rPr lang="en-US" sz="2600" dirty="0" err="1">
                <a:latin typeface="Cambria"/>
                <a:cs typeface="Cambria"/>
              </a:rPr>
              <a:t>přes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Marxe</a:t>
            </a:r>
            <a:r>
              <a:rPr lang="en-US" sz="2600" dirty="0">
                <a:latin typeface="Cambria"/>
                <a:cs typeface="Cambria"/>
              </a:rPr>
              <a:t> a </a:t>
            </a:r>
            <a:r>
              <a:rPr lang="en-US" sz="2600" dirty="0" err="1">
                <a:latin typeface="Cambria"/>
                <a:cs typeface="Cambria"/>
              </a:rPr>
              <a:t>kritickou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teorii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společnosti</a:t>
            </a:r>
            <a:r>
              <a:rPr lang="en-US" sz="2600" dirty="0">
                <a:latin typeface="Cambria"/>
                <a:cs typeface="Cambria"/>
              </a:rPr>
              <a:t>) </a:t>
            </a:r>
          </a:p>
          <a:p>
            <a:pPr marL="0" indent="0">
              <a:buNone/>
            </a:pPr>
            <a:endParaRPr lang="en-US" sz="2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600" dirty="0">
                <a:latin typeface="Cambria"/>
                <a:cs typeface="Cambria"/>
              </a:rPr>
              <a:t>s </a:t>
            </a:r>
            <a:r>
              <a:rPr lang="en-US" sz="2600" dirty="0" err="1">
                <a:latin typeface="Cambria"/>
                <a:cs typeface="Cambria"/>
              </a:rPr>
              <a:t>tradicí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sociologické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teorie</a:t>
            </a:r>
            <a:r>
              <a:rPr lang="en-US" sz="2600" dirty="0">
                <a:latin typeface="Cambria"/>
                <a:cs typeface="Cambria"/>
              </a:rPr>
              <a:t> (od </a:t>
            </a:r>
            <a:r>
              <a:rPr lang="en-US" sz="2600" dirty="0" err="1">
                <a:latin typeface="Cambria"/>
                <a:cs typeface="Cambria"/>
              </a:rPr>
              <a:t>Webera</a:t>
            </a:r>
            <a:r>
              <a:rPr lang="en-US" sz="2600" dirty="0">
                <a:latin typeface="Cambria"/>
                <a:cs typeface="Cambria"/>
              </a:rPr>
              <a:t>, </a:t>
            </a:r>
            <a:r>
              <a:rPr lang="en-US" sz="2600" dirty="0" err="1">
                <a:latin typeface="Cambria"/>
                <a:cs typeface="Cambria"/>
              </a:rPr>
              <a:t>Durkheima</a:t>
            </a:r>
            <a:r>
              <a:rPr lang="en-US" sz="2600" dirty="0">
                <a:latin typeface="Cambria"/>
                <a:cs typeface="Cambria"/>
              </a:rPr>
              <a:t>, </a:t>
            </a:r>
            <a:r>
              <a:rPr lang="en-US" sz="2600" dirty="0" err="1">
                <a:latin typeface="Cambria"/>
                <a:cs typeface="Cambria"/>
              </a:rPr>
              <a:t>přes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Parsonse</a:t>
            </a:r>
            <a:r>
              <a:rPr lang="en-US" sz="2600" dirty="0">
                <a:latin typeface="Cambria"/>
                <a:cs typeface="Cambria"/>
              </a:rPr>
              <a:t>, </a:t>
            </a:r>
            <a:r>
              <a:rPr lang="en-US" sz="2600" dirty="0" err="1">
                <a:latin typeface="Cambria"/>
                <a:cs typeface="Cambria"/>
              </a:rPr>
              <a:t>Schütze</a:t>
            </a:r>
            <a:r>
              <a:rPr lang="en-US" sz="2600" dirty="0">
                <a:latin typeface="Cambria"/>
                <a:cs typeface="Cambria"/>
              </a:rPr>
              <a:t> a </a:t>
            </a:r>
            <a:r>
              <a:rPr lang="en-US" sz="2600" dirty="0" err="1">
                <a:latin typeface="Cambria"/>
                <a:cs typeface="Cambria"/>
              </a:rPr>
              <a:t>Meada</a:t>
            </a:r>
            <a:r>
              <a:rPr lang="en-US" sz="2600" dirty="0">
                <a:latin typeface="Cambria"/>
                <a:cs typeface="Cambria"/>
              </a:rPr>
              <a:t>)</a:t>
            </a:r>
          </a:p>
          <a:p>
            <a:pPr marL="0" indent="0">
              <a:buNone/>
            </a:pPr>
            <a:endParaRPr lang="en-US" sz="2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600" dirty="0">
                <a:latin typeface="Cambria"/>
                <a:cs typeface="Cambria"/>
              </a:rPr>
              <a:t>a </a:t>
            </a:r>
            <a:r>
              <a:rPr lang="en-US" sz="2600" dirty="0" err="1">
                <a:latin typeface="Cambria"/>
                <a:cs typeface="Cambria"/>
              </a:rPr>
              <a:t>tradicí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analytické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filozofie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jazyka</a:t>
            </a:r>
            <a:r>
              <a:rPr lang="en-US" sz="2600" dirty="0">
                <a:latin typeface="Cambria"/>
                <a:cs typeface="Cambria"/>
              </a:rPr>
              <a:t> (od </a:t>
            </a:r>
            <a:r>
              <a:rPr lang="en-US" sz="2600" dirty="0" err="1">
                <a:latin typeface="Cambria"/>
                <a:cs typeface="Cambria"/>
              </a:rPr>
              <a:t>Wittgensteina</a:t>
            </a:r>
            <a:r>
              <a:rPr lang="en-US" sz="2600" dirty="0">
                <a:latin typeface="Cambria"/>
                <a:cs typeface="Cambria"/>
              </a:rPr>
              <a:t>, </a:t>
            </a:r>
            <a:r>
              <a:rPr lang="en-US" sz="2600" dirty="0" err="1">
                <a:latin typeface="Cambria"/>
                <a:cs typeface="Cambria"/>
              </a:rPr>
              <a:t>přes</a:t>
            </a:r>
            <a:r>
              <a:rPr lang="en-US" sz="2600" dirty="0">
                <a:latin typeface="Cambria"/>
                <a:cs typeface="Cambria"/>
              </a:rPr>
              <a:t> </a:t>
            </a:r>
            <a:r>
              <a:rPr lang="en-US" sz="2600" dirty="0" err="1">
                <a:latin typeface="Cambria"/>
                <a:cs typeface="Cambria"/>
              </a:rPr>
              <a:t>Winche</a:t>
            </a:r>
            <a:r>
              <a:rPr lang="en-US" sz="2600" dirty="0">
                <a:latin typeface="Cambria"/>
                <a:cs typeface="Cambria"/>
              </a:rPr>
              <a:t> a </a:t>
            </a:r>
            <a:r>
              <a:rPr lang="en-US" sz="2600" dirty="0" err="1">
                <a:latin typeface="Cambria"/>
                <a:cs typeface="Cambria"/>
              </a:rPr>
              <a:t>Austina</a:t>
            </a:r>
            <a:r>
              <a:rPr lang="en-US" sz="2600" dirty="0">
                <a:latin typeface="Cambria"/>
                <a:cs typeface="Cambria"/>
              </a:rPr>
              <a:t>),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6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400" dirty="0" err="1">
                <a:latin typeface="Cambria"/>
                <a:cs typeface="Cambria"/>
              </a:rPr>
              <a:t>Žitý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svět</a:t>
            </a:r>
            <a:r>
              <a:rPr lang="en-US" sz="3400" dirty="0">
                <a:latin typeface="Cambria"/>
                <a:cs typeface="Cambria"/>
              </a:rPr>
              <a:t>/</a:t>
            </a:r>
            <a:r>
              <a:rPr lang="en-US" sz="3400" dirty="0" err="1">
                <a:latin typeface="Cambria"/>
                <a:cs typeface="Cambria"/>
              </a:rPr>
              <a:t>systém</a:t>
            </a:r>
            <a:endParaRPr lang="en-US" sz="3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3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400" dirty="0" err="1">
                <a:latin typeface="Cambria"/>
                <a:cs typeface="Cambria"/>
              </a:rPr>
              <a:t>společnost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musí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být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analyzována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současně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jako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i="1" dirty="0" err="1">
                <a:latin typeface="Cambria"/>
                <a:cs typeface="Cambria"/>
              </a:rPr>
              <a:t>systém</a:t>
            </a:r>
            <a:r>
              <a:rPr lang="en-US" sz="3400" dirty="0">
                <a:latin typeface="Cambria"/>
                <a:cs typeface="Cambria"/>
              </a:rPr>
              <a:t> a </a:t>
            </a:r>
            <a:r>
              <a:rPr lang="en-US" sz="3400" i="1" dirty="0" err="1">
                <a:latin typeface="Cambria"/>
                <a:cs typeface="Cambria"/>
              </a:rPr>
              <a:t>žitý</a:t>
            </a:r>
            <a:r>
              <a:rPr lang="en-US" sz="3400" i="1" dirty="0">
                <a:latin typeface="Cambria"/>
                <a:cs typeface="Cambria"/>
              </a:rPr>
              <a:t> </a:t>
            </a:r>
            <a:r>
              <a:rPr lang="en-US" sz="3400" i="1" dirty="0" err="1">
                <a:latin typeface="Cambria"/>
                <a:cs typeface="Cambria"/>
              </a:rPr>
              <a:t>svět</a:t>
            </a:r>
            <a:r>
              <a:rPr lang="en-US" sz="3400" dirty="0">
                <a:latin typeface="Cambria"/>
                <a:cs typeface="Cambria"/>
              </a:rPr>
              <a:t>, </a:t>
            </a:r>
            <a:r>
              <a:rPr lang="en-US" sz="3400" dirty="0" err="1">
                <a:latin typeface="Cambria"/>
                <a:cs typeface="Cambria"/>
              </a:rPr>
              <a:t>ty</a:t>
            </a:r>
            <a:r>
              <a:rPr lang="en-US" sz="3400" dirty="0">
                <a:latin typeface="Cambria"/>
                <a:cs typeface="Cambria"/>
              </a:rPr>
              <a:t> se </a:t>
            </a:r>
            <a:r>
              <a:rPr lang="en-US" sz="3400" dirty="0" err="1">
                <a:latin typeface="Cambria"/>
                <a:cs typeface="Cambria"/>
              </a:rPr>
              <a:t>však</a:t>
            </a:r>
            <a:r>
              <a:rPr lang="en-US" sz="3400" dirty="0">
                <a:latin typeface="Cambria"/>
                <a:cs typeface="Cambria"/>
              </a:rPr>
              <a:t> v </a:t>
            </a:r>
            <a:r>
              <a:rPr lang="en-US" sz="3400" dirty="0" err="1">
                <a:latin typeface="Cambria"/>
                <a:cs typeface="Cambria"/>
              </a:rPr>
              <a:t>průběhu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sociální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evoluce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samy</a:t>
            </a:r>
            <a:r>
              <a:rPr lang="en-US" sz="3400" dirty="0">
                <a:latin typeface="Cambria"/>
                <a:cs typeface="Cambria"/>
              </a:rPr>
              <a:t> od </a:t>
            </a:r>
            <a:r>
              <a:rPr lang="en-US" sz="3400" dirty="0" err="1">
                <a:latin typeface="Cambria"/>
                <a:cs typeface="Cambria"/>
              </a:rPr>
              <a:t>sebe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prokazatelně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odlišily</a:t>
            </a:r>
            <a:r>
              <a:rPr lang="en-US" sz="3400" dirty="0">
                <a:latin typeface="Cambria"/>
                <a:cs typeface="Cambria"/>
              </a:rPr>
              <a:t>, </a:t>
            </a:r>
            <a:r>
              <a:rPr lang="en-US" sz="3400" dirty="0" err="1">
                <a:latin typeface="Cambria"/>
                <a:cs typeface="Cambria"/>
              </a:rPr>
              <a:t>leč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toto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oddělení</a:t>
            </a:r>
            <a:r>
              <a:rPr lang="en-US" sz="3400" dirty="0">
                <a:latin typeface="Cambria"/>
                <a:cs typeface="Cambria"/>
              </a:rPr>
              <a:t> je </a:t>
            </a:r>
            <a:r>
              <a:rPr lang="en-US" sz="3400" dirty="0" err="1">
                <a:latin typeface="Cambria"/>
                <a:cs typeface="Cambria"/>
              </a:rPr>
              <a:t>rozlišitelné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pouze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analyticky</a:t>
            </a:r>
            <a:r>
              <a:rPr lang="en-US" sz="3400" dirty="0">
                <a:latin typeface="Cambria"/>
                <a:cs typeface="Cambria"/>
              </a:rPr>
              <a:t> (s </a:t>
            </a:r>
            <a:r>
              <a:rPr lang="en-US" sz="3400" dirty="0" err="1">
                <a:latin typeface="Cambria"/>
                <a:cs typeface="Cambria"/>
              </a:rPr>
              <a:t>primátem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i="1" dirty="0" err="1">
                <a:latin typeface="Cambria"/>
                <a:cs typeface="Cambria"/>
              </a:rPr>
              <a:t>žitého</a:t>
            </a:r>
            <a:r>
              <a:rPr lang="en-US" sz="3400" i="1" dirty="0">
                <a:latin typeface="Cambria"/>
                <a:cs typeface="Cambria"/>
              </a:rPr>
              <a:t> </a:t>
            </a:r>
            <a:r>
              <a:rPr lang="en-US" sz="3400" i="1" dirty="0" err="1">
                <a:latin typeface="Cambria"/>
                <a:cs typeface="Cambria"/>
              </a:rPr>
              <a:t>světa</a:t>
            </a:r>
            <a:r>
              <a:rPr lang="en-US" sz="3400" dirty="0">
                <a:latin typeface="Cambria"/>
                <a:cs typeface="Cambria"/>
              </a:rPr>
              <a:t>).</a:t>
            </a:r>
          </a:p>
          <a:p>
            <a:pPr marL="0" indent="0">
              <a:buNone/>
            </a:pPr>
            <a:endParaRPr lang="cs-CZ" sz="3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400" dirty="0">
                <a:latin typeface="Cambria"/>
                <a:cs typeface="Cambria"/>
              </a:rPr>
              <a:t>David Lockwood – </a:t>
            </a:r>
            <a:r>
              <a:rPr lang="en-US" sz="3400" dirty="0" err="1">
                <a:latin typeface="Cambria"/>
                <a:cs typeface="Cambria"/>
              </a:rPr>
              <a:t>sociální</a:t>
            </a:r>
            <a:r>
              <a:rPr lang="en-US" sz="3400" dirty="0">
                <a:latin typeface="Cambria"/>
                <a:cs typeface="Cambria"/>
              </a:rPr>
              <a:t>/</a:t>
            </a:r>
            <a:r>
              <a:rPr lang="en-US" sz="3400" dirty="0" err="1">
                <a:latin typeface="Cambria"/>
                <a:cs typeface="Cambria"/>
              </a:rPr>
              <a:t>systémová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integrace</a:t>
            </a:r>
            <a:r>
              <a:rPr lang="en-US" sz="3400" dirty="0">
                <a:latin typeface="Cambria"/>
                <a:cs typeface="Cambria"/>
              </a:rPr>
              <a:t> </a:t>
            </a:r>
          </a:p>
          <a:p>
            <a:pPr marL="0" indent="0">
              <a:buNone/>
            </a:pPr>
            <a:endParaRPr lang="en-US" sz="3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400" dirty="0" err="1">
                <a:latin typeface="Cambria"/>
                <a:cs typeface="Cambria"/>
              </a:rPr>
              <a:t>konsensus</a:t>
            </a:r>
            <a:r>
              <a:rPr lang="en-US" sz="3400" dirty="0">
                <a:latin typeface="Cambria"/>
                <a:cs typeface="Cambria"/>
              </a:rPr>
              <a:t>/</a:t>
            </a:r>
            <a:r>
              <a:rPr lang="en-US" sz="3400" dirty="0" err="1">
                <a:latin typeface="Cambria"/>
                <a:cs typeface="Cambria"/>
              </a:rPr>
              <a:t>konflikt</a:t>
            </a:r>
            <a:r>
              <a:rPr lang="en-US" sz="3400" dirty="0">
                <a:latin typeface="Cambria"/>
                <a:cs typeface="Cambria"/>
              </a:rPr>
              <a:t> – v </a:t>
            </a:r>
            <a:r>
              <a:rPr lang="en-US" sz="3400" dirty="0" err="1">
                <a:latin typeface="Cambria"/>
                <a:cs typeface="Cambria"/>
              </a:rPr>
              <a:t>rovině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diferencovaných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sociálních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systémů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moderní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společnosti</a:t>
            </a:r>
            <a:r>
              <a:rPr lang="en-US" sz="3400" dirty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r>
              <a:rPr lang="en-US" sz="3400" dirty="0">
                <a:latin typeface="Cambria"/>
                <a:cs typeface="Cambria"/>
              </a:rPr>
              <a:t> </a:t>
            </a:r>
          </a:p>
          <a:p>
            <a:pPr marL="0" indent="0">
              <a:buNone/>
            </a:pPr>
            <a:r>
              <a:rPr lang="en-US" sz="3400" dirty="0">
                <a:latin typeface="Cambria"/>
                <a:cs typeface="Cambria"/>
              </a:rPr>
              <a:t>„</a:t>
            </a:r>
            <a:r>
              <a:rPr lang="en-US" sz="3400" dirty="0" err="1">
                <a:latin typeface="Cambria"/>
                <a:cs typeface="Cambria"/>
              </a:rPr>
              <a:t>sociální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integrace</a:t>
            </a:r>
            <a:r>
              <a:rPr lang="en-US" sz="3400" dirty="0">
                <a:latin typeface="Cambria"/>
                <a:cs typeface="Cambria"/>
              </a:rPr>
              <a:t>“ se </a:t>
            </a:r>
            <a:r>
              <a:rPr lang="en-US" sz="3400" dirty="0" err="1">
                <a:latin typeface="Cambria"/>
                <a:cs typeface="Cambria"/>
              </a:rPr>
              <a:t>dotýká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otázky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konfliktu</a:t>
            </a:r>
            <a:r>
              <a:rPr lang="en-US" sz="3400" dirty="0">
                <a:latin typeface="Cambria"/>
                <a:cs typeface="Cambria"/>
              </a:rPr>
              <a:t> a </a:t>
            </a:r>
            <a:r>
              <a:rPr lang="en-US" sz="3400" dirty="0" err="1">
                <a:latin typeface="Cambria"/>
                <a:cs typeface="Cambria"/>
              </a:rPr>
              <a:t>koheze</a:t>
            </a:r>
            <a:r>
              <a:rPr lang="en-US" sz="3400" dirty="0">
                <a:latin typeface="Cambria"/>
                <a:cs typeface="Cambria"/>
              </a:rPr>
              <a:t> z </a:t>
            </a:r>
            <a:r>
              <a:rPr lang="en-US" sz="3400" dirty="0" err="1">
                <a:latin typeface="Cambria"/>
                <a:cs typeface="Cambria"/>
              </a:rPr>
              <a:t>hlediska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sociálních</a:t>
            </a:r>
            <a:r>
              <a:rPr lang="en-US" sz="3400" dirty="0">
                <a:latin typeface="Cambria"/>
                <a:cs typeface="Cambria"/>
              </a:rPr>
              <a:t> a </a:t>
            </a:r>
            <a:r>
              <a:rPr lang="en-US" sz="3400" dirty="0" err="1">
                <a:latin typeface="Cambria"/>
                <a:cs typeface="Cambria"/>
              </a:rPr>
              <a:t>morálních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vztahů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ve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společnosti</a:t>
            </a:r>
            <a:r>
              <a:rPr lang="en-US" sz="3400" dirty="0">
                <a:latin typeface="Cambria"/>
                <a:cs typeface="Cambria"/>
              </a:rPr>
              <a:t> </a:t>
            </a:r>
          </a:p>
          <a:p>
            <a:pPr marL="0" indent="0">
              <a:buNone/>
            </a:pPr>
            <a:r>
              <a:rPr lang="en-US" sz="3400" dirty="0">
                <a:latin typeface="Cambria"/>
                <a:cs typeface="Cambria"/>
              </a:rPr>
              <a:t>„</a:t>
            </a:r>
            <a:r>
              <a:rPr lang="en-US" sz="3400" dirty="0" err="1">
                <a:latin typeface="Cambria"/>
                <a:cs typeface="Cambria"/>
              </a:rPr>
              <a:t>systémová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integrace</a:t>
            </a:r>
            <a:r>
              <a:rPr lang="en-US" sz="3400" dirty="0">
                <a:latin typeface="Cambria"/>
                <a:cs typeface="Cambria"/>
              </a:rPr>
              <a:t>“ z </a:t>
            </a:r>
            <a:r>
              <a:rPr lang="en-US" sz="3400" dirty="0" err="1">
                <a:latin typeface="Cambria"/>
                <a:cs typeface="Cambria"/>
              </a:rPr>
              <a:t>hlediska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jejích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institucionálních</a:t>
            </a:r>
            <a:r>
              <a:rPr lang="en-US" sz="3400" dirty="0">
                <a:latin typeface="Cambria"/>
                <a:cs typeface="Cambria"/>
              </a:rPr>
              <a:t> a </a:t>
            </a:r>
            <a:r>
              <a:rPr lang="en-US" sz="3400" dirty="0" err="1">
                <a:latin typeface="Cambria"/>
                <a:cs typeface="Cambria"/>
              </a:rPr>
              <a:t>ekonomických</a:t>
            </a:r>
            <a:r>
              <a:rPr lang="en-US" sz="3400" dirty="0">
                <a:latin typeface="Cambria"/>
                <a:cs typeface="Cambria"/>
              </a:rPr>
              <a:t> </a:t>
            </a:r>
            <a:r>
              <a:rPr lang="en-US" sz="3400" dirty="0" err="1">
                <a:latin typeface="Cambria"/>
                <a:cs typeface="Cambria"/>
              </a:rPr>
              <a:t>částí</a:t>
            </a:r>
            <a:r>
              <a:rPr lang="en-US" sz="3400" dirty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67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i="1" dirty="0" err="1">
                <a:latin typeface="Cambria"/>
                <a:cs typeface="Cambria"/>
              </a:rPr>
              <a:t>Teorie</a:t>
            </a:r>
            <a:r>
              <a:rPr lang="en-US" sz="2800" i="1" dirty="0">
                <a:latin typeface="Cambria"/>
                <a:cs typeface="Cambria"/>
              </a:rPr>
              <a:t> </a:t>
            </a:r>
            <a:r>
              <a:rPr lang="en-US" sz="2800" i="1" dirty="0" err="1">
                <a:latin typeface="Cambria"/>
                <a:cs typeface="Cambria"/>
              </a:rPr>
              <a:t>komunikativního</a:t>
            </a:r>
            <a:r>
              <a:rPr lang="en-US" sz="2800" i="1" dirty="0">
                <a:latin typeface="Cambria"/>
                <a:cs typeface="Cambria"/>
              </a:rPr>
              <a:t> </a:t>
            </a:r>
            <a:r>
              <a:rPr lang="en-US" sz="2800" i="1" dirty="0" err="1">
                <a:latin typeface="Cambria"/>
                <a:cs typeface="Cambria"/>
              </a:rPr>
              <a:t>jednání</a:t>
            </a:r>
            <a:r>
              <a:rPr lang="en-US" sz="2800" i="1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chce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znovu-vymezit</a:t>
            </a:r>
            <a:r>
              <a:rPr lang="en-US" sz="2800" dirty="0">
                <a:latin typeface="Cambria"/>
                <a:cs typeface="Cambria"/>
              </a:rPr>
              <a:t> standard </a:t>
            </a:r>
            <a:r>
              <a:rPr lang="en-US" sz="2800" dirty="0" err="1">
                <a:latin typeface="Cambria"/>
                <a:cs typeface="Cambria"/>
              </a:rPr>
              <a:t>racionality</a:t>
            </a:r>
            <a:r>
              <a:rPr lang="en-US" sz="2800" dirty="0">
                <a:latin typeface="Cambria"/>
                <a:cs typeface="Cambria"/>
              </a:rPr>
              <a:t> - </a:t>
            </a:r>
          </a:p>
          <a:p>
            <a:pPr marL="0" indent="0">
              <a:buNone/>
            </a:pPr>
            <a:endParaRPr lang="en-US" sz="28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800" dirty="0" err="1">
                <a:latin typeface="Cambria"/>
                <a:cs typeface="Cambria"/>
              </a:rPr>
              <a:t>prostřednictvím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analýzy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povahy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přirozeného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jazyka</a:t>
            </a:r>
            <a:r>
              <a:rPr lang="en-US" sz="2800" dirty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endParaRPr lang="en-US" sz="28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800" dirty="0" err="1">
                <a:latin typeface="Cambria"/>
                <a:cs typeface="Cambria"/>
              </a:rPr>
              <a:t>Racionalita</a:t>
            </a:r>
            <a:r>
              <a:rPr lang="en-US" sz="2800" dirty="0">
                <a:latin typeface="Cambria"/>
                <a:cs typeface="Cambria"/>
              </a:rPr>
              <a:t> je „</a:t>
            </a:r>
            <a:r>
              <a:rPr lang="en-US" sz="2800" dirty="0" err="1">
                <a:latin typeface="Cambria"/>
                <a:cs typeface="Cambria"/>
              </a:rPr>
              <a:t>hluboce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zakořeněná</a:t>
            </a:r>
            <a:r>
              <a:rPr lang="en-US" sz="2800" dirty="0">
                <a:latin typeface="Cambria"/>
                <a:cs typeface="Cambria"/>
              </a:rPr>
              <a:t> v </a:t>
            </a:r>
            <a:r>
              <a:rPr lang="en-US" sz="2800" dirty="0" err="1">
                <a:latin typeface="Cambria"/>
                <a:cs typeface="Cambria"/>
              </a:rPr>
              <a:t>samotné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struktuře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jednání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zaměřujícího</a:t>
            </a:r>
            <a:r>
              <a:rPr lang="en-US" sz="2800" dirty="0">
                <a:latin typeface="Cambria"/>
                <a:cs typeface="Cambria"/>
              </a:rPr>
              <a:t> se </a:t>
            </a:r>
            <a:r>
              <a:rPr lang="en-US" sz="2800" dirty="0" err="1">
                <a:latin typeface="Cambria"/>
                <a:cs typeface="Cambria"/>
              </a:rPr>
              <a:t>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dosahování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porozumění</a:t>
            </a:r>
            <a:r>
              <a:rPr lang="en-US" sz="2800" dirty="0">
                <a:latin typeface="Cambria"/>
                <a:cs typeface="Cambria"/>
              </a:rPr>
              <a:t>“ [1984: 130]. </a:t>
            </a:r>
          </a:p>
          <a:p>
            <a:pPr marL="0" indent="0">
              <a:buNone/>
            </a:pPr>
            <a:endParaRPr lang="cs-CZ" sz="28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2800" dirty="0" err="1">
                <a:latin typeface="Cambria"/>
                <a:cs typeface="Cambria"/>
              </a:rPr>
              <a:t>Komunikativně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dosažená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shoda</a:t>
            </a:r>
            <a:r>
              <a:rPr lang="en-US" sz="2800" dirty="0">
                <a:latin typeface="Cambria"/>
                <a:cs typeface="Cambria"/>
              </a:rPr>
              <a:t> … </a:t>
            </a:r>
            <a:r>
              <a:rPr lang="en-US" sz="2800" dirty="0" err="1">
                <a:latin typeface="Cambria"/>
                <a:cs typeface="Cambria"/>
              </a:rPr>
              <a:t>nemůže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být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vyvolána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pouze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prostřednictvím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vnějšího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vlivu</a:t>
            </a:r>
            <a:r>
              <a:rPr lang="en-US" sz="2800" dirty="0">
                <a:latin typeface="Cambria"/>
                <a:cs typeface="Cambria"/>
              </a:rPr>
              <a:t>; </a:t>
            </a:r>
            <a:r>
              <a:rPr lang="en-US" sz="2800" dirty="0" err="1">
                <a:latin typeface="Cambria"/>
                <a:cs typeface="Cambria"/>
              </a:rPr>
              <a:t>musí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být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zúčastněnými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akceptována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nebo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předpokládána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jako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platná</a:t>
            </a:r>
            <a:r>
              <a:rPr lang="en-US" sz="2800" dirty="0">
                <a:latin typeface="Cambria"/>
                <a:cs typeface="Cambria"/>
              </a:rPr>
              <a:t>“ [1984: 287].</a:t>
            </a:r>
          </a:p>
          <a:p>
            <a:pPr marL="0" indent="0">
              <a:buNone/>
            </a:pPr>
            <a:r>
              <a:rPr lang="en-US" sz="2800" dirty="0">
                <a:latin typeface="Cambria"/>
                <a:cs typeface="Cambria"/>
              </a:rPr>
              <a:t> </a:t>
            </a:r>
          </a:p>
          <a:p>
            <a:pPr marL="0" indent="0">
              <a:buNone/>
            </a:pPr>
            <a:r>
              <a:rPr lang="en-US" sz="2800" dirty="0" err="1">
                <a:latin typeface="Cambria"/>
                <a:cs typeface="Cambria"/>
              </a:rPr>
              <a:t>Porozumění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nemůže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být</a:t>
            </a:r>
            <a:r>
              <a:rPr lang="en-US" sz="2800" dirty="0">
                <a:latin typeface="Cambria"/>
                <a:cs typeface="Cambria"/>
              </a:rPr>
              <a:t> „</a:t>
            </a:r>
            <a:r>
              <a:rPr lang="en-US" sz="2800" dirty="0" err="1">
                <a:latin typeface="Cambria"/>
                <a:cs typeface="Cambria"/>
              </a:rPr>
              <a:t>normativně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připsáno</a:t>
            </a:r>
            <a:r>
              <a:rPr lang="en-US" sz="2800" dirty="0">
                <a:latin typeface="Cambria"/>
                <a:cs typeface="Cambria"/>
              </a:rPr>
              <a:t>“, </a:t>
            </a:r>
            <a:r>
              <a:rPr lang="en-US" sz="2800" dirty="0" err="1">
                <a:latin typeface="Cambria"/>
                <a:cs typeface="Cambria"/>
              </a:rPr>
              <a:t>dosahujeme</a:t>
            </a:r>
            <a:r>
              <a:rPr lang="en-US" sz="2800" dirty="0">
                <a:latin typeface="Cambria"/>
                <a:cs typeface="Cambria"/>
              </a:rPr>
              <a:t> je „</a:t>
            </a:r>
            <a:r>
              <a:rPr lang="en-US" sz="2800" dirty="0" err="1">
                <a:latin typeface="Cambria"/>
                <a:cs typeface="Cambria"/>
              </a:rPr>
              <a:t>komunikativně</a:t>
            </a:r>
            <a:r>
              <a:rPr lang="en-US" sz="2800" dirty="0">
                <a:latin typeface="Cambria"/>
                <a:cs typeface="Cambria"/>
              </a:rPr>
              <a:t>“ [</a:t>
            </a:r>
            <a:r>
              <a:rPr lang="en-US" sz="2800" dirty="0" err="1">
                <a:latin typeface="Cambria"/>
                <a:cs typeface="Cambria"/>
              </a:rPr>
              <a:t>viz</a:t>
            </a:r>
            <a:r>
              <a:rPr lang="en-US" sz="2800" dirty="0">
                <a:latin typeface="Cambria"/>
                <a:cs typeface="Cambria"/>
              </a:rPr>
              <a:t> 1987: 70].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96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600" i="1" dirty="0">
                <a:latin typeface="Cambria"/>
                <a:cs typeface="Cambria"/>
              </a:rPr>
              <a:t>Lingvistická koncepce jednání</a:t>
            </a:r>
          </a:p>
          <a:p>
            <a:pPr marL="0" indent="0">
              <a:buNone/>
            </a:pPr>
            <a:endParaRPr lang="en-US" sz="3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600" dirty="0" err="1">
                <a:latin typeface="Cambria"/>
                <a:cs typeface="Cambria"/>
              </a:rPr>
              <a:t>Cílem</a:t>
            </a:r>
            <a:r>
              <a:rPr lang="en-US" sz="3600" dirty="0">
                <a:latin typeface="Cambria"/>
                <a:cs typeface="Cambria"/>
              </a:rPr>
              <a:t> je </a:t>
            </a:r>
            <a:r>
              <a:rPr lang="en-US" sz="3600" dirty="0" err="1">
                <a:latin typeface="Cambria"/>
                <a:cs typeface="Cambria"/>
              </a:rPr>
              <a:t>překonat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b="1" dirty="0" err="1">
                <a:latin typeface="Cambria"/>
                <a:cs typeface="Cambria"/>
              </a:rPr>
              <a:t>weberovský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způsob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konceptualizace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endParaRPr lang="en-US" sz="36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3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600" dirty="0">
                <a:latin typeface="Cambria"/>
                <a:cs typeface="Cambria"/>
              </a:rPr>
              <a:t>Weber </a:t>
            </a:r>
            <a:r>
              <a:rPr lang="en-US" sz="3600" dirty="0" err="1">
                <a:latin typeface="Cambria"/>
                <a:cs typeface="Cambria"/>
              </a:rPr>
              <a:t>opomenul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komunikativní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dimenzi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r>
              <a:rPr lang="en-US" sz="3600" dirty="0">
                <a:latin typeface="Cambria"/>
                <a:cs typeface="Cambria"/>
              </a:rPr>
              <a:t> </a:t>
            </a:r>
          </a:p>
          <a:p>
            <a:pPr marL="0" indent="0">
              <a:buNone/>
            </a:pPr>
            <a:r>
              <a:rPr lang="en-US" sz="3600" dirty="0" err="1">
                <a:latin typeface="Cambria"/>
                <a:cs typeface="Cambria"/>
              </a:rPr>
              <a:t>přílišný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důraz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na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jeho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účelovou</a:t>
            </a:r>
            <a:r>
              <a:rPr lang="en-US" sz="3600" dirty="0">
                <a:latin typeface="Cambria"/>
                <a:cs typeface="Cambria"/>
              </a:rPr>
              <a:t>, </a:t>
            </a:r>
            <a:r>
              <a:rPr lang="en-US" sz="3600" dirty="0" err="1">
                <a:latin typeface="Cambria"/>
                <a:cs typeface="Cambria"/>
              </a:rPr>
              <a:t>intencionalistickou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dimenzi</a:t>
            </a:r>
            <a:r>
              <a:rPr lang="en-US" sz="3600" dirty="0">
                <a:latin typeface="Cambria"/>
                <a:cs typeface="Cambria"/>
              </a:rPr>
              <a:t>: </a:t>
            </a:r>
          </a:p>
          <a:p>
            <a:pPr marL="0" indent="0">
              <a:buNone/>
            </a:pPr>
            <a:endParaRPr lang="en-US" sz="3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600" dirty="0" err="1">
                <a:latin typeface="Cambria"/>
                <a:cs typeface="Cambria"/>
              </a:rPr>
              <a:t>porozumění</a:t>
            </a:r>
            <a:r>
              <a:rPr lang="en-US" sz="3600" dirty="0">
                <a:latin typeface="Cambria"/>
                <a:cs typeface="Cambria"/>
              </a:rPr>
              <a:t> v </a:t>
            </a:r>
            <a:r>
              <a:rPr lang="en-US" sz="3600" dirty="0" err="1">
                <a:latin typeface="Cambria"/>
                <a:cs typeface="Cambria"/>
              </a:rPr>
              <a:t>něm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aktéři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dosahují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účelově</a:t>
            </a:r>
            <a:r>
              <a:rPr lang="en-US" sz="3600" dirty="0">
                <a:latin typeface="Cambria"/>
                <a:cs typeface="Cambria"/>
              </a:rPr>
              <a:t> a </a:t>
            </a:r>
            <a:r>
              <a:rPr lang="en-US" sz="3600" dirty="0" err="1">
                <a:latin typeface="Cambria"/>
                <a:cs typeface="Cambria"/>
              </a:rPr>
              <a:t>jejich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r>
              <a:rPr lang="en-US" sz="3600" dirty="0">
                <a:latin typeface="Cambria"/>
                <a:cs typeface="Cambria"/>
              </a:rPr>
              <a:t> je </a:t>
            </a:r>
            <a:r>
              <a:rPr lang="en-US" sz="3600" dirty="0" err="1">
                <a:latin typeface="Cambria"/>
                <a:cs typeface="Cambria"/>
              </a:rPr>
              <a:t>racionalizováno</a:t>
            </a:r>
            <a:r>
              <a:rPr lang="en-US" sz="3600" dirty="0">
                <a:latin typeface="Cambria"/>
                <a:cs typeface="Cambria"/>
              </a:rPr>
              <a:t> z </a:t>
            </a:r>
            <a:r>
              <a:rPr lang="en-US" sz="3600" dirty="0" err="1">
                <a:latin typeface="Cambria"/>
                <a:cs typeface="Cambria"/>
              </a:rPr>
              <a:t>hlediska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prostředků</a:t>
            </a:r>
            <a:r>
              <a:rPr lang="en-US" sz="3600" dirty="0">
                <a:latin typeface="Cambria"/>
                <a:cs typeface="Cambria"/>
              </a:rPr>
              <a:t> a </a:t>
            </a:r>
            <a:r>
              <a:rPr lang="en-US" sz="3600" dirty="0" err="1">
                <a:latin typeface="Cambria"/>
                <a:cs typeface="Cambria"/>
              </a:rPr>
              <a:t>cílů</a:t>
            </a:r>
            <a:r>
              <a:rPr lang="en-US" sz="3600" dirty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latin typeface="Cambria"/>
                <a:cs typeface="Cambria"/>
              </a:rPr>
              <a:t> </a:t>
            </a:r>
          </a:p>
          <a:p>
            <a:pPr marL="0" indent="0">
              <a:buNone/>
            </a:pPr>
            <a:r>
              <a:rPr lang="en-US" sz="3600" dirty="0" err="1">
                <a:latin typeface="Cambria"/>
                <a:cs typeface="Cambria"/>
              </a:rPr>
              <a:t>Komunikativní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r>
              <a:rPr lang="en-US" sz="3600" dirty="0">
                <a:latin typeface="Cambria"/>
                <a:cs typeface="Cambria"/>
              </a:rPr>
              <a:t>, </a:t>
            </a:r>
            <a:r>
              <a:rPr lang="en-US" sz="3600" dirty="0" err="1">
                <a:latin typeface="Cambria"/>
                <a:cs typeface="Cambria"/>
              </a:rPr>
              <a:t>jež</a:t>
            </a:r>
            <a:r>
              <a:rPr lang="en-US" sz="3600" dirty="0">
                <a:latin typeface="Cambria"/>
                <a:cs typeface="Cambria"/>
              </a:rPr>
              <a:t> se </a:t>
            </a:r>
            <a:r>
              <a:rPr lang="en-US" sz="3600" dirty="0" err="1">
                <a:latin typeface="Cambria"/>
                <a:cs typeface="Cambria"/>
              </a:rPr>
              <a:t>ve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svém</a:t>
            </a:r>
            <a:r>
              <a:rPr lang="en-US" sz="3600" dirty="0">
                <a:latin typeface="Cambria"/>
                <a:cs typeface="Cambria"/>
              </a:rPr>
              <a:t> „</a:t>
            </a:r>
            <a:r>
              <a:rPr lang="en-US" sz="3600" dirty="0" err="1">
                <a:latin typeface="Cambria"/>
                <a:cs typeface="Cambria"/>
              </a:rPr>
              <a:t>čistém</a:t>
            </a:r>
            <a:r>
              <a:rPr lang="en-US" sz="3600" dirty="0">
                <a:latin typeface="Cambria"/>
                <a:cs typeface="Cambria"/>
              </a:rPr>
              <a:t>“ </a:t>
            </a:r>
            <a:r>
              <a:rPr lang="en-US" sz="3600" dirty="0" err="1">
                <a:latin typeface="Cambria"/>
                <a:cs typeface="Cambria"/>
              </a:rPr>
              <a:t>typu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váže</a:t>
            </a:r>
            <a:r>
              <a:rPr lang="en-US" sz="3600" dirty="0">
                <a:latin typeface="Cambria"/>
                <a:cs typeface="Cambria"/>
              </a:rPr>
              <a:t> k </a:t>
            </a:r>
            <a:r>
              <a:rPr lang="en-US" sz="3600" i="1" dirty="0" err="1">
                <a:latin typeface="Cambria"/>
                <a:cs typeface="Cambria"/>
              </a:rPr>
              <a:t>žitému</a:t>
            </a:r>
            <a:r>
              <a:rPr lang="en-US" sz="3600" i="1" dirty="0">
                <a:latin typeface="Cambria"/>
                <a:cs typeface="Cambria"/>
              </a:rPr>
              <a:t> </a:t>
            </a:r>
            <a:r>
              <a:rPr lang="en-US" sz="3600" i="1" dirty="0" err="1">
                <a:latin typeface="Cambria"/>
                <a:cs typeface="Cambria"/>
              </a:rPr>
              <a:t>světu</a:t>
            </a:r>
            <a:r>
              <a:rPr lang="en-US" sz="3600" dirty="0">
                <a:latin typeface="Cambria"/>
                <a:cs typeface="Cambria"/>
              </a:rPr>
              <a:t>, </a:t>
            </a:r>
            <a:r>
              <a:rPr lang="en-US" sz="3600" dirty="0" err="1">
                <a:latin typeface="Cambria"/>
                <a:cs typeface="Cambria"/>
              </a:rPr>
              <a:t>má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odlišnou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strukturu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než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instrumentální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uplatňující</a:t>
            </a:r>
            <a:r>
              <a:rPr lang="en-US" sz="3600" dirty="0">
                <a:latin typeface="Cambria"/>
                <a:cs typeface="Cambria"/>
              </a:rPr>
              <a:t> se </a:t>
            </a:r>
            <a:r>
              <a:rPr lang="en-US" sz="3600" dirty="0" err="1">
                <a:latin typeface="Cambria"/>
                <a:cs typeface="Cambria"/>
              </a:rPr>
              <a:t>zejména</a:t>
            </a:r>
            <a:r>
              <a:rPr lang="en-US" sz="3600" dirty="0">
                <a:latin typeface="Cambria"/>
                <a:cs typeface="Cambria"/>
              </a:rPr>
              <a:t> v </a:t>
            </a:r>
            <a:r>
              <a:rPr lang="en-US" sz="3600" dirty="0" err="1">
                <a:latin typeface="Cambria"/>
                <a:cs typeface="Cambria"/>
              </a:rPr>
              <a:t>logice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i="1" dirty="0" err="1">
                <a:latin typeface="Cambria"/>
                <a:cs typeface="Cambria"/>
              </a:rPr>
              <a:t>systému</a:t>
            </a:r>
            <a:r>
              <a:rPr lang="en-US" sz="3600" dirty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endParaRPr lang="en-US" sz="36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600" dirty="0">
                <a:latin typeface="Cambria"/>
                <a:cs typeface="Cambria"/>
              </a:rPr>
              <a:t>Z </a:t>
            </a:r>
            <a:r>
              <a:rPr lang="en-US" sz="3600" dirty="0" err="1">
                <a:latin typeface="Cambria"/>
                <a:cs typeface="Cambria"/>
              </a:rPr>
              <a:t>perspektivy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aktéra</a:t>
            </a:r>
            <a:r>
              <a:rPr lang="en-US" sz="3600" dirty="0">
                <a:latin typeface="Cambria"/>
                <a:cs typeface="Cambria"/>
              </a:rPr>
              <a:t> se </a:t>
            </a:r>
            <a:r>
              <a:rPr lang="en-US" sz="3600" dirty="0" err="1">
                <a:latin typeface="Cambria"/>
                <a:cs typeface="Cambria"/>
              </a:rPr>
              <a:t>jeho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b="1" dirty="0" err="1">
                <a:latin typeface="Cambria"/>
                <a:cs typeface="Cambria"/>
              </a:rPr>
              <a:t>rozpadá</a:t>
            </a:r>
            <a:r>
              <a:rPr lang="en-US" sz="3600" b="1" dirty="0">
                <a:latin typeface="Cambria"/>
                <a:cs typeface="Cambria"/>
              </a:rPr>
              <a:t> do </a:t>
            </a:r>
            <a:r>
              <a:rPr lang="en-US" sz="3600" b="1" dirty="0" err="1">
                <a:latin typeface="Cambria"/>
                <a:cs typeface="Cambria"/>
              </a:rPr>
              <a:t>dvou</a:t>
            </a:r>
            <a:r>
              <a:rPr lang="en-US" sz="3600" b="1" dirty="0">
                <a:latin typeface="Cambria"/>
                <a:cs typeface="Cambria"/>
              </a:rPr>
              <a:t> </a:t>
            </a:r>
            <a:r>
              <a:rPr lang="en-US" sz="3600" b="1" dirty="0" err="1">
                <a:latin typeface="Cambria"/>
                <a:cs typeface="Cambria"/>
              </a:rPr>
              <a:t>oddělených</a:t>
            </a:r>
            <a:r>
              <a:rPr lang="en-US" sz="3600" b="1" dirty="0">
                <a:latin typeface="Cambria"/>
                <a:cs typeface="Cambria"/>
              </a:rPr>
              <a:t> (</a:t>
            </a:r>
            <a:r>
              <a:rPr lang="en-US" sz="3600" b="1" dirty="0" err="1">
                <a:latin typeface="Cambria"/>
                <a:cs typeface="Cambria"/>
              </a:rPr>
              <a:t>racionálních</a:t>
            </a:r>
            <a:r>
              <a:rPr lang="en-US" sz="3600" b="1" dirty="0">
                <a:latin typeface="Cambria"/>
                <a:cs typeface="Cambria"/>
              </a:rPr>
              <a:t>) </a:t>
            </a:r>
            <a:r>
              <a:rPr lang="en-US" sz="3600" b="1" dirty="0" err="1">
                <a:latin typeface="Cambria"/>
                <a:cs typeface="Cambria"/>
              </a:rPr>
              <a:t>světů</a:t>
            </a:r>
            <a:r>
              <a:rPr lang="en-US" sz="3600" dirty="0">
                <a:latin typeface="Cambria"/>
                <a:cs typeface="Cambria"/>
              </a:rPr>
              <a:t>, do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i="1" dirty="0" err="1">
                <a:latin typeface="Cambria"/>
                <a:cs typeface="Cambria"/>
              </a:rPr>
              <a:t>žitého</a:t>
            </a:r>
            <a:r>
              <a:rPr lang="en-US" sz="3600" i="1" dirty="0">
                <a:latin typeface="Cambria"/>
                <a:cs typeface="Cambria"/>
              </a:rPr>
              <a:t> </a:t>
            </a:r>
            <a:r>
              <a:rPr lang="en-US" sz="3600" i="1" dirty="0" err="1">
                <a:latin typeface="Cambria"/>
                <a:cs typeface="Cambria"/>
              </a:rPr>
              <a:t>světa</a:t>
            </a:r>
            <a:r>
              <a:rPr lang="en-US" sz="3600" dirty="0">
                <a:latin typeface="Cambria"/>
                <a:cs typeface="Cambria"/>
              </a:rPr>
              <a:t>, </a:t>
            </a:r>
            <a:r>
              <a:rPr lang="en-US" sz="3600" dirty="0" err="1">
                <a:latin typeface="Cambria"/>
                <a:cs typeface="Cambria"/>
              </a:rPr>
              <a:t>jehož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racionalizace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dosahuje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komunikativně</a:t>
            </a:r>
            <a:r>
              <a:rPr lang="en-US" sz="3600" dirty="0">
                <a:latin typeface="Cambria"/>
                <a:cs typeface="Cambria"/>
              </a:rPr>
              <a:t> a </a:t>
            </a:r>
            <a:r>
              <a:rPr lang="en-US" sz="3600" dirty="0" err="1">
                <a:latin typeface="Cambria"/>
                <a:cs typeface="Cambria"/>
              </a:rPr>
              <a:t>jednání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i="1" dirty="0" err="1">
                <a:latin typeface="Cambria"/>
                <a:cs typeface="Cambria"/>
              </a:rPr>
              <a:t>systému</a:t>
            </a:r>
            <a:r>
              <a:rPr lang="en-US" sz="3600" dirty="0">
                <a:latin typeface="Cambria"/>
                <a:cs typeface="Cambria"/>
              </a:rPr>
              <a:t>, </a:t>
            </a:r>
            <a:r>
              <a:rPr lang="en-US" sz="3600" dirty="0" err="1">
                <a:latin typeface="Cambria"/>
                <a:cs typeface="Cambria"/>
              </a:rPr>
              <a:t>jehož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racionalizace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dosahuje</a:t>
            </a:r>
            <a:r>
              <a:rPr lang="en-US" sz="3600" dirty="0">
                <a:latin typeface="Cambria"/>
                <a:cs typeface="Cambria"/>
              </a:rPr>
              <a:t> </a:t>
            </a:r>
            <a:r>
              <a:rPr lang="en-US" sz="3600" dirty="0" err="1">
                <a:latin typeface="Cambria"/>
                <a:cs typeface="Cambria"/>
              </a:rPr>
              <a:t>instrumentálně</a:t>
            </a:r>
            <a:r>
              <a:rPr lang="en-US" sz="3600" dirty="0">
                <a:latin typeface="Cambria"/>
                <a:cs typeface="Cambria"/>
              </a:rPr>
              <a:t> (</a:t>
            </a:r>
            <a:r>
              <a:rPr lang="en-US" sz="3600" dirty="0" err="1">
                <a:latin typeface="Cambria"/>
                <a:cs typeface="Cambria"/>
              </a:rPr>
              <a:t>účelově</a:t>
            </a:r>
            <a:r>
              <a:rPr lang="en-US" sz="3600" dirty="0">
                <a:latin typeface="Cambria"/>
                <a:cs typeface="Cambria"/>
              </a:rPr>
              <a:t>, </a:t>
            </a:r>
            <a:r>
              <a:rPr lang="en-US" sz="3600" dirty="0" err="1">
                <a:latin typeface="Cambria"/>
                <a:cs typeface="Cambria"/>
              </a:rPr>
              <a:t>strategicky</a:t>
            </a:r>
            <a:r>
              <a:rPr lang="en-US" sz="3600" dirty="0">
                <a:latin typeface="Cambria"/>
                <a:cs typeface="Cambria"/>
              </a:rPr>
              <a:t>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37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>
                <a:latin typeface="Cambria"/>
                <a:cs typeface="Cambria"/>
              </a:rPr>
              <a:t>Čtyři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typy</a:t>
            </a:r>
            <a:r>
              <a:rPr lang="en-US" dirty="0">
                <a:latin typeface="Cambria"/>
                <a:cs typeface="Cambria"/>
              </a:rPr>
              <a:t> (</a:t>
            </a:r>
            <a:r>
              <a:rPr lang="en-US" dirty="0" err="1">
                <a:latin typeface="Cambria"/>
                <a:cs typeface="Cambria"/>
              </a:rPr>
              <a:t>modely</a:t>
            </a:r>
            <a:r>
              <a:rPr lang="en-US" dirty="0">
                <a:latin typeface="Cambria"/>
                <a:cs typeface="Cambria"/>
              </a:rPr>
              <a:t>)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: </a:t>
            </a:r>
          </a:p>
          <a:p>
            <a:r>
              <a:rPr lang="en-US" dirty="0">
                <a:latin typeface="Cambria"/>
                <a:cs typeface="Cambria"/>
              </a:rPr>
              <a:t>1) </a:t>
            </a:r>
            <a:r>
              <a:rPr lang="en-US" b="1" dirty="0" err="1">
                <a:latin typeface="Cambria"/>
                <a:cs typeface="Cambria"/>
              </a:rPr>
              <a:t>teleologické</a:t>
            </a:r>
            <a:r>
              <a:rPr lang="en-US" dirty="0">
                <a:latin typeface="Cambria"/>
                <a:cs typeface="Cambria"/>
              </a:rPr>
              <a:t>, v </a:t>
            </a:r>
            <a:r>
              <a:rPr lang="en-US" dirty="0" err="1">
                <a:latin typeface="Cambria"/>
                <a:cs typeface="Cambria"/>
              </a:rPr>
              <a:t>jehož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případě</a:t>
            </a:r>
            <a:r>
              <a:rPr lang="en-US" dirty="0">
                <a:latin typeface="Cambria"/>
                <a:cs typeface="Cambria"/>
              </a:rPr>
              <a:t> se „u [</a:t>
            </a:r>
            <a:r>
              <a:rPr lang="en-US" dirty="0" err="1">
                <a:latin typeface="Cambria"/>
                <a:cs typeface="Cambria"/>
              </a:rPr>
              <a:t>jednotlivého</a:t>
            </a:r>
            <a:r>
              <a:rPr lang="en-US" dirty="0">
                <a:latin typeface="Cambria"/>
                <a:cs typeface="Cambria"/>
              </a:rPr>
              <a:t>] </a:t>
            </a:r>
            <a:r>
              <a:rPr lang="en-US" dirty="0" err="1">
                <a:latin typeface="Cambria"/>
                <a:cs typeface="Cambria"/>
              </a:rPr>
              <a:t>aktéra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předpokládá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že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volí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zvažuje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prostředky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cíle</a:t>
            </a:r>
            <a:r>
              <a:rPr lang="en-US" dirty="0">
                <a:latin typeface="Cambria"/>
                <a:cs typeface="Cambria"/>
              </a:rPr>
              <a:t> z </a:t>
            </a:r>
            <a:r>
              <a:rPr lang="en-US" dirty="0" err="1">
                <a:latin typeface="Cambria"/>
                <a:cs typeface="Cambria"/>
              </a:rPr>
              <a:t>hlediska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maximalizace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jejich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užitečnosti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nebo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očekávání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jejich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užitečnosti</a:t>
            </a:r>
            <a:r>
              <a:rPr lang="en-US" dirty="0">
                <a:latin typeface="Cambria"/>
                <a:cs typeface="Cambria"/>
              </a:rPr>
              <a:t>“. </a:t>
            </a:r>
            <a:r>
              <a:rPr lang="en-US" b="1" dirty="0" err="1">
                <a:latin typeface="Cambria"/>
                <a:cs typeface="Cambria"/>
              </a:rPr>
              <a:t>Centrálním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pojmem</a:t>
            </a:r>
            <a:r>
              <a:rPr lang="en-US" b="1" dirty="0">
                <a:latin typeface="Cambria"/>
                <a:cs typeface="Cambria"/>
              </a:rPr>
              <a:t>, </a:t>
            </a:r>
            <a:r>
              <a:rPr lang="en-US" b="1" dirty="0" err="1">
                <a:latin typeface="Cambria"/>
                <a:cs typeface="Cambria"/>
              </a:rPr>
              <a:t>jenž</a:t>
            </a:r>
            <a:r>
              <a:rPr lang="en-US" b="1" dirty="0">
                <a:latin typeface="Cambria"/>
                <a:cs typeface="Cambria"/>
              </a:rPr>
              <a:t> se </a:t>
            </a:r>
            <a:r>
              <a:rPr lang="en-US" b="1" dirty="0" err="1">
                <a:latin typeface="Cambria"/>
                <a:cs typeface="Cambria"/>
              </a:rPr>
              <a:t>váže</a:t>
            </a:r>
            <a:r>
              <a:rPr lang="en-US" b="1" dirty="0">
                <a:latin typeface="Cambria"/>
                <a:cs typeface="Cambria"/>
              </a:rPr>
              <a:t> k </a:t>
            </a:r>
            <a:r>
              <a:rPr lang="en-US" b="1" dirty="0" err="1">
                <a:latin typeface="Cambria"/>
                <a:cs typeface="Cambria"/>
              </a:rPr>
              <a:t>teleologickému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jednání</a:t>
            </a:r>
            <a:r>
              <a:rPr lang="en-US" b="1" dirty="0">
                <a:latin typeface="Cambria"/>
                <a:cs typeface="Cambria"/>
              </a:rPr>
              <a:t>, je </a:t>
            </a:r>
            <a:r>
              <a:rPr lang="en-US" b="1" i="1" dirty="0" err="1">
                <a:latin typeface="Cambria"/>
                <a:cs typeface="Cambria"/>
              </a:rPr>
              <a:t>rozhodnutí</a:t>
            </a:r>
            <a:r>
              <a:rPr lang="en-US" b="1" dirty="0">
                <a:latin typeface="Cambria"/>
                <a:cs typeface="Cambria"/>
              </a:rPr>
              <a:t>;</a:t>
            </a:r>
            <a:r>
              <a:rPr lang="en-US" dirty="0">
                <a:latin typeface="Cambria"/>
                <a:cs typeface="Cambria"/>
              </a:rPr>
              <a:t> </a:t>
            </a:r>
          </a:p>
          <a:p>
            <a:r>
              <a:rPr lang="en-US" dirty="0">
                <a:latin typeface="Cambria"/>
                <a:cs typeface="Cambria"/>
              </a:rPr>
              <a:t>2) </a:t>
            </a:r>
            <a:r>
              <a:rPr lang="en-US" b="1" dirty="0" err="1">
                <a:latin typeface="Cambria"/>
                <a:cs typeface="Cambria"/>
              </a:rPr>
              <a:t>normativně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regulované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jež</a:t>
            </a:r>
            <a:r>
              <a:rPr lang="en-US" dirty="0">
                <a:latin typeface="Cambria"/>
                <a:cs typeface="Cambria"/>
              </a:rPr>
              <a:t> se </a:t>
            </a:r>
            <a:r>
              <a:rPr lang="en-US" dirty="0" err="1">
                <a:latin typeface="Cambria"/>
                <a:cs typeface="Cambria"/>
              </a:rPr>
              <a:t>vztahuje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na</a:t>
            </a:r>
            <a:r>
              <a:rPr lang="en-US" dirty="0">
                <a:latin typeface="Cambria"/>
                <a:cs typeface="Cambria"/>
              </a:rPr>
              <a:t> „</a:t>
            </a:r>
            <a:r>
              <a:rPr lang="en-US" dirty="0" err="1">
                <a:latin typeface="Cambria"/>
                <a:cs typeface="Cambria"/>
              </a:rPr>
              <a:t>členy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skupiny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kteří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svá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zaměřují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na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sdílené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hodnoty</a:t>
            </a:r>
            <a:r>
              <a:rPr lang="en-US" dirty="0">
                <a:latin typeface="Cambria"/>
                <a:cs typeface="Cambria"/>
              </a:rPr>
              <a:t>“. </a:t>
            </a:r>
            <a:r>
              <a:rPr lang="en-US" dirty="0" err="1">
                <a:latin typeface="Cambria"/>
                <a:cs typeface="Cambria"/>
              </a:rPr>
              <a:t>Centrální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pojem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b="1" i="1" dirty="0" err="1">
                <a:latin typeface="Cambria"/>
                <a:cs typeface="Cambria"/>
              </a:rPr>
              <a:t>vyhovění</a:t>
            </a:r>
            <a:r>
              <a:rPr lang="en-US" b="1" i="1" dirty="0">
                <a:latin typeface="Cambria"/>
                <a:cs typeface="Cambria"/>
              </a:rPr>
              <a:t> </a:t>
            </a:r>
            <a:r>
              <a:rPr lang="en-US" b="1" i="1" dirty="0" err="1">
                <a:latin typeface="Cambria"/>
                <a:cs typeface="Cambria"/>
              </a:rPr>
              <a:t>normě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směřuje</a:t>
            </a:r>
            <a:r>
              <a:rPr lang="en-US" dirty="0">
                <a:latin typeface="Cambria"/>
                <a:cs typeface="Cambria"/>
              </a:rPr>
              <a:t> k „</a:t>
            </a:r>
            <a:r>
              <a:rPr lang="en-US" dirty="0" err="1">
                <a:latin typeface="Cambria"/>
                <a:cs typeface="Cambria"/>
              </a:rPr>
              <a:t>naplnění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zobecnělého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očekávání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chování</a:t>
            </a:r>
            <a:r>
              <a:rPr lang="en-US" dirty="0">
                <a:latin typeface="Cambria"/>
                <a:cs typeface="Cambria"/>
              </a:rPr>
              <a:t>“; </a:t>
            </a:r>
          </a:p>
          <a:p>
            <a:r>
              <a:rPr lang="en-US" dirty="0">
                <a:latin typeface="Cambria"/>
                <a:cs typeface="Cambria"/>
              </a:rPr>
              <a:t>3) </a:t>
            </a:r>
            <a:r>
              <a:rPr lang="en-US" b="1" dirty="0" err="1">
                <a:latin typeface="Cambria"/>
                <a:cs typeface="Cambria"/>
              </a:rPr>
              <a:t>dramaturgické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jež</a:t>
            </a:r>
            <a:r>
              <a:rPr lang="en-US" dirty="0">
                <a:latin typeface="Cambria"/>
                <a:cs typeface="Cambria"/>
              </a:rPr>
              <a:t> se </a:t>
            </a:r>
            <a:r>
              <a:rPr lang="en-US" dirty="0" err="1">
                <a:latin typeface="Cambria"/>
                <a:cs typeface="Cambria"/>
              </a:rPr>
              <a:t>nevztahuje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ani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na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osamoceného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aktéra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ani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na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člena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sociální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skupiny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nýbrž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na</a:t>
            </a:r>
            <a:r>
              <a:rPr lang="en-US" dirty="0">
                <a:latin typeface="Cambria"/>
                <a:cs typeface="Cambria"/>
              </a:rPr>
              <a:t> „</a:t>
            </a:r>
            <a:r>
              <a:rPr lang="en-US" dirty="0" err="1">
                <a:latin typeface="Cambria"/>
                <a:cs typeface="Cambria"/>
              </a:rPr>
              <a:t>účastníky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interakce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kteří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jeden</a:t>
            </a:r>
            <a:r>
              <a:rPr lang="en-US" dirty="0">
                <a:latin typeface="Cambria"/>
                <a:cs typeface="Cambria"/>
              </a:rPr>
              <a:t> pro </a:t>
            </a:r>
            <a:r>
              <a:rPr lang="en-US" dirty="0" err="1">
                <a:latin typeface="Cambria"/>
                <a:cs typeface="Cambria"/>
              </a:rPr>
              <a:t>druhého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vytvářejí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publikum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kteří</a:t>
            </a:r>
            <a:r>
              <a:rPr lang="en-US" dirty="0">
                <a:latin typeface="Cambria"/>
                <a:cs typeface="Cambria"/>
              </a:rPr>
              <a:t> se </a:t>
            </a:r>
            <a:r>
              <a:rPr lang="en-US" dirty="0" err="1">
                <a:latin typeface="Cambria"/>
                <a:cs typeface="Cambria"/>
              </a:rPr>
              <a:t>jeden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před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druhým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sami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prezentují</a:t>
            </a:r>
            <a:r>
              <a:rPr lang="en-US" dirty="0">
                <a:latin typeface="Cambria"/>
                <a:cs typeface="Cambria"/>
              </a:rPr>
              <a:t>“. </a:t>
            </a:r>
            <a:r>
              <a:rPr lang="en-US" b="1" dirty="0" err="1">
                <a:latin typeface="Cambria"/>
                <a:cs typeface="Cambria"/>
              </a:rPr>
              <a:t>Centrálním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pojmem</a:t>
            </a:r>
            <a:r>
              <a:rPr lang="en-US" b="1" dirty="0">
                <a:latin typeface="Cambria"/>
                <a:cs typeface="Cambria"/>
              </a:rPr>
              <a:t> je </a:t>
            </a:r>
            <a:r>
              <a:rPr lang="en-US" b="1" dirty="0" err="1">
                <a:latin typeface="Cambria"/>
                <a:cs typeface="Cambria"/>
              </a:rPr>
              <a:t>Goffmanův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koncept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i="1" dirty="0" err="1">
                <a:latin typeface="Cambria"/>
                <a:cs typeface="Cambria"/>
              </a:rPr>
              <a:t>prezentace</a:t>
            </a:r>
            <a:r>
              <a:rPr lang="en-US" b="1" i="1" dirty="0">
                <a:latin typeface="Cambria"/>
                <a:cs typeface="Cambria"/>
              </a:rPr>
              <a:t> </a:t>
            </a:r>
            <a:r>
              <a:rPr lang="en-US" b="1" i="1" dirty="0" err="1">
                <a:latin typeface="Cambria"/>
                <a:cs typeface="Cambria"/>
              </a:rPr>
              <a:t>vlastního</a:t>
            </a:r>
            <a:r>
              <a:rPr lang="en-US" b="1" i="1" dirty="0">
                <a:latin typeface="Cambria"/>
                <a:cs typeface="Cambria"/>
              </a:rPr>
              <a:t> </a:t>
            </a:r>
            <a:r>
              <a:rPr lang="en-US" b="1" i="1" dirty="0" err="1">
                <a:latin typeface="Cambria"/>
                <a:cs typeface="Cambria"/>
              </a:rPr>
              <a:t>já</a:t>
            </a:r>
            <a:r>
              <a:rPr lang="en-US" b="1" dirty="0">
                <a:latin typeface="Cambria"/>
                <a:cs typeface="Cambria"/>
              </a:rPr>
              <a:t>.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Tento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typ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 se </a:t>
            </a:r>
            <a:r>
              <a:rPr lang="en-US" dirty="0" err="1">
                <a:latin typeface="Cambria"/>
                <a:cs typeface="Cambria"/>
              </a:rPr>
              <a:t>uplatňuje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fenomenologicky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zaměřených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popisech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interakce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nicméně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dosud</a:t>
            </a:r>
            <a:r>
              <a:rPr lang="en-US" dirty="0">
                <a:latin typeface="Cambria"/>
                <a:cs typeface="Cambria"/>
              </a:rPr>
              <a:t> „</a:t>
            </a:r>
            <a:r>
              <a:rPr lang="en-US" dirty="0" err="1">
                <a:latin typeface="Cambria"/>
                <a:cs typeface="Cambria"/>
              </a:rPr>
              <a:t>nebyl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rozvinut</a:t>
            </a:r>
            <a:r>
              <a:rPr lang="en-US" dirty="0">
                <a:latin typeface="Cambria"/>
                <a:cs typeface="Cambria"/>
              </a:rPr>
              <a:t> do </a:t>
            </a:r>
            <a:r>
              <a:rPr lang="en-US" dirty="0" err="1">
                <a:latin typeface="Cambria"/>
                <a:cs typeface="Cambria"/>
              </a:rPr>
              <a:t>teoreticky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zobecňujícího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přístupu</a:t>
            </a:r>
            <a:r>
              <a:rPr lang="en-US" dirty="0">
                <a:latin typeface="Cambria"/>
                <a:cs typeface="Cambria"/>
              </a:rPr>
              <a:t>“; </a:t>
            </a:r>
          </a:p>
          <a:p>
            <a:r>
              <a:rPr lang="en-US" dirty="0">
                <a:latin typeface="Cambria"/>
                <a:cs typeface="Cambria"/>
              </a:rPr>
              <a:t>4) </a:t>
            </a:r>
            <a:r>
              <a:rPr lang="en-US" b="1" dirty="0" err="1">
                <a:latin typeface="Cambria"/>
                <a:cs typeface="Cambria"/>
              </a:rPr>
              <a:t>komunikativní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jež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odkazuje</a:t>
            </a:r>
            <a:r>
              <a:rPr lang="en-US" dirty="0">
                <a:latin typeface="Cambria"/>
                <a:cs typeface="Cambria"/>
              </a:rPr>
              <a:t> k „</a:t>
            </a:r>
            <a:r>
              <a:rPr lang="en-US" dirty="0" err="1">
                <a:latin typeface="Cambria"/>
                <a:cs typeface="Cambria"/>
              </a:rPr>
              <a:t>interakci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přinejmenším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dvou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subjektů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kteří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jsou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schopni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řeči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… [a] </a:t>
            </a:r>
            <a:r>
              <a:rPr lang="en-US" dirty="0" err="1">
                <a:latin typeface="Cambria"/>
                <a:cs typeface="Cambria"/>
              </a:rPr>
              <a:t>usilují</a:t>
            </a:r>
            <a:r>
              <a:rPr lang="en-US" dirty="0">
                <a:latin typeface="Cambria"/>
                <a:cs typeface="Cambria"/>
              </a:rPr>
              <a:t> o </a:t>
            </a:r>
            <a:r>
              <a:rPr lang="en-US" dirty="0" err="1">
                <a:latin typeface="Cambria"/>
                <a:cs typeface="Cambria"/>
              </a:rPr>
              <a:t>dosažení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porozumění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vztahu</a:t>
            </a:r>
            <a:r>
              <a:rPr lang="en-US" dirty="0">
                <a:latin typeface="Cambria"/>
                <a:cs typeface="Cambria"/>
              </a:rPr>
              <a:t> k </a:t>
            </a:r>
            <a:r>
              <a:rPr lang="en-US" dirty="0" err="1">
                <a:latin typeface="Cambria"/>
                <a:cs typeface="Cambria"/>
              </a:rPr>
              <a:t>situaci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svým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plánům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aby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svá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koordinovali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prostřednictvím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shody</a:t>
            </a:r>
            <a:r>
              <a:rPr lang="en-US" dirty="0">
                <a:latin typeface="Cambria"/>
                <a:cs typeface="Cambria"/>
              </a:rPr>
              <a:t>. </a:t>
            </a:r>
            <a:r>
              <a:rPr lang="en-US" b="1" dirty="0" err="1">
                <a:latin typeface="Cambria"/>
                <a:cs typeface="Cambria"/>
              </a:rPr>
              <a:t>Centrálním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pojmem</a:t>
            </a:r>
            <a:r>
              <a:rPr lang="en-US" b="1" dirty="0">
                <a:latin typeface="Cambria"/>
                <a:cs typeface="Cambria"/>
              </a:rPr>
              <a:t> je </a:t>
            </a:r>
            <a:r>
              <a:rPr lang="en-US" b="1" i="1" dirty="0" err="1">
                <a:latin typeface="Cambria"/>
                <a:cs typeface="Cambria"/>
              </a:rPr>
              <a:t>interpretace</a:t>
            </a:r>
            <a:r>
              <a:rPr lang="en-US" dirty="0">
                <a:latin typeface="Cambria"/>
                <a:cs typeface="Cambria"/>
              </a:rPr>
              <a:t>“ [</a:t>
            </a:r>
            <a:r>
              <a:rPr lang="en-US" dirty="0" err="1">
                <a:latin typeface="Cambria"/>
                <a:cs typeface="Cambria"/>
              </a:rPr>
              <a:t>viz</a:t>
            </a:r>
            <a:r>
              <a:rPr lang="en-US" dirty="0">
                <a:latin typeface="Cambria"/>
                <a:cs typeface="Cambria"/>
              </a:rPr>
              <a:t> 1984: 85-86].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45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ambria"/>
                <a:cs typeface="Cambria"/>
              </a:rPr>
              <a:t>Většinou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ovšem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dva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typy</a:t>
            </a:r>
            <a:r>
              <a:rPr lang="en-US" dirty="0">
                <a:latin typeface="Cambria"/>
                <a:cs typeface="Cambria"/>
              </a:rPr>
              <a:t>: </a:t>
            </a:r>
            <a:r>
              <a:rPr lang="en-US" i="1" dirty="0" err="1">
                <a:latin typeface="Cambria"/>
                <a:cs typeface="Cambria"/>
              </a:rPr>
              <a:t>strategické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i="1" dirty="0" err="1">
                <a:latin typeface="Cambria"/>
                <a:cs typeface="Cambria"/>
              </a:rPr>
              <a:t>komunikativní</a:t>
            </a:r>
            <a:r>
              <a:rPr lang="en-US" dirty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Cambria"/>
                <a:cs typeface="Cambria"/>
              </a:rPr>
              <a:t>Rozporný vztah</a:t>
            </a:r>
          </a:p>
          <a:p>
            <a:pPr marL="0" indent="0">
              <a:buNone/>
            </a:pPr>
            <a:endParaRPr lang="cs-CZ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dirty="0" err="1">
                <a:latin typeface="Cambria"/>
                <a:cs typeface="Cambria"/>
              </a:rPr>
              <a:t>Žitý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svět</a:t>
            </a:r>
            <a:r>
              <a:rPr lang="en-US" dirty="0">
                <a:latin typeface="Cambria"/>
                <a:cs typeface="Cambria"/>
              </a:rPr>
              <a:t>, v </a:t>
            </a:r>
            <a:r>
              <a:rPr lang="en-US" dirty="0" err="1">
                <a:latin typeface="Cambria"/>
                <a:cs typeface="Cambria"/>
              </a:rPr>
              <a:t>němž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jazyk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platí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za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pravé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nenahraditelné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médium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dosahování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porozumění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na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straně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druhé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vzrůstající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komplexita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subsystémů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účelově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racionálního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které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jsou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koordinovány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prostřednictvím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usměrňujících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médií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jako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jsou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peníze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moc</a:t>
            </a:r>
            <a:r>
              <a:rPr lang="en-US" dirty="0">
                <a:latin typeface="Cambria"/>
                <a:cs typeface="Cambria"/>
              </a:rPr>
              <a:t> [1984: 342].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04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>
                <a:latin typeface="Cambria"/>
                <a:cs typeface="Cambria"/>
              </a:rPr>
              <a:t>Funkcionalistický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rozum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systému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komunikativní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rozum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žitého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světa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i="1" dirty="0" err="1">
                <a:latin typeface="Cambria"/>
                <a:cs typeface="Cambria"/>
              </a:rPr>
              <a:t>kolonizuje</a:t>
            </a:r>
            <a:r>
              <a:rPr lang="en-US" sz="2800" dirty="0">
                <a:latin typeface="Cambria"/>
                <a:cs typeface="Cambria"/>
              </a:rPr>
              <a:t> a </a:t>
            </a:r>
            <a:r>
              <a:rPr lang="en-US" sz="2800" dirty="0" err="1">
                <a:latin typeface="Cambria"/>
                <a:cs typeface="Cambria"/>
              </a:rPr>
              <a:t>žitý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svět</a:t>
            </a:r>
            <a:r>
              <a:rPr lang="en-US" sz="2800" dirty="0">
                <a:latin typeface="Cambria"/>
                <a:cs typeface="Cambria"/>
              </a:rPr>
              <a:t> je v </a:t>
            </a:r>
            <a:r>
              <a:rPr lang="en-US" sz="2800" dirty="0" err="1">
                <a:latin typeface="Cambria"/>
                <a:cs typeface="Cambria"/>
              </a:rPr>
              <a:t>moderním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světě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izolován</a:t>
            </a:r>
            <a:r>
              <a:rPr lang="en-US" sz="2800" dirty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r>
              <a:rPr lang="en-US" sz="2800" dirty="0">
                <a:latin typeface="Cambria"/>
                <a:cs typeface="Cambria"/>
              </a:rPr>
              <a:t> </a:t>
            </a:r>
          </a:p>
          <a:p>
            <a:r>
              <a:rPr lang="en-US" sz="2800" dirty="0" err="1">
                <a:latin typeface="Cambria"/>
                <a:cs typeface="Cambria"/>
              </a:rPr>
              <a:t>Instrumentální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jednání</a:t>
            </a:r>
            <a:r>
              <a:rPr lang="en-US" sz="2800" dirty="0">
                <a:latin typeface="Cambria"/>
                <a:cs typeface="Cambria"/>
              </a:rPr>
              <a:t> je </a:t>
            </a:r>
            <a:r>
              <a:rPr lang="en-US" sz="2800" dirty="0" err="1">
                <a:latin typeface="Cambria"/>
                <a:cs typeface="Cambria"/>
              </a:rPr>
              <a:t>kalkulativní</a:t>
            </a:r>
            <a:r>
              <a:rPr lang="en-US" sz="2800" dirty="0">
                <a:latin typeface="Cambria"/>
                <a:cs typeface="Cambria"/>
              </a:rPr>
              <a:t> a </a:t>
            </a:r>
            <a:r>
              <a:rPr lang="en-US" sz="2800" dirty="0" err="1">
                <a:latin typeface="Cambria"/>
                <a:cs typeface="Cambria"/>
              </a:rPr>
              <a:t>zaměřuje</a:t>
            </a:r>
            <a:r>
              <a:rPr lang="en-US" sz="2800" dirty="0">
                <a:latin typeface="Cambria"/>
                <a:cs typeface="Cambria"/>
              </a:rPr>
              <a:t> se </a:t>
            </a:r>
            <a:r>
              <a:rPr lang="en-US" sz="2800" dirty="0" err="1">
                <a:latin typeface="Cambria"/>
                <a:cs typeface="Cambria"/>
              </a:rPr>
              <a:t>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dosažení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úspěchu</a:t>
            </a:r>
            <a:r>
              <a:rPr lang="en-US" sz="2800" dirty="0">
                <a:latin typeface="Cambria"/>
                <a:cs typeface="Cambria"/>
              </a:rPr>
              <a:t>, </a:t>
            </a:r>
            <a:r>
              <a:rPr lang="en-US" sz="2800" dirty="0" err="1">
                <a:latin typeface="Cambria"/>
                <a:cs typeface="Cambria"/>
              </a:rPr>
              <a:t>jednání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komunikativní</a:t>
            </a:r>
            <a:r>
              <a:rPr lang="en-US" sz="2800" dirty="0">
                <a:latin typeface="Cambria"/>
                <a:cs typeface="Cambria"/>
              </a:rPr>
              <a:t> se </a:t>
            </a:r>
            <a:r>
              <a:rPr lang="en-US" sz="2800" dirty="0" err="1">
                <a:latin typeface="Cambria"/>
                <a:cs typeface="Cambria"/>
              </a:rPr>
              <a:t>zaměřuje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reciproční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porozumění</a:t>
            </a:r>
            <a:r>
              <a:rPr lang="en-US" sz="2800" dirty="0">
                <a:latin typeface="Cambria"/>
                <a:cs typeface="Cambria"/>
              </a:rPr>
              <a:t>: </a:t>
            </a:r>
          </a:p>
          <a:p>
            <a:r>
              <a:rPr lang="en-US" sz="2800" dirty="0" err="1">
                <a:latin typeface="Cambria"/>
                <a:cs typeface="Cambria"/>
              </a:rPr>
              <a:t>Komunikativním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jednáním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budu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rozumět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taková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jednání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zúčastněných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aktérů</a:t>
            </a:r>
            <a:r>
              <a:rPr lang="en-US" sz="2800" dirty="0">
                <a:latin typeface="Cambria"/>
                <a:cs typeface="Cambria"/>
              </a:rPr>
              <a:t>, </a:t>
            </a:r>
            <a:r>
              <a:rPr lang="en-US" sz="2800" dirty="0" err="1">
                <a:latin typeface="Cambria"/>
                <a:cs typeface="Cambria"/>
              </a:rPr>
              <a:t>jež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jsou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koordinována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nikoli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prostřednictvím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egocentrických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kalkulací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vlastního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úspěchu</a:t>
            </a:r>
            <a:r>
              <a:rPr lang="en-US" sz="2800" dirty="0">
                <a:latin typeface="Cambria"/>
                <a:cs typeface="Cambria"/>
              </a:rPr>
              <a:t>, </a:t>
            </a:r>
            <a:r>
              <a:rPr lang="en-US" sz="2800" dirty="0" err="1">
                <a:latin typeface="Cambria"/>
                <a:cs typeface="Cambria"/>
              </a:rPr>
              <a:t>nýbrž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prostřednictvím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aktů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dosahování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porozumění</a:t>
            </a:r>
            <a:r>
              <a:rPr lang="en-US" sz="2800" dirty="0">
                <a:latin typeface="Cambria"/>
                <a:cs typeface="Cambria"/>
              </a:rPr>
              <a:t>. V </a:t>
            </a:r>
            <a:r>
              <a:rPr lang="en-US" sz="2800" dirty="0" err="1">
                <a:latin typeface="Cambria"/>
                <a:cs typeface="Cambria"/>
              </a:rPr>
              <a:t>komunikativním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jednání</a:t>
            </a:r>
            <a:r>
              <a:rPr lang="en-US" sz="2800" dirty="0">
                <a:latin typeface="Cambria"/>
                <a:cs typeface="Cambria"/>
              </a:rPr>
              <a:t> se </a:t>
            </a:r>
            <a:r>
              <a:rPr lang="en-US" sz="2800" dirty="0" err="1">
                <a:latin typeface="Cambria"/>
                <a:cs typeface="Cambria"/>
              </a:rPr>
              <a:t>zúčastnění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aktéři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neorientují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primárně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na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své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vlastní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individuální</a:t>
            </a:r>
            <a:r>
              <a:rPr lang="en-US" sz="2800" b="1" dirty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úspěchy</a:t>
            </a:r>
            <a:r>
              <a:rPr lang="en-US" sz="2800" dirty="0">
                <a:latin typeface="Cambria"/>
                <a:cs typeface="Cambria"/>
              </a:rPr>
              <a:t>, </a:t>
            </a:r>
            <a:r>
              <a:rPr lang="en-US" sz="2800" dirty="0" err="1">
                <a:latin typeface="Cambria"/>
                <a:cs typeface="Cambria"/>
              </a:rPr>
              <a:t>sledují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své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individuální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cíle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za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podmínek</a:t>
            </a:r>
            <a:r>
              <a:rPr lang="en-US" sz="2800" dirty="0">
                <a:latin typeface="Cambria"/>
                <a:cs typeface="Cambria"/>
              </a:rPr>
              <a:t>, </a:t>
            </a:r>
            <a:r>
              <a:rPr lang="en-US" sz="2800" dirty="0" err="1">
                <a:latin typeface="Cambria"/>
                <a:cs typeface="Cambria"/>
              </a:rPr>
              <a:t>za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nichž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mohou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harmonizovat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rozvrhy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svého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jednání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na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základě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společných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definicí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situace</a:t>
            </a:r>
            <a:r>
              <a:rPr lang="en-US" sz="2800" dirty="0">
                <a:latin typeface="Cambria"/>
                <a:cs typeface="Cambria"/>
              </a:rPr>
              <a:t> [1984: 285-286].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74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0188" y="192784"/>
            <a:ext cx="8595446" cy="6486607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/>
                <a:cs typeface="Cambria"/>
              </a:rPr>
              <a:t>Model </a:t>
            </a:r>
            <a:r>
              <a:rPr lang="en-US" dirty="0" err="1">
                <a:latin typeface="Cambria"/>
                <a:cs typeface="Cambria"/>
              </a:rPr>
              <a:t>komunikativního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jednání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jenž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usiluje</a:t>
            </a:r>
            <a:r>
              <a:rPr lang="en-US" dirty="0">
                <a:latin typeface="Cambria"/>
                <a:cs typeface="Cambria"/>
              </a:rPr>
              <a:t> o </a:t>
            </a:r>
            <a:r>
              <a:rPr lang="en-US" dirty="0" err="1">
                <a:latin typeface="Cambria"/>
                <a:cs typeface="Cambria"/>
              </a:rPr>
              <a:t>konsensus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shodu</a:t>
            </a:r>
            <a:r>
              <a:rPr lang="en-US" dirty="0">
                <a:latin typeface="Cambria"/>
                <a:cs typeface="Cambria"/>
              </a:rPr>
              <a:t>, je v </a:t>
            </a:r>
            <a:r>
              <a:rPr lang="en-US" dirty="0" err="1">
                <a:latin typeface="Cambria"/>
                <a:cs typeface="Cambria"/>
              </a:rPr>
              <a:t>podmínkách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dvouúrovňového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konceptu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společnosti</a:t>
            </a:r>
            <a:r>
              <a:rPr lang="en-US" dirty="0">
                <a:latin typeface="Cambria"/>
                <a:cs typeface="Cambria"/>
              </a:rPr>
              <a:t> (</a:t>
            </a:r>
            <a:r>
              <a:rPr lang="en-US" dirty="0" err="1">
                <a:latin typeface="Cambria"/>
                <a:cs typeface="Cambria"/>
              </a:rPr>
              <a:t>rozpojené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mezi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systém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i="1" dirty="0" err="1">
                <a:latin typeface="Cambria"/>
                <a:cs typeface="Cambria"/>
              </a:rPr>
              <a:t>žitý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svět</a:t>
            </a:r>
            <a:r>
              <a:rPr lang="en-US" dirty="0">
                <a:latin typeface="Cambria"/>
                <a:cs typeface="Cambria"/>
              </a:rPr>
              <a:t>), </a:t>
            </a:r>
          </a:p>
          <a:p>
            <a:pPr marL="0" indent="0">
              <a:buNone/>
            </a:pPr>
            <a:r>
              <a:rPr lang="en-US" dirty="0">
                <a:latin typeface="Cambria"/>
                <a:cs typeface="Cambria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Cambria"/>
                <a:cs typeface="Cambria"/>
              </a:rPr>
              <a:t>     </a:t>
            </a:r>
            <a:r>
              <a:rPr lang="en-US" dirty="0" err="1">
                <a:latin typeface="Cambria"/>
                <a:cs typeface="Cambria"/>
              </a:rPr>
              <a:t>vytlačován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jinými</a:t>
            </a:r>
            <a:r>
              <a:rPr lang="en-US" dirty="0">
                <a:latin typeface="Cambria"/>
                <a:cs typeface="Cambria"/>
              </a:rPr>
              <a:t> „</a:t>
            </a:r>
            <a:r>
              <a:rPr lang="en-US" dirty="0" err="1">
                <a:latin typeface="Cambria"/>
                <a:cs typeface="Cambria"/>
              </a:rPr>
              <a:t>médii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směny</a:t>
            </a:r>
            <a:r>
              <a:rPr lang="en-US" dirty="0">
                <a:latin typeface="Cambria"/>
                <a:cs typeface="Cambria"/>
              </a:rPr>
              <a:t>“, </a:t>
            </a:r>
          </a:p>
          <a:p>
            <a:pPr marL="0" indent="0">
              <a:buNone/>
            </a:pPr>
            <a:r>
              <a:rPr lang="en-US" dirty="0">
                <a:latin typeface="Cambria"/>
                <a:cs typeface="Cambria"/>
              </a:rPr>
              <a:t>     </a:t>
            </a:r>
            <a:r>
              <a:rPr lang="en-US" dirty="0" err="1">
                <a:latin typeface="Cambria"/>
                <a:cs typeface="Cambria"/>
              </a:rPr>
              <a:t>které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standardizují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interakční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vztahy</a:t>
            </a:r>
            <a:r>
              <a:rPr lang="en-US" dirty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dirty="0" err="1">
                <a:latin typeface="Cambria"/>
                <a:cs typeface="Cambria"/>
              </a:rPr>
              <a:t>Habermasova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teze</a:t>
            </a:r>
            <a:r>
              <a:rPr lang="en-US" dirty="0">
                <a:latin typeface="Cambria"/>
                <a:cs typeface="Cambria"/>
              </a:rPr>
              <a:t> o </a:t>
            </a:r>
            <a:r>
              <a:rPr lang="en-US" dirty="0" err="1">
                <a:latin typeface="Cambria"/>
                <a:cs typeface="Cambria"/>
              </a:rPr>
              <a:t>kolonizaci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žitého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světa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jež</a:t>
            </a:r>
            <a:r>
              <a:rPr lang="en-US" dirty="0">
                <a:latin typeface="Cambria"/>
                <a:cs typeface="Cambria"/>
              </a:rPr>
              <a:t> se </a:t>
            </a:r>
            <a:r>
              <a:rPr lang="en-US" dirty="0" err="1">
                <a:latin typeface="Cambria"/>
                <a:cs typeface="Cambria"/>
              </a:rPr>
              <a:t>opírá</a:t>
            </a:r>
            <a:r>
              <a:rPr lang="en-US" dirty="0">
                <a:latin typeface="Cambria"/>
                <a:cs typeface="Cambria"/>
              </a:rPr>
              <a:t> o </a:t>
            </a:r>
            <a:r>
              <a:rPr lang="en-US" dirty="0" err="1">
                <a:latin typeface="Cambria"/>
                <a:cs typeface="Cambria"/>
              </a:rPr>
              <a:t>kritiku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funkcionalistického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rozumu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říká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že</a:t>
            </a:r>
            <a:r>
              <a:rPr lang="en-US" dirty="0">
                <a:latin typeface="Cambria"/>
                <a:cs typeface="Cambria"/>
              </a:rPr>
              <a:t> „</a:t>
            </a:r>
            <a:r>
              <a:rPr lang="en-US" dirty="0" err="1">
                <a:latin typeface="Cambria"/>
                <a:cs typeface="Cambria"/>
              </a:rPr>
              <a:t>média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směny</a:t>
            </a:r>
            <a:r>
              <a:rPr lang="en-US" dirty="0">
                <a:latin typeface="Cambria"/>
                <a:cs typeface="Cambria"/>
              </a:rPr>
              <a:t>“, </a:t>
            </a:r>
            <a:r>
              <a:rPr lang="en-US" dirty="0" err="1">
                <a:latin typeface="Cambria"/>
                <a:cs typeface="Cambria"/>
              </a:rPr>
              <a:t>jako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jsou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peníze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nebo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moc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izolují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funkcionální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domény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materiální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reprodukce</a:t>
            </a:r>
            <a:r>
              <a:rPr lang="en-US" dirty="0">
                <a:latin typeface="Cambria"/>
                <a:cs typeface="Cambria"/>
              </a:rPr>
              <a:t> od </a:t>
            </a:r>
            <a:r>
              <a:rPr lang="en-US" i="1" dirty="0" err="1">
                <a:latin typeface="Cambria"/>
                <a:cs typeface="Cambria"/>
              </a:rPr>
              <a:t>žitého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světa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komunikace</a:t>
            </a:r>
            <a:r>
              <a:rPr lang="en-US" dirty="0">
                <a:latin typeface="Cambria"/>
                <a:cs typeface="Cambria"/>
              </a:rPr>
              <a:t>, 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dirty="0" err="1">
                <a:latin typeface="Cambria"/>
                <a:cs typeface="Cambria"/>
              </a:rPr>
              <a:t>Prostředky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systémové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racionalizace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racionalizace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žitého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světa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jsou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tedy</a:t>
            </a:r>
            <a:r>
              <a:rPr lang="en-US" dirty="0">
                <a:latin typeface="Cambria"/>
                <a:cs typeface="Cambria"/>
              </a:rPr>
              <a:t> v </a:t>
            </a:r>
            <a:r>
              <a:rPr lang="en-US" dirty="0" err="1">
                <a:latin typeface="Cambria"/>
                <a:cs typeface="Cambria"/>
              </a:rPr>
              <a:t>rozporu</a:t>
            </a:r>
            <a:r>
              <a:rPr lang="en-US" dirty="0">
                <a:latin typeface="Cambria"/>
                <a:cs typeface="Cambria"/>
              </a:rPr>
              <a:t> a </a:t>
            </a:r>
            <a:r>
              <a:rPr lang="en-US" dirty="0" err="1">
                <a:latin typeface="Cambria"/>
                <a:cs typeface="Cambria"/>
              </a:rPr>
              <a:t>organizují</a:t>
            </a:r>
            <a:r>
              <a:rPr lang="en-US" dirty="0">
                <a:latin typeface="Cambria"/>
                <a:cs typeface="Cambria"/>
              </a:rPr>
              <a:t> je </a:t>
            </a:r>
            <a:r>
              <a:rPr lang="en-US" dirty="0" err="1">
                <a:latin typeface="Cambria"/>
                <a:cs typeface="Cambria"/>
              </a:rPr>
              <a:t>jiné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mechanismy</a:t>
            </a:r>
            <a:r>
              <a:rPr lang="en-US" dirty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Cambria"/>
                <a:cs typeface="Cambria"/>
              </a:rPr>
              <a:t> </a:t>
            </a:r>
          </a:p>
          <a:p>
            <a:pPr marL="0" indent="0">
              <a:buNone/>
            </a:pPr>
            <a:r>
              <a:rPr lang="en-US" dirty="0" err="1">
                <a:latin typeface="Cambria"/>
                <a:cs typeface="Cambria"/>
              </a:rPr>
              <a:t>Jelikož</a:t>
            </a:r>
            <a:r>
              <a:rPr lang="en-US" dirty="0">
                <a:latin typeface="Cambria"/>
                <a:cs typeface="Cambria"/>
              </a:rPr>
              <a:t> „</a:t>
            </a:r>
            <a:r>
              <a:rPr lang="en-US" dirty="0" err="1">
                <a:latin typeface="Cambria"/>
                <a:cs typeface="Cambria"/>
              </a:rPr>
              <a:t>komunikativně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dosažená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shoda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má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racionální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základ</a:t>
            </a:r>
            <a:r>
              <a:rPr lang="en-US" dirty="0">
                <a:latin typeface="Cambria"/>
                <a:cs typeface="Cambria"/>
              </a:rPr>
              <a:t>; </a:t>
            </a:r>
            <a:r>
              <a:rPr lang="en-US" dirty="0" err="1">
                <a:latin typeface="Cambria"/>
                <a:cs typeface="Cambria"/>
              </a:rPr>
              <a:t>nelze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ji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žádnou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stranou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vnutit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ani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instrumentálně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prostřednictvím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přímé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intervence</a:t>
            </a:r>
            <a:r>
              <a:rPr lang="en-US" dirty="0">
                <a:latin typeface="Cambria"/>
                <a:cs typeface="Cambria"/>
              </a:rPr>
              <a:t> do </a:t>
            </a:r>
            <a:r>
              <a:rPr lang="en-US" dirty="0" err="1">
                <a:latin typeface="Cambria"/>
                <a:cs typeface="Cambria"/>
              </a:rPr>
              <a:t>určité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situace</a:t>
            </a:r>
            <a:r>
              <a:rPr lang="en-US" dirty="0">
                <a:latin typeface="Cambria"/>
                <a:cs typeface="Cambria"/>
              </a:rPr>
              <a:t>, </a:t>
            </a:r>
            <a:r>
              <a:rPr lang="en-US" dirty="0" err="1">
                <a:latin typeface="Cambria"/>
                <a:cs typeface="Cambria"/>
              </a:rPr>
              <a:t>ani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strategicky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prostřednictvím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ovlivnění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rozhodnutí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oponentů</a:t>
            </a:r>
            <a:r>
              <a:rPr lang="en-US" dirty="0">
                <a:latin typeface="Cambria"/>
                <a:cs typeface="Cambria"/>
              </a:rPr>
              <a:t>“ [1984: 287],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915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843</Words>
  <Application>Microsoft Macintosh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Jürgen Habermas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BALON</dc:creator>
  <cp:lastModifiedBy>Jan Balon</cp:lastModifiedBy>
  <cp:revision>8</cp:revision>
  <dcterms:created xsi:type="dcterms:W3CDTF">2016-10-16T20:18:05Z</dcterms:created>
  <dcterms:modified xsi:type="dcterms:W3CDTF">2021-11-08T22:13:09Z</dcterms:modified>
</cp:coreProperties>
</file>