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10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a:p>
        </p:txBody>
      </p:sp>
      <p:sp>
        <p:nvSpPr>
          <p:cNvPr id="4" name="Date Placeholder 3"/>
          <p:cNvSpPr>
            <a:spLocks noGrp="1"/>
          </p:cNvSpPr>
          <p:nvPr>
            <p:ph type="dt" sz="half" idx="10"/>
          </p:nvPr>
        </p:nvSpPr>
        <p:spPr/>
        <p:txBody>
          <a:bodyPr/>
          <a:lstStyle/>
          <a:p>
            <a:fld id="{772FF624-02C6-F741-B05F-188D693E4D47}" type="datetimeFigureOut">
              <a:rPr lang="en-US" smtClean="0"/>
              <a:t>14.11.18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385631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772FF624-02C6-F741-B05F-188D693E4D47}" type="datetimeFigureOut">
              <a:rPr lang="en-US" smtClean="0"/>
              <a:t>14.11.18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164060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772FF624-02C6-F741-B05F-188D693E4D47}" type="datetimeFigureOut">
              <a:rPr lang="en-US" smtClean="0"/>
              <a:t>14.11.18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35080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772FF624-02C6-F741-B05F-188D693E4D47}" type="datetimeFigureOut">
              <a:rPr lang="en-US" smtClean="0"/>
              <a:t>14.11.18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151380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772FF624-02C6-F741-B05F-188D693E4D47}" type="datetimeFigureOut">
              <a:rPr lang="en-US" smtClean="0"/>
              <a:t>14.11.18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134212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Date Placeholder 4"/>
          <p:cNvSpPr>
            <a:spLocks noGrp="1"/>
          </p:cNvSpPr>
          <p:nvPr>
            <p:ph type="dt" sz="half" idx="10"/>
          </p:nvPr>
        </p:nvSpPr>
        <p:spPr/>
        <p:txBody>
          <a:bodyPr/>
          <a:lstStyle/>
          <a:p>
            <a:fld id="{772FF624-02C6-F741-B05F-188D693E4D47}" type="datetimeFigureOut">
              <a:rPr lang="en-US" smtClean="0"/>
              <a:t>14.11.18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46144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Date Placeholder 6"/>
          <p:cNvSpPr>
            <a:spLocks noGrp="1"/>
          </p:cNvSpPr>
          <p:nvPr>
            <p:ph type="dt" sz="half" idx="10"/>
          </p:nvPr>
        </p:nvSpPr>
        <p:spPr/>
        <p:txBody>
          <a:bodyPr/>
          <a:lstStyle/>
          <a:p>
            <a:fld id="{772FF624-02C6-F741-B05F-188D693E4D47}" type="datetimeFigureOut">
              <a:rPr lang="en-US" smtClean="0"/>
              <a:t>14.11.18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943339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772FF624-02C6-F741-B05F-188D693E4D47}" type="datetimeFigureOut">
              <a:rPr lang="en-US" smtClean="0"/>
              <a:t>14.11.18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183442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FF624-02C6-F741-B05F-188D693E4D47}" type="datetimeFigureOut">
              <a:rPr lang="en-US" smtClean="0"/>
              <a:t>14.11.18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231016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772FF624-02C6-F741-B05F-188D693E4D47}" type="datetimeFigureOut">
              <a:rPr lang="en-US" smtClean="0"/>
              <a:t>14.11.18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118671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772FF624-02C6-F741-B05F-188D693E4D47}" type="datetimeFigureOut">
              <a:rPr lang="en-US" smtClean="0"/>
              <a:t>14.11.18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E6387-C061-BF43-A264-0CCB41F1B048}" type="slidenum">
              <a:rPr lang="en-US" smtClean="0"/>
              <a:t>‹#›</a:t>
            </a:fld>
            <a:endParaRPr lang="en-US"/>
          </a:p>
        </p:txBody>
      </p:sp>
    </p:spTree>
    <p:extLst>
      <p:ext uri="{BB962C8B-B14F-4D97-AF65-F5344CB8AC3E}">
        <p14:creationId xmlns:p14="http://schemas.microsoft.com/office/powerpoint/2010/main" val="26474210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FF624-02C6-F741-B05F-188D693E4D47}" type="datetimeFigureOut">
              <a:rPr lang="en-US" smtClean="0"/>
              <a:t>14.11.18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E6387-C061-BF43-A264-0CCB41F1B048}" type="slidenum">
              <a:rPr lang="en-US" smtClean="0"/>
              <a:t>‹#›</a:t>
            </a:fld>
            <a:endParaRPr lang="en-US"/>
          </a:p>
        </p:txBody>
      </p:sp>
    </p:spTree>
    <p:extLst>
      <p:ext uri="{BB962C8B-B14F-4D97-AF65-F5344CB8AC3E}">
        <p14:creationId xmlns:p14="http://schemas.microsoft.com/office/powerpoint/2010/main" val="3570187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a:cs typeface="Cambria"/>
              </a:rPr>
              <a:t>Anthony </a:t>
            </a:r>
            <a:r>
              <a:rPr lang="en-US" dirty="0" err="1" smtClean="0">
                <a:latin typeface="Cambria"/>
                <a:cs typeface="Cambria"/>
              </a:rPr>
              <a:t>Giddens</a:t>
            </a:r>
            <a:r>
              <a:rPr lang="en-US" dirty="0" smtClean="0">
                <a:latin typeface="Cambria"/>
                <a:cs typeface="Cambria"/>
              </a:rPr>
              <a:t/>
            </a:r>
            <a:br>
              <a:rPr lang="en-US" dirty="0" smtClean="0">
                <a:latin typeface="Cambria"/>
                <a:cs typeface="Cambria"/>
              </a:rPr>
            </a:br>
            <a:r>
              <a:rPr lang="en-US" dirty="0" smtClean="0">
                <a:latin typeface="Cambria"/>
                <a:cs typeface="Cambria"/>
              </a:rPr>
              <a:t>(1938–)</a:t>
            </a:r>
            <a:endParaRPr lang="en-US" dirty="0">
              <a:latin typeface="Cambria"/>
              <a:cs typeface="Cambria"/>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74261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3323987"/>
          </a:xfrm>
          <a:prstGeom prst="rect">
            <a:avLst/>
          </a:prstGeom>
          <a:noFill/>
        </p:spPr>
        <p:txBody>
          <a:bodyPr wrap="square" rtlCol="0">
            <a:spAutoFit/>
          </a:bodyPr>
          <a:lstStyle/>
          <a:p>
            <a:endParaRPr lang="cs-CZ" dirty="0" smtClean="0"/>
          </a:p>
          <a:p>
            <a:r>
              <a:rPr lang="en-US" sz="2400" dirty="0">
                <a:latin typeface="Cambria"/>
                <a:cs typeface="Cambria"/>
              </a:rPr>
              <a:t>–    We live “in the world” in a different sense from previous eras of history. Everyone still continues to live a social life, and the constraints of the body ensures that all individuals, at every moment, are contextually situated in time and space. Yet the transformation of place, and the intrusion of distance into local activities, combined with the centrality of mediated experience, radically change what “the world” actually is. (Anthony </a:t>
            </a:r>
            <a:r>
              <a:rPr lang="en-US" sz="2400" dirty="0" err="1">
                <a:latin typeface="Cambria"/>
                <a:cs typeface="Cambria"/>
              </a:rPr>
              <a:t>Giddens</a:t>
            </a:r>
            <a:r>
              <a:rPr lang="en-US" sz="2400" dirty="0">
                <a:latin typeface="Cambria"/>
                <a:cs typeface="Cambria"/>
              </a:rPr>
              <a:t>, The Runaway World)</a:t>
            </a:r>
          </a:p>
        </p:txBody>
      </p:sp>
    </p:spTree>
    <p:extLst>
      <p:ext uri="{BB962C8B-B14F-4D97-AF65-F5344CB8AC3E}">
        <p14:creationId xmlns:p14="http://schemas.microsoft.com/office/powerpoint/2010/main" val="315178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5909310"/>
          </a:xfrm>
          <a:prstGeom prst="rect">
            <a:avLst/>
          </a:prstGeom>
          <a:noFill/>
        </p:spPr>
        <p:txBody>
          <a:bodyPr wrap="square" rtlCol="0">
            <a:spAutoFit/>
          </a:bodyPr>
          <a:lstStyle/>
          <a:p>
            <a:r>
              <a:rPr lang="en-US" sz="2400" dirty="0" smtClean="0">
                <a:latin typeface="Cambria"/>
                <a:cs typeface="Cambria"/>
              </a:rPr>
              <a:t>Anthony </a:t>
            </a:r>
            <a:r>
              <a:rPr lang="en-US" sz="2400" dirty="0" err="1" smtClean="0">
                <a:latin typeface="Cambria"/>
                <a:cs typeface="Cambria"/>
              </a:rPr>
              <a:t>Giddens</a:t>
            </a:r>
            <a:endParaRPr lang="en-US" sz="2400" dirty="0" smtClean="0">
              <a:latin typeface="Cambria"/>
              <a:cs typeface="Cambria"/>
            </a:endParaRPr>
          </a:p>
          <a:p>
            <a:endParaRPr lang="en-US" sz="2000" dirty="0">
              <a:latin typeface="Cambria"/>
              <a:cs typeface="Cambria"/>
            </a:endParaRPr>
          </a:p>
          <a:p>
            <a:r>
              <a:rPr lang="en-US" sz="2000" dirty="0" smtClean="0">
                <a:latin typeface="Cambria"/>
                <a:cs typeface="Cambria"/>
              </a:rPr>
              <a:t>University of Cambridge, London School of Economics (1997–2003)</a:t>
            </a:r>
          </a:p>
          <a:p>
            <a:endParaRPr lang="en-US" sz="2000" dirty="0">
              <a:latin typeface="Cambria"/>
              <a:cs typeface="Cambria"/>
            </a:endParaRPr>
          </a:p>
          <a:p>
            <a:r>
              <a:rPr lang="cs-CZ" sz="2000" i="1" dirty="0" err="1">
                <a:latin typeface="Cambria"/>
                <a:cs typeface="Cambria"/>
              </a:rPr>
              <a:t>Capitalism</a:t>
            </a:r>
            <a:r>
              <a:rPr lang="cs-CZ" sz="2000" i="1" dirty="0">
                <a:latin typeface="Cambria"/>
                <a:cs typeface="Cambria"/>
              </a:rPr>
              <a:t> and </a:t>
            </a:r>
            <a:r>
              <a:rPr lang="cs-CZ" sz="2000" i="1" dirty="0" err="1" smtClean="0">
                <a:latin typeface="Cambria"/>
                <a:cs typeface="Cambria"/>
              </a:rPr>
              <a:t>Modern</a:t>
            </a:r>
            <a:r>
              <a:rPr lang="cs-CZ" sz="2000" i="1" dirty="0">
                <a:latin typeface="Cambria"/>
                <a:cs typeface="Cambria"/>
              </a:rPr>
              <a:t> </a:t>
            </a:r>
            <a:r>
              <a:rPr lang="cs-CZ" sz="2000" i="1" dirty="0" err="1" smtClean="0">
                <a:latin typeface="Cambria"/>
                <a:cs typeface="Cambria"/>
              </a:rPr>
              <a:t>Social</a:t>
            </a:r>
            <a:r>
              <a:rPr lang="cs-CZ" sz="2000" i="1" dirty="0" smtClean="0">
                <a:latin typeface="Cambria"/>
                <a:cs typeface="Cambria"/>
              </a:rPr>
              <a:t> </a:t>
            </a:r>
            <a:r>
              <a:rPr lang="cs-CZ" sz="2000" i="1" dirty="0" err="1">
                <a:latin typeface="Cambria"/>
                <a:cs typeface="Cambria"/>
              </a:rPr>
              <a:t>Theory</a:t>
            </a:r>
            <a:r>
              <a:rPr lang="cs-CZ" sz="2000" i="1" dirty="0">
                <a:latin typeface="Cambria"/>
                <a:cs typeface="Cambria"/>
              </a:rPr>
              <a:t> [</a:t>
            </a:r>
            <a:r>
              <a:rPr lang="cs-CZ" sz="2000" i="1" dirty="0" smtClean="0">
                <a:latin typeface="Cambria"/>
                <a:cs typeface="Cambria"/>
              </a:rPr>
              <a:t>1971]</a:t>
            </a:r>
          </a:p>
          <a:p>
            <a:r>
              <a:rPr lang="cs-CZ" sz="2000" i="1" dirty="0" err="1" smtClean="0">
                <a:latin typeface="Cambria"/>
                <a:cs typeface="Cambria"/>
              </a:rPr>
              <a:t>The</a:t>
            </a:r>
            <a:r>
              <a:rPr lang="cs-CZ" sz="2000" i="1" dirty="0" smtClean="0">
                <a:latin typeface="Cambria"/>
                <a:cs typeface="Cambria"/>
              </a:rPr>
              <a:t> </a:t>
            </a:r>
            <a:r>
              <a:rPr lang="cs-CZ" sz="2000" i="1" dirty="0" err="1">
                <a:latin typeface="Cambria"/>
                <a:cs typeface="Cambria"/>
              </a:rPr>
              <a:t>Class</a:t>
            </a:r>
            <a:r>
              <a:rPr lang="cs-CZ" sz="2000" i="1" dirty="0">
                <a:latin typeface="Cambria"/>
                <a:cs typeface="Cambria"/>
              </a:rPr>
              <a:t> </a:t>
            </a:r>
            <a:r>
              <a:rPr lang="cs-CZ" sz="2000" i="1" dirty="0" err="1">
                <a:latin typeface="Cambria"/>
                <a:cs typeface="Cambria"/>
              </a:rPr>
              <a:t>Structure</a:t>
            </a:r>
            <a:r>
              <a:rPr lang="cs-CZ" sz="2000" i="1" dirty="0">
                <a:latin typeface="Cambria"/>
                <a:cs typeface="Cambria"/>
              </a:rPr>
              <a:t> </a:t>
            </a:r>
            <a:r>
              <a:rPr lang="cs-CZ" sz="2000" i="1" dirty="0" err="1">
                <a:latin typeface="Cambria"/>
                <a:cs typeface="Cambria"/>
              </a:rPr>
              <a:t>of</a:t>
            </a:r>
            <a:r>
              <a:rPr lang="cs-CZ" sz="2000" i="1" dirty="0">
                <a:latin typeface="Cambria"/>
                <a:cs typeface="Cambria"/>
              </a:rPr>
              <a:t> </a:t>
            </a:r>
            <a:r>
              <a:rPr lang="cs-CZ" sz="2000" i="1" dirty="0" err="1">
                <a:latin typeface="Cambria"/>
                <a:cs typeface="Cambria"/>
              </a:rPr>
              <a:t>the</a:t>
            </a:r>
            <a:r>
              <a:rPr lang="cs-CZ" sz="2000" i="1" dirty="0">
                <a:latin typeface="Cambria"/>
                <a:cs typeface="Cambria"/>
              </a:rPr>
              <a:t> </a:t>
            </a:r>
            <a:r>
              <a:rPr lang="cs-CZ" sz="2000" i="1" dirty="0" err="1">
                <a:latin typeface="Cambria"/>
                <a:cs typeface="Cambria"/>
              </a:rPr>
              <a:t>Advanced</a:t>
            </a:r>
            <a:r>
              <a:rPr lang="cs-CZ" sz="2000" i="1" dirty="0">
                <a:latin typeface="Cambria"/>
                <a:cs typeface="Cambria"/>
              </a:rPr>
              <a:t> </a:t>
            </a:r>
            <a:r>
              <a:rPr lang="cs-CZ" sz="2000" i="1" dirty="0" err="1">
                <a:latin typeface="Cambria"/>
                <a:cs typeface="Cambria"/>
              </a:rPr>
              <a:t>Societies</a:t>
            </a:r>
            <a:r>
              <a:rPr lang="cs-CZ" sz="2000" i="1" dirty="0">
                <a:latin typeface="Cambria"/>
                <a:cs typeface="Cambria"/>
              </a:rPr>
              <a:t> [1973]</a:t>
            </a:r>
            <a:r>
              <a:rPr lang="en-US" sz="2000" i="1" dirty="0">
                <a:latin typeface="Cambria"/>
                <a:cs typeface="Cambria"/>
              </a:rPr>
              <a:t> </a:t>
            </a:r>
            <a:endParaRPr lang="en-US" sz="2000" i="1" dirty="0" smtClean="0">
              <a:latin typeface="Cambria"/>
              <a:cs typeface="Cambria"/>
            </a:endParaRPr>
          </a:p>
          <a:p>
            <a:r>
              <a:rPr lang="en-US" sz="2000" i="1" dirty="0" smtClean="0">
                <a:latin typeface="Cambria"/>
                <a:cs typeface="Cambria"/>
              </a:rPr>
              <a:t>New Rules of Sociological Method [1976]</a:t>
            </a:r>
          </a:p>
          <a:p>
            <a:r>
              <a:rPr lang="en-US" sz="2000" i="1" dirty="0" smtClean="0">
                <a:latin typeface="Cambria"/>
                <a:cs typeface="Cambria"/>
              </a:rPr>
              <a:t>Central Problems in Social Theory [1981]</a:t>
            </a:r>
          </a:p>
          <a:p>
            <a:r>
              <a:rPr lang="en-US" sz="2000" i="1" dirty="0" smtClean="0">
                <a:latin typeface="Cambria"/>
                <a:cs typeface="Cambria"/>
              </a:rPr>
              <a:t>The Constitution of Society [1984]</a:t>
            </a:r>
          </a:p>
          <a:p>
            <a:endParaRPr lang="en-US" sz="2000" dirty="0">
              <a:latin typeface="Cambria"/>
              <a:cs typeface="Cambria"/>
            </a:endParaRPr>
          </a:p>
          <a:p>
            <a:r>
              <a:rPr lang="cs-CZ" sz="2000" dirty="0">
                <a:latin typeface="Cambria"/>
                <a:cs typeface="Cambria"/>
              </a:rPr>
              <a:t> </a:t>
            </a:r>
            <a:r>
              <a:rPr lang="cs-CZ" sz="2000" i="1" dirty="0" err="1" smtClean="0">
                <a:latin typeface="Cambria"/>
                <a:cs typeface="Cambria"/>
              </a:rPr>
              <a:t>The</a:t>
            </a:r>
            <a:r>
              <a:rPr lang="cs-CZ" sz="2000" i="1" dirty="0" smtClean="0">
                <a:latin typeface="Cambria"/>
                <a:cs typeface="Cambria"/>
              </a:rPr>
              <a:t> </a:t>
            </a:r>
            <a:r>
              <a:rPr lang="cs-CZ" sz="2000" i="1" dirty="0" err="1">
                <a:latin typeface="Cambria"/>
                <a:cs typeface="Cambria"/>
              </a:rPr>
              <a:t>Nation-State</a:t>
            </a:r>
            <a:r>
              <a:rPr lang="cs-CZ" sz="2000" i="1" dirty="0">
                <a:latin typeface="Cambria"/>
                <a:cs typeface="Cambria"/>
              </a:rPr>
              <a:t> and </a:t>
            </a:r>
            <a:r>
              <a:rPr lang="cs-CZ" sz="2000" i="1" dirty="0" err="1">
                <a:latin typeface="Cambria"/>
                <a:cs typeface="Cambria"/>
              </a:rPr>
              <a:t>Violence</a:t>
            </a:r>
            <a:r>
              <a:rPr lang="cs-CZ" sz="2000" i="1" dirty="0">
                <a:latin typeface="Cambria"/>
                <a:cs typeface="Cambria"/>
              </a:rPr>
              <a:t>: </a:t>
            </a:r>
            <a:r>
              <a:rPr lang="cs-CZ" sz="2000" i="1" dirty="0" err="1">
                <a:latin typeface="Cambria"/>
                <a:cs typeface="Cambria"/>
              </a:rPr>
              <a:t>Volume</a:t>
            </a:r>
            <a:r>
              <a:rPr lang="cs-CZ" sz="2000" i="1" dirty="0">
                <a:latin typeface="Cambria"/>
                <a:cs typeface="Cambria"/>
              </a:rPr>
              <a:t> </a:t>
            </a:r>
            <a:r>
              <a:rPr lang="cs-CZ" sz="2000" i="1" dirty="0" err="1">
                <a:latin typeface="Cambria"/>
                <a:cs typeface="Cambria"/>
              </a:rPr>
              <a:t>Two</a:t>
            </a:r>
            <a:r>
              <a:rPr lang="cs-CZ" sz="2000" i="1" dirty="0">
                <a:latin typeface="Cambria"/>
                <a:cs typeface="Cambria"/>
              </a:rPr>
              <a:t> </a:t>
            </a:r>
            <a:r>
              <a:rPr lang="cs-CZ" sz="2000" i="1" dirty="0" err="1">
                <a:latin typeface="Cambria"/>
                <a:cs typeface="Cambria"/>
              </a:rPr>
              <a:t>of</a:t>
            </a:r>
            <a:r>
              <a:rPr lang="cs-CZ" sz="2000" i="1" dirty="0">
                <a:latin typeface="Cambria"/>
                <a:cs typeface="Cambria"/>
              </a:rPr>
              <a:t> A </a:t>
            </a:r>
            <a:r>
              <a:rPr lang="cs-CZ" sz="2000" i="1" dirty="0" err="1">
                <a:latin typeface="Cambria"/>
                <a:cs typeface="Cambria"/>
              </a:rPr>
              <a:t>Contemporary</a:t>
            </a:r>
            <a:r>
              <a:rPr lang="cs-CZ" sz="2000" i="1" dirty="0">
                <a:latin typeface="Cambria"/>
                <a:cs typeface="Cambria"/>
              </a:rPr>
              <a:t> </a:t>
            </a:r>
            <a:r>
              <a:rPr lang="cs-CZ" sz="2000" i="1" dirty="0" err="1">
                <a:latin typeface="Cambria"/>
                <a:cs typeface="Cambria"/>
              </a:rPr>
              <a:t>Critique</a:t>
            </a:r>
            <a:r>
              <a:rPr lang="cs-CZ" sz="2000" i="1" dirty="0">
                <a:latin typeface="Cambria"/>
                <a:cs typeface="Cambria"/>
              </a:rPr>
              <a:t> </a:t>
            </a:r>
            <a:r>
              <a:rPr lang="cs-CZ" sz="2000" i="1" dirty="0" err="1">
                <a:latin typeface="Cambria"/>
                <a:cs typeface="Cambria"/>
              </a:rPr>
              <a:t>of</a:t>
            </a:r>
            <a:r>
              <a:rPr lang="cs-CZ" sz="2000" i="1" dirty="0">
                <a:latin typeface="Cambria"/>
                <a:cs typeface="Cambria"/>
              </a:rPr>
              <a:t> </a:t>
            </a:r>
            <a:r>
              <a:rPr lang="cs-CZ" sz="2000" i="1" dirty="0" err="1">
                <a:latin typeface="Cambria"/>
                <a:cs typeface="Cambria"/>
              </a:rPr>
              <a:t>Historical</a:t>
            </a:r>
            <a:r>
              <a:rPr lang="cs-CZ" sz="2000" i="1" dirty="0">
                <a:latin typeface="Cambria"/>
                <a:cs typeface="Cambria"/>
              </a:rPr>
              <a:t> </a:t>
            </a:r>
            <a:r>
              <a:rPr lang="cs-CZ" sz="2000" i="1" dirty="0" err="1">
                <a:latin typeface="Cambria"/>
                <a:cs typeface="Cambria"/>
              </a:rPr>
              <a:t>Materialism</a:t>
            </a:r>
            <a:r>
              <a:rPr lang="cs-CZ" sz="2000" dirty="0">
                <a:latin typeface="Cambria"/>
                <a:cs typeface="Cambria"/>
              </a:rPr>
              <a:t>. </a:t>
            </a:r>
            <a:r>
              <a:rPr lang="cs-CZ" sz="2000" dirty="0" smtClean="0">
                <a:latin typeface="Cambria"/>
                <a:cs typeface="Cambria"/>
              </a:rPr>
              <a:t>[1985]</a:t>
            </a:r>
            <a:endParaRPr lang="en-US" sz="2000" dirty="0">
              <a:latin typeface="Cambria"/>
              <a:cs typeface="Cambria"/>
            </a:endParaRPr>
          </a:p>
          <a:p>
            <a:r>
              <a:rPr lang="cs-CZ" sz="2000" dirty="0">
                <a:latin typeface="Cambria"/>
                <a:cs typeface="Cambria"/>
              </a:rPr>
              <a:t> </a:t>
            </a:r>
            <a:r>
              <a:rPr lang="cs-CZ" sz="2000" i="1" dirty="0" smtClean="0">
                <a:latin typeface="Cambria"/>
                <a:cs typeface="Cambria"/>
              </a:rPr>
              <a:t>Modernity </a:t>
            </a:r>
            <a:r>
              <a:rPr lang="cs-CZ" sz="2000" i="1" dirty="0">
                <a:latin typeface="Cambria"/>
                <a:cs typeface="Cambria"/>
              </a:rPr>
              <a:t>and </a:t>
            </a:r>
            <a:r>
              <a:rPr lang="cs-CZ" sz="2000" i="1" dirty="0" err="1">
                <a:latin typeface="Cambria"/>
                <a:cs typeface="Cambria"/>
              </a:rPr>
              <a:t>Self</a:t>
            </a:r>
            <a:r>
              <a:rPr lang="cs-CZ" sz="2000" i="1" dirty="0">
                <a:latin typeface="Cambria"/>
                <a:cs typeface="Cambria"/>
              </a:rPr>
              <a:t>-Identity: </a:t>
            </a:r>
            <a:r>
              <a:rPr lang="cs-CZ" sz="2000" i="1" dirty="0" err="1">
                <a:latin typeface="Cambria"/>
                <a:cs typeface="Cambria"/>
              </a:rPr>
              <a:t>Self</a:t>
            </a:r>
            <a:r>
              <a:rPr lang="cs-CZ" sz="2000" i="1" dirty="0">
                <a:latin typeface="Cambria"/>
                <a:cs typeface="Cambria"/>
              </a:rPr>
              <a:t> and Society in </a:t>
            </a:r>
            <a:r>
              <a:rPr lang="cs-CZ" sz="2000" i="1" dirty="0" err="1">
                <a:latin typeface="Cambria"/>
                <a:cs typeface="Cambria"/>
              </a:rPr>
              <a:t>the</a:t>
            </a:r>
            <a:r>
              <a:rPr lang="cs-CZ" sz="2000" i="1" dirty="0">
                <a:latin typeface="Cambria"/>
                <a:cs typeface="Cambria"/>
              </a:rPr>
              <a:t> Late </a:t>
            </a:r>
            <a:r>
              <a:rPr lang="cs-CZ" sz="2000" i="1" dirty="0" err="1">
                <a:latin typeface="Cambria"/>
                <a:cs typeface="Cambria"/>
              </a:rPr>
              <a:t>Modern</a:t>
            </a:r>
            <a:r>
              <a:rPr lang="cs-CZ" sz="2000" i="1" dirty="0">
                <a:latin typeface="Cambria"/>
                <a:cs typeface="Cambria"/>
              </a:rPr>
              <a:t> Age</a:t>
            </a:r>
            <a:r>
              <a:rPr lang="cs-CZ" sz="2000" dirty="0">
                <a:latin typeface="Cambria"/>
                <a:cs typeface="Cambria"/>
              </a:rPr>
              <a:t>. </a:t>
            </a:r>
            <a:r>
              <a:rPr lang="cs-CZ" sz="2000" dirty="0" smtClean="0">
                <a:latin typeface="Cambria"/>
                <a:cs typeface="Cambria"/>
              </a:rPr>
              <a:t>[1990]</a:t>
            </a:r>
            <a:endParaRPr lang="en-US" sz="2000" dirty="0">
              <a:latin typeface="Cambria"/>
              <a:cs typeface="Cambria"/>
            </a:endParaRPr>
          </a:p>
          <a:p>
            <a:r>
              <a:rPr lang="cs-CZ" sz="2000" dirty="0">
                <a:latin typeface="Cambria"/>
                <a:cs typeface="Cambria"/>
              </a:rPr>
              <a:t> </a:t>
            </a:r>
            <a:r>
              <a:rPr lang="cs-CZ" sz="2000" i="1" dirty="0" err="1" smtClean="0">
                <a:latin typeface="Cambria"/>
                <a:cs typeface="Cambria"/>
              </a:rPr>
              <a:t>The</a:t>
            </a:r>
            <a:r>
              <a:rPr lang="cs-CZ" sz="2000" i="1" dirty="0" smtClean="0">
                <a:latin typeface="Cambria"/>
                <a:cs typeface="Cambria"/>
              </a:rPr>
              <a:t> </a:t>
            </a:r>
            <a:r>
              <a:rPr lang="cs-CZ" sz="2000" i="1" dirty="0" err="1">
                <a:latin typeface="Cambria"/>
                <a:cs typeface="Cambria"/>
              </a:rPr>
              <a:t>Transformation</a:t>
            </a:r>
            <a:r>
              <a:rPr lang="cs-CZ" sz="2000" i="1" dirty="0">
                <a:latin typeface="Cambria"/>
                <a:cs typeface="Cambria"/>
              </a:rPr>
              <a:t> </a:t>
            </a:r>
            <a:r>
              <a:rPr lang="cs-CZ" sz="2000" i="1" dirty="0" err="1">
                <a:latin typeface="Cambria"/>
                <a:cs typeface="Cambria"/>
              </a:rPr>
              <a:t>of</a:t>
            </a:r>
            <a:r>
              <a:rPr lang="cs-CZ" sz="2000" i="1" dirty="0">
                <a:latin typeface="Cambria"/>
                <a:cs typeface="Cambria"/>
              </a:rPr>
              <a:t> </a:t>
            </a:r>
            <a:r>
              <a:rPr lang="cs-CZ" sz="2000" i="1" dirty="0" err="1">
                <a:latin typeface="Cambria"/>
                <a:cs typeface="Cambria"/>
              </a:rPr>
              <a:t>Intimacy</a:t>
            </a:r>
            <a:r>
              <a:rPr lang="cs-CZ" sz="2000" i="1" dirty="0">
                <a:latin typeface="Cambria"/>
                <a:cs typeface="Cambria"/>
              </a:rPr>
              <a:t>: Sexuality, Love and </a:t>
            </a:r>
            <a:r>
              <a:rPr lang="cs-CZ" sz="2000" i="1" dirty="0" err="1">
                <a:latin typeface="Cambria"/>
                <a:cs typeface="Cambria"/>
              </a:rPr>
              <a:t>Eroticism</a:t>
            </a:r>
            <a:r>
              <a:rPr lang="cs-CZ" sz="2000" i="1" dirty="0">
                <a:latin typeface="Cambria"/>
                <a:cs typeface="Cambria"/>
              </a:rPr>
              <a:t> in </a:t>
            </a:r>
            <a:r>
              <a:rPr lang="cs-CZ" sz="2000" i="1" dirty="0" err="1">
                <a:latin typeface="Cambria"/>
                <a:cs typeface="Cambria"/>
              </a:rPr>
              <a:t>Modern</a:t>
            </a:r>
            <a:r>
              <a:rPr lang="cs-CZ" sz="2000" i="1" dirty="0">
                <a:latin typeface="Cambria"/>
                <a:cs typeface="Cambria"/>
              </a:rPr>
              <a:t> </a:t>
            </a:r>
            <a:r>
              <a:rPr lang="cs-CZ" sz="2000" i="1" dirty="0" err="1">
                <a:latin typeface="Cambria"/>
                <a:cs typeface="Cambria"/>
              </a:rPr>
              <a:t>Societies</a:t>
            </a:r>
            <a:r>
              <a:rPr lang="cs-CZ" sz="2000" dirty="0">
                <a:latin typeface="Cambria"/>
                <a:cs typeface="Cambria"/>
              </a:rPr>
              <a:t>. </a:t>
            </a:r>
            <a:r>
              <a:rPr lang="cs-CZ" sz="2000" dirty="0" smtClean="0">
                <a:latin typeface="Cambria"/>
                <a:cs typeface="Cambria"/>
              </a:rPr>
              <a:t>[1992]</a:t>
            </a:r>
          </a:p>
          <a:p>
            <a:endParaRPr lang="cs-CZ" dirty="0"/>
          </a:p>
          <a:p>
            <a:endParaRPr lang="en-US" dirty="0" smtClean="0"/>
          </a:p>
          <a:p>
            <a:endParaRPr lang="en-US" dirty="0"/>
          </a:p>
        </p:txBody>
      </p:sp>
    </p:spTree>
    <p:extLst>
      <p:ext uri="{BB962C8B-B14F-4D97-AF65-F5344CB8AC3E}">
        <p14:creationId xmlns:p14="http://schemas.microsoft.com/office/powerpoint/2010/main" val="2678763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5293757"/>
          </a:xfrm>
          <a:prstGeom prst="rect">
            <a:avLst/>
          </a:prstGeom>
          <a:noFill/>
        </p:spPr>
        <p:txBody>
          <a:bodyPr wrap="square" rtlCol="0">
            <a:spAutoFit/>
          </a:bodyPr>
          <a:lstStyle/>
          <a:p>
            <a:r>
              <a:rPr lang="cs-CZ" sz="2000" dirty="0" smtClean="0">
                <a:latin typeface="Cambria"/>
                <a:cs typeface="Cambria"/>
              </a:rPr>
              <a:t>Kritika funkcionalismu</a:t>
            </a:r>
          </a:p>
          <a:p>
            <a:endParaRPr lang="cs-CZ" sz="2000" dirty="0">
              <a:latin typeface="Cambria"/>
              <a:cs typeface="Cambria"/>
            </a:endParaRPr>
          </a:p>
          <a:p>
            <a:r>
              <a:rPr lang="cs-CZ" sz="2000" dirty="0">
                <a:latin typeface="Cambria"/>
                <a:cs typeface="Cambria"/>
              </a:rPr>
              <a:t>Díky zdůrazňování systémových potřeb nejsou funkcionalističtí autoři schopni vidět lidské bytosti jako rozumně uvažující aktéry, kteří jsou si z velké části vědomi toho, co dělají.</a:t>
            </a:r>
            <a:endParaRPr lang="en-US" sz="2000" dirty="0">
              <a:latin typeface="Cambria"/>
              <a:cs typeface="Cambria"/>
            </a:endParaRPr>
          </a:p>
          <a:p>
            <a:r>
              <a:rPr lang="cs-CZ" sz="2000" dirty="0">
                <a:latin typeface="Cambria"/>
                <a:cs typeface="Cambria"/>
              </a:rPr>
              <a:t> </a:t>
            </a:r>
          </a:p>
          <a:p>
            <a:r>
              <a:rPr lang="cs-CZ" sz="2000" dirty="0" smtClean="0">
                <a:latin typeface="Cambria"/>
                <a:cs typeface="Cambria"/>
              </a:rPr>
              <a:t>Systém </a:t>
            </a:r>
            <a:r>
              <a:rPr lang="cs-CZ" sz="2000" dirty="0">
                <a:latin typeface="Cambria"/>
                <a:cs typeface="Cambria"/>
              </a:rPr>
              <a:t>nemá potřeby, potřeby mají lidé. Sociální systém nelze na základě funkcionalistického přístupu dostatečně popsat a vysvětlit [</a:t>
            </a:r>
            <a:r>
              <a:rPr lang="cs-CZ" sz="2000" dirty="0" err="1">
                <a:latin typeface="Cambria"/>
                <a:cs typeface="Cambria"/>
              </a:rPr>
              <a:t>Giddens</a:t>
            </a:r>
            <a:r>
              <a:rPr lang="cs-CZ" sz="2000" dirty="0">
                <a:latin typeface="Cambria"/>
                <a:cs typeface="Cambria"/>
              </a:rPr>
              <a:t> 1981b: 90].</a:t>
            </a:r>
            <a:endParaRPr lang="en-US" sz="2000" dirty="0">
              <a:latin typeface="Cambria"/>
              <a:cs typeface="Cambria"/>
            </a:endParaRPr>
          </a:p>
          <a:p>
            <a:endParaRPr lang="cs-CZ" sz="2000" dirty="0" smtClean="0">
              <a:latin typeface="Cambria"/>
              <a:cs typeface="Cambria"/>
            </a:endParaRPr>
          </a:p>
          <a:p>
            <a:endParaRPr lang="cs-CZ" sz="2000" dirty="0">
              <a:latin typeface="Cambria"/>
              <a:cs typeface="Cambria"/>
            </a:endParaRPr>
          </a:p>
          <a:p>
            <a:r>
              <a:rPr lang="cs-CZ" sz="2000" dirty="0">
                <a:latin typeface="Cambria"/>
                <a:cs typeface="Cambria"/>
              </a:rPr>
              <a:t>„V </a:t>
            </a:r>
            <a:r>
              <a:rPr lang="cs-CZ" sz="2000" dirty="0" err="1">
                <a:latin typeface="Cambria"/>
                <a:cs typeface="Cambria"/>
              </a:rPr>
              <a:t>Parsonsově</a:t>
            </a:r>
            <a:r>
              <a:rPr lang="cs-CZ" sz="2000" dirty="0">
                <a:latin typeface="Cambria"/>
                <a:cs typeface="Cambria"/>
              </a:rPr>
              <a:t> ,referenčním rámci jednání‘ žádné jednání neexistuje, je zde pouze chování, jež je poháněno dispozicemi potřeb nebo očekáváními spojenými s jednotlivými rolemi. Scéna je připravena, </a:t>
            </a:r>
            <a:r>
              <a:rPr lang="cs-CZ" sz="2000" dirty="0" smtClean="0">
                <a:latin typeface="Cambria"/>
                <a:cs typeface="Cambria"/>
              </a:rPr>
              <a:t>avšak aktéři </a:t>
            </a:r>
            <a:r>
              <a:rPr lang="cs-CZ" sz="2000" dirty="0">
                <a:latin typeface="Cambria"/>
                <a:cs typeface="Cambria"/>
              </a:rPr>
              <a:t>mají k dispozici pouze scénář, který byl pro ně předem napsán</a:t>
            </a:r>
            <a:r>
              <a:rPr lang="cs-CZ" sz="2000" dirty="0" smtClean="0">
                <a:latin typeface="Cambria"/>
                <a:cs typeface="Cambria"/>
              </a:rPr>
              <a:t>“.</a:t>
            </a:r>
            <a:r>
              <a:rPr lang="en-US" sz="2000" dirty="0" smtClean="0">
                <a:latin typeface="Cambria"/>
                <a:cs typeface="Cambria"/>
              </a:rPr>
              <a:t> </a:t>
            </a:r>
          </a:p>
          <a:p>
            <a:endParaRPr lang="en-US" dirty="0"/>
          </a:p>
        </p:txBody>
      </p:sp>
    </p:spTree>
    <p:extLst>
      <p:ext uri="{BB962C8B-B14F-4D97-AF65-F5344CB8AC3E}">
        <p14:creationId xmlns:p14="http://schemas.microsoft.com/office/powerpoint/2010/main" val="286268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7078861"/>
          </a:xfrm>
          <a:prstGeom prst="rect">
            <a:avLst/>
          </a:prstGeom>
          <a:noFill/>
        </p:spPr>
        <p:txBody>
          <a:bodyPr wrap="square" rtlCol="0">
            <a:spAutoFit/>
          </a:bodyPr>
          <a:lstStyle/>
          <a:p>
            <a:r>
              <a:rPr lang="cs-CZ" sz="2000" dirty="0" smtClean="0">
                <a:latin typeface="Cambria"/>
                <a:cs typeface="Cambria"/>
              </a:rPr>
              <a:t>Vytváření společnosti</a:t>
            </a:r>
          </a:p>
          <a:p>
            <a:endParaRPr lang="cs-CZ" sz="2000" dirty="0">
              <a:latin typeface="Cambria"/>
              <a:cs typeface="Cambria"/>
            </a:endParaRPr>
          </a:p>
          <a:p>
            <a:r>
              <a:rPr lang="cs-CZ" sz="2000" dirty="0" smtClean="0">
                <a:latin typeface="Cambria"/>
                <a:cs typeface="Cambria"/>
              </a:rPr>
              <a:t>Každý </a:t>
            </a:r>
            <a:r>
              <a:rPr lang="cs-CZ" sz="2000" dirty="0">
                <a:latin typeface="Cambria"/>
                <a:cs typeface="Cambria"/>
              </a:rPr>
              <a:t>akt produkce je rovněž aktem reprodukce; struktury, které jednání umožňují, jsou tímto jednáním reprodukovány (jednání předpokládá strukturu, struktury předpokládají jednání). Každý akt produkce (a současně reprodukce) je potenciálním aktem transformace. </a:t>
            </a:r>
            <a:endParaRPr lang="cs-CZ" sz="2000" dirty="0" smtClean="0">
              <a:latin typeface="Cambria"/>
              <a:cs typeface="Cambria"/>
            </a:endParaRPr>
          </a:p>
          <a:p>
            <a:endParaRPr lang="cs-CZ" sz="2000" dirty="0">
              <a:latin typeface="Cambria"/>
              <a:cs typeface="Cambria"/>
            </a:endParaRPr>
          </a:p>
          <a:p>
            <a:r>
              <a:rPr lang="cs-CZ" sz="2000" dirty="0">
                <a:latin typeface="Cambria"/>
                <a:cs typeface="Cambria"/>
              </a:rPr>
              <a:t>R</a:t>
            </a:r>
            <a:r>
              <a:rPr lang="cs-CZ" sz="2000" dirty="0" smtClean="0">
                <a:latin typeface="Cambria"/>
                <a:cs typeface="Cambria"/>
              </a:rPr>
              <a:t>ekursivní </a:t>
            </a:r>
            <a:r>
              <a:rPr lang="cs-CZ" sz="2000" dirty="0">
                <a:latin typeface="Cambria"/>
                <a:cs typeface="Cambria"/>
              </a:rPr>
              <a:t>povaha sociálního života a </a:t>
            </a:r>
            <a:r>
              <a:rPr lang="cs-CZ" sz="2000" dirty="0" smtClean="0">
                <a:latin typeface="Cambria"/>
                <a:cs typeface="Cambria"/>
              </a:rPr>
              <a:t>dualita jednání a struktury</a:t>
            </a:r>
          </a:p>
          <a:p>
            <a:endParaRPr lang="cs-CZ" sz="2000" dirty="0">
              <a:latin typeface="Cambria"/>
              <a:cs typeface="Cambria"/>
            </a:endParaRPr>
          </a:p>
          <a:p>
            <a:r>
              <a:rPr lang="cs-CZ" sz="2000" dirty="0" smtClean="0">
                <a:latin typeface="Cambria"/>
                <a:cs typeface="Cambria"/>
              </a:rPr>
              <a:t> </a:t>
            </a:r>
            <a:r>
              <a:rPr lang="cs-CZ" sz="2000" dirty="0">
                <a:latin typeface="Cambria"/>
                <a:cs typeface="Cambria"/>
              </a:rPr>
              <a:t>„Dualitou struktury myslím to, že sociální struktury jsou jednak konstituovány lidským jednáním, jednak jsou současně vlastním médiem tohoto utváření“ [1976a: 121]. </a:t>
            </a:r>
            <a:endParaRPr lang="cs-CZ" sz="2000" dirty="0" smtClean="0">
              <a:latin typeface="Cambria"/>
              <a:cs typeface="Cambria"/>
            </a:endParaRPr>
          </a:p>
          <a:p>
            <a:endParaRPr lang="cs-CZ" sz="2000" dirty="0">
              <a:latin typeface="Cambria"/>
              <a:cs typeface="Cambria"/>
            </a:endParaRPr>
          </a:p>
          <a:p>
            <a:r>
              <a:rPr lang="cs-CZ" sz="2000" dirty="0" smtClean="0">
                <a:latin typeface="Cambria"/>
                <a:cs typeface="Cambria"/>
              </a:rPr>
              <a:t>Struktura – „</a:t>
            </a:r>
            <a:r>
              <a:rPr lang="cs-CZ" sz="2000" dirty="0">
                <a:latin typeface="Cambria"/>
                <a:cs typeface="Cambria"/>
              </a:rPr>
              <a:t>pravidla a zdroje rekursivně implikované v reprodukci sociálních systémů. Struktury existují pouze jako paměťové stopy, jež jsou organickým základem lidské kompetentnosti a jako to, co je dokládáno v jednání“ [1984: 377]</a:t>
            </a:r>
            <a:r>
              <a:rPr lang="cs-CZ" sz="2000" dirty="0" smtClean="0">
                <a:latin typeface="Cambria"/>
                <a:cs typeface="Cambria"/>
              </a:rPr>
              <a:t>.</a:t>
            </a:r>
          </a:p>
          <a:p>
            <a:endParaRPr lang="cs-CZ" sz="2000" dirty="0">
              <a:latin typeface="Cambria"/>
              <a:cs typeface="Cambria"/>
            </a:endParaRPr>
          </a:p>
          <a:p>
            <a:r>
              <a:rPr lang="cs-CZ" sz="2000" dirty="0" smtClean="0">
                <a:latin typeface="Cambria"/>
                <a:cs typeface="Cambria"/>
              </a:rPr>
              <a:t> </a:t>
            </a:r>
            <a:r>
              <a:rPr lang="cs-CZ" sz="2000" dirty="0">
                <a:latin typeface="Cambria"/>
                <a:cs typeface="Cambria"/>
              </a:rPr>
              <a:t>Struktury </a:t>
            </a:r>
            <a:r>
              <a:rPr lang="cs-CZ" sz="2000" dirty="0" smtClean="0">
                <a:latin typeface="Cambria"/>
                <a:cs typeface="Cambria"/>
              </a:rPr>
              <a:t> mají pouze </a:t>
            </a:r>
            <a:r>
              <a:rPr lang="cs-CZ" sz="2000" dirty="0">
                <a:latin typeface="Cambria"/>
                <a:cs typeface="Cambria"/>
              </a:rPr>
              <a:t>„virtuální“ existenci [1984: 17] a vyznačují se „absencí“ subjektu [1984: 25].</a:t>
            </a:r>
            <a:endParaRPr lang="en-US" sz="2000" dirty="0">
              <a:latin typeface="Cambria"/>
              <a:cs typeface="Cambria"/>
            </a:endParaRPr>
          </a:p>
          <a:p>
            <a:endParaRPr lang="cs-CZ" dirty="0"/>
          </a:p>
          <a:p>
            <a:endParaRPr lang="en-US" dirty="0" smtClean="0"/>
          </a:p>
          <a:p>
            <a:endParaRPr lang="en-US" dirty="0"/>
          </a:p>
        </p:txBody>
      </p:sp>
    </p:spTree>
    <p:extLst>
      <p:ext uri="{BB962C8B-B14F-4D97-AF65-F5344CB8AC3E}">
        <p14:creationId xmlns:p14="http://schemas.microsoft.com/office/powerpoint/2010/main" val="287580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6771084"/>
          </a:xfrm>
          <a:prstGeom prst="rect">
            <a:avLst/>
          </a:prstGeom>
          <a:noFill/>
        </p:spPr>
        <p:txBody>
          <a:bodyPr wrap="square" rtlCol="0">
            <a:spAutoFit/>
          </a:bodyPr>
          <a:lstStyle/>
          <a:p>
            <a:r>
              <a:rPr lang="cs-CZ" sz="2000" dirty="0" smtClean="0">
                <a:latin typeface="Cambria"/>
                <a:cs typeface="Cambria"/>
              </a:rPr>
              <a:t>Vytváření společnosti</a:t>
            </a:r>
          </a:p>
          <a:p>
            <a:endParaRPr lang="cs-CZ" sz="2000" dirty="0">
              <a:latin typeface="Cambria"/>
              <a:cs typeface="Cambria"/>
            </a:endParaRPr>
          </a:p>
          <a:p>
            <a:r>
              <a:rPr lang="cs-CZ" sz="2000" dirty="0" smtClean="0">
                <a:latin typeface="Cambria"/>
                <a:cs typeface="Cambria"/>
              </a:rPr>
              <a:t>William </a:t>
            </a:r>
            <a:r>
              <a:rPr lang="cs-CZ" sz="2000" dirty="0" err="1">
                <a:latin typeface="Cambria"/>
                <a:cs typeface="Cambria"/>
              </a:rPr>
              <a:t>Sewell</a:t>
            </a:r>
            <a:r>
              <a:rPr lang="cs-CZ" sz="2000" dirty="0">
                <a:latin typeface="Cambria"/>
                <a:cs typeface="Cambria"/>
              </a:rPr>
              <a:t>: „Sociálními systémy má </a:t>
            </a:r>
            <a:r>
              <a:rPr lang="cs-CZ" sz="2000" dirty="0" err="1">
                <a:latin typeface="Cambria"/>
                <a:cs typeface="Cambria"/>
              </a:rPr>
              <a:t>Giddens</a:t>
            </a:r>
            <a:r>
              <a:rPr lang="cs-CZ" sz="2000" dirty="0">
                <a:latin typeface="Cambria"/>
                <a:cs typeface="Cambria"/>
              </a:rPr>
              <a:t> na mysli empiricky pozorovatelné, proplétající se a relativně ohraničené sociální praktiky, jež osoby spojují v čase a prostoru. Sociální systémy zahrnují to, co většina sociálních vědců míní ,společnostmi‘, ale zahrnují rovněž sociální jednotky (kupříkladu kapitalistický světový systém) rozsahem větší nebo omezenější (kupříkladu sousedské společenství), než je národní stát… Struktury nejsou </a:t>
            </a:r>
            <a:r>
              <a:rPr lang="cs-CZ" sz="2000" dirty="0" err="1">
                <a:latin typeface="Cambria"/>
                <a:cs typeface="Cambria"/>
              </a:rPr>
              <a:t>vzorcované</a:t>
            </a:r>
            <a:r>
              <a:rPr lang="cs-CZ" sz="2000" dirty="0">
                <a:latin typeface="Cambria"/>
                <a:cs typeface="Cambria"/>
              </a:rPr>
              <a:t> sociální praktiky, jež vytvářejí sociální systém, ale principy, jež tyto praktiky </a:t>
            </a:r>
            <a:r>
              <a:rPr lang="cs-CZ" sz="2000" dirty="0" err="1">
                <a:latin typeface="Cambria"/>
                <a:cs typeface="Cambria"/>
              </a:rPr>
              <a:t>vzorcují</a:t>
            </a:r>
            <a:r>
              <a:rPr lang="cs-CZ" sz="2000" dirty="0">
                <a:latin typeface="Cambria"/>
                <a:cs typeface="Cambria"/>
              </a:rPr>
              <a:t>… Struktury neexistují konkrétně v čase a prostoru, existují pouze jako ,paměťové stopy, jež jsou organickým základem kompetentnosti‘ (to znamená pouze jako ideje nebo schémata uložená v lidském mozku), a jako to, co je ,dokládáno v jednání‘ (to znamená dáno do praxe)“ [1992: 5–6]</a:t>
            </a:r>
            <a:r>
              <a:rPr lang="cs-CZ" sz="2000" dirty="0" smtClean="0">
                <a:latin typeface="Cambria"/>
                <a:cs typeface="Cambria"/>
              </a:rPr>
              <a:t>.</a:t>
            </a:r>
          </a:p>
          <a:p>
            <a:endParaRPr lang="en-US" sz="2000" dirty="0">
              <a:latin typeface="Cambria"/>
              <a:cs typeface="Cambria"/>
            </a:endParaRPr>
          </a:p>
          <a:p>
            <a:r>
              <a:rPr lang="cs-CZ" sz="2000" dirty="0">
                <a:latin typeface="Cambria"/>
                <a:cs typeface="Cambria"/>
              </a:rPr>
              <a:t>H</a:t>
            </a:r>
            <a:r>
              <a:rPr lang="cs-CZ" sz="2000" dirty="0" smtClean="0">
                <a:latin typeface="Cambria"/>
                <a:cs typeface="Cambria"/>
              </a:rPr>
              <a:t>ermeneutický </a:t>
            </a:r>
            <a:r>
              <a:rPr lang="cs-CZ" sz="2000" dirty="0">
                <a:latin typeface="Cambria"/>
                <a:cs typeface="Cambria"/>
              </a:rPr>
              <a:t>důraz na „kompetentnost“ sociálních aktérů, na jejich schopnost kompetentně interpretovat svá vlastní jednání. Aktér toho ví o světě, v němž jedná, velmi mnoho a většinou je své jednání s to racionálně zdůvodnit jak sobě samému, tak i ostatním. </a:t>
            </a:r>
          </a:p>
          <a:p>
            <a:endParaRPr lang="cs-CZ" dirty="0"/>
          </a:p>
          <a:p>
            <a:endParaRPr lang="en-US" dirty="0" smtClean="0"/>
          </a:p>
          <a:p>
            <a:endParaRPr lang="en-US" dirty="0"/>
          </a:p>
        </p:txBody>
      </p:sp>
    </p:spTree>
    <p:extLst>
      <p:ext uri="{BB962C8B-B14F-4D97-AF65-F5344CB8AC3E}">
        <p14:creationId xmlns:p14="http://schemas.microsoft.com/office/powerpoint/2010/main" val="256195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5878532"/>
          </a:xfrm>
          <a:prstGeom prst="rect">
            <a:avLst/>
          </a:prstGeom>
          <a:noFill/>
        </p:spPr>
        <p:txBody>
          <a:bodyPr wrap="square" rtlCol="0">
            <a:spAutoFit/>
          </a:bodyPr>
          <a:lstStyle/>
          <a:p>
            <a:r>
              <a:rPr lang="cs-CZ" sz="2000" dirty="0" smtClean="0">
                <a:latin typeface="Cambria"/>
                <a:cs typeface="Cambria"/>
              </a:rPr>
              <a:t>Vytváření společnosti</a:t>
            </a:r>
          </a:p>
          <a:p>
            <a:endParaRPr lang="cs-CZ" sz="2000" dirty="0">
              <a:latin typeface="Cambria"/>
              <a:cs typeface="Cambria"/>
            </a:endParaRPr>
          </a:p>
          <a:p>
            <a:r>
              <a:rPr lang="cs-CZ" sz="2000" dirty="0">
                <a:latin typeface="Cambria"/>
                <a:cs typeface="Cambria"/>
              </a:rPr>
              <a:t>„Vytváření a reprodukování společnosti je ze strany jejích členů kvalifikovaným výkonem“ </a:t>
            </a:r>
            <a:endParaRPr lang="en-US" sz="2000" dirty="0" smtClean="0">
              <a:latin typeface="Cambria"/>
              <a:cs typeface="Cambria"/>
            </a:endParaRPr>
          </a:p>
          <a:p>
            <a:endParaRPr lang="en-US" sz="2000" dirty="0">
              <a:latin typeface="Cambria"/>
              <a:cs typeface="Cambria"/>
            </a:endParaRPr>
          </a:p>
          <a:p>
            <a:r>
              <a:rPr lang="cs-CZ" sz="2000" dirty="0">
                <a:latin typeface="Cambria"/>
                <a:cs typeface="Cambria"/>
              </a:rPr>
              <a:t>„Všechny formy sociálního života jsou částečně utvářeny věděním, které o nich mají jejich aktéři</a:t>
            </a:r>
            <a:r>
              <a:rPr lang="cs-CZ" sz="2000" dirty="0" smtClean="0">
                <a:latin typeface="Cambria"/>
                <a:cs typeface="Cambria"/>
              </a:rPr>
              <a:t>“.</a:t>
            </a:r>
          </a:p>
          <a:p>
            <a:endParaRPr lang="cs-CZ" sz="2000" dirty="0">
              <a:latin typeface="Cambria"/>
              <a:cs typeface="Cambria"/>
            </a:endParaRPr>
          </a:p>
          <a:p>
            <a:r>
              <a:rPr lang="cs-CZ" sz="2000" dirty="0" err="1">
                <a:latin typeface="Cambria"/>
                <a:cs typeface="Cambria"/>
              </a:rPr>
              <a:t>R</a:t>
            </a:r>
            <a:r>
              <a:rPr lang="cs-CZ" sz="2000" dirty="0" err="1" smtClean="0">
                <a:latin typeface="Cambria"/>
                <a:cs typeface="Cambria"/>
              </a:rPr>
              <a:t>ekonceptualizace</a:t>
            </a:r>
            <a:r>
              <a:rPr lang="cs-CZ" sz="2000" dirty="0" smtClean="0">
                <a:latin typeface="Cambria"/>
                <a:cs typeface="Cambria"/>
              </a:rPr>
              <a:t> </a:t>
            </a:r>
            <a:r>
              <a:rPr lang="cs-CZ" sz="2000" dirty="0">
                <a:latin typeface="Cambria"/>
                <a:cs typeface="Cambria"/>
              </a:rPr>
              <a:t>vztahu jednání/struktura </a:t>
            </a:r>
            <a:endParaRPr lang="cs-CZ" sz="2000" dirty="0" smtClean="0">
              <a:latin typeface="Cambria"/>
              <a:cs typeface="Cambria"/>
            </a:endParaRPr>
          </a:p>
          <a:p>
            <a:endParaRPr lang="cs-CZ" sz="2000" dirty="0">
              <a:latin typeface="Cambria"/>
              <a:cs typeface="Cambria"/>
            </a:endParaRPr>
          </a:p>
          <a:p>
            <a:r>
              <a:rPr lang="cs-CZ" sz="2000" dirty="0">
                <a:latin typeface="Cambria"/>
                <a:cs typeface="Cambria"/>
              </a:rPr>
              <a:t>V</a:t>
            </a:r>
            <a:r>
              <a:rPr lang="cs-CZ" sz="2000" dirty="0" smtClean="0">
                <a:latin typeface="Cambria"/>
                <a:cs typeface="Cambria"/>
              </a:rPr>
              <a:t>ědění </a:t>
            </a:r>
            <a:r>
              <a:rPr lang="cs-CZ" sz="2000" dirty="0">
                <a:latin typeface="Cambria"/>
                <a:cs typeface="Cambria"/>
              </a:rPr>
              <a:t>roli jednak zprostředkovatele jejich vztahu, jednak je s to je překročit. „S klesající důležitostí tradice a přírody se vědění stává definující charakteristikou naší doby… </a:t>
            </a:r>
            <a:r>
              <a:rPr lang="cs-CZ" sz="2000" dirty="0" smtClean="0">
                <a:latin typeface="Cambria"/>
                <a:cs typeface="Cambria"/>
              </a:rPr>
              <a:t>vědění </a:t>
            </a:r>
            <a:r>
              <a:rPr lang="cs-CZ" sz="2000" dirty="0">
                <a:latin typeface="Cambria"/>
                <a:cs typeface="Cambria"/>
              </a:rPr>
              <a:t>překračuje strukturu a jednání: není ani vlastností jedinců, ani struktur</a:t>
            </a:r>
            <a:r>
              <a:rPr lang="cs-CZ" sz="2000" dirty="0" smtClean="0">
                <a:latin typeface="Cambria"/>
                <a:cs typeface="Cambria"/>
              </a:rPr>
              <a:t>“. </a:t>
            </a:r>
          </a:p>
          <a:p>
            <a:endParaRPr lang="cs-CZ" sz="2000" dirty="0">
              <a:latin typeface="Cambria"/>
              <a:cs typeface="Cambria"/>
            </a:endParaRPr>
          </a:p>
          <a:p>
            <a:r>
              <a:rPr lang="cs-CZ" sz="2000" dirty="0" smtClean="0">
                <a:latin typeface="Cambria"/>
                <a:cs typeface="Cambria"/>
              </a:rPr>
              <a:t>Společné vědění</a:t>
            </a:r>
          </a:p>
          <a:p>
            <a:r>
              <a:rPr lang="cs-CZ" sz="2000" dirty="0" smtClean="0">
                <a:latin typeface="Cambria"/>
                <a:cs typeface="Cambria"/>
              </a:rPr>
              <a:t>Formální symetrie laických a expertních výkladů</a:t>
            </a:r>
            <a:endParaRPr lang="cs-CZ" sz="2000" dirty="0">
              <a:latin typeface="Cambria"/>
              <a:cs typeface="Cambria"/>
            </a:endParaRPr>
          </a:p>
          <a:p>
            <a:endParaRPr lang="en-US" dirty="0" smtClean="0"/>
          </a:p>
          <a:p>
            <a:endParaRPr lang="en-US" dirty="0"/>
          </a:p>
        </p:txBody>
      </p:sp>
    </p:spTree>
    <p:extLst>
      <p:ext uri="{BB962C8B-B14F-4D97-AF65-F5344CB8AC3E}">
        <p14:creationId xmlns:p14="http://schemas.microsoft.com/office/powerpoint/2010/main" val="199352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4955203"/>
          </a:xfrm>
          <a:prstGeom prst="rect">
            <a:avLst/>
          </a:prstGeom>
          <a:noFill/>
        </p:spPr>
        <p:txBody>
          <a:bodyPr wrap="square" rtlCol="0">
            <a:spAutoFit/>
          </a:bodyPr>
          <a:lstStyle/>
          <a:p>
            <a:endParaRPr lang="cs-CZ" dirty="0" smtClean="0"/>
          </a:p>
          <a:p>
            <a:r>
              <a:rPr lang="cs-CZ" sz="2000" dirty="0" smtClean="0">
                <a:latin typeface="Cambria"/>
                <a:cs typeface="Cambria"/>
              </a:rPr>
              <a:t>Dvojitá hermeneutika</a:t>
            </a:r>
            <a:endParaRPr lang="cs-CZ" sz="2000" dirty="0">
              <a:latin typeface="Cambria"/>
              <a:cs typeface="Cambria"/>
            </a:endParaRPr>
          </a:p>
          <a:p>
            <a:endParaRPr lang="cs-CZ" sz="2000" dirty="0" smtClean="0">
              <a:latin typeface="Cambria"/>
              <a:cs typeface="Cambria"/>
            </a:endParaRPr>
          </a:p>
          <a:p>
            <a:r>
              <a:rPr lang="cs-CZ" sz="2000" dirty="0" smtClean="0">
                <a:latin typeface="Cambria"/>
                <a:cs typeface="Cambria"/>
              </a:rPr>
              <a:t>Zprostředkování </a:t>
            </a:r>
            <a:r>
              <a:rPr lang="cs-CZ" sz="2000" dirty="0">
                <a:latin typeface="Cambria"/>
                <a:cs typeface="Cambria"/>
              </a:rPr>
              <a:t>paradigmat, nebo výrazně si odporujících teoretických schémat, je, podobně jako zprostředkování styků mezi jinými typy významových rámců, záležitostí hermeneutiky. Sociologie se však, na rozdíl od přírodní vědy, zabývá </a:t>
            </a:r>
            <a:r>
              <a:rPr lang="cs-CZ" sz="2000" dirty="0" err="1">
                <a:latin typeface="Cambria"/>
                <a:cs typeface="Cambria"/>
              </a:rPr>
              <a:t>předinterpretovaným</a:t>
            </a:r>
            <a:r>
              <a:rPr lang="cs-CZ" sz="2000" dirty="0">
                <a:latin typeface="Cambria"/>
                <a:cs typeface="Cambria"/>
              </a:rPr>
              <a:t> světem, v němž je vytváření a reprodukování významových rámců samotnou podmínkou toho, co se snaží analyzovat, totiž lidských sociálních postojů: proto je v sociálních vědách hermeneutika zdvojena…, sociální vědec jakožto pozorovatel musí být především schopen porozumět těmto laickým konceptům, totiž hermeneuticky proniknout do formy života, jehož prvky chce analyzovat či </a:t>
            </a:r>
            <a:r>
              <a:rPr lang="cs-CZ" sz="2000" dirty="0" smtClean="0">
                <a:latin typeface="Cambria"/>
                <a:cs typeface="Cambria"/>
              </a:rPr>
              <a:t>vysvětlovat.</a:t>
            </a:r>
          </a:p>
          <a:p>
            <a:endParaRPr lang="cs-CZ" sz="2000" dirty="0">
              <a:latin typeface="Cambria"/>
              <a:cs typeface="Cambria"/>
            </a:endParaRPr>
          </a:p>
          <a:p>
            <a:r>
              <a:rPr lang="cs-CZ" sz="2000" dirty="0" smtClean="0">
                <a:latin typeface="Cambria"/>
                <a:cs typeface="Cambria"/>
              </a:rPr>
              <a:t>Dvě média interpretace: sociální aktér – expertní systémy</a:t>
            </a:r>
            <a:endParaRPr lang="en-US" sz="2000" dirty="0" smtClean="0">
              <a:latin typeface="Cambria"/>
              <a:cs typeface="Cambria"/>
            </a:endParaRPr>
          </a:p>
          <a:p>
            <a:endParaRPr lang="en-US" dirty="0"/>
          </a:p>
        </p:txBody>
      </p:sp>
    </p:spTree>
    <p:extLst>
      <p:ext uri="{BB962C8B-B14F-4D97-AF65-F5344CB8AC3E}">
        <p14:creationId xmlns:p14="http://schemas.microsoft.com/office/powerpoint/2010/main" val="16638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6494085"/>
          </a:xfrm>
          <a:prstGeom prst="rect">
            <a:avLst/>
          </a:prstGeom>
          <a:noFill/>
        </p:spPr>
        <p:txBody>
          <a:bodyPr wrap="square" rtlCol="0">
            <a:spAutoFit/>
          </a:bodyPr>
          <a:lstStyle/>
          <a:p>
            <a:r>
              <a:rPr lang="cs-CZ" sz="2000" dirty="0" smtClean="0">
                <a:latin typeface="Cambria"/>
                <a:cs typeface="Cambria"/>
              </a:rPr>
              <a:t>Reflexivní modernizace</a:t>
            </a:r>
          </a:p>
          <a:p>
            <a:endParaRPr lang="cs-CZ" sz="2000" dirty="0">
              <a:latin typeface="Cambria"/>
              <a:cs typeface="Cambria"/>
            </a:endParaRPr>
          </a:p>
          <a:p>
            <a:r>
              <a:rPr lang="cs-CZ" sz="2000" dirty="0">
                <a:latin typeface="Cambria"/>
                <a:cs typeface="Cambria"/>
              </a:rPr>
              <a:t>Ulrich Beck &amp; Anthony </a:t>
            </a:r>
            <a:r>
              <a:rPr lang="cs-CZ" sz="2000" dirty="0" err="1">
                <a:latin typeface="Cambria"/>
                <a:cs typeface="Cambria"/>
              </a:rPr>
              <a:t>Giddens</a:t>
            </a:r>
            <a:r>
              <a:rPr lang="cs-CZ" sz="2000" dirty="0">
                <a:latin typeface="Cambria"/>
                <a:cs typeface="Cambria"/>
              </a:rPr>
              <a:t> &amp; </a:t>
            </a:r>
            <a:r>
              <a:rPr lang="cs-CZ" sz="2000" dirty="0" err="1">
                <a:latin typeface="Cambria"/>
                <a:cs typeface="Cambria"/>
              </a:rPr>
              <a:t>Scott</a:t>
            </a:r>
            <a:r>
              <a:rPr lang="cs-CZ" sz="2000" dirty="0">
                <a:latin typeface="Cambria"/>
                <a:cs typeface="Cambria"/>
              </a:rPr>
              <a:t> </a:t>
            </a:r>
            <a:r>
              <a:rPr lang="cs-CZ" sz="2000" dirty="0" err="1">
                <a:latin typeface="Cambria"/>
                <a:cs typeface="Cambria"/>
              </a:rPr>
              <a:t>Lash</a:t>
            </a:r>
            <a:r>
              <a:rPr lang="cs-CZ" sz="2000" dirty="0">
                <a:latin typeface="Cambria"/>
                <a:cs typeface="Cambria"/>
              </a:rPr>
              <a:t>. </a:t>
            </a:r>
            <a:r>
              <a:rPr lang="cs-CZ" sz="2000" dirty="0" err="1">
                <a:latin typeface="Cambria"/>
                <a:cs typeface="Cambria"/>
              </a:rPr>
              <a:t>Reflexive</a:t>
            </a:r>
            <a:r>
              <a:rPr lang="cs-CZ" sz="2000" dirty="0">
                <a:latin typeface="Cambria"/>
                <a:cs typeface="Cambria"/>
              </a:rPr>
              <a:t> </a:t>
            </a:r>
            <a:r>
              <a:rPr lang="cs-CZ" sz="2000" dirty="0" err="1">
                <a:latin typeface="Cambria"/>
                <a:cs typeface="Cambria"/>
              </a:rPr>
              <a:t>Modernization-Politics</a:t>
            </a:r>
            <a:r>
              <a:rPr lang="cs-CZ" sz="2000" dirty="0">
                <a:latin typeface="Cambria"/>
                <a:cs typeface="Cambria"/>
              </a:rPr>
              <a:t>, </a:t>
            </a:r>
            <a:r>
              <a:rPr lang="cs-CZ" sz="2000" dirty="0" err="1">
                <a:latin typeface="Cambria"/>
                <a:cs typeface="Cambria"/>
              </a:rPr>
              <a:t>Tradition</a:t>
            </a:r>
            <a:r>
              <a:rPr lang="cs-CZ" sz="2000" dirty="0">
                <a:latin typeface="Cambria"/>
                <a:cs typeface="Cambria"/>
              </a:rPr>
              <a:t> and </a:t>
            </a:r>
            <a:r>
              <a:rPr lang="cs-CZ" sz="2000" dirty="0" err="1">
                <a:latin typeface="Cambria"/>
                <a:cs typeface="Cambria"/>
              </a:rPr>
              <a:t>Aesthetics</a:t>
            </a:r>
            <a:r>
              <a:rPr lang="cs-CZ" sz="2000" dirty="0">
                <a:latin typeface="Cambria"/>
                <a:cs typeface="Cambria"/>
              </a:rPr>
              <a:t> in </a:t>
            </a:r>
            <a:r>
              <a:rPr lang="cs-CZ" sz="2000" dirty="0" err="1">
                <a:latin typeface="Cambria"/>
                <a:cs typeface="Cambria"/>
              </a:rPr>
              <a:t>the</a:t>
            </a:r>
            <a:r>
              <a:rPr lang="cs-CZ" sz="2000" dirty="0">
                <a:latin typeface="Cambria"/>
                <a:cs typeface="Cambria"/>
              </a:rPr>
              <a:t> </a:t>
            </a:r>
            <a:r>
              <a:rPr lang="cs-CZ" sz="2000" dirty="0" err="1">
                <a:latin typeface="Cambria"/>
                <a:cs typeface="Cambria"/>
              </a:rPr>
              <a:t>Modern</a:t>
            </a:r>
            <a:r>
              <a:rPr lang="cs-CZ" sz="2000" dirty="0">
                <a:latin typeface="Cambria"/>
                <a:cs typeface="Cambria"/>
              </a:rPr>
              <a:t> </a:t>
            </a:r>
            <a:r>
              <a:rPr lang="cs-CZ" sz="2000" dirty="0" err="1">
                <a:latin typeface="Cambria"/>
                <a:cs typeface="Cambria"/>
              </a:rPr>
              <a:t>Social</a:t>
            </a:r>
            <a:r>
              <a:rPr lang="cs-CZ" sz="2000" dirty="0">
                <a:latin typeface="Cambria"/>
                <a:cs typeface="Cambria"/>
              </a:rPr>
              <a:t> </a:t>
            </a:r>
            <a:r>
              <a:rPr lang="cs-CZ" sz="2000" dirty="0" err="1">
                <a:latin typeface="Cambria"/>
                <a:cs typeface="Cambria"/>
              </a:rPr>
              <a:t>Order</a:t>
            </a:r>
            <a:r>
              <a:rPr lang="cs-CZ" sz="2000" dirty="0">
                <a:latin typeface="Cambria"/>
                <a:cs typeface="Cambria"/>
              </a:rPr>
              <a:t>. Cambridge: Polity </a:t>
            </a:r>
            <a:r>
              <a:rPr lang="cs-CZ" sz="2000" dirty="0" err="1" smtClean="0">
                <a:latin typeface="Cambria"/>
                <a:cs typeface="Cambria"/>
              </a:rPr>
              <a:t>Press</a:t>
            </a:r>
            <a:r>
              <a:rPr lang="cs-CZ" sz="2000" dirty="0" smtClean="0">
                <a:latin typeface="Cambria"/>
                <a:cs typeface="Cambria"/>
              </a:rPr>
              <a:t> 1994.</a:t>
            </a:r>
          </a:p>
          <a:p>
            <a:endParaRPr lang="cs-CZ" sz="2000" dirty="0">
              <a:latin typeface="Cambria"/>
              <a:cs typeface="Cambria"/>
            </a:endParaRPr>
          </a:p>
          <a:p>
            <a:r>
              <a:rPr lang="cs-CZ" sz="2000" dirty="0" smtClean="0">
                <a:latin typeface="Cambria"/>
                <a:cs typeface="Cambria"/>
              </a:rPr>
              <a:t>Transformace společnosti:</a:t>
            </a:r>
          </a:p>
          <a:p>
            <a:r>
              <a:rPr lang="cs-CZ" sz="2000" dirty="0" smtClean="0">
                <a:latin typeface="Cambria"/>
                <a:cs typeface="Cambria"/>
              </a:rPr>
              <a:t>reflexivita, tradice, ekologie</a:t>
            </a:r>
          </a:p>
          <a:p>
            <a:endParaRPr lang="cs-CZ" sz="2000" dirty="0">
              <a:latin typeface="Cambria"/>
              <a:cs typeface="Cambria"/>
            </a:endParaRPr>
          </a:p>
          <a:p>
            <a:r>
              <a:rPr lang="en-GB" sz="2000" dirty="0" err="1">
                <a:latin typeface="Cambria"/>
                <a:cs typeface="Cambria"/>
              </a:rPr>
              <a:t>Reflexivita</a:t>
            </a:r>
            <a:r>
              <a:rPr lang="en-GB" sz="2000" dirty="0">
                <a:latin typeface="Cambria"/>
                <a:cs typeface="Cambria"/>
              </a:rPr>
              <a:t> </a:t>
            </a:r>
            <a:r>
              <a:rPr lang="en-GB" sz="2000" dirty="0" err="1">
                <a:latin typeface="Cambria"/>
                <a:cs typeface="Cambria"/>
              </a:rPr>
              <a:t>znamená</a:t>
            </a:r>
            <a:r>
              <a:rPr lang="en-GB" sz="2000" dirty="0">
                <a:latin typeface="Cambria"/>
                <a:cs typeface="Cambria"/>
              </a:rPr>
              <a:t> </a:t>
            </a:r>
            <a:r>
              <a:rPr lang="en-GB" sz="2000" dirty="0" err="1">
                <a:latin typeface="Cambria"/>
                <a:cs typeface="Cambria"/>
              </a:rPr>
              <a:t>moc</a:t>
            </a:r>
            <a:r>
              <a:rPr lang="en-GB" sz="2000" dirty="0">
                <a:latin typeface="Cambria"/>
                <a:cs typeface="Cambria"/>
              </a:rPr>
              <a:t> a </a:t>
            </a:r>
            <a:r>
              <a:rPr lang="en-GB" sz="2000" dirty="0" err="1">
                <a:latin typeface="Cambria"/>
                <a:cs typeface="Cambria"/>
              </a:rPr>
              <a:t>kontrolu</a:t>
            </a:r>
            <a:r>
              <a:rPr lang="en-GB" sz="2000" dirty="0">
                <a:latin typeface="Cambria"/>
                <a:cs typeface="Cambria"/>
              </a:rPr>
              <a:t> </a:t>
            </a:r>
            <a:r>
              <a:rPr lang="en-GB" sz="2000" dirty="0" err="1">
                <a:latin typeface="Cambria"/>
                <a:cs typeface="Cambria"/>
              </a:rPr>
              <a:t>aktérů</a:t>
            </a:r>
            <a:r>
              <a:rPr lang="en-GB" sz="2000" dirty="0">
                <a:latin typeface="Cambria"/>
                <a:cs typeface="Cambria"/>
              </a:rPr>
              <a:t> </a:t>
            </a:r>
            <a:r>
              <a:rPr lang="en-GB" sz="2000" dirty="0" err="1">
                <a:latin typeface="Cambria"/>
                <a:cs typeface="Cambria"/>
              </a:rPr>
              <a:t>nad</a:t>
            </a:r>
            <a:r>
              <a:rPr lang="en-GB" sz="2000" dirty="0">
                <a:latin typeface="Cambria"/>
                <a:cs typeface="Cambria"/>
              </a:rPr>
              <a:t> </a:t>
            </a:r>
            <a:r>
              <a:rPr lang="en-GB" sz="2000" dirty="0" err="1">
                <a:latin typeface="Cambria"/>
                <a:cs typeface="Cambria"/>
              </a:rPr>
              <a:t>jejich</a:t>
            </a:r>
            <a:r>
              <a:rPr lang="en-GB" sz="2000" dirty="0">
                <a:latin typeface="Cambria"/>
                <a:cs typeface="Cambria"/>
              </a:rPr>
              <a:t> self, </a:t>
            </a:r>
            <a:r>
              <a:rPr lang="en-GB" sz="2000" dirty="0" err="1">
                <a:latin typeface="Cambria"/>
                <a:cs typeface="Cambria"/>
              </a:rPr>
              <a:t>aktéři</a:t>
            </a:r>
            <a:r>
              <a:rPr lang="en-GB" sz="2000" dirty="0">
                <a:latin typeface="Cambria"/>
                <a:cs typeface="Cambria"/>
              </a:rPr>
              <a:t> </a:t>
            </a:r>
            <a:r>
              <a:rPr lang="en-GB" sz="2000" dirty="0" err="1">
                <a:latin typeface="Cambria"/>
                <a:cs typeface="Cambria"/>
              </a:rPr>
              <a:t>si</a:t>
            </a:r>
            <a:r>
              <a:rPr lang="en-GB" sz="2000" dirty="0">
                <a:latin typeface="Cambria"/>
                <a:cs typeface="Cambria"/>
              </a:rPr>
              <a:t> </a:t>
            </a:r>
            <a:r>
              <a:rPr lang="en-GB" sz="2000" dirty="0" err="1">
                <a:latin typeface="Cambria"/>
                <a:cs typeface="Cambria"/>
              </a:rPr>
              <a:t>osvojují</a:t>
            </a:r>
            <a:r>
              <a:rPr lang="en-GB" sz="2000" dirty="0">
                <a:latin typeface="Cambria"/>
                <a:cs typeface="Cambria"/>
              </a:rPr>
              <a:t> </a:t>
            </a:r>
            <a:r>
              <a:rPr lang="en-GB" sz="2000" dirty="0" err="1">
                <a:latin typeface="Cambria"/>
                <a:cs typeface="Cambria"/>
              </a:rPr>
              <a:t>techniky</a:t>
            </a:r>
            <a:r>
              <a:rPr lang="en-GB" sz="2000" dirty="0">
                <a:latin typeface="Cambria"/>
                <a:cs typeface="Cambria"/>
              </a:rPr>
              <a:t> a </a:t>
            </a:r>
            <a:r>
              <a:rPr lang="en-GB" sz="2000" dirty="0" err="1">
                <a:latin typeface="Cambria"/>
                <a:cs typeface="Cambria"/>
              </a:rPr>
              <a:t>praktiky</a:t>
            </a:r>
            <a:r>
              <a:rPr lang="en-GB" sz="2000" dirty="0">
                <a:latin typeface="Cambria"/>
                <a:cs typeface="Cambria"/>
              </a:rPr>
              <a:t>, </a:t>
            </a:r>
            <a:r>
              <a:rPr lang="en-GB" sz="2000" dirty="0" err="1">
                <a:latin typeface="Cambria"/>
                <a:cs typeface="Cambria"/>
              </a:rPr>
              <a:t>které</a:t>
            </a:r>
            <a:r>
              <a:rPr lang="en-GB" sz="2000" dirty="0">
                <a:latin typeface="Cambria"/>
                <a:cs typeface="Cambria"/>
              </a:rPr>
              <a:t> </a:t>
            </a:r>
            <a:r>
              <a:rPr lang="en-GB" sz="2000" dirty="0" err="1">
                <a:latin typeface="Cambria"/>
                <a:cs typeface="Cambria"/>
              </a:rPr>
              <a:t>jim</a:t>
            </a:r>
            <a:r>
              <a:rPr lang="en-GB" sz="2000" dirty="0">
                <a:latin typeface="Cambria"/>
                <a:cs typeface="Cambria"/>
              </a:rPr>
              <a:t> </a:t>
            </a:r>
            <a:r>
              <a:rPr lang="en-GB" sz="2000" dirty="0" err="1">
                <a:latin typeface="Cambria"/>
                <a:cs typeface="Cambria"/>
              </a:rPr>
              <a:t>umožňují</a:t>
            </a:r>
            <a:r>
              <a:rPr lang="en-GB" sz="2000" dirty="0">
                <a:latin typeface="Cambria"/>
                <a:cs typeface="Cambria"/>
              </a:rPr>
              <a:t> </a:t>
            </a:r>
            <a:r>
              <a:rPr lang="en-GB" sz="2000" dirty="0" err="1">
                <a:latin typeface="Cambria"/>
                <a:cs typeface="Cambria"/>
              </a:rPr>
              <a:t>stávat</a:t>
            </a:r>
            <a:r>
              <a:rPr lang="en-GB" sz="2000" dirty="0">
                <a:latin typeface="Cambria"/>
                <a:cs typeface="Cambria"/>
              </a:rPr>
              <a:t> se </a:t>
            </a:r>
            <a:r>
              <a:rPr lang="en-GB" sz="2000" dirty="0" err="1">
                <a:latin typeface="Cambria"/>
                <a:cs typeface="Cambria"/>
              </a:rPr>
              <a:t>experty</a:t>
            </a:r>
            <a:r>
              <a:rPr lang="en-GB" sz="2000" dirty="0">
                <a:latin typeface="Cambria"/>
                <a:cs typeface="Cambria"/>
              </a:rPr>
              <a:t>. </a:t>
            </a:r>
            <a:r>
              <a:rPr lang="en-GB" sz="2000" dirty="0" err="1">
                <a:latin typeface="Cambria"/>
                <a:cs typeface="Cambria"/>
              </a:rPr>
              <a:t>Přestávají</a:t>
            </a:r>
            <a:r>
              <a:rPr lang="en-GB" sz="2000" dirty="0">
                <a:latin typeface="Cambria"/>
                <a:cs typeface="Cambria"/>
              </a:rPr>
              <a:t> </a:t>
            </a:r>
            <a:r>
              <a:rPr lang="en-GB" sz="2000" dirty="0" err="1">
                <a:latin typeface="Cambria"/>
                <a:cs typeface="Cambria"/>
              </a:rPr>
              <a:t>být</a:t>
            </a:r>
            <a:r>
              <a:rPr lang="en-GB" sz="2000" dirty="0">
                <a:latin typeface="Cambria"/>
                <a:cs typeface="Cambria"/>
              </a:rPr>
              <a:t> </a:t>
            </a:r>
            <a:r>
              <a:rPr lang="en-GB" sz="2000" dirty="0" err="1">
                <a:latin typeface="Cambria"/>
                <a:cs typeface="Cambria"/>
              </a:rPr>
              <a:t>odkázáni</a:t>
            </a:r>
            <a:r>
              <a:rPr lang="en-GB" sz="2000" dirty="0">
                <a:latin typeface="Cambria"/>
                <a:cs typeface="Cambria"/>
              </a:rPr>
              <a:t> </a:t>
            </a:r>
            <a:r>
              <a:rPr lang="en-GB" sz="2000" dirty="0" err="1">
                <a:latin typeface="Cambria"/>
                <a:cs typeface="Cambria"/>
              </a:rPr>
              <a:t>na</a:t>
            </a:r>
            <a:r>
              <a:rPr lang="en-GB" sz="2000" dirty="0">
                <a:latin typeface="Cambria"/>
                <a:cs typeface="Cambria"/>
              </a:rPr>
              <a:t> </a:t>
            </a:r>
            <a:r>
              <a:rPr lang="en-GB" sz="2000" dirty="0" err="1">
                <a:latin typeface="Cambria"/>
                <a:cs typeface="Cambria"/>
              </a:rPr>
              <a:t>tradiční</a:t>
            </a:r>
            <a:r>
              <a:rPr lang="en-GB" sz="2000" dirty="0">
                <a:latin typeface="Cambria"/>
                <a:cs typeface="Cambria"/>
              </a:rPr>
              <a:t> </a:t>
            </a:r>
            <a:r>
              <a:rPr lang="en-GB" sz="2000" dirty="0" err="1">
                <a:latin typeface="Cambria"/>
                <a:cs typeface="Cambria"/>
              </a:rPr>
              <a:t>autority</a:t>
            </a:r>
            <a:r>
              <a:rPr lang="en-GB" sz="2000" dirty="0">
                <a:latin typeface="Cambria"/>
                <a:cs typeface="Cambria"/>
              </a:rPr>
              <a:t>, </a:t>
            </a:r>
            <a:r>
              <a:rPr lang="en-GB" sz="2000" dirty="0" err="1">
                <a:latin typeface="Cambria"/>
                <a:cs typeface="Cambria"/>
              </a:rPr>
              <a:t>individualizují</a:t>
            </a:r>
            <a:r>
              <a:rPr lang="en-GB" sz="2000" dirty="0">
                <a:latin typeface="Cambria"/>
                <a:cs typeface="Cambria"/>
              </a:rPr>
              <a:t> se a </a:t>
            </a:r>
            <a:r>
              <a:rPr lang="en-GB" sz="2000" dirty="0" err="1">
                <a:latin typeface="Cambria"/>
                <a:cs typeface="Cambria"/>
              </a:rPr>
              <a:t>emancipují</a:t>
            </a:r>
            <a:r>
              <a:rPr lang="en-GB" sz="2000" dirty="0">
                <a:latin typeface="Cambria"/>
                <a:cs typeface="Cambria"/>
              </a:rPr>
              <a:t> </a:t>
            </a:r>
            <a:r>
              <a:rPr lang="en-GB" sz="2000" dirty="0" err="1">
                <a:latin typeface="Cambria"/>
                <a:cs typeface="Cambria"/>
              </a:rPr>
              <a:t>díky</a:t>
            </a:r>
            <a:r>
              <a:rPr lang="en-GB" sz="2000" dirty="0">
                <a:latin typeface="Cambria"/>
                <a:cs typeface="Cambria"/>
              </a:rPr>
              <a:t> </a:t>
            </a:r>
            <a:r>
              <a:rPr lang="en-GB" sz="2000" dirty="0" err="1">
                <a:latin typeface="Cambria"/>
                <a:cs typeface="Cambria"/>
              </a:rPr>
              <a:t>přisvojovanému</a:t>
            </a:r>
            <a:r>
              <a:rPr lang="en-GB" sz="2000" dirty="0">
                <a:latin typeface="Cambria"/>
                <a:cs typeface="Cambria"/>
              </a:rPr>
              <a:t> </a:t>
            </a:r>
            <a:r>
              <a:rPr lang="en-GB" sz="2000" dirty="0" err="1">
                <a:latin typeface="Cambria"/>
                <a:cs typeface="Cambria"/>
              </a:rPr>
              <a:t>vědění</a:t>
            </a:r>
            <a:r>
              <a:rPr lang="en-GB" sz="2000" dirty="0">
                <a:latin typeface="Cambria"/>
                <a:cs typeface="Cambria"/>
              </a:rPr>
              <a:t>. </a:t>
            </a:r>
            <a:r>
              <a:rPr lang="en-GB" sz="2000" dirty="0" err="1">
                <a:latin typeface="Cambria"/>
                <a:cs typeface="Cambria"/>
              </a:rPr>
              <a:t>Konstrukce</a:t>
            </a:r>
            <a:r>
              <a:rPr lang="en-GB" sz="2000" dirty="0">
                <a:latin typeface="Cambria"/>
                <a:cs typeface="Cambria"/>
              </a:rPr>
              <a:t> </a:t>
            </a:r>
            <a:r>
              <a:rPr lang="en-GB" sz="2000" dirty="0" err="1">
                <a:latin typeface="Cambria"/>
                <a:cs typeface="Cambria"/>
              </a:rPr>
              <a:t>sebeidentity</a:t>
            </a:r>
            <a:r>
              <a:rPr lang="en-GB" sz="2000" dirty="0">
                <a:latin typeface="Cambria"/>
                <a:cs typeface="Cambria"/>
              </a:rPr>
              <a:t> se </a:t>
            </a:r>
            <a:r>
              <a:rPr lang="en-GB" sz="2000" dirty="0" err="1">
                <a:latin typeface="Cambria"/>
                <a:cs typeface="Cambria"/>
              </a:rPr>
              <a:t>sama</a:t>
            </a:r>
            <a:r>
              <a:rPr lang="en-GB" sz="2000" dirty="0">
                <a:latin typeface="Cambria"/>
                <a:cs typeface="Cambria"/>
              </a:rPr>
              <a:t> </a:t>
            </a:r>
            <a:r>
              <a:rPr lang="en-GB" sz="2000" dirty="0" err="1">
                <a:latin typeface="Cambria"/>
                <a:cs typeface="Cambria"/>
              </a:rPr>
              <a:t>stává</a:t>
            </a:r>
            <a:r>
              <a:rPr lang="en-GB" sz="2000" dirty="0">
                <a:latin typeface="Cambria"/>
                <a:cs typeface="Cambria"/>
              </a:rPr>
              <a:t> </a:t>
            </a:r>
            <a:r>
              <a:rPr lang="en-GB" sz="2000" dirty="0" err="1">
                <a:latin typeface="Cambria"/>
                <a:cs typeface="Cambria"/>
              </a:rPr>
              <a:t>reflexivním</a:t>
            </a:r>
            <a:r>
              <a:rPr lang="en-GB" sz="2000" dirty="0">
                <a:latin typeface="Cambria"/>
                <a:cs typeface="Cambria"/>
              </a:rPr>
              <a:t> </a:t>
            </a:r>
            <a:r>
              <a:rPr lang="en-GB" sz="2000" dirty="0" err="1">
                <a:latin typeface="Cambria"/>
                <a:cs typeface="Cambria"/>
              </a:rPr>
              <a:t>projektem</a:t>
            </a:r>
            <a:r>
              <a:rPr lang="en-US" sz="2000" dirty="0">
                <a:latin typeface="Cambria"/>
                <a:cs typeface="Cambria"/>
              </a:rPr>
              <a:t> </a:t>
            </a:r>
            <a:endParaRPr lang="cs-CZ" sz="2000" dirty="0" smtClean="0">
              <a:latin typeface="Cambria"/>
              <a:cs typeface="Cambria"/>
            </a:endParaRPr>
          </a:p>
          <a:p>
            <a:endParaRPr lang="en-US" sz="2000" dirty="0">
              <a:latin typeface="Cambria"/>
              <a:cs typeface="Cambria"/>
            </a:endParaRPr>
          </a:p>
          <a:p>
            <a:r>
              <a:rPr lang="cs-CZ" sz="2000" dirty="0">
                <a:latin typeface="Cambria"/>
                <a:cs typeface="Cambria"/>
              </a:rPr>
              <a:t>Vědění </a:t>
            </a:r>
            <a:r>
              <a:rPr lang="cs-CZ" sz="2000" dirty="0" smtClean="0">
                <a:latin typeface="Cambria"/>
                <a:cs typeface="Cambria"/>
              </a:rPr>
              <a:t>je</a:t>
            </a:r>
            <a:r>
              <a:rPr lang="cs-CZ" sz="2000" dirty="0">
                <a:latin typeface="Cambria"/>
                <a:cs typeface="Cambria"/>
              </a:rPr>
              <a:t> </a:t>
            </a:r>
            <a:r>
              <a:rPr lang="cs-CZ" sz="2000" dirty="0" smtClean="0">
                <a:latin typeface="Cambria"/>
                <a:cs typeface="Cambria"/>
              </a:rPr>
              <a:t>vyvazujícím </a:t>
            </a:r>
            <a:r>
              <a:rPr lang="cs-CZ" sz="2000" dirty="0">
                <a:latin typeface="Cambria"/>
                <a:cs typeface="Cambria"/>
              </a:rPr>
              <a:t>mechanismem; jednak samo vyvazuje (má emancipační funkci, aktér se stává vědomým, vědění přivlastňuje), jednak je samo vyvázáno (z lokálních kontextů v podobě abstraktních, depersonalizovaných systémů organizace-systémů expertních). </a:t>
            </a:r>
            <a:endParaRPr lang="en-US" sz="2000" dirty="0">
              <a:latin typeface="Cambria"/>
              <a:cs typeface="Cambria"/>
            </a:endParaRPr>
          </a:p>
          <a:p>
            <a:endParaRPr lang="en-US" dirty="0" smtClean="0"/>
          </a:p>
          <a:p>
            <a:endParaRPr lang="en-US" dirty="0"/>
          </a:p>
        </p:txBody>
      </p:sp>
    </p:spTree>
    <p:extLst>
      <p:ext uri="{BB962C8B-B14F-4D97-AF65-F5344CB8AC3E}">
        <p14:creationId xmlns:p14="http://schemas.microsoft.com/office/powerpoint/2010/main" val="289051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14" y="538424"/>
            <a:ext cx="8062044" cy="4985980"/>
          </a:xfrm>
          <a:prstGeom prst="rect">
            <a:avLst/>
          </a:prstGeom>
          <a:noFill/>
        </p:spPr>
        <p:txBody>
          <a:bodyPr wrap="square" rtlCol="0">
            <a:spAutoFit/>
          </a:bodyPr>
          <a:lstStyle/>
          <a:p>
            <a:endParaRPr lang="cs-CZ" dirty="0" smtClean="0"/>
          </a:p>
          <a:p>
            <a:r>
              <a:rPr lang="cs-CZ" sz="2000" dirty="0" smtClean="0">
                <a:latin typeface="Cambria"/>
                <a:cs typeface="Cambria"/>
              </a:rPr>
              <a:t>Reflexivní modernizace</a:t>
            </a:r>
          </a:p>
          <a:p>
            <a:endParaRPr lang="cs-CZ" sz="2000" dirty="0">
              <a:latin typeface="Cambria"/>
              <a:cs typeface="Cambria"/>
            </a:endParaRPr>
          </a:p>
          <a:p>
            <a:r>
              <a:rPr lang="en-GB" sz="2000" dirty="0" err="1">
                <a:latin typeface="Cambria"/>
                <a:cs typeface="Cambria"/>
              </a:rPr>
              <a:t>Reflexivita</a:t>
            </a:r>
            <a:r>
              <a:rPr lang="en-GB" sz="2000" dirty="0">
                <a:latin typeface="Cambria"/>
                <a:cs typeface="Cambria"/>
              </a:rPr>
              <a:t> </a:t>
            </a:r>
            <a:r>
              <a:rPr lang="en-GB" sz="2000" dirty="0" err="1">
                <a:latin typeface="Cambria"/>
                <a:cs typeface="Cambria"/>
              </a:rPr>
              <a:t>moderního</a:t>
            </a:r>
            <a:r>
              <a:rPr lang="en-GB" sz="2000" dirty="0">
                <a:latin typeface="Cambria"/>
                <a:cs typeface="Cambria"/>
              </a:rPr>
              <a:t> </a:t>
            </a:r>
            <a:r>
              <a:rPr lang="en-GB" sz="2000" dirty="0" err="1">
                <a:latin typeface="Cambria"/>
                <a:cs typeface="Cambria"/>
              </a:rPr>
              <a:t>sociálního</a:t>
            </a:r>
            <a:r>
              <a:rPr lang="en-GB" sz="2000" dirty="0">
                <a:latin typeface="Cambria"/>
                <a:cs typeface="Cambria"/>
              </a:rPr>
              <a:t> </a:t>
            </a:r>
            <a:r>
              <a:rPr lang="en-GB" sz="2000" dirty="0" err="1">
                <a:latin typeface="Cambria"/>
                <a:cs typeface="Cambria"/>
              </a:rPr>
              <a:t>života</a:t>
            </a:r>
            <a:r>
              <a:rPr lang="en-GB" sz="2000" dirty="0">
                <a:latin typeface="Cambria"/>
                <a:cs typeface="Cambria"/>
              </a:rPr>
              <a:t> </a:t>
            </a:r>
            <a:r>
              <a:rPr lang="en-GB" sz="2000" dirty="0" err="1">
                <a:latin typeface="Cambria"/>
                <a:cs typeface="Cambria"/>
              </a:rPr>
              <a:t>spočívá</a:t>
            </a:r>
            <a:r>
              <a:rPr lang="en-GB" sz="2000" dirty="0">
                <a:latin typeface="Cambria"/>
                <a:cs typeface="Cambria"/>
              </a:rPr>
              <a:t> </a:t>
            </a:r>
            <a:r>
              <a:rPr lang="en-GB" sz="2000" dirty="0" err="1">
                <a:latin typeface="Cambria"/>
                <a:cs typeface="Cambria"/>
              </a:rPr>
              <a:t>ve</a:t>
            </a:r>
            <a:r>
              <a:rPr lang="en-GB" sz="2000" dirty="0">
                <a:latin typeface="Cambria"/>
                <a:cs typeface="Cambria"/>
              </a:rPr>
              <a:t> </a:t>
            </a:r>
            <a:r>
              <a:rPr lang="en-GB" sz="2000" dirty="0" err="1">
                <a:latin typeface="Cambria"/>
                <a:cs typeface="Cambria"/>
              </a:rPr>
              <a:t>faktu</a:t>
            </a:r>
            <a:r>
              <a:rPr lang="en-GB" sz="2000" dirty="0">
                <a:latin typeface="Cambria"/>
                <a:cs typeface="Cambria"/>
              </a:rPr>
              <a:t>, </a:t>
            </a:r>
            <a:r>
              <a:rPr lang="en-GB" sz="2000" dirty="0" err="1">
                <a:latin typeface="Cambria"/>
                <a:cs typeface="Cambria"/>
              </a:rPr>
              <a:t>že</a:t>
            </a:r>
            <a:r>
              <a:rPr lang="en-GB" sz="2000" dirty="0">
                <a:latin typeface="Cambria"/>
                <a:cs typeface="Cambria"/>
              </a:rPr>
              <a:t> </a:t>
            </a:r>
            <a:r>
              <a:rPr lang="en-GB" sz="2000" dirty="0" err="1">
                <a:latin typeface="Cambria"/>
                <a:cs typeface="Cambria"/>
              </a:rPr>
              <a:t>sociální</a:t>
            </a:r>
            <a:r>
              <a:rPr lang="en-GB" sz="2000" dirty="0">
                <a:latin typeface="Cambria"/>
                <a:cs typeface="Cambria"/>
              </a:rPr>
              <a:t> </a:t>
            </a:r>
            <a:r>
              <a:rPr lang="en-GB" sz="2000" dirty="0" err="1">
                <a:latin typeface="Cambria"/>
                <a:cs typeface="Cambria"/>
              </a:rPr>
              <a:t>praktiky</a:t>
            </a:r>
            <a:r>
              <a:rPr lang="en-GB" sz="2000" dirty="0">
                <a:latin typeface="Cambria"/>
                <a:cs typeface="Cambria"/>
              </a:rPr>
              <a:t> </a:t>
            </a:r>
            <a:r>
              <a:rPr lang="en-GB" sz="2000" dirty="0" err="1">
                <a:latin typeface="Cambria"/>
                <a:cs typeface="Cambria"/>
              </a:rPr>
              <a:t>jsou</a:t>
            </a:r>
            <a:r>
              <a:rPr lang="en-GB" sz="2000" dirty="0">
                <a:latin typeface="Cambria"/>
                <a:cs typeface="Cambria"/>
              </a:rPr>
              <a:t> </a:t>
            </a:r>
            <a:r>
              <a:rPr lang="en-GB" sz="2000" dirty="0" err="1">
                <a:latin typeface="Cambria"/>
                <a:cs typeface="Cambria"/>
              </a:rPr>
              <a:t>neustále</a:t>
            </a:r>
            <a:r>
              <a:rPr lang="en-GB" sz="2000" dirty="0">
                <a:latin typeface="Cambria"/>
                <a:cs typeface="Cambria"/>
              </a:rPr>
              <a:t> </a:t>
            </a:r>
            <a:r>
              <a:rPr lang="en-GB" sz="2000" dirty="0" err="1">
                <a:latin typeface="Cambria"/>
                <a:cs typeface="Cambria"/>
              </a:rPr>
              <a:t>ověřovány</a:t>
            </a:r>
            <a:r>
              <a:rPr lang="en-GB" sz="2000" dirty="0">
                <a:latin typeface="Cambria"/>
                <a:cs typeface="Cambria"/>
              </a:rPr>
              <a:t> a </a:t>
            </a:r>
            <a:r>
              <a:rPr lang="en-GB" sz="2000" dirty="0" err="1">
                <a:latin typeface="Cambria"/>
                <a:cs typeface="Cambria"/>
              </a:rPr>
              <a:t>přetvářeny</a:t>
            </a:r>
            <a:r>
              <a:rPr lang="en-GB" sz="2000" dirty="0">
                <a:latin typeface="Cambria"/>
                <a:cs typeface="Cambria"/>
              </a:rPr>
              <a:t> </a:t>
            </a:r>
            <a:r>
              <a:rPr lang="en-GB" sz="2000" dirty="0" err="1">
                <a:latin typeface="Cambria"/>
                <a:cs typeface="Cambria"/>
              </a:rPr>
              <a:t>ve</a:t>
            </a:r>
            <a:r>
              <a:rPr lang="en-GB" sz="2000" dirty="0">
                <a:latin typeface="Cambria"/>
                <a:cs typeface="Cambria"/>
              </a:rPr>
              <a:t> </a:t>
            </a:r>
            <a:r>
              <a:rPr lang="en-GB" sz="2000" dirty="0" err="1">
                <a:latin typeface="Cambria"/>
                <a:cs typeface="Cambria"/>
              </a:rPr>
              <a:t>světle</a:t>
            </a:r>
            <a:r>
              <a:rPr lang="en-GB" sz="2000" dirty="0">
                <a:latin typeface="Cambria"/>
                <a:cs typeface="Cambria"/>
              </a:rPr>
              <a:t> </a:t>
            </a:r>
            <a:r>
              <a:rPr lang="en-GB" sz="2000" dirty="0" err="1">
                <a:latin typeface="Cambria"/>
                <a:cs typeface="Cambria"/>
              </a:rPr>
              <a:t>nových</a:t>
            </a:r>
            <a:r>
              <a:rPr lang="en-GB" sz="2000" dirty="0">
                <a:latin typeface="Cambria"/>
                <a:cs typeface="Cambria"/>
              </a:rPr>
              <a:t> </a:t>
            </a:r>
            <a:r>
              <a:rPr lang="en-GB" sz="2000" dirty="0" err="1">
                <a:latin typeface="Cambria"/>
                <a:cs typeface="Cambria"/>
              </a:rPr>
              <a:t>informací</a:t>
            </a:r>
            <a:r>
              <a:rPr lang="en-GB" sz="2000" dirty="0">
                <a:latin typeface="Cambria"/>
                <a:cs typeface="Cambria"/>
              </a:rPr>
              <a:t> o </a:t>
            </a:r>
            <a:r>
              <a:rPr lang="en-GB" sz="2000" dirty="0" err="1">
                <a:latin typeface="Cambria"/>
                <a:cs typeface="Cambria"/>
              </a:rPr>
              <a:t>těchto</a:t>
            </a:r>
            <a:r>
              <a:rPr lang="en-GB" sz="2000" dirty="0">
                <a:latin typeface="Cambria"/>
                <a:cs typeface="Cambria"/>
              </a:rPr>
              <a:t> </a:t>
            </a:r>
            <a:r>
              <a:rPr lang="en-GB" sz="2000" dirty="0" err="1">
                <a:latin typeface="Cambria"/>
                <a:cs typeface="Cambria"/>
              </a:rPr>
              <a:t>praktikách</a:t>
            </a:r>
            <a:r>
              <a:rPr lang="en-GB" sz="2000" dirty="0">
                <a:latin typeface="Cambria"/>
                <a:cs typeface="Cambria"/>
              </a:rPr>
              <a:t> </a:t>
            </a:r>
            <a:r>
              <a:rPr lang="en-GB" sz="2000" dirty="0" err="1">
                <a:latin typeface="Cambria"/>
                <a:cs typeface="Cambria"/>
              </a:rPr>
              <a:t>samotných</a:t>
            </a:r>
            <a:r>
              <a:rPr lang="en-GB" sz="2000" dirty="0">
                <a:latin typeface="Cambria"/>
                <a:cs typeface="Cambria"/>
              </a:rPr>
              <a:t>, </a:t>
            </a:r>
            <a:r>
              <a:rPr lang="en-GB" sz="2000" dirty="0" err="1">
                <a:latin typeface="Cambria"/>
                <a:cs typeface="Cambria"/>
              </a:rPr>
              <a:t>informací</a:t>
            </a:r>
            <a:r>
              <a:rPr lang="en-GB" sz="2000" dirty="0">
                <a:latin typeface="Cambria"/>
                <a:cs typeface="Cambria"/>
              </a:rPr>
              <a:t>, </a:t>
            </a:r>
            <a:r>
              <a:rPr lang="en-GB" sz="2000" dirty="0" err="1">
                <a:latin typeface="Cambria"/>
                <a:cs typeface="Cambria"/>
              </a:rPr>
              <a:t>které</a:t>
            </a:r>
            <a:r>
              <a:rPr lang="en-GB" sz="2000" dirty="0">
                <a:latin typeface="Cambria"/>
                <a:cs typeface="Cambria"/>
              </a:rPr>
              <a:t> </a:t>
            </a:r>
            <a:r>
              <a:rPr lang="en-GB" sz="2000" dirty="0" err="1">
                <a:latin typeface="Cambria"/>
                <a:cs typeface="Cambria"/>
              </a:rPr>
              <a:t>tak</a:t>
            </a:r>
            <a:r>
              <a:rPr lang="en-GB" sz="2000" dirty="0">
                <a:latin typeface="Cambria"/>
                <a:cs typeface="Cambria"/>
              </a:rPr>
              <a:t> v </a:t>
            </a:r>
            <a:r>
              <a:rPr lang="en-GB" sz="2000" dirty="0" err="1">
                <a:latin typeface="Cambria"/>
                <a:cs typeface="Cambria"/>
              </a:rPr>
              <a:t>zásadě</a:t>
            </a:r>
            <a:r>
              <a:rPr lang="en-GB" sz="2000" dirty="0">
                <a:latin typeface="Cambria"/>
                <a:cs typeface="Cambria"/>
              </a:rPr>
              <a:t> </a:t>
            </a:r>
            <a:r>
              <a:rPr lang="en-GB" sz="2000" dirty="0" err="1">
                <a:latin typeface="Cambria"/>
                <a:cs typeface="Cambria"/>
              </a:rPr>
              <a:t>mění</a:t>
            </a:r>
            <a:r>
              <a:rPr lang="en-GB" sz="2000" dirty="0">
                <a:latin typeface="Cambria"/>
                <a:cs typeface="Cambria"/>
              </a:rPr>
              <a:t> </a:t>
            </a:r>
            <a:r>
              <a:rPr lang="en-GB" sz="2000" dirty="0" err="1">
                <a:latin typeface="Cambria"/>
                <a:cs typeface="Cambria"/>
              </a:rPr>
              <a:t>jejich</a:t>
            </a:r>
            <a:r>
              <a:rPr lang="en-GB" sz="2000" dirty="0">
                <a:latin typeface="Cambria"/>
                <a:cs typeface="Cambria"/>
              </a:rPr>
              <a:t> </a:t>
            </a:r>
            <a:r>
              <a:rPr lang="en-GB" sz="2000" dirty="0" err="1">
                <a:latin typeface="Cambria"/>
                <a:cs typeface="Cambria"/>
              </a:rPr>
              <a:t>charakter</a:t>
            </a:r>
            <a:r>
              <a:rPr lang="en-GB" sz="2000" dirty="0">
                <a:latin typeface="Cambria"/>
                <a:cs typeface="Cambria"/>
              </a:rPr>
              <a:t>…</a:t>
            </a:r>
            <a:r>
              <a:rPr lang="en-GB" sz="2000" dirty="0" err="1">
                <a:latin typeface="Cambria"/>
                <a:cs typeface="Cambria"/>
              </a:rPr>
              <a:t>Všechny</a:t>
            </a:r>
            <a:r>
              <a:rPr lang="en-GB" sz="2000" dirty="0">
                <a:latin typeface="Cambria"/>
                <a:cs typeface="Cambria"/>
              </a:rPr>
              <a:t> </a:t>
            </a:r>
            <a:r>
              <a:rPr lang="en-GB" sz="2000" dirty="0" err="1">
                <a:latin typeface="Cambria"/>
                <a:cs typeface="Cambria"/>
              </a:rPr>
              <a:t>formy</a:t>
            </a:r>
            <a:r>
              <a:rPr lang="en-GB" sz="2000" dirty="0">
                <a:latin typeface="Cambria"/>
                <a:cs typeface="Cambria"/>
              </a:rPr>
              <a:t> </a:t>
            </a:r>
            <a:r>
              <a:rPr lang="en-GB" sz="2000" dirty="0" err="1">
                <a:latin typeface="Cambria"/>
                <a:cs typeface="Cambria"/>
              </a:rPr>
              <a:t>sociálního</a:t>
            </a:r>
            <a:r>
              <a:rPr lang="en-GB" sz="2000" dirty="0">
                <a:latin typeface="Cambria"/>
                <a:cs typeface="Cambria"/>
              </a:rPr>
              <a:t> </a:t>
            </a:r>
            <a:r>
              <a:rPr lang="en-GB" sz="2000" dirty="0" err="1">
                <a:latin typeface="Cambria"/>
                <a:cs typeface="Cambria"/>
              </a:rPr>
              <a:t>života</a:t>
            </a:r>
            <a:r>
              <a:rPr lang="en-GB" sz="2000" dirty="0">
                <a:latin typeface="Cambria"/>
                <a:cs typeface="Cambria"/>
              </a:rPr>
              <a:t> </a:t>
            </a:r>
            <a:r>
              <a:rPr lang="en-GB" sz="2000" dirty="0" err="1">
                <a:latin typeface="Cambria"/>
                <a:cs typeface="Cambria"/>
              </a:rPr>
              <a:t>jsou</a:t>
            </a:r>
            <a:r>
              <a:rPr lang="en-GB" sz="2000" dirty="0">
                <a:latin typeface="Cambria"/>
                <a:cs typeface="Cambria"/>
              </a:rPr>
              <a:t> </a:t>
            </a:r>
            <a:r>
              <a:rPr lang="en-GB" sz="2000" dirty="0" err="1">
                <a:latin typeface="Cambria"/>
                <a:cs typeface="Cambria"/>
              </a:rPr>
              <a:t>částečně</a:t>
            </a:r>
            <a:r>
              <a:rPr lang="en-GB" sz="2000" dirty="0">
                <a:latin typeface="Cambria"/>
                <a:cs typeface="Cambria"/>
              </a:rPr>
              <a:t> </a:t>
            </a:r>
            <a:r>
              <a:rPr lang="en-GB" sz="2000" dirty="0" err="1">
                <a:latin typeface="Cambria"/>
                <a:cs typeface="Cambria"/>
              </a:rPr>
              <a:t>utvářeny</a:t>
            </a:r>
            <a:r>
              <a:rPr lang="en-GB" sz="2000" dirty="0">
                <a:latin typeface="Cambria"/>
                <a:cs typeface="Cambria"/>
              </a:rPr>
              <a:t> </a:t>
            </a:r>
            <a:r>
              <a:rPr lang="en-GB" sz="2000" dirty="0" err="1">
                <a:latin typeface="Cambria"/>
                <a:cs typeface="Cambria"/>
              </a:rPr>
              <a:t>věděním</a:t>
            </a:r>
            <a:r>
              <a:rPr lang="en-GB" sz="2000" dirty="0">
                <a:latin typeface="Cambria"/>
                <a:cs typeface="Cambria"/>
              </a:rPr>
              <a:t>, </a:t>
            </a:r>
            <a:r>
              <a:rPr lang="en-GB" sz="2000" dirty="0" err="1">
                <a:latin typeface="Cambria"/>
                <a:cs typeface="Cambria"/>
              </a:rPr>
              <a:t>které</a:t>
            </a:r>
            <a:r>
              <a:rPr lang="en-GB" sz="2000" dirty="0">
                <a:latin typeface="Cambria"/>
                <a:cs typeface="Cambria"/>
              </a:rPr>
              <a:t> o </a:t>
            </a:r>
            <a:r>
              <a:rPr lang="en-GB" sz="2000" dirty="0" err="1">
                <a:latin typeface="Cambria"/>
                <a:cs typeface="Cambria"/>
              </a:rPr>
              <a:t>nich</a:t>
            </a:r>
            <a:r>
              <a:rPr lang="en-GB" sz="2000" dirty="0">
                <a:latin typeface="Cambria"/>
                <a:cs typeface="Cambria"/>
              </a:rPr>
              <a:t> </a:t>
            </a:r>
            <a:r>
              <a:rPr lang="en-GB" sz="2000" dirty="0" err="1">
                <a:latin typeface="Cambria"/>
                <a:cs typeface="Cambria"/>
              </a:rPr>
              <a:t>mají</a:t>
            </a:r>
            <a:r>
              <a:rPr lang="en-GB" sz="2000" dirty="0">
                <a:latin typeface="Cambria"/>
                <a:cs typeface="Cambria"/>
              </a:rPr>
              <a:t> </a:t>
            </a:r>
            <a:r>
              <a:rPr lang="en-GB" sz="2000" dirty="0" err="1">
                <a:latin typeface="Cambria"/>
                <a:cs typeface="Cambria"/>
              </a:rPr>
              <a:t>jejich</a:t>
            </a:r>
            <a:r>
              <a:rPr lang="en-GB" sz="2000" dirty="0">
                <a:latin typeface="Cambria"/>
                <a:cs typeface="Cambria"/>
              </a:rPr>
              <a:t> </a:t>
            </a:r>
            <a:r>
              <a:rPr lang="en-GB" sz="2000" dirty="0" err="1" smtClean="0">
                <a:latin typeface="Cambria"/>
                <a:cs typeface="Cambria"/>
              </a:rPr>
              <a:t>aktéři</a:t>
            </a:r>
            <a:r>
              <a:rPr lang="en-GB" sz="2000" dirty="0" smtClean="0">
                <a:latin typeface="Cambria"/>
                <a:cs typeface="Cambria"/>
              </a:rPr>
              <a:t>.</a:t>
            </a:r>
            <a:r>
              <a:rPr lang="en-US" sz="2000" dirty="0" smtClean="0">
                <a:latin typeface="Cambria"/>
                <a:cs typeface="Cambria"/>
              </a:rPr>
              <a:t> </a:t>
            </a:r>
          </a:p>
          <a:p>
            <a:endParaRPr lang="en-US" sz="2000" dirty="0" smtClean="0">
              <a:latin typeface="Cambria"/>
              <a:cs typeface="Cambria"/>
            </a:endParaRPr>
          </a:p>
          <a:p>
            <a:endParaRPr lang="en-US" sz="2000" dirty="0">
              <a:latin typeface="Cambria"/>
              <a:cs typeface="Cambria"/>
            </a:endParaRPr>
          </a:p>
          <a:p>
            <a:r>
              <a:rPr lang="en-US" sz="2000" dirty="0" err="1" smtClean="0">
                <a:latin typeface="Cambria"/>
                <a:cs typeface="Cambria"/>
              </a:rPr>
              <a:t>Univerzalistické</a:t>
            </a:r>
            <a:r>
              <a:rPr lang="en-US" sz="2000" dirty="0" smtClean="0">
                <a:latin typeface="Cambria"/>
                <a:cs typeface="Cambria"/>
              </a:rPr>
              <a:t>/</a:t>
            </a:r>
            <a:r>
              <a:rPr lang="en-US" sz="2000" dirty="0" err="1" smtClean="0">
                <a:latin typeface="Cambria"/>
                <a:cs typeface="Cambria"/>
              </a:rPr>
              <a:t>konstruktivistické</a:t>
            </a:r>
            <a:r>
              <a:rPr lang="en-US" sz="2000" dirty="0" smtClean="0">
                <a:latin typeface="Cambria"/>
                <a:cs typeface="Cambria"/>
              </a:rPr>
              <a:t> </a:t>
            </a:r>
            <a:r>
              <a:rPr lang="en-US" sz="2000" dirty="0" err="1" smtClean="0">
                <a:latin typeface="Cambria"/>
                <a:cs typeface="Cambria"/>
              </a:rPr>
              <a:t>ambice</a:t>
            </a:r>
            <a:endParaRPr lang="en-US" sz="2000" dirty="0" smtClean="0">
              <a:latin typeface="Cambria"/>
              <a:cs typeface="Cambria"/>
            </a:endParaRPr>
          </a:p>
          <a:p>
            <a:endParaRPr lang="en-US" sz="2000" dirty="0">
              <a:latin typeface="Cambria"/>
              <a:cs typeface="Cambria"/>
            </a:endParaRPr>
          </a:p>
          <a:p>
            <a:r>
              <a:rPr lang="en-US" sz="2000" dirty="0" err="1" smtClean="0">
                <a:latin typeface="Cambria"/>
                <a:cs typeface="Cambria"/>
              </a:rPr>
              <a:t>Posttradiční</a:t>
            </a:r>
            <a:r>
              <a:rPr lang="en-US" sz="2000" dirty="0" smtClean="0">
                <a:latin typeface="Cambria"/>
                <a:cs typeface="Cambria"/>
              </a:rPr>
              <a:t> </a:t>
            </a:r>
            <a:r>
              <a:rPr lang="en-US" sz="2000" dirty="0" err="1" smtClean="0">
                <a:latin typeface="Cambria"/>
                <a:cs typeface="Cambria"/>
              </a:rPr>
              <a:t>společnost</a:t>
            </a:r>
            <a:endParaRPr lang="en-US" sz="2000" dirty="0" smtClean="0">
              <a:latin typeface="Cambria"/>
              <a:cs typeface="Cambria"/>
            </a:endParaRPr>
          </a:p>
          <a:p>
            <a:endParaRPr lang="en-US" sz="2000" dirty="0">
              <a:latin typeface="Cambria"/>
              <a:cs typeface="Cambria"/>
            </a:endParaRPr>
          </a:p>
          <a:p>
            <a:r>
              <a:rPr lang="en-GB" sz="2000" dirty="0" smtClean="0">
                <a:latin typeface="Cambria"/>
                <a:cs typeface="Cambria"/>
              </a:rPr>
              <a:t>“V </a:t>
            </a:r>
            <a:r>
              <a:rPr lang="en-GB" sz="2000" dirty="0">
                <a:latin typeface="Cambria"/>
                <a:cs typeface="Cambria"/>
              </a:rPr>
              <a:t>post-</a:t>
            </a:r>
            <a:r>
              <a:rPr lang="en-GB" sz="2000" dirty="0" err="1">
                <a:latin typeface="Cambria"/>
                <a:cs typeface="Cambria"/>
              </a:rPr>
              <a:t>tradičních</a:t>
            </a:r>
            <a:r>
              <a:rPr lang="en-GB" sz="2000" dirty="0">
                <a:latin typeface="Cambria"/>
                <a:cs typeface="Cambria"/>
              </a:rPr>
              <a:t> </a:t>
            </a:r>
            <a:r>
              <a:rPr lang="en-GB" sz="2000" dirty="0" err="1">
                <a:latin typeface="Cambria"/>
                <a:cs typeface="Cambria"/>
              </a:rPr>
              <a:t>kontextech</a:t>
            </a:r>
            <a:r>
              <a:rPr lang="en-GB" sz="2000" dirty="0">
                <a:latin typeface="Cambria"/>
                <a:cs typeface="Cambria"/>
              </a:rPr>
              <a:t> </a:t>
            </a:r>
            <a:r>
              <a:rPr lang="en-GB" sz="2000" dirty="0" err="1">
                <a:latin typeface="Cambria"/>
                <a:cs typeface="Cambria"/>
              </a:rPr>
              <a:t>nemáme</a:t>
            </a:r>
            <a:r>
              <a:rPr lang="en-GB" sz="2000" dirty="0">
                <a:latin typeface="Cambria"/>
                <a:cs typeface="Cambria"/>
              </a:rPr>
              <a:t> </a:t>
            </a:r>
            <a:r>
              <a:rPr lang="en-GB" sz="2000" dirty="0" err="1">
                <a:latin typeface="Cambria"/>
                <a:cs typeface="Cambria"/>
              </a:rPr>
              <a:t>jinou</a:t>
            </a:r>
            <a:r>
              <a:rPr lang="en-GB" sz="2000" dirty="0">
                <a:latin typeface="Cambria"/>
                <a:cs typeface="Cambria"/>
              </a:rPr>
              <a:t> </a:t>
            </a:r>
            <a:r>
              <a:rPr lang="en-GB" sz="2000" dirty="0" err="1">
                <a:latin typeface="Cambria"/>
                <a:cs typeface="Cambria"/>
              </a:rPr>
              <a:t>volbu</a:t>
            </a:r>
            <a:r>
              <a:rPr lang="en-GB" sz="2000" dirty="0">
                <a:latin typeface="Cambria"/>
                <a:cs typeface="Cambria"/>
              </a:rPr>
              <a:t> </a:t>
            </a:r>
            <a:r>
              <a:rPr lang="en-GB" sz="2000" dirty="0" err="1">
                <a:latin typeface="Cambria"/>
                <a:cs typeface="Cambria"/>
              </a:rPr>
              <a:t>než</a:t>
            </a:r>
            <a:r>
              <a:rPr lang="en-GB" sz="2000" dirty="0">
                <a:latin typeface="Cambria"/>
                <a:cs typeface="Cambria"/>
              </a:rPr>
              <a:t> </a:t>
            </a:r>
            <a:r>
              <a:rPr lang="en-GB" sz="2000" dirty="0" err="1">
                <a:latin typeface="Cambria"/>
                <a:cs typeface="Cambria"/>
              </a:rPr>
              <a:t>si</a:t>
            </a:r>
            <a:r>
              <a:rPr lang="en-GB" sz="2000" dirty="0">
                <a:latin typeface="Cambria"/>
                <a:cs typeface="Cambria"/>
              </a:rPr>
              <a:t> </a:t>
            </a:r>
            <a:r>
              <a:rPr lang="en-GB" sz="2000" dirty="0" err="1">
                <a:latin typeface="Cambria"/>
                <a:cs typeface="Cambria"/>
              </a:rPr>
              <a:t>zvolit</a:t>
            </a:r>
            <a:r>
              <a:rPr lang="en-GB" sz="2000" dirty="0">
                <a:latin typeface="Cambria"/>
                <a:cs typeface="Cambria"/>
              </a:rPr>
              <a:t>, </a:t>
            </a:r>
            <a:r>
              <a:rPr lang="en-GB" sz="2000" dirty="0" err="1">
                <a:latin typeface="Cambria"/>
                <a:cs typeface="Cambria"/>
              </a:rPr>
              <a:t>jak</a:t>
            </a:r>
            <a:r>
              <a:rPr lang="en-GB" sz="2000" dirty="0">
                <a:latin typeface="Cambria"/>
                <a:cs typeface="Cambria"/>
              </a:rPr>
              <a:t> </a:t>
            </a:r>
            <a:r>
              <a:rPr lang="en-GB" sz="2000" dirty="0" err="1">
                <a:latin typeface="Cambria"/>
                <a:cs typeface="Cambria"/>
              </a:rPr>
              <a:t>chceme</a:t>
            </a:r>
            <a:r>
              <a:rPr lang="en-GB" sz="2000" dirty="0">
                <a:latin typeface="Cambria"/>
                <a:cs typeface="Cambria"/>
              </a:rPr>
              <a:t> </a:t>
            </a:r>
            <a:r>
              <a:rPr lang="en-GB" sz="2000" dirty="0" err="1">
                <a:latin typeface="Cambria"/>
                <a:cs typeface="Cambria"/>
              </a:rPr>
              <a:t>být</a:t>
            </a:r>
            <a:r>
              <a:rPr lang="en-GB" sz="2000" dirty="0">
                <a:latin typeface="Cambria"/>
                <a:cs typeface="Cambria"/>
              </a:rPr>
              <a:t> a </a:t>
            </a:r>
            <a:r>
              <a:rPr lang="en-GB" sz="2000" dirty="0" err="1">
                <a:latin typeface="Cambria"/>
                <a:cs typeface="Cambria"/>
              </a:rPr>
              <a:t>jak</a:t>
            </a:r>
            <a:r>
              <a:rPr lang="en-GB" sz="2000" dirty="0">
                <a:latin typeface="Cambria"/>
                <a:cs typeface="Cambria"/>
              </a:rPr>
              <a:t> </a:t>
            </a:r>
            <a:r>
              <a:rPr lang="en-GB" sz="2000" dirty="0" err="1" smtClean="0">
                <a:latin typeface="Cambria"/>
                <a:cs typeface="Cambria"/>
              </a:rPr>
              <a:t>jednat</a:t>
            </a:r>
            <a:r>
              <a:rPr lang="en-GB" sz="2000" dirty="0" smtClean="0">
                <a:latin typeface="Cambria"/>
                <a:cs typeface="Cambria"/>
              </a:rPr>
              <a:t>.”</a:t>
            </a:r>
            <a:r>
              <a:rPr lang="en-US" sz="2000" dirty="0" smtClean="0">
                <a:latin typeface="Cambria"/>
                <a:cs typeface="Cambria"/>
              </a:rPr>
              <a:t> </a:t>
            </a:r>
            <a:endParaRPr lang="en-US" sz="2000" dirty="0">
              <a:latin typeface="Cambria"/>
              <a:cs typeface="Cambria"/>
            </a:endParaRPr>
          </a:p>
        </p:txBody>
      </p:sp>
    </p:spTree>
    <p:extLst>
      <p:ext uri="{BB962C8B-B14F-4D97-AF65-F5344CB8AC3E}">
        <p14:creationId xmlns:p14="http://schemas.microsoft.com/office/powerpoint/2010/main" val="1136877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3151</TotalTime>
  <Words>458</Words>
  <Application>Microsoft Macintosh PowerPoint</Application>
  <PresentationFormat>On-screen Show (4:3)</PresentationFormat>
  <Paragraphs>82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Anthony Giddens (1938–)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AV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BALON</dc:creator>
  <cp:lastModifiedBy>Jan Balon</cp:lastModifiedBy>
  <cp:revision>9</cp:revision>
  <dcterms:created xsi:type="dcterms:W3CDTF">2016-12-06T18:21:18Z</dcterms:created>
  <dcterms:modified xsi:type="dcterms:W3CDTF">2018-11-14T07:35:00Z</dcterms:modified>
</cp:coreProperties>
</file>