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8" r:id="rId3"/>
    <p:sldId id="284" r:id="rId4"/>
    <p:sldId id="261" r:id="rId5"/>
    <p:sldId id="272" r:id="rId6"/>
    <p:sldId id="265" r:id="rId7"/>
    <p:sldId id="262" r:id="rId8"/>
    <p:sldId id="264" r:id="rId9"/>
    <p:sldId id="263" r:id="rId10"/>
    <p:sldId id="273" r:id="rId11"/>
    <p:sldId id="274" r:id="rId12"/>
    <p:sldId id="282" r:id="rId13"/>
    <p:sldId id="280" r:id="rId14"/>
    <p:sldId id="285" r:id="rId15"/>
    <p:sldId id="286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53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FBDD45-3E39-4B86-B30E-3E051B8735D3}" v="1" dt="2026-04-11T17:38:33.5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6271" autoAdjust="0"/>
  </p:normalViewPr>
  <p:slideViewPr>
    <p:cSldViewPr>
      <p:cViewPr varScale="1">
        <p:scale>
          <a:sx n="59" d="100"/>
          <a:sy n="59" d="100"/>
        </p:scale>
        <p:origin x="2074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vlína Janošová" userId="03533bbb-8b64-4d30-a154-559b0b9a8ffa" providerId="ADAL" clId="{34059956-FAF7-444A-BFCD-B87B5F84F9DA}"/>
    <pc:docChg chg="delSld modSld">
      <pc:chgData name="Pavlína Janošová" userId="03533bbb-8b64-4d30-a154-559b0b9a8ffa" providerId="ADAL" clId="{34059956-FAF7-444A-BFCD-B87B5F84F9DA}" dt="2026-04-11T17:43:11.512" v="350" actId="47"/>
      <pc:docMkLst>
        <pc:docMk/>
      </pc:docMkLst>
      <pc:sldChg chg="modSp mod">
        <pc:chgData name="Pavlína Janošová" userId="03533bbb-8b64-4d30-a154-559b0b9a8ffa" providerId="ADAL" clId="{34059956-FAF7-444A-BFCD-B87B5F84F9DA}" dt="2026-04-11T17:37:16.716" v="0" actId="207"/>
        <pc:sldMkLst>
          <pc:docMk/>
          <pc:sldMk cId="2071134766" sldId="273"/>
        </pc:sldMkLst>
        <pc:spChg chg="mod">
          <ac:chgData name="Pavlína Janošová" userId="03533bbb-8b64-4d30-a154-559b0b9a8ffa" providerId="ADAL" clId="{34059956-FAF7-444A-BFCD-B87B5F84F9DA}" dt="2026-04-11T17:37:16.716" v="0" actId="207"/>
          <ac:spMkLst>
            <pc:docMk/>
            <pc:sldMk cId="2071134766" sldId="273"/>
            <ac:spMk id="19459" creationId="{00000000-0000-0000-0000-000000000000}"/>
          </ac:spMkLst>
        </pc:spChg>
      </pc:sldChg>
      <pc:sldChg chg="modSp mod modNotesTx">
        <pc:chgData name="Pavlína Janošová" userId="03533bbb-8b64-4d30-a154-559b0b9a8ffa" providerId="ADAL" clId="{34059956-FAF7-444A-BFCD-B87B5F84F9DA}" dt="2026-04-11T17:39:44.034" v="116" actId="20577"/>
        <pc:sldMkLst>
          <pc:docMk/>
          <pc:sldMk cId="2192223280" sldId="274"/>
        </pc:sldMkLst>
        <pc:spChg chg="mod">
          <ac:chgData name="Pavlína Janošová" userId="03533bbb-8b64-4d30-a154-559b0b9a8ffa" providerId="ADAL" clId="{34059956-FAF7-444A-BFCD-B87B5F84F9DA}" dt="2026-04-11T17:39:08.978" v="97" actId="6549"/>
          <ac:spMkLst>
            <pc:docMk/>
            <pc:sldMk cId="2192223280" sldId="274"/>
            <ac:spMk id="22531" creationId="{00000000-0000-0000-0000-000000000000}"/>
          </ac:spMkLst>
        </pc:spChg>
      </pc:sldChg>
      <pc:sldChg chg="del">
        <pc:chgData name="Pavlína Janošová" userId="03533bbb-8b64-4d30-a154-559b0b9a8ffa" providerId="ADAL" clId="{34059956-FAF7-444A-BFCD-B87B5F84F9DA}" dt="2026-04-11T17:43:04.585" v="349" actId="47"/>
        <pc:sldMkLst>
          <pc:docMk/>
          <pc:sldMk cId="3922122217" sldId="278"/>
        </pc:sldMkLst>
      </pc:sldChg>
      <pc:sldChg chg="del">
        <pc:chgData name="Pavlína Janošová" userId="03533bbb-8b64-4d30-a154-559b0b9a8ffa" providerId="ADAL" clId="{34059956-FAF7-444A-BFCD-B87B5F84F9DA}" dt="2026-04-11T17:43:11.512" v="350" actId="47"/>
        <pc:sldMkLst>
          <pc:docMk/>
          <pc:sldMk cId="4073805719" sldId="279"/>
        </pc:sldMkLst>
      </pc:sldChg>
      <pc:sldChg chg="modNotesTx">
        <pc:chgData name="Pavlína Janošová" userId="03533bbb-8b64-4d30-a154-559b0b9a8ffa" providerId="ADAL" clId="{34059956-FAF7-444A-BFCD-B87B5F84F9DA}" dt="2026-04-11T17:42:29.759" v="348" actId="20577"/>
        <pc:sldMkLst>
          <pc:docMk/>
          <pc:sldMk cId="2199681858" sldId="28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44ED0C-CCBB-45E1-82DF-BDD44D5BDD3B}" type="datetimeFigureOut">
              <a:rPr lang="cs-CZ" smtClean="0"/>
              <a:t>11.04.2026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4AB727-858B-431B-8C22-436F11943A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236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4AB727-858B-431B-8C22-436F11943AE5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35681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FORMULÁŘE PRO INFORMOVANÉ SOUHLASY MÁME KE STAŽENÍ NA MOODLE TOHOTO PŘEDMĚTU: pro participanty nad 18 let a také pro rodiče nezletilých dětí.</a:t>
            </a:r>
          </a:p>
          <a:p>
            <a:endParaRPr lang="cs-CZ" dirty="0"/>
          </a:p>
          <a:p>
            <a:r>
              <a:rPr lang="cs-CZ" dirty="0"/>
              <a:t>V případě </a:t>
            </a:r>
            <a:r>
              <a:rPr lang="cs-CZ" u="sng" dirty="0"/>
              <a:t>online sběru dat </a:t>
            </a:r>
            <a:r>
              <a:rPr lang="cs-CZ" dirty="0"/>
              <a:t>můžeme informovaný souhlas vkomponovat do online formuláře, kde po úvodní informaci o výzkumu může být </a:t>
            </a:r>
            <a:r>
              <a:rPr lang="cs-CZ" dirty="0" err="1"/>
              <a:t>zaškrtnutelné</a:t>
            </a:r>
            <a:r>
              <a:rPr lang="cs-CZ" dirty="0"/>
              <a:t> okénko „souhlasím se svou účastí na výzkumu“.</a:t>
            </a:r>
          </a:p>
          <a:p>
            <a:endParaRPr lang="cs-CZ" dirty="0"/>
          </a:p>
          <a:p>
            <a:r>
              <a:rPr lang="cs-CZ" u="sng" dirty="0"/>
              <a:t>Při nahrávání rozhovoru</a:t>
            </a:r>
            <a:r>
              <a:rPr lang="cs-CZ" dirty="0"/>
              <a:t> můžeme získat souhlas s účastí na výzkumu a poskytnutím rozhovoru tím, že se při úvodním informování o zaměření výzkumu zeptáme, zda účastník souhlasí se svou účastí na výzkumu. Jeho odpověď je pak součástí nahrávky.</a:t>
            </a:r>
          </a:p>
          <a:p>
            <a:endParaRPr lang="cs-CZ" dirty="0"/>
          </a:p>
          <a:p>
            <a:r>
              <a:rPr lang="cs-CZ" dirty="0"/>
              <a:t>Informovaný souhlas nemusíme získávat od respondentů při zúčastněném pozorování během běžných situací (např. ve školním nebo pracovním prostředí).</a:t>
            </a:r>
          </a:p>
          <a:p>
            <a:endParaRPr lang="cs-CZ" dirty="0"/>
          </a:p>
          <a:p>
            <a:r>
              <a:rPr lang="cs-CZ" dirty="0"/>
              <a:t>Písemný informovaný souhlas také nemusíme získávat, pokud používáme anonymní dotazník bez možnosti identifikace respondentů a zároveň se nedotazujeme na žádné osobní údaje (např. zda jsou rodiče rozvedení, na zdravotní stav respondentů apod.). V takovém případě stačí ústní informovaný souhlas získaný při zadávání dotazníku, zda respondenti souhlasí s účastí. Zároveň je informujeme, že mohou z účasti na výzkumu kdykoliv odstoupit. </a:t>
            </a:r>
          </a:p>
          <a:p>
            <a:r>
              <a:rPr lang="cs-CZ" dirty="0"/>
              <a:t> </a:t>
            </a:r>
          </a:p>
          <a:p>
            <a:r>
              <a:rPr lang="cs-CZ" dirty="0"/>
              <a:t>U sběru osobních dat  a u rozhovorů, kazuistik, </a:t>
            </a:r>
            <a:r>
              <a:rPr lang="cs-CZ" b="1" dirty="0"/>
              <a:t>u dětí do 18 let </a:t>
            </a:r>
            <a:r>
              <a:rPr lang="cs-CZ" dirty="0"/>
              <a:t>potřebujeme souhlas i od jejich rodičů. Existují určité výjimky, které jsou však na zvážení autora bakalářské práce v konzultaci s jeho vedoucím.</a:t>
            </a:r>
          </a:p>
          <a:p>
            <a:endParaRPr lang="cs-CZ" dirty="0"/>
          </a:p>
          <a:p>
            <a:r>
              <a:rPr lang="cs-CZ" dirty="0"/>
              <a:t>VŽDY SE PTÁME JEN NA OSOBNÍ ÚDAJE, KTERÉ JSOU ZCELA NEZBYTNÉ Z HLEDISKA NAŠICH VÝZKUMNÝCH CÍLŮ.</a:t>
            </a:r>
          </a:p>
          <a:p>
            <a:endParaRPr lang="cs-CZ" dirty="0"/>
          </a:p>
          <a:p>
            <a:r>
              <a:rPr lang="cs-CZ" dirty="0"/>
              <a:t>Sbíráme-li data ve škole nebo v jiné instituci, potřebujeme získat (alespoň ústní) souhlas s provedením výzkumu i od této </a:t>
            </a:r>
            <a:r>
              <a:rPr lang="cs-CZ" b="1" dirty="0"/>
              <a:t>instituce</a:t>
            </a:r>
            <a:r>
              <a:rPr lang="cs-CZ" dirty="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4AB727-858B-431B-8C22-436F11943AE5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33078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/>
              <a:t>Diskuse</a:t>
            </a:r>
            <a:r>
              <a:rPr lang="cs-CZ" baseline="0" dirty="0"/>
              <a:t> je tzv. syntetizující část práce a </a:t>
            </a:r>
            <a:r>
              <a:rPr lang="cs-CZ" b="1" baseline="0" dirty="0"/>
              <a:t>je nejdůležitější kapitolou empirické části práce</a:t>
            </a:r>
            <a:r>
              <a:rPr lang="cs-CZ" baseline="0" dirty="0"/>
              <a:t>. </a:t>
            </a:r>
          </a:p>
          <a:p>
            <a:endParaRPr lang="cs-CZ" baseline="0" dirty="0"/>
          </a:p>
          <a:p>
            <a:r>
              <a:rPr lang="cs-CZ" baseline="0" dirty="0"/>
              <a:t>Bez ní je výzkum nedokončený, znehodnocený. Nebylo by čtenáři jasné, k čemu výzkum vůbec je, kam v něm autor dospěl, co podstatného výzkum přinesl. Chyběla by i autorská reflexe toho, jak je možné výsledky použít a kde mají svou platnost (a kde už ne).</a:t>
            </a:r>
          </a:p>
          <a:p>
            <a:endParaRPr lang="cs-CZ" baseline="0" dirty="0"/>
          </a:p>
          <a:p>
            <a:r>
              <a:rPr lang="cs-CZ" baseline="0" dirty="0"/>
              <a:t>(Diskusní část má také každý výzkumný článek.)</a:t>
            </a:r>
          </a:p>
          <a:p>
            <a:r>
              <a:rPr lang="cs-CZ" baseline="0" dirty="0"/>
              <a:t>Práce bez diskusní části nejsou hodnoceny lépe než klasifikací „dobře“, často nejsou vůbec obhajitelné.</a:t>
            </a:r>
          </a:p>
          <a:p>
            <a:endParaRPr lang="cs-CZ" baseline="0" dirty="0"/>
          </a:p>
          <a:p>
            <a:r>
              <a:rPr lang="cs-CZ" baseline="0" dirty="0"/>
              <a:t>V diskusi své nálezy také porovnáváme s tím, co už bylo předtím vybádáno (a popsáno v teoretické části práce). Tím přispíváme k posunu ve vědě a navrhujeme další pokračování výzkumu v dané oblasti pro případné zájemce. I to je velmi cenné. 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4AB727-858B-431B-8C22-436F11943AE5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7086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Tyto části musí každá práce</a:t>
            </a:r>
            <a:r>
              <a:rPr lang="cs-CZ" baseline="0" dirty="0"/>
              <a:t> s praktickou částí obsahovat. Tato osnova zároveň vysvětluje princip výzkumu založeného na důkazech (evidence-</a:t>
            </a:r>
            <a:r>
              <a:rPr lang="cs-CZ" baseline="0" dirty="0" err="1"/>
              <a:t>based</a:t>
            </a:r>
            <a:r>
              <a:rPr lang="cs-CZ" baseline="0" dirty="0"/>
              <a:t> </a:t>
            </a:r>
            <a:r>
              <a:rPr lang="cs-CZ" baseline="0" dirty="0" err="1"/>
              <a:t>knowledge</a:t>
            </a:r>
            <a:r>
              <a:rPr lang="cs-CZ" baseline="0" dirty="0"/>
              <a:t>). Jde o všeobecně přijímané principy vědy (tzv. otevřená věda), které musí každá akademická instituce dodržovat (vědci i studenti). </a:t>
            </a:r>
          </a:p>
          <a:p>
            <a:r>
              <a:rPr lang="cs-CZ" baseline="0" dirty="0"/>
              <a:t>Je zapotřebí: (1) znát výčet těchto kapitol, </a:t>
            </a:r>
          </a:p>
          <a:p>
            <a:r>
              <a:rPr lang="cs-CZ" baseline="0" dirty="0"/>
              <a:t>(2) vědět, co mají obsahovat </a:t>
            </a:r>
          </a:p>
          <a:p>
            <a:r>
              <a:rPr lang="cs-CZ" baseline="0" dirty="0"/>
              <a:t>(3) a vědět, proč je nutné každou kapitolu do práce zařadit. </a:t>
            </a:r>
          </a:p>
          <a:p>
            <a:r>
              <a:rPr lang="cs-CZ" baseline="0" dirty="0"/>
              <a:t>V této struktuře následně píšeme naše závěrečné práce.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4AB727-858B-431B-8C22-436F11943AE5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06052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Cílem výzkumu je zkoumání (sledování, popisování apod.) nějakého jevu nebo jeho souvislostí.</a:t>
            </a:r>
          </a:p>
          <a:p>
            <a:endParaRPr lang="cs-CZ" dirty="0"/>
          </a:p>
          <a:p>
            <a:r>
              <a:rPr lang="cs-CZ" i="1" dirty="0"/>
              <a:t>Cílem výzkumu</a:t>
            </a:r>
            <a:r>
              <a:rPr lang="cs-CZ" i="1" baseline="0" dirty="0"/>
              <a:t> </a:t>
            </a:r>
            <a:r>
              <a:rPr lang="cs-CZ" i="1" u="sng" baseline="0" dirty="0"/>
              <a:t>nemůže</a:t>
            </a:r>
            <a:r>
              <a:rPr lang="cs-CZ" i="1" baseline="0" dirty="0"/>
              <a:t> být např. „Získat tři kazuistiky jedinců s určitým typem postižení“ &lt;= v takovém cíli není zmíněný žádný jev, který bude zkoumán. Nejde tedy o výzkumný cíl.</a:t>
            </a:r>
          </a:p>
          <a:p>
            <a:endParaRPr lang="cs-CZ" i="1" baseline="0" dirty="0"/>
          </a:p>
          <a:p>
            <a:r>
              <a:rPr lang="cs-CZ" i="1" baseline="0" dirty="0"/>
              <a:t>Cílem výzkumu </a:t>
            </a:r>
            <a:r>
              <a:rPr lang="cs-CZ" i="1" u="sng" baseline="0" dirty="0"/>
              <a:t>nemůže</a:t>
            </a:r>
            <a:r>
              <a:rPr lang="cs-CZ" i="1" baseline="0" dirty="0"/>
              <a:t> být ani „Tvorba výukového projektu v rámci projektového vyučování“ &lt;= Cílem by však v tomto případě mohlo být „prozkoumat úroveň znalostí žáků určité učební látky v návaznosti na implementaci nově vytvořeného výukového projektu“. </a:t>
            </a:r>
            <a:endParaRPr lang="cs-CZ" i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4AB727-858B-431B-8C22-436F11943AE5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90460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Tohle je opakování z</a:t>
            </a:r>
            <a:r>
              <a:rPr lang="cs-CZ" baseline="0" dirty="0"/>
              <a:t> druhého snímku. </a:t>
            </a:r>
          </a:p>
          <a:p>
            <a:endParaRPr lang="cs-CZ" baseline="0" dirty="0"/>
          </a:p>
          <a:p>
            <a:r>
              <a:rPr lang="cs-CZ" baseline="0" dirty="0"/>
              <a:t>Výzkumné otázky v kvalitativním výzkumu poukazují na to, jaký jev se bude podrobněji sledovat, co konkrétně a v jakých souvislostech.  A jaký kontext lze přitom očekávat.</a:t>
            </a:r>
          </a:p>
          <a:p>
            <a:endParaRPr lang="cs-CZ" baseline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4AB727-858B-431B-8C22-436F11943AE5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79469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u="sng" dirty="0"/>
              <a:t>Otázky kladené v rozhovoru zpravidla nekopírují výzkumné otázky</a:t>
            </a:r>
            <a:r>
              <a:rPr lang="cs-CZ" dirty="0"/>
              <a:t>. V rozhovoru se ptáme často na konkrétní zkušenosti, na to, co respondenta v dané situaci napadalo, o čem přemýšlel, jak se situace vyvíjela, kdo mu pomohl (nebo navzdory očekávání nepomohl), kdy to pro něj bylo nejtěžší, co bylo překvapivé apod. Ptáme se na konkrétní zkušenosti, abychom se v odpovědích vyhnuli obecným frázím, které by jen kopírovaly názory společnosti a veřejné mínění.   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4AB727-858B-431B-8C22-436F11943AE5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59956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4AB727-858B-431B-8C22-436F11943AE5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56032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u="sng" baseline="0" dirty="0"/>
              <a:t>Metoda sněhové koule</a:t>
            </a:r>
            <a:r>
              <a:rPr lang="cs-CZ" baseline="0" dirty="0"/>
              <a:t> se uplatňuje u sběru dat u málopočetných skupin nebo u skupin, které je těžké kontaktovat (např. skupinu lidí, kteří se léčí s nějakým depresivním onemocněním, získáváme díky někomu z našich přátel s uvedeným problémem, který nás </a:t>
            </a:r>
            <a:r>
              <a:rPr lang="cs-CZ" baseline="0" dirty="0" err="1"/>
              <a:t>nakontaktuje</a:t>
            </a:r>
            <a:r>
              <a:rPr lang="cs-CZ" baseline="0" dirty="0"/>
              <a:t> na své známé se stejným problémem. Případně zase tito něčí známí mají další kontakty atd.). Takto se za daných okolností nabaluje soubor.</a:t>
            </a:r>
          </a:p>
          <a:p>
            <a:r>
              <a:rPr lang="cs-CZ" baseline="0" dirty="0"/>
              <a:t>Existují různé další typy výběru vzorku. Vždy je důležité popsat, jakou cestou jsme se k respondentům dostali.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4AB727-858B-431B-8C22-436F11943AE5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30847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4AB727-858B-431B-8C22-436F11943AE5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13000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cs-CZ" baseline="0" dirty="0"/>
              <a:t>Kvalitativní metodologie umožňuje určité úpravy zvolené metody pro analýzu dat. Volíme již nějakou existující metodu, ale v případě potřeby ji můžeme upravit. Pokud zvolenou metodu upravujeme (nebo z ní používáme jen určité principy), tak v této kapitole svůj odklon od původní metody patřičně vysvětlíme a zdůvodníme. </a:t>
            </a:r>
          </a:p>
          <a:p>
            <a:pPr marL="171450" indent="-171450">
              <a:buFontTx/>
              <a:buChar char="-"/>
            </a:pPr>
            <a:r>
              <a:rPr lang="cs-CZ" baseline="0" dirty="0"/>
              <a:t>Můžeme také kombinovat prvky či principy více kvalitativních metod, pokud to dává smysl z hlediska našich dat, výzkumného cíle a výzkumných otázek. </a:t>
            </a:r>
          </a:p>
          <a:p>
            <a:pPr marL="171450" indent="-171450">
              <a:buFontTx/>
              <a:buChar char="-"/>
            </a:pPr>
            <a:endParaRPr lang="cs-CZ" baseline="0" dirty="0"/>
          </a:p>
          <a:p>
            <a:pPr marL="171450" indent="-171450">
              <a:buFontTx/>
              <a:buChar char="-"/>
            </a:pPr>
            <a:r>
              <a:rPr lang="cs-CZ" baseline="0" dirty="0"/>
              <a:t>Pokud metody nějak přizpůsobujeme našemu výzkumu, </a:t>
            </a:r>
            <a:r>
              <a:rPr lang="cs-CZ" b="0" u="sng" baseline="0" dirty="0"/>
              <a:t>je zapotřebí tyto změny prodiskutovat s vedoucím práce nebo s vyučujícím, který je s kvalitativním výzkumem obeznámený</a:t>
            </a:r>
            <a:r>
              <a:rPr lang="cs-CZ" baseline="0" dirty="0"/>
              <a:t>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4AB727-858B-431B-8C22-436F11943AE5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9657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D7A-744D-4A69-98DF-FC6F527026D8}" type="datetimeFigureOut">
              <a:rPr lang="cs-CZ" smtClean="0"/>
              <a:t>11.04.2026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0FEB7-A1F1-4FC4-AA20-C4E12C1B3D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0287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D7A-744D-4A69-98DF-FC6F527026D8}" type="datetimeFigureOut">
              <a:rPr lang="cs-CZ" smtClean="0"/>
              <a:t>11.04.2026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0FEB7-A1F1-4FC4-AA20-C4E12C1B3D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2921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D7A-744D-4A69-98DF-FC6F527026D8}" type="datetimeFigureOut">
              <a:rPr lang="cs-CZ" smtClean="0"/>
              <a:t>11.04.2026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0FEB7-A1F1-4FC4-AA20-C4E12C1B3D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9557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D7A-744D-4A69-98DF-FC6F527026D8}" type="datetimeFigureOut">
              <a:rPr lang="cs-CZ" smtClean="0"/>
              <a:t>11.04.2026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0FEB7-A1F1-4FC4-AA20-C4E12C1B3D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8110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D7A-744D-4A69-98DF-FC6F527026D8}" type="datetimeFigureOut">
              <a:rPr lang="cs-CZ" smtClean="0"/>
              <a:t>11.04.2026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0FEB7-A1F1-4FC4-AA20-C4E12C1B3D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338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D7A-744D-4A69-98DF-FC6F527026D8}" type="datetimeFigureOut">
              <a:rPr lang="cs-CZ" smtClean="0"/>
              <a:t>11.04.2026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0FEB7-A1F1-4FC4-AA20-C4E12C1B3D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5248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D7A-744D-4A69-98DF-FC6F527026D8}" type="datetimeFigureOut">
              <a:rPr lang="cs-CZ" smtClean="0"/>
              <a:t>11.04.2026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0FEB7-A1F1-4FC4-AA20-C4E12C1B3D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274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D7A-744D-4A69-98DF-FC6F527026D8}" type="datetimeFigureOut">
              <a:rPr lang="cs-CZ" smtClean="0"/>
              <a:t>11.04.2026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0FEB7-A1F1-4FC4-AA20-C4E12C1B3D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833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D7A-744D-4A69-98DF-FC6F527026D8}" type="datetimeFigureOut">
              <a:rPr lang="cs-CZ" smtClean="0"/>
              <a:t>11.04.2026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0FEB7-A1F1-4FC4-AA20-C4E12C1B3D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8041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D7A-744D-4A69-98DF-FC6F527026D8}" type="datetimeFigureOut">
              <a:rPr lang="cs-CZ" smtClean="0"/>
              <a:t>11.04.2026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0FEB7-A1F1-4FC4-AA20-C4E12C1B3D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4577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D7A-744D-4A69-98DF-FC6F527026D8}" type="datetimeFigureOut">
              <a:rPr lang="cs-CZ" smtClean="0"/>
              <a:t>11.04.2026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0FEB7-A1F1-4FC4-AA20-C4E12C1B3D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7020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1ED7A-744D-4A69-98DF-FC6F527026D8}" type="datetimeFigureOut">
              <a:rPr lang="cs-CZ" smtClean="0"/>
              <a:t>11.04.2026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0FEB7-A1F1-4FC4-AA20-C4E12C1B3D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947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23528" y="2708920"/>
            <a:ext cx="5196218" cy="3888432"/>
          </a:xfrm>
        </p:spPr>
        <p:txBody>
          <a:bodyPr>
            <a:normAutofit/>
          </a:bodyPr>
          <a:lstStyle/>
          <a:p>
            <a:r>
              <a:rPr lang="cs-CZ" sz="2600" dirty="0"/>
              <a:t>Kvalitativní výzkum</a:t>
            </a:r>
          </a:p>
          <a:p>
            <a:endParaRPr lang="cs-CZ" sz="2600" dirty="0"/>
          </a:p>
          <a:p>
            <a:r>
              <a:rPr lang="cs-CZ" sz="2600" b="1" u="sng" dirty="0">
                <a:solidFill>
                  <a:srgbClr val="0070C0"/>
                </a:solidFill>
              </a:rPr>
              <a:t>Modře</a:t>
            </a:r>
            <a:r>
              <a:rPr lang="cs-CZ" sz="2600" b="1" dirty="0">
                <a:solidFill>
                  <a:srgbClr val="0070C0"/>
                </a:solidFill>
              </a:rPr>
              <a:t> </a:t>
            </a:r>
            <a:r>
              <a:rPr lang="cs-CZ" sz="2600" dirty="0"/>
              <a:t>je uvedeno to, co se týká kvalitativního výzkumu</a:t>
            </a:r>
          </a:p>
          <a:p>
            <a:endParaRPr lang="cs-CZ" sz="2600" dirty="0"/>
          </a:p>
          <a:p>
            <a:r>
              <a:rPr lang="cs-CZ" sz="2600" b="1" u="sng" dirty="0">
                <a:solidFill>
                  <a:schemeClr val="accent3">
                    <a:lumMod val="75000"/>
                  </a:schemeClr>
                </a:solidFill>
              </a:rPr>
              <a:t>Zeleně</a:t>
            </a:r>
            <a:r>
              <a:rPr lang="cs-CZ" sz="2600" dirty="0"/>
              <a:t> je uvedeno to, co se týká obou typů výzkumu</a:t>
            </a:r>
          </a:p>
        </p:txBody>
      </p:sp>
      <p:sp>
        <p:nvSpPr>
          <p:cNvPr id="4" name="Nadpis 1"/>
          <p:cNvSpPr>
            <a:spLocks noGrp="1"/>
          </p:cNvSpPr>
          <p:nvPr>
            <p:ph type="ctrTitle"/>
          </p:nvPr>
        </p:nvSpPr>
        <p:spPr>
          <a:xfrm>
            <a:off x="685800" y="584684"/>
            <a:ext cx="7772400" cy="18002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3200" dirty="0">
                <a:solidFill>
                  <a:schemeClr val="tx2">
                    <a:satMod val="130000"/>
                  </a:schemeClr>
                </a:solidFill>
              </a:rPr>
              <a:t>Struktura praktické části bakalářské (diplomové) práce</a:t>
            </a:r>
          </a:p>
        </p:txBody>
      </p:sp>
      <p:pic>
        <p:nvPicPr>
          <p:cNvPr id="5" name="Obrázek 4" descr="Obsah obrázku text, tkanina&#10;&#10;Popis byl vytvořen automaticky">
            <a:extLst>
              <a:ext uri="{FF2B5EF4-FFF2-40B4-BE49-F238E27FC236}">
                <a16:creationId xmlns:a16="http://schemas.microsoft.com/office/drawing/2014/main" id="{D9CC5A54-937A-491E-9B1B-C0C4C7934D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970" y="2953504"/>
            <a:ext cx="3221321" cy="227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4530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dpis 1"/>
          <p:cNvSpPr>
            <a:spLocks noGrp="1"/>
          </p:cNvSpPr>
          <p:nvPr>
            <p:ph type="title"/>
          </p:nvPr>
        </p:nvSpPr>
        <p:spPr>
          <a:xfrm>
            <a:off x="457200" y="483270"/>
            <a:ext cx="7787208" cy="8509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2400" b="1" dirty="0">
                <a:solidFill>
                  <a:schemeClr val="accent3">
                    <a:lumMod val="50000"/>
                  </a:schemeClr>
                </a:solidFill>
              </a:rPr>
              <a:t>5. Způsob sběru dat</a:t>
            </a:r>
          </a:p>
        </p:txBody>
      </p:sp>
      <p:sp>
        <p:nvSpPr>
          <p:cNvPr id="19459" name="Zástupný symbol pro obsah 2"/>
          <p:cNvSpPr>
            <a:spLocks noGrp="1"/>
          </p:cNvSpPr>
          <p:nvPr>
            <p:ph idx="1"/>
          </p:nvPr>
        </p:nvSpPr>
        <p:spPr>
          <a:xfrm>
            <a:off x="735013" y="1543596"/>
            <a:ext cx="8229600" cy="5053756"/>
          </a:xfrm>
        </p:spPr>
        <p:txBody>
          <a:bodyPr>
            <a:normAutofit/>
          </a:bodyPr>
          <a:lstStyle/>
          <a:p>
            <a:pPr eaLnBrk="1" hangingPunct="1">
              <a:spcBef>
                <a:spcPts val="2400"/>
              </a:spcBef>
              <a:defRPr/>
            </a:pPr>
            <a:r>
              <a:rPr lang="cs-CZ" altLang="cs-CZ" sz="1900" dirty="0"/>
              <a:t>Jde o </a:t>
            </a:r>
            <a:r>
              <a:rPr lang="cs-CZ" altLang="cs-CZ" sz="1900" b="1" dirty="0"/>
              <a:t>popis, jakým způsobem byla data získána</a:t>
            </a:r>
            <a:r>
              <a:rPr lang="cs-CZ" altLang="cs-CZ" sz="1900" dirty="0"/>
              <a:t>:</a:t>
            </a:r>
          </a:p>
          <a:p>
            <a:pPr eaLnBrk="1" hangingPunct="1">
              <a:spcBef>
                <a:spcPts val="1800"/>
              </a:spcBef>
              <a:defRPr/>
            </a:pPr>
            <a:r>
              <a:rPr lang="cs-CZ" altLang="cs-CZ" sz="1900" dirty="0"/>
              <a:t>kdo je sbíral </a:t>
            </a:r>
          </a:p>
          <a:p>
            <a:pPr eaLnBrk="1" hangingPunct="1">
              <a:spcBef>
                <a:spcPts val="1800"/>
              </a:spcBef>
              <a:defRPr/>
            </a:pPr>
            <a:r>
              <a:rPr lang="cs-CZ" altLang="cs-CZ" sz="1900" dirty="0"/>
              <a:t>kde byly sbírány</a:t>
            </a:r>
          </a:p>
          <a:p>
            <a:pPr eaLnBrk="1" hangingPunct="1">
              <a:spcBef>
                <a:spcPts val="1800"/>
              </a:spcBef>
              <a:defRPr/>
            </a:pPr>
            <a:r>
              <a:rPr lang="cs-CZ" altLang="cs-CZ" sz="1900" i="1" dirty="0"/>
              <a:t>(příp. i jakou instrukci jsme dali respondentům)</a:t>
            </a:r>
          </a:p>
          <a:p>
            <a:pPr eaLnBrk="1" hangingPunct="1">
              <a:spcBef>
                <a:spcPts val="1800"/>
              </a:spcBef>
              <a:defRPr/>
            </a:pPr>
            <a:r>
              <a:rPr lang="cs-CZ" altLang="cs-CZ" sz="1900" dirty="0"/>
              <a:t>jak dlouho trvalo pozorování či rozhovory </a:t>
            </a:r>
            <a:r>
              <a:rPr lang="cs-CZ" altLang="cs-CZ" sz="1900" b="1" dirty="0">
                <a:solidFill>
                  <a:srgbClr val="0070C0"/>
                </a:solidFill>
              </a:rPr>
              <a:t>(průměrná doba a max</a:t>
            </a:r>
            <a:r>
              <a:rPr lang="cs-CZ" altLang="cs-CZ" sz="1900" b="1" dirty="0">
                <a:solidFill>
                  <a:srgbClr val="0070C0"/>
                </a:solidFill>
                <a:latin typeface="Arial" charset="0"/>
              </a:rPr>
              <a:t>.</a:t>
            </a:r>
            <a:r>
              <a:rPr lang="cs-CZ" altLang="cs-CZ" sz="1900" b="1" dirty="0">
                <a:solidFill>
                  <a:srgbClr val="0070C0"/>
                </a:solidFill>
              </a:rPr>
              <a:t> – min.)</a:t>
            </a:r>
            <a:endParaRPr lang="cs-CZ" altLang="cs-CZ" sz="1900" dirty="0">
              <a:solidFill>
                <a:srgbClr val="0070C0"/>
              </a:solidFill>
            </a:endParaRPr>
          </a:p>
          <a:p>
            <a:pPr eaLnBrk="1" hangingPunct="1">
              <a:spcBef>
                <a:spcPts val="1800"/>
              </a:spcBef>
              <a:defRPr/>
            </a:pPr>
            <a:r>
              <a:rPr lang="cs-CZ" altLang="cs-CZ" sz="1900" dirty="0"/>
              <a:t>U rozhovorů a pozorování i </a:t>
            </a:r>
            <a:r>
              <a:rPr lang="cs-CZ" altLang="cs-CZ" sz="1900" dirty="0">
                <a:solidFill>
                  <a:srgbClr val="0070C0"/>
                </a:solidFill>
              </a:rPr>
              <a:t>způsob zaznamenávání</a:t>
            </a:r>
          </a:p>
          <a:p>
            <a:pPr eaLnBrk="1" hangingPunct="1">
              <a:spcBef>
                <a:spcPts val="1800"/>
              </a:spcBef>
              <a:defRPr/>
            </a:pPr>
            <a:r>
              <a:rPr lang="cs-CZ" altLang="cs-CZ" sz="1900" dirty="0"/>
              <a:t> informace o zájmu či nezájmu respondentů, odmítnutí účasti…</a:t>
            </a:r>
          </a:p>
          <a:p>
            <a:pPr eaLnBrk="1" hangingPunct="1">
              <a:spcBef>
                <a:spcPts val="1800"/>
              </a:spcBef>
              <a:defRPr/>
            </a:pPr>
            <a:r>
              <a:rPr lang="cs-CZ" altLang="cs-CZ" sz="1900" dirty="0"/>
              <a:t>V jaké fázi sběru dat a jak byl získán informovaný souhlas s výzkumem</a:t>
            </a:r>
          </a:p>
          <a:p>
            <a:pPr eaLnBrk="1" hangingPunct="1">
              <a:spcBef>
                <a:spcPts val="1800"/>
              </a:spcBef>
              <a:defRPr/>
            </a:pPr>
            <a:r>
              <a:rPr lang="cs-CZ" altLang="cs-CZ" sz="1900" i="1" dirty="0">
                <a:solidFill>
                  <a:srgbClr val="00B050"/>
                </a:solidFill>
              </a:rPr>
              <a:t>Další podmínky sběru dat - přítomnost pedagoga, zdravotníka, sociálního pracovníka, rodiny či jiných osob,…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F8B641EA-7841-4699-B2FD-4DB5E36D94D7}"/>
              </a:ext>
            </a:extLst>
          </p:cNvPr>
          <p:cNvSpPr/>
          <p:nvPr/>
        </p:nvSpPr>
        <p:spPr>
          <a:xfrm>
            <a:off x="2195736" y="692696"/>
            <a:ext cx="4284476" cy="432048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Obrázek 3" descr="Obsah obrázku klipart&#10;&#10;Popis byl vytvořen automaticky">
            <a:extLst>
              <a:ext uri="{FF2B5EF4-FFF2-40B4-BE49-F238E27FC236}">
                <a16:creationId xmlns:a16="http://schemas.microsoft.com/office/drawing/2014/main" id="{91EDC2B8-C4D4-4694-8705-6C51360C24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448" y="1322738"/>
            <a:ext cx="1417443" cy="167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1347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C9B24B57-13E4-4FDD-9086-ABB8B00267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169" y="-211434"/>
            <a:ext cx="2006352" cy="1640780"/>
          </a:xfrm>
          <a:prstGeom prst="rect">
            <a:avLst/>
          </a:prstGeom>
        </p:spPr>
      </p:pic>
      <p:sp>
        <p:nvSpPr>
          <p:cNvPr id="14338" name="Nadpis 1"/>
          <p:cNvSpPr>
            <a:spLocks noGrp="1"/>
          </p:cNvSpPr>
          <p:nvPr>
            <p:ph type="title"/>
          </p:nvPr>
        </p:nvSpPr>
        <p:spPr>
          <a:xfrm>
            <a:off x="457200" y="353934"/>
            <a:ext cx="6203032" cy="777875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2400" b="1" dirty="0">
                <a:solidFill>
                  <a:schemeClr val="accent3">
                    <a:lumMod val="50000"/>
                  </a:schemeClr>
                </a:solidFill>
              </a:rPr>
              <a:t>6.  Metoda vyhodnocení dat:</a:t>
            </a:r>
          </a:p>
        </p:txBody>
      </p:sp>
      <p:sp>
        <p:nvSpPr>
          <p:cNvPr id="22531" name="Zástupný symbol pro obsah 2"/>
          <p:cNvSpPr>
            <a:spLocks noGrp="1"/>
          </p:cNvSpPr>
          <p:nvPr>
            <p:ph idx="1"/>
          </p:nvPr>
        </p:nvSpPr>
        <p:spPr>
          <a:xfrm>
            <a:off x="107504" y="1326279"/>
            <a:ext cx="8847112" cy="5415089"/>
          </a:xfrm>
        </p:spPr>
        <p:txBody>
          <a:bodyPr>
            <a:normAutofit lnSpcReduction="10000"/>
          </a:bodyPr>
          <a:lstStyle/>
          <a:p>
            <a:pPr marL="525463" lvl="1" indent="-342900" algn="just" eaLnBrk="1" hangingPunct="1">
              <a:spcBef>
                <a:spcPts val="2400"/>
              </a:spcBef>
              <a:buFontTx/>
              <a:buChar char="-"/>
            </a:pPr>
            <a:r>
              <a:rPr lang="cs-CZ" sz="1900" baseline="0" dirty="0"/>
              <a:t>Slovní (nebo neverbální) data</a:t>
            </a:r>
            <a:r>
              <a:rPr lang="cs-CZ" sz="1900" dirty="0"/>
              <a:t> </a:t>
            </a:r>
            <a:r>
              <a:rPr lang="cs-CZ" sz="1900" baseline="0" dirty="0"/>
              <a:t>nepopisujeme nahodile, ale pomocí nějaké </a:t>
            </a:r>
            <a:r>
              <a:rPr lang="cs-CZ" sz="1900" u="sng" baseline="0" dirty="0"/>
              <a:t>kvalitativní metody zpracování dat</a:t>
            </a:r>
            <a:r>
              <a:rPr lang="cs-CZ" sz="1900" baseline="0" dirty="0"/>
              <a:t>. Níže máme příklady nejčastěji užívaných analytických metod. Použití určité metody zvyšuje transparentnost, validitu/</a:t>
            </a:r>
            <a:r>
              <a:rPr lang="cs-CZ" sz="1900" baseline="0" dirty="0" err="1"/>
              <a:t>veracitu</a:t>
            </a:r>
            <a:r>
              <a:rPr lang="cs-CZ" sz="1900" baseline="0" dirty="0"/>
              <a:t> [a </a:t>
            </a:r>
            <a:r>
              <a:rPr lang="cs-CZ" sz="1900" baseline="0" dirty="0" err="1"/>
              <a:t>transferabilitu</a:t>
            </a:r>
            <a:r>
              <a:rPr lang="cs-CZ" sz="1900" baseline="0" dirty="0"/>
              <a:t>] nálezů.</a:t>
            </a:r>
          </a:p>
          <a:p>
            <a:pPr marL="525463" lvl="1" indent="-342900" algn="just" eaLnBrk="1" hangingPunct="1">
              <a:spcBef>
                <a:spcPts val="1800"/>
              </a:spcBef>
              <a:buFontTx/>
              <a:buChar char="-"/>
            </a:pPr>
            <a:r>
              <a:rPr lang="cs-CZ" sz="1900" baseline="0" dirty="0"/>
              <a:t>Tím zajišťujeme, že výsledky výzkumu nevznikly nahodilým sledováním toho, co autora v datech „nejvíce zaujalo“ nebo co se mu v nich „líbilo“. </a:t>
            </a:r>
            <a:endParaRPr lang="cs-CZ" altLang="cs-CZ" sz="1900" i="1" dirty="0"/>
          </a:p>
          <a:p>
            <a:pPr algn="just">
              <a:lnSpc>
                <a:spcPct val="110000"/>
              </a:lnSpc>
              <a:spcBef>
                <a:spcPts val="3000"/>
              </a:spcBef>
              <a:buFont typeface="Calibri" panose="020F0502020204030204" pitchFamily="34" charset="0"/>
              <a:buChar char="–"/>
            </a:pPr>
            <a:r>
              <a:rPr lang="cs-CZ" altLang="cs-CZ" sz="1900" b="1" dirty="0">
                <a:solidFill>
                  <a:srgbClr val="002060"/>
                </a:solidFill>
              </a:rPr>
              <a:t>U kvalitativních </a:t>
            </a:r>
            <a:r>
              <a:rPr lang="cs-CZ" altLang="cs-CZ" sz="1900" dirty="0"/>
              <a:t>(slovních) dat uvádíme a popíšeme </a:t>
            </a:r>
            <a:r>
              <a:rPr lang="cs-CZ" altLang="cs-CZ" sz="1900" b="1" dirty="0"/>
              <a:t>TYP KONKRÉTNÍ KVALITATIVNÍ ANALÝZY A ZPŮSOB ZPRACOVÁNÍ DAT: </a:t>
            </a:r>
            <a:r>
              <a:rPr lang="cs-CZ" altLang="cs-CZ" sz="1900" dirty="0"/>
              <a:t>obvykle začínáme </a:t>
            </a:r>
            <a:r>
              <a:rPr lang="cs-CZ" altLang="cs-CZ" sz="1900" i="1" dirty="0">
                <a:solidFill>
                  <a:srgbClr val="0070C0"/>
                </a:solidFill>
              </a:rPr>
              <a:t>otevřeným kódováním; </a:t>
            </a:r>
            <a:r>
              <a:rPr lang="cs-CZ" altLang="cs-CZ" sz="1900" dirty="0"/>
              <a:t>dále tvoříme kategorie: (např. </a:t>
            </a:r>
            <a:r>
              <a:rPr lang="cs-CZ" altLang="cs-CZ" sz="1900" b="1" i="1" dirty="0">
                <a:solidFill>
                  <a:srgbClr val="0070C0"/>
                </a:solidFill>
              </a:rPr>
              <a:t>technikou vyložení karet</a:t>
            </a:r>
            <a:r>
              <a:rPr lang="cs-CZ" altLang="cs-CZ" sz="1900" dirty="0"/>
              <a:t>) nebo tvoříme témata, kdy popisujeme i vztahy mezi nimi: </a:t>
            </a:r>
            <a:r>
              <a:rPr lang="en-US" altLang="cs-CZ" sz="1900" b="1" dirty="0" err="1">
                <a:solidFill>
                  <a:srgbClr val="0070C0"/>
                </a:solidFill>
              </a:rPr>
              <a:t>tematická</a:t>
            </a:r>
            <a:r>
              <a:rPr lang="cs-CZ" altLang="cs-CZ" sz="1900" b="1" dirty="0">
                <a:solidFill>
                  <a:srgbClr val="0070C0"/>
                </a:solidFill>
              </a:rPr>
              <a:t> analýza </a:t>
            </a:r>
            <a:r>
              <a:rPr lang="cs-CZ" altLang="cs-CZ" sz="1900" dirty="0"/>
              <a:t>(</a:t>
            </a:r>
            <a:r>
              <a:rPr lang="en-US" altLang="cs-CZ" sz="1900" dirty="0"/>
              <a:t>T</a:t>
            </a:r>
            <a:r>
              <a:rPr lang="cs-CZ" altLang="cs-CZ" sz="1900" dirty="0"/>
              <a:t>A). Popisujeme-li nějaký proces s příčinami a následky, pak např. </a:t>
            </a:r>
            <a:r>
              <a:rPr lang="cs-CZ" altLang="cs-CZ" sz="1900" i="1" dirty="0">
                <a:solidFill>
                  <a:srgbClr val="0070C0"/>
                </a:solidFill>
              </a:rPr>
              <a:t>axiální kódování.</a:t>
            </a:r>
            <a:r>
              <a:rPr lang="cs-CZ" altLang="cs-CZ" sz="1900" b="1" i="1" dirty="0">
                <a:solidFill>
                  <a:srgbClr val="0070C0"/>
                </a:solidFill>
              </a:rPr>
              <a:t> </a:t>
            </a:r>
            <a:r>
              <a:rPr lang="cs-CZ" altLang="cs-CZ" sz="1900" dirty="0"/>
              <a:t>Dále např. </a:t>
            </a:r>
            <a:r>
              <a:rPr lang="cs-CZ" altLang="cs-CZ" sz="1900" b="1" dirty="0">
                <a:solidFill>
                  <a:srgbClr val="0070C0"/>
                </a:solidFill>
              </a:rPr>
              <a:t>interpretativní fenomenologická analýza </a:t>
            </a:r>
            <a:r>
              <a:rPr lang="cs-CZ" altLang="cs-CZ" sz="1900" dirty="0"/>
              <a:t>(IPA); případně prvky </a:t>
            </a:r>
            <a:r>
              <a:rPr lang="cs-CZ" altLang="cs-CZ" sz="1900" b="1" dirty="0">
                <a:solidFill>
                  <a:srgbClr val="0070C0"/>
                </a:solidFill>
              </a:rPr>
              <a:t>diskurzivní analýzy </a:t>
            </a:r>
            <a:r>
              <a:rPr lang="cs-CZ" altLang="cs-CZ" sz="1900" dirty="0"/>
              <a:t>(DA)</a:t>
            </a:r>
            <a:r>
              <a:rPr lang="en-US" altLang="cs-CZ" sz="1900" dirty="0"/>
              <a:t>,</a:t>
            </a:r>
            <a:r>
              <a:rPr lang="cs-CZ" altLang="cs-CZ" sz="1900" dirty="0"/>
              <a:t> či</a:t>
            </a:r>
            <a:r>
              <a:rPr lang="en-US" altLang="cs-CZ" sz="1900" dirty="0"/>
              <a:t> </a:t>
            </a:r>
            <a:r>
              <a:rPr lang="en-US" altLang="cs-CZ" sz="1900" b="1" dirty="0" err="1">
                <a:solidFill>
                  <a:srgbClr val="0070C0"/>
                </a:solidFill>
              </a:rPr>
              <a:t>narativní</a:t>
            </a:r>
            <a:r>
              <a:rPr lang="en-US" altLang="cs-CZ" sz="1900" b="1" dirty="0">
                <a:solidFill>
                  <a:srgbClr val="0070C0"/>
                </a:solidFill>
              </a:rPr>
              <a:t> </a:t>
            </a:r>
            <a:r>
              <a:rPr lang="en-US" altLang="cs-CZ" sz="1900" b="1" dirty="0" err="1">
                <a:solidFill>
                  <a:srgbClr val="0070C0"/>
                </a:solidFill>
              </a:rPr>
              <a:t>analýz</a:t>
            </a:r>
            <a:r>
              <a:rPr lang="cs-CZ" altLang="cs-CZ" sz="1900" b="1" dirty="0">
                <a:solidFill>
                  <a:srgbClr val="0070C0"/>
                </a:solidFill>
              </a:rPr>
              <a:t>y </a:t>
            </a:r>
            <a:r>
              <a:rPr lang="cs-CZ" altLang="cs-CZ" sz="1900" dirty="0"/>
              <a:t>aj. Pro analýzu otevřených odpovědí v dotaznících: </a:t>
            </a:r>
            <a:r>
              <a:rPr lang="cs-CZ" altLang="cs-CZ" sz="1900" b="1" dirty="0">
                <a:solidFill>
                  <a:srgbClr val="0070C0"/>
                </a:solidFill>
              </a:rPr>
              <a:t>ob</a:t>
            </a:r>
            <a:r>
              <a:rPr lang="en-US" altLang="cs-CZ" sz="1900" b="1" dirty="0" err="1">
                <a:solidFill>
                  <a:srgbClr val="0070C0"/>
                </a:solidFill>
              </a:rPr>
              <a:t>sahová</a:t>
            </a:r>
            <a:r>
              <a:rPr lang="cs-CZ" altLang="cs-CZ" sz="1900" b="1" dirty="0">
                <a:solidFill>
                  <a:srgbClr val="0070C0"/>
                </a:solidFill>
              </a:rPr>
              <a:t> analýza</a:t>
            </a:r>
            <a:r>
              <a:rPr lang="cs-CZ" altLang="cs-CZ" sz="1900" dirty="0">
                <a:solidFill>
                  <a:srgbClr val="0070C0"/>
                </a:solidFill>
              </a:rPr>
              <a:t> </a:t>
            </a:r>
            <a:r>
              <a:rPr lang="cs-CZ" altLang="cs-CZ" sz="1900" dirty="0"/>
              <a:t>(</a:t>
            </a:r>
            <a:r>
              <a:rPr lang="en-US" altLang="cs-CZ" sz="1900" dirty="0"/>
              <a:t>C</a:t>
            </a:r>
            <a:r>
              <a:rPr lang="cs-CZ" altLang="cs-CZ" sz="1900" dirty="0"/>
              <a:t>A); </a:t>
            </a:r>
          </a:p>
          <a:p>
            <a:pPr lvl="1" eaLnBrk="1" hangingPunct="1"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cs-CZ" altLang="cs-CZ" sz="1900" i="1" dirty="0"/>
              <a:t>Délka popisu metody </a:t>
            </a:r>
            <a:r>
              <a:rPr lang="cs-CZ" altLang="cs-CZ" sz="1900" i="1" u="sng" dirty="0"/>
              <a:t>nejméně 2 odstavce textu</a:t>
            </a:r>
            <a:r>
              <a:rPr lang="cs-CZ" altLang="cs-CZ" sz="1900" i="1" dirty="0"/>
              <a:t>, </a:t>
            </a:r>
            <a:r>
              <a:rPr lang="cs-CZ" altLang="cs-CZ" sz="1900" b="1" i="1" dirty="0">
                <a:solidFill>
                  <a:srgbClr val="0070C0"/>
                </a:solidFill>
              </a:rPr>
              <a:t>u kvalitativního výzkumu</a:t>
            </a:r>
            <a:r>
              <a:rPr lang="cs-CZ" altLang="cs-CZ" sz="1900" i="1" dirty="0"/>
              <a:t> v této kapitole vždy odkazujeme i na nějakou metodologickou literaturu, z níž informace o dané metodě čerpáme.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B35333EA-C821-4048-AE69-806AF4558E46}"/>
              </a:ext>
            </a:extLst>
          </p:cNvPr>
          <p:cNvSpPr/>
          <p:nvPr/>
        </p:nvSpPr>
        <p:spPr>
          <a:xfrm>
            <a:off x="1545078" y="548404"/>
            <a:ext cx="4027276" cy="388937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22232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/>
          <p:cNvSpPr>
            <a:spLocks noGrp="1"/>
          </p:cNvSpPr>
          <p:nvPr>
            <p:ph type="title"/>
          </p:nvPr>
        </p:nvSpPr>
        <p:spPr>
          <a:xfrm>
            <a:off x="531254" y="540781"/>
            <a:ext cx="6203032" cy="777875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2400" b="1" dirty="0">
                <a:solidFill>
                  <a:schemeClr val="accent3">
                    <a:lumMod val="50000"/>
                  </a:schemeClr>
                </a:solidFill>
              </a:rPr>
              <a:t>7.  Etické hledisko </a:t>
            </a:r>
            <a:r>
              <a:rPr lang="cs-CZ" sz="2400" dirty="0">
                <a:solidFill>
                  <a:schemeClr val="accent3">
                    <a:lumMod val="50000"/>
                  </a:schemeClr>
                </a:solidFill>
              </a:rPr>
              <a:t>(2 odstavce – 1 strana):</a:t>
            </a:r>
          </a:p>
        </p:txBody>
      </p:sp>
      <p:sp>
        <p:nvSpPr>
          <p:cNvPr id="22531" name="Zástupný symbol pro obsah 2"/>
          <p:cNvSpPr>
            <a:spLocks noGrp="1"/>
          </p:cNvSpPr>
          <p:nvPr>
            <p:ph idx="1"/>
          </p:nvPr>
        </p:nvSpPr>
        <p:spPr>
          <a:xfrm>
            <a:off x="613017" y="3645023"/>
            <a:ext cx="8351471" cy="3212977"/>
          </a:xfrm>
        </p:spPr>
        <p:txBody>
          <a:bodyPr>
            <a:normAutofit/>
          </a:bodyPr>
          <a:lstStyle/>
          <a:p>
            <a:pPr lvl="1" eaLnBrk="1" hangingPunct="1">
              <a:lnSpc>
                <a:spcPct val="110000"/>
              </a:lnSpc>
              <a:spcBef>
                <a:spcPts val="2400"/>
              </a:spcBef>
              <a:buFont typeface="Courier New" panose="02070309020205020404" pitchFamily="49" charset="0"/>
              <a:buChar char="o"/>
            </a:pPr>
            <a:r>
              <a:rPr lang="cs-CZ" altLang="cs-CZ" sz="1900" i="1" dirty="0"/>
              <a:t>Anonymita respondentů, anonymizace dat</a:t>
            </a:r>
          </a:p>
          <a:p>
            <a:pPr lvl="1" eaLnBrk="1" hangingPunct="1"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cs-CZ" altLang="cs-CZ" sz="1900" i="1" dirty="0"/>
              <a:t>Informovaný souhlas zletilých respondentů (nebo rodičů dětí)</a:t>
            </a:r>
          </a:p>
          <a:p>
            <a:pPr lvl="1" eaLnBrk="1" hangingPunct="1"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cs-CZ" altLang="cs-CZ" sz="1900" i="1" dirty="0"/>
              <a:t>Alespoň ústní informovaný souhlas dětských respondentů</a:t>
            </a:r>
          </a:p>
          <a:p>
            <a:pPr lvl="1" eaLnBrk="1" hangingPunct="1"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cs-CZ" altLang="cs-CZ" sz="1900" i="1" dirty="0"/>
              <a:t>Informovaný souhlas (alespoň ústní) instituce, kde jsou data sbírána</a:t>
            </a:r>
          </a:p>
          <a:p>
            <a:pPr lvl="1" eaLnBrk="1" hangingPunct="1"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cs-CZ" altLang="cs-CZ" sz="1900" i="1" u="sng" dirty="0"/>
              <a:t>Účast ve výzkumu by neměla být rizikovější než jiné běžné sociální situace</a:t>
            </a:r>
          </a:p>
          <a:p>
            <a:pPr lvl="1" eaLnBrk="1" hangingPunct="1"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cs-CZ" altLang="cs-CZ" sz="1900" i="1" dirty="0"/>
              <a:t>Kdo se může k Vašim výzkumným datům dostat? Neměl by nikdo.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B35333EA-C821-4048-AE69-806AF4558E46}"/>
              </a:ext>
            </a:extLst>
          </p:cNvPr>
          <p:cNvSpPr/>
          <p:nvPr/>
        </p:nvSpPr>
        <p:spPr>
          <a:xfrm>
            <a:off x="899592" y="735249"/>
            <a:ext cx="5472608" cy="388937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C3F5759-D652-4517-AD94-105CE0B050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7410" y="170893"/>
            <a:ext cx="1767601" cy="2038239"/>
          </a:xfrm>
          <a:prstGeom prst="rect">
            <a:avLst/>
          </a:prstGeom>
        </p:spPr>
      </p:pic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CC0420C8-43F5-43B5-8113-6ADD3B2B9D04}"/>
              </a:ext>
            </a:extLst>
          </p:cNvPr>
          <p:cNvSpPr txBox="1">
            <a:spLocks/>
          </p:cNvSpPr>
          <p:nvPr/>
        </p:nvSpPr>
        <p:spPr>
          <a:xfrm>
            <a:off x="669751" y="1505120"/>
            <a:ext cx="7890333" cy="20382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cs-CZ" altLang="cs-CZ" sz="1900" b="1" dirty="0"/>
              <a:t>Etika ve vztahu</a:t>
            </a:r>
            <a:r>
              <a:rPr lang="cs-CZ" altLang="cs-CZ" sz="1900" dirty="0"/>
              <a:t>: </a:t>
            </a:r>
          </a:p>
          <a:p>
            <a:pPr algn="just">
              <a:spcBef>
                <a:spcPts val="3000"/>
              </a:spcBef>
              <a:buFont typeface="Calibri" panose="020F0502020204030204" pitchFamily="34" charset="0"/>
              <a:buChar char="–"/>
            </a:pPr>
            <a:r>
              <a:rPr lang="cs-CZ" altLang="cs-CZ" sz="1900" dirty="0"/>
              <a:t>k respondentům, </a:t>
            </a:r>
          </a:p>
          <a:p>
            <a:pPr algn="just">
              <a:spcBef>
                <a:spcPts val="1800"/>
              </a:spcBef>
              <a:buFont typeface="Calibri" panose="020F0502020204030204" pitchFamily="34" charset="0"/>
              <a:buChar char="–"/>
            </a:pPr>
            <a:r>
              <a:rPr lang="cs-CZ" altLang="cs-CZ" sz="1900" dirty="0"/>
              <a:t>ke způsobu provedení výzkumu,</a:t>
            </a:r>
          </a:p>
          <a:p>
            <a:pPr algn="just">
              <a:spcBef>
                <a:spcPts val="1800"/>
              </a:spcBef>
              <a:buFont typeface="Calibri" panose="020F0502020204030204" pitchFamily="34" charset="0"/>
              <a:buChar char="–"/>
            </a:pPr>
            <a:r>
              <a:rPr lang="cs-CZ" altLang="cs-CZ" sz="1900" dirty="0"/>
              <a:t>k výzkumnému materiálu (k nakládání s daty i k jejich uchovávání)</a:t>
            </a:r>
          </a:p>
        </p:txBody>
      </p:sp>
    </p:spTree>
    <p:extLst>
      <p:ext uri="{BB962C8B-B14F-4D97-AF65-F5344CB8AC3E}">
        <p14:creationId xmlns:p14="http://schemas.microsoft.com/office/powerpoint/2010/main" val="21996818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3233" y="219009"/>
            <a:ext cx="8229600" cy="617703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2400" b="1" dirty="0">
                <a:solidFill>
                  <a:schemeClr val="accent3">
                    <a:lumMod val="50000"/>
                  </a:schemeClr>
                </a:solidFill>
              </a:rPr>
              <a:t>9. Diskuse</a:t>
            </a:r>
          </a:p>
        </p:txBody>
      </p:sp>
      <p:sp>
        <p:nvSpPr>
          <p:cNvPr id="28675" name="Zástupný symbol pro obsah 2"/>
          <p:cNvSpPr>
            <a:spLocks noGrp="1"/>
          </p:cNvSpPr>
          <p:nvPr>
            <p:ph idx="1"/>
          </p:nvPr>
        </p:nvSpPr>
        <p:spPr>
          <a:xfrm>
            <a:off x="409571" y="1196752"/>
            <a:ext cx="8568952" cy="5426643"/>
          </a:xfrm>
        </p:spPr>
        <p:txBody>
          <a:bodyPr>
            <a:normAutofit/>
          </a:bodyPr>
          <a:lstStyle/>
          <a:p>
            <a:pPr marL="0" lvl="1" indent="0" algn="just">
              <a:lnSpc>
                <a:spcPct val="110000"/>
              </a:lnSpc>
              <a:spcBef>
                <a:spcPts val="2400"/>
              </a:spcBef>
              <a:buNone/>
            </a:pPr>
            <a:r>
              <a:rPr lang="cs-CZ" altLang="cs-CZ" sz="2000" b="1" dirty="0">
                <a:solidFill>
                  <a:schemeClr val="accent1">
                    <a:lumMod val="75000"/>
                  </a:schemeClr>
                </a:solidFill>
              </a:rPr>
              <a:t>U kvalitativního výzkumu: </a:t>
            </a:r>
            <a:r>
              <a:rPr lang="cs-CZ" altLang="cs-CZ" sz="1900" dirty="0"/>
              <a:t>Jde o </a:t>
            </a:r>
            <a:r>
              <a:rPr lang="cs-CZ" altLang="cs-CZ" sz="1900" u="sng" dirty="0"/>
              <a:t>volnou diskusi nad výsledky u každé z výzkumných otázek</a:t>
            </a:r>
            <a:r>
              <a:rPr lang="cs-CZ" altLang="cs-CZ" sz="1900" dirty="0"/>
              <a:t> – co se ke každé z nich objevilo a o čem to vypovídá? Vycházíme především z vytvořených kategorií nebo podtémat a témat i vztahů mezi nimi. </a:t>
            </a:r>
          </a:p>
          <a:p>
            <a:pPr marL="457200" lvl="1" indent="-371475" algn="just" eaLnBrk="1" hangingPunct="1">
              <a:spcBef>
                <a:spcPts val="3600"/>
              </a:spcBef>
              <a:buNone/>
            </a:pPr>
            <a:r>
              <a:rPr lang="en-US" altLang="cs-CZ" sz="2000" b="1" u="sng" dirty="0">
                <a:solidFill>
                  <a:schemeClr val="accent3">
                    <a:lumMod val="50000"/>
                  </a:schemeClr>
                </a:solidFill>
              </a:rPr>
              <a:t>U </a:t>
            </a:r>
            <a:r>
              <a:rPr lang="en-US" altLang="cs-CZ" sz="2000" b="1" u="sng" dirty="0" err="1">
                <a:solidFill>
                  <a:schemeClr val="accent3">
                    <a:lumMod val="50000"/>
                  </a:schemeClr>
                </a:solidFill>
              </a:rPr>
              <a:t>obou</a:t>
            </a:r>
            <a:r>
              <a:rPr lang="en-US" altLang="cs-CZ" sz="2000" b="1" u="sng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cs-CZ" sz="2000" b="1" u="sng" dirty="0" err="1">
                <a:solidFill>
                  <a:schemeClr val="accent3">
                    <a:lumMod val="50000"/>
                  </a:schemeClr>
                </a:solidFill>
              </a:rPr>
              <a:t>typů</a:t>
            </a:r>
            <a:r>
              <a:rPr lang="en-US" altLang="cs-CZ" sz="2000" b="1" u="sng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cs-CZ" sz="2000" b="1" u="sng" dirty="0" err="1">
                <a:solidFill>
                  <a:schemeClr val="accent3">
                    <a:lumMod val="50000"/>
                  </a:schemeClr>
                </a:solidFill>
              </a:rPr>
              <a:t>výzkumu</a:t>
            </a:r>
            <a:r>
              <a:rPr lang="cs-CZ" altLang="cs-CZ" sz="2000" b="1" dirty="0">
                <a:solidFill>
                  <a:schemeClr val="accent3">
                    <a:lumMod val="50000"/>
                  </a:schemeClr>
                </a:solidFill>
              </a:rPr>
              <a:t> v diskusi </a:t>
            </a:r>
            <a:r>
              <a:rPr lang="en-US" altLang="cs-CZ" sz="2000" b="1" dirty="0" err="1">
                <a:solidFill>
                  <a:schemeClr val="accent3">
                    <a:lumMod val="50000"/>
                  </a:schemeClr>
                </a:solidFill>
              </a:rPr>
              <a:t>vždy</a:t>
            </a:r>
            <a:r>
              <a:rPr lang="en-US" altLang="cs-CZ" sz="20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cs-CZ" sz="2000" b="1" dirty="0" err="1">
                <a:solidFill>
                  <a:schemeClr val="accent3">
                    <a:lumMod val="50000"/>
                  </a:schemeClr>
                </a:solidFill>
              </a:rPr>
              <a:t>uvádíme</a:t>
            </a:r>
            <a:r>
              <a:rPr lang="en-US" altLang="cs-CZ" sz="20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cs-CZ" sz="2000" b="1" dirty="0" err="1">
                <a:solidFill>
                  <a:schemeClr val="accent3">
                    <a:lumMod val="50000"/>
                  </a:schemeClr>
                </a:solidFill>
              </a:rPr>
              <a:t>ještě</a:t>
            </a:r>
            <a:r>
              <a:rPr lang="en-US" altLang="cs-CZ" sz="20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cs-CZ" sz="2000" b="1" dirty="0" err="1">
                <a:solidFill>
                  <a:schemeClr val="accent3">
                    <a:lumMod val="50000"/>
                  </a:schemeClr>
                </a:solidFill>
              </a:rPr>
              <a:t>tyto</a:t>
            </a:r>
            <a:r>
              <a:rPr lang="en-US" altLang="cs-CZ" sz="20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cs-CZ" sz="2000" b="1" dirty="0" err="1">
                <a:solidFill>
                  <a:schemeClr val="accent3">
                    <a:lumMod val="50000"/>
                  </a:schemeClr>
                </a:solidFill>
              </a:rPr>
              <a:t>informace</a:t>
            </a:r>
            <a:r>
              <a:rPr lang="en-US" altLang="cs-CZ" sz="2000" dirty="0">
                <a:solidFill>
                  <a:schemeClr val="accent3">
                    <a:lumMod val="50000"/>
                  </a:schemeClr>
                </a:solidFill>
              </a:rPr>
              <a:t>: </a:t>
            </a:r>
          </a:p>
          <a:p>
            <a:pPr marL="457200" lvl="1" indent="-371475" algn="just" eaLnBrk="1" hangingPunct="1">
              <a:spcBef>
                <a:spcPts val="2400"/>
              </a:spcBef>
              <a:buFont typeface="Calibri" panose="020F0502020204030204" pitchFamily="34" charset="0"/>
              <a:buChar char="–"/>
            </a:pPr>
            <a:r>
              <a:rPr lang="cs-CZ" altLang="cs-CZ" sz="1900" u="sng" dirty="0"/>
              <a:t>Porovnání našich výsledků</a:t>
            </a:r>
            <a:r>
              <a:rPr lang="cs-CZ" altLang="cs-CZ" sz="1900" dirty="0"/>
              <a:t> s tím, to jsme se dočetli </a:t>
            </a:r>
            <a:r>
              <a:rPr lang="cs-CZ" altLang="cs-CZ" sz="1900" u="sng" dirty="0"/>
              <a:t>v literatuře</a:t>
            </a:r>
            <a:r>
              <a:rPr lang="cs-CZ" altLang="cs-CZ" sz="1900" dirty="0"/>
              <a:t> a uvedli jsme to     </a:t>
            </a:r>
            <a:r>
              <a:rPr lang="cs-CZ" altLang="cs-CZ" sz="1900" u="sng" dirty="0"/>
              <a:t>v teoretické části</a:t>
            </a:r>
            <a:r>
              <a:rPr lang="cs-CZ" altLang="cs-CZ" sz="1900" dirty="0"/>
              <a:t>.</a:t>
            </a:r>
            <a:endParaRPr lang="cs-CZ" altLang="cs-CZ" sz="1900" u="sng" dirty="0"/>
          </a:p>
          <a:p>
            <a:pPr marL="450850" lvl="1" indent="-365125" algn="just" eaLnBrk="1" hangingPunct="1">
              <a:spcBef>
                <a:spcPts val="2400"/>
              </a:spcBef>
              <a:buFont typeface="Calibri" panose="020F0502020204030204" pitchFamily="34" charset="0"/>
              <a:buChar char="–"/>
            </a:pPr>
            <a:r>
              <a:rPr lang="cs-CZ" altLang="cs-CZ" sz="1900" u="sng" dirty="0"/>
              <a:t>Další zajímavé poznatky</a:t>
            </a:r>
            <a:r>
              <a:rPr lang="cs-CZ" altLang="cs-CZ" sz="1900" dirty="0"/>
              <a:t>, které výzkum přinesl, i když nebyly předmětem výzkumných otázek.</a:t>
            </a:r>
          </a:p>
          <a:p>
            <a:pPr marL="450850" lvl="1" indent="-365125" algn="just" eaLnBrk="1" hangingPunct="1">
              <a:spcBef>
                <a:spcPts val="2400"/>
              </a:spcBef>
              <a:buFont typeface="Calibri" panose="020F0502020204030204" pitchFamily="34" charset="0"/>
              <a:buChar char="–"/>
            </a:pPr>
            <a:r>
              <a:rPr lang="cs-CZ" altLang="cs-CZ" sz="1900" dirty="0"/>
              <a:t>Upozornění na jednotlivé </a:t>
            </a:r>
            <a:r>
              <a:rPr lang="cs-CZ" altLang="cs-CZ" sz="1900" u="sng" dirty="0"/>
              <a:t>limity výzkumu</a:t>
            </a:r>
            <a:r>
              <a:rPr lang="cs-CZ" altLang="cs-CZ" sz="1900" dirty="0"/>
              <a:t>.</a:t>
            </a:r>
          </a:p>
          <a:p>
            <a:pPr marL="450850" lvl="1" indent="-365125">
              <a:spcBef>
                <a:spcPts val="2400"/>
              </a:spcBef>
              <a:buFont typeface="Calibri" panose="020F0502020204030204" pitchFamily="34" charset="0"/>
              <a:buChar char="–"/>
            </a:pPr>
            <a:r>
              <a:rPr lang="cs-CZ" altLang="cs-CZ" sz="1900" u="sng" dirty="0"/>
              <a:t>Jak mohou být výzkumné nálezy využity v praxi</a:t>
            </a:r>
            <a:r>
              <a:rPr lang="cs-CZ" altLang="cs-CZ" sz="1900" dirty="0"/>
              <a:t> (v pedagogické či sociální práci – můžeme klidně vytvořit i nějaká doporučení).</a:t>
            </a:r>
          </a:p>
          <a:p>
            <a:pPr lvl="1" eaLnBrk="1" hangingPunct="1"/>
            <a:endParaRPr lang="cs-CZ" altLang="cs-CZ" sz="2000" dirty="0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863D2BA7-5006-48A2-AA02-92DD4A6BC806}"/>
              </a:ext>
            </a:extLst>
          </p:cNvPr>
          <p:cNvSpPr/>
          <p:nvPr/>
        </p:nvSpPr>
        <p:spPr>
          <a:xfrm>
            <a:off x="3707904" y="243053"/>
            <a:ext cx="1728192" cy="504056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13953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bdélník: se zakulacenými rohy 33">
            <a:extLst>
              <a:ext uri="{FF2B5EF4-FFF2-40B4-BE49-F238E27FC236}">
                <a16:creationId xmlns:a16="http://schemas.microsoft.com/office/drawing/2014/main" id="{A5CC92F2-B354-435C-AC58-04FED9997CF9}"/>
              </a:ext>
            </a:extLst>
          </p:cNvPr>
          <p:cNvSpPr/>
          <p:nvPr/>
        </p:nvSpPr>
        <p:spPr>
          <a:xfrm>
            <a:off x="1997321" y="2162120"/>
            <a:ext cx="1558712" cy="287229"/>
          </a:xfrm>
          <a:prstGeom prst="round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>
              <a:ln>
                <a:solidFill>
                  <a:schemeClr val="tx2"/>
                </a:solidFill>
              </a:ln>
              <a:noFill/>
            </a:endParaRPr>
          </a:p>
        </p:txBody>
      </p:sp>
      <p:sp>
        <p:nvSpPr>
          <p:cNvPr id="18" name="Obdélník: se zakulacenými rohy 17">
            <a:extLst>
              <a:ext uri="{FF2B5EF4-FFF2-40B4-BE49-F238E27FC236}">
                <a16:creationId xmlns:a16="http://schemas.microsoft.com/office/drawing/2014/main" id="{6FA71E97-224A-45B6-BA10-A21759FCA16E}"/>
              </a:ext>
            </a:extLst>
          </p:cNvPr>
          <p:cNvSpPr/>
          <p:nvPr/>
        </p:nvSpPr>
        <p:spPr>
          <a:xfrm>
            <a:off x="1978946" y="1788346"/>
            <a:ext cx="1558712" cy="276999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7" name="Obdélník: se zakulacenými rohy 16">
            <a:extLst>
              <a:ext uri="{FF2B5EF4-FFF2-40B4-BE49-F238E27FC236}">
                <a16:creationId xmlns:a16="http://schemas.microsoft.com/office/drawing/2014/main" id="{35A163CF-4AB4-43B1-8BE7-6E78F589EAB0}"/>
              </a:ext>
            </a:extLst>
          </p:cNvPr>
          <p:cNvSpPr/>
          <p:nvPr/>
        </p:nvSpPr>
        <p:spPr>
          <a:xfrm>
            <a:off x="1987734" y="1405988"/>
            <a:ext cx="1549924" cy="276999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3" name="Obdélník: se zakulacenými rohy 2">
            <a:extLst>
              <a:ext uri="{FF2B5EF4-FFF2-40B4-BE49-F238E27FC236}">
                <a16:creationId xmlns:a16="http://schemas.microsoft.com/office/drawing/2014/main" id="{1B2B4B23-8737-46B3-B0C8-3571706D6FBA}"/>
              </a:ext>
            </a:extLst>
          </p:cNvPr>
          <p:cNvSpPr/>
          <p:nvPr/>
        </p:nvSpPr>
        <p:spPr>
          <a:xfrm>
            <a:off x="1987735" y="1014806"/>
            <a:ext cx="1553495" cy="276999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9" name="Obdélník: se zakulacenými rohy 8">
            <a:extLst>
              <a:ext uri="{FF2B5EF4-FFF2-40B4-BE49-F238E27FC236}">
                <a16:creationId xmlns:a16="http://schemas.microsoft.com/office/drawing/2014/main" id="{0AA97B66-13F4-4F21-9E29-DBDF6AE5D536}"/>
              </a:ext>
            </a:extLst>
          </p:cNvPr>
          <p:cNvSpPr/>
          <p:nvPr/>
        </p:nvSpPr>
        <p:spPr>
          <a:xfrm>
            <a:off x="294322" y="1420096"/>
            <a:ext cx="964346" cy="631003"/>
          </a:xfrm>
          <a:prstGeom prst="round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>
              <a:ln>
                <a:solidFill>
                  <a:schemeClr val="tx2"/>
                </a:solidFill>
              </a:ln>
              <a:noFill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8E94BE68-E369-4F3F-81BE-79F6535CFBC9}"/>
              </a:ext>
            </a:extLst>
          </p:cNvPr>
          <p:cNvSpPr txBox="1"/>
          <p:nvPr/>
        </p:nvSpPr>
        <p:spPr>
          <a:xfrm>
            <a:off x="272297" y="1475915"/>
            <a:ext cx="1065013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350" b="1" dirty="0">
                <a:solidFill>
                  <a:schemeClr val="bg1"/>
                </a:solidFill>
              </a:rPr>
              <a:t>Výzkumný cíl</a:t>
            </a:r>
          </a:p>
          <a:p>
            <a:endParaRPr lang="cs-CZ" sz="1350" dirty="0">
              <a:solidFill>
                <a:schemeClr val="bg1"/>
              </a:solidFill>
            </a:endParaRP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C3D3FB73-8AF0-4337-8A5D-B6B167DB0F45}"/>
              </a:ext>
            </a:extLst>
          </p:cNvPr>
          <p:cNvSpPr txBox="1"/>
          <p:nvPr/>
        </p:nvSpPr>
        <p:spPr>
          <a:xfrm>
            <a:off x="439306" y="3205053"/>
            <a:ext cx="8262816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900"/>
              </a:spcBef>
              <a:buClr>
                <a:srgbClr val="0070C0"/>
              </a:buClr>
            </a:pPr>
            <a:r>
              <a:rPr lang="cs-CZ" sz="2000" b="1" dirty="0">
                <a:solidFill>
                  <a:srgbClr val="0070C0"/>
                </a:solidFill>
              </a:rPr>
              <a:t>POSTUP PSANÍ EMPIRICKÉ ČÁSTI:</a:t>
            </a:r>
          </a:p>
          <a:p>
            <a:pPr marL="335756" indent="-335756" algn="just">
              <a:spcBef>
                <a:spcPts val="3600"/>
              </a:spcBef>
              <a:buFont typeface="Symbol" panose="05050102010706020507" pitchFamily="18" charset="2"/>
              <a:buChar char="Þ"/>
            </a:pPr>
            <a:r>
              <a:rPr lang="cs-CZ" altLang="cs-CZ" sz="2000" b="1" u="sng" dirty="0"/>
              <a:t>V tomto pořadí probíhá promýšlení a tvorba empirické části závěrečné práce</a:t>
            </a:r>
            <a:r>
              <a:rPr lang="cs-CZ" altLang="cs-CZ" sz="2000" b="1" dirty="0"/>
              <a:t>.</a:t>
            </a:r>
            <a:endParaRPr lang="cs-CZ" altLang="cs-CZ" sz="2000" dirty="0"/>
          </a:p>
          <a:p>
            <a:pPr marL="335756" indent="-335756" algn="just">
              <a:spcBef>
                <a:spcPts val="2400"/>
              </a:spcBef>
              <a:buFont typeface="Symbol" panose="05050102010706020507" pitchFamily="18" charset="2"/>
              <a:buChar char="Þ"/>
            </a:pPr>
            <a:r>
              <a:rPr lang="cs-CZ" altLang="cs-CZ" sz="2000" b="1" dirty="0"/>
              <a:t>V tomto sledu jsou </a:t>
            </a:r>
            <a:r>
              <a:rPr lang="cs-CZ" altLang="cs-CZ" sz="2000" b="1" u="sng" dirty="0"/>
              <a:t>sepisovány nejpodstatnější kapitoly</a:t>
            </a:r>
            <a:r>
              <a:rPr lang="cs-CZ" altLang="cs-CZ" sz="2000" b="1" dirty="0"/>
              <a:t> v empirické části. </a:t>
            </a:r>
          </a:p>
          <a:p>
            <a:pPr marL="792956" lvl="1" indent="-335756" algn="just">
              <a:spcBef>
                <a:spcPts val="2400"/>
              </a:spcBef>
              <a:buFont typeface="Symbol" panose="05050102010706020507" pitchFamily="18" charset="2"/>
              <a:buChar char="Þ"/>
            </a:pPr>
            <a:r>
              <a:rPr lang="cs-CZ" altLang="cs-CZ" sz="1900" dirty="0"/>
              <a:t>Z předchozích kapitol (počínaje výzkumným cílem) vyplývají postupně následující kapitoly.</a:t>
            </a:r>
          </a:p>
        </p:txBody>
      </p:sp>
      <p:sp>
        <p:nvSpPr>
          <p:cNvPr id="10" name="Šipka: doprava 9">
            <a:extLst>
              <a:ext uri="{FF2B5EF4-FFF2-40B4-BE49-F238E27FC236}">
                <a16:creationId xmlns:a16="http://schemas.microsoft.com/office/drawing/2014/main" id="{BD3D93FE-8FA6-409A-BDE3-EF9F4E458BF6}"/>
              </a:ext>
            </a:extLst>
          </p:cNvPr>
          <p:cNvSpPr/>
          <p:nvPr/>
        </p:nvSpPr>
        <p:spPr>
          <a:xfrm>
            <a:off x="1470513" y="1068824"/>
            <a:ext cx="345850" cy="1912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 dirty="0"/>
          </a:p>
        </p:txBody>
      </p:sp>
      <p:sp>
        <p:nvSpPr>
          <p:cNvPr id="20" name="Šipka: doprava 19">
            <a:extLst>
              <a:ext uri="{FF2B5EF4-FFF2-40B4-BE49-F238E27FC236}">
                <a16:creationId xmlns:a16="http://schemas.microsoft.com/office/drawing/2014/main" id="{3EA37E70-A350-4ACE-96E6-909AA60EDD76}"/>
              </a:ext>
            </a:extLst>
          </p:cNvPr>
          <p:cNvSpPr/>
          <p:nvPr/>
        </p:nvSpPr>
        <p:spPr>
          <a:xfrm>
            <a:off x="1470513" y="1452153"/>
            <a:ext cx="345850" cy="1912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 dirty="0"/>
          </a:p>
        </p:txBody>
      </p:sp>
      <p:sp>
        <p:nvSpPr>
          <p:cNvPr id="21" name="Šipka: doprava 20">
            <a:extLst>
              <a:ext uri="{FF2B5EF4-FFF2-40B4-BE49-F238E27FC236}">
                <a16:creationId xmlns:a16="http://schemas.microsoft.com/office/drawing/2014/main" id="{BE379AB2-A419-4C14-B6DB-805B28911BAB}"/>
              </a:ext>
            </a:extLst>
          </p:cNvPr>
          <p:cNvSpPr/>
          <p:nvPr/>
        </p:nvSpPr>
        <p:spPr>
          <a:xfrm>
            <a:off x="1476006" y="1826916"/>
            <a:ext cx="345850" cy="1912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 dirty="0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8100D3F6-F029-421E-BE68-10847172D735}"/>
              </a:ext>
            </a:extLst>
          </p:cNvPr>
          <p:cNvSpPr txBox="1"/>
          <p:nvPr/>
        </p:nvSpPr>
        <p:spPr>
          <a:xfrm>
            <a:off x="1997321" y="1023190"/>
            <a:ext cx="162603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50" b="1" dirty="0">
                <a:solidFill>
                  <a:schemeClr val="bg1"/>
                </a:solidFill>
              </a:rPr>
              <a:t>1. Výzkumná otázka</a:t>
            </a:r>
            <a:r>
              <a:rPr lang="cs-CZ" sz="135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684B4CBA-DCB3-462D-BD38-AF64E4975193}"/>
              </a:ext>
            </a:extLst>
          </p:cNvPr>
          <p:cNvSpPr txBox="1"/>
          <p:nvPr/>
        </p:nvSpPr>
        <p:spPr>
          <a:xfrm>
            <a:off x="1931523" y="1412433"/>
            <a:ext cx="169801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50" dirty="0">
                <a:solidFill>
                  <a:schemeClr val="bg1"/>
                </a:solidFill>
              </a:rPr>
              <a:t> </a:t>
            </a:r>
            <a:r>
              <a:rPr lang="cs-CZ" sz="1350" b="1" dirty="0">
                <a:solidFill>
                  <a:schemeClr val="bg1"/>
                </a:solidFill>
              </a:rPr>
              <a:t>2. Výzkumná otázka</a:t>
            </a:r>
            <a:r>
              <a:rPr lang="cs-CZ" sz="135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74EA1608-DD20-446C-88E5-632BC47DB924}"/>
              </a:ext>
            </a:extLst>
          </p:cNvPr>
          <p:cNvSpPr txBox="1"/>
          <p:nvPr/>
        </p:nvSpPr>
        <p:spPr>
          <a:xfrm>
            <a:off x="1939678" y="1781283"/>
            <a:ext cx="179055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50" b="1" dirty="0">
                <a:solidFill>
                  <a:schemeClr val="bg1"/>
                </a:solidFill>
              </a:rPr>
              <a:t> 3. Výzkumná otázka</a:t>
            </a: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D9F76E27-B2FD-47D3-AD9D-E96B11AA4A1A}"/>
              </a:ext>
            </a:extLst>
          </p:cNvPr>
          <p:cNvSpPr txBox="1"/>
          <p:nvPr/>
        </p:nvSpPr>
        <p:spPr>
          <a:xfrm>
            <a:off x="4464086" y="1648825"/>
            <a:ext cx="1118064" cy="542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     </a:t>
            </a:r>
            <a:r>
              <a:rPr lang="cs-CZ" sz="1125" b="1" dirty="0">
                <a:solidFill>
                  <a:schemeClr val="bg1"/>
                </a:solidFill>
              </a:rPr>
              <a:t>VOLBA RESPONDENTŮ</a:t>
            </a:r>
            <a:endParaRPr lang="cs-CZ" sz="1125" dirty="0">
              <a:solidFill>
                <a:schemeClr val="bg1"/>
              </a:solidFill>
            </a:endParaRPr>
          </a:p>
        </p:txBody>
      </p:sp>
      <p:sp>
        <p:nvSpPr>
          <p:cNvPr id="23" name="Šipka: doprava 22">
            <a:extLst>
              <a:ext uri="{FF2B5EF4-FFF2-40B4-BE49-F238E27FC236}">
                <a16:creationId xmlns:a16="http://schemas.microsoft.com/office/drawing/2014/main" id="{B5E4AD6F-4E1A-417E-AF68-1D2C5CA7E98B}"/>
              </a:ext>
            </a:extLst>
          </p:cNvPr>
          <p:cNvSpPr/>
          <p:nvPr/>
        </p:nvSpPr>
        <p:spPr>
          <a:xfrm>
            <a:off x="3651587" y="1635683"/>
            <a:ext cx="371444" cy="1912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 dirty="0"/>
          </a:p>
        </p:txBody>
      </p:sp>
      <p:sp>
        <p:nvSpPr>
          <p:cNvPr id="24" name="Obdélník: se zakulacenými rohy 23">
            <a:extLst>
              <a:ext uri="{FF2B5EF4-FFF2-40B4-BE49-F238E27FC236}">
                <a16:creationId xmlns:a16="http://schemas.microsoft.com/office/drawing/2014/main" id="{D695D337-3814-46BB-BAA8-608CA233478F}"/>
              </a:ext>
            </a:extLst>
          </p:cNvPr>
          <p:cNvSpPr/>
          <p:nvPr/>
        </p:nvSpPr>
        <p:spPr>
          <a:xfrm>
            <a:off x="4108199" y="1222259"/>
            <a:ext cx="945672" cy="1066558"/>
          </a:xfrm>
          <a:prstGeom prst="round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>
              <a:ln>
                <a:solidFill>
                  <a:schemeClr val="tx2"/>
                </a:solidFill>
              </a:ln>
              <a:noFill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D878E3F3-6D8D-4872-820A-03FDA8313DE5}"/>
              </a:ext>
            </a:extLst>
          </p:cNvPr>
          <p:cNvSpPr txBox="1"/>
          <p:nvPr/>
        </p:nvSpPr>
        <p:spPr>
          <a:xfrm>
            <a:off x="3979238" y="1261937"/>
            <a:ext cx="1253087" cy="957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125" b="1" dirty="0">
                <a:solidFill>
                  <a:schemeClr val="bg1"/>
                </a:solidFill>
              </a:rPr>
              <a:t>NÁSTROJ  </a:t>
            </a:r>
          </a:p>
          <a:p>
            <a:pPr algn="ctr"/>
            <a:r>
              <a:rPr lang="cs-CZ" sz="1125" b="1" dirty="0">
                <a:solidFill>
                  <a:schemeClr val="bg1"/>
                </a:solidFill>
              </a:rPr>
              <a:t>SBĚRU DAT</a:t>
            </a:r>
          </a:p>
          <a:p>
            <a:pPr algn="ctr"/>
            <a:r>
              <a:rPr lang="cs-CZ" sz="1125" b="1" dirty="0">
                <a:solidFill>
                  <a:schemeClr val="bg1"/>
                </a:solidFill>
              </a:rPr>
              <a:t> </a:t>
            </a:r>
            <a:r>
              <a:rPr lang="cs-CZ" sz="1125" b="1" dirty="0">
                <a:solidFill>
                  <a:srgbClr val="FFFF00"/>
                </a:solidFill>
              </a:rPr>
              <a:t>A </a:t>
            </a:r>
          </a:p>
          <a:p>
            <a:pPr algn="ctr"/>
            <a:r>
              <a:rPr lang="cs-CZ" sz="1125" b="1" dirty="0">
                <a:solidFill>
                  <a:schemeClr val="bg1"/>
                </a:solidFill>
              </a:rPr>
              <a:t>METODA </a:t>
            </a:r>
          </a:p>
          <a:p>
            <a:pPr algn="ctr"/>
            <a:r>
              <a:rPr lang="cs-CZ" sz="1125" b="1" dirty="0">
                <a:solidFill>
                  <a:schemeClr val="bg1"/>
                </a:solidFill>
              </a:rPr>
              <a:t>ANALÝZY DAT</a:t>
            </a:r>
          </a:p>
        </p:txBody>
      </p:sp>
      <p:sp>
        <p:nvSpPr>
          <p:cNvPr id="19" name="Šipka: doprava 18">
            <a:extLst>
              <a:ext uri="{FF2B5EF4-FFF2-40B4-BE49-F238E27FC236}">
                <a16:creationId xmlns:a16="http://schemas.microsoft.com/office/drawing/2014/main" id="{DDF2C189-4A94-45F7-BC8C-A50AEA9416F6}"/>
              </a:ext>
            </a:extLst>
          </p:cNvPr>
          <p:cNvSpPr/>
          <p:nvPr/>
        </p:nvSpPr>
        <p:spPr>
          <a:xfrm>
            <a:off x="5175564" y="1668614"/>
            <a:ext cx="371444" cy="1912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 dirty="0"/>
          </a:p>
        </p:txBody>
      </p:sp>
      <p:sp>
        <p:nvSpPr>
          <p:cNvPr id="25" name="Obdélník: se zakulacenými rohy 24">
            <a:extLst>
              <a:ext uri="{FF2B5EF4-FFF2-40B4-BE49-F238E27FC236}">
                <a16:creationId xmlns:a16="http://schemas.microsoft.com/office/drawing/2014/main" id="{F5B04280-F0E2-4F8A-8B68-4593718791A2}"/>
              </a:ext>
            </a:extLst>
          </p:cNvPr>
          <p:cNvSpPr/>
          <p:nvPr/>
        </p:nvSpPr>
        <p:spPr>
          <a:xfrm>
            <a:off x="5648763" y="1410833"/>
            <a:ext cx="1288106" cy="659789"/>
          </a:xfrm>
          <a:prstGeom prst="round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>
              <a:ln>
                <a:solidFill>
                  <a:schemeClr val="tx2"/>
                </a:solidFill>
              </a:ln>
              <a:noFill/>
            </a:endParaRP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D3C9C141-9BEC-4743-AF0B-86AEC75F767F}"/>
              </a:ext>
            </a:extLst>
          </p:cNvPr>
          <p:cNvSpPr txBox="1"/>
          <p:nvPr/>
        </p:nvSpPr>
        <p:spPr>
          <a:xfrm>
            <a:off x="5642020" y="1434874"/>
            <a:ext cx="1239200" cy="611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125" b="1" dirty="0">
                <a:solidFill>
                  <a:schemeClr val="bg1"/>
                </a:solidFill>
              </a:rPr>
              <a:t>VÝSLEDKY </a:t>
            </a:r>
          </a:p>
          <a:p>
            <a:pPr algn="ctr"/>
            <a:r>
              <a:rPr lang="cs-CZ" sz="1125" b="1" dirty="0">
                <a:solidFill>
                  <a:schemeClr val="bg1"/>
                </a:solidFill>
              </a:rPr>
              <a:t>A JEJICH INTERPRETACE</a:t>
            </a:r>
          </a:p>
        </p:txBody>
      </p:sp>
      <p:sp>
        <p:nvSpPr>
          <p:cNvPr id="27" name="Obdélník: se zakulacenými rohy 26">
            <a:extLst>
              <a:ext uri="{FF2B5EF4-FFF2-40B4-BE49-F238E27FC236}">
                <a16:creationId xmlns:a16="http://schemas.microsoft.com/office/drawing/2014/main" id="{A89374B3-FB45-42D3-8AD8-0C6715B74EE2}"/>
              </a:ext>
            </a:extLst>
          </p:cNvPr>
          <p:cNvSpPr/>
          <p:nvPr/>
        </p:nvSpPr>
        <p:spPr>
          <a:xfrm>
            <a:off x="7625244" y="1363320"/>
            <a:ext cx="1118065" cy="639333"/>
          </a:xfrm>
          <a:prstGeom prst="round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>
              <a:ln>
                <a:solidFill>
                  <a:schemeClr val="tx2"/>
                </a:solidFill>
              </a:ln>
              <a:noFill/>
            </a:endParaRP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C0BDE4DE-6232-41C6-BAD2-7A8CCFB1F608}"/>
              </a:ext>
            </a:extLst>
          </p:cNvPr>
          <p:cNvSpPr txBox="1"/>
          <p:nvPr/>
        </p:nvSpPr>
        <p:spPr>
          <a:xfrm>
            <a:off x="7666429" y="1513598"/>
            <a:ext cx="1035693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50" b="1" dirty="0">
                <a:solidFill>
                  <a:srgbClr val="FFFF00"/>
                </a:solidFill>
              </a:rPr>
              <a:t>DISKUSE</a:t>
            </a:r>
          </a:p>
        </p:txBody>
      </p:sp>
      <p:sp>
        <p:nvSpPr>
          <p:cNvPr id="29" name="Šipka: doprava 28">
            <a:extLst>
              <a:ext uri="{FF2B5EF4-FFF2-40B4-BE49-F238E27FC236}">
                <a16:creationId xmlns:a16="http://schemas.microsoft.com/office/drawing/2014/main" id="{DBF80EB1-24DD-4241-AD09-E982DF62183A}"/>
              </a:ext>
            </a:extLst>
          </p:cNvPr>
          <p:cNvSpPr/>
          <p:nvPr/>
        </p:nvSpPr>
        <p:spPr>
          <a:xfrm>
            <a:off x="7088672" y="1635683"/>
            <a:ext cx="371444" cy="1912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 dirty="0"/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19664E82-1B56-4351-80E8-7BDC5B5288AD}"/>
              </a:ext>
            </a:extLst>
          </p:cNvPr>
          <p:cNvSpPr txBox="1"/>
          <p:nvPr/>
        </p:nvSpPr>
        <p:spPr>
          <a:xfrm>
            <a:off x="1987734" y="2138609"/>
            <a:ext cx="159797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50" b="1" dirty="0">
                <a:solidFill>
                  <a:schemeClr val="bg1"/>
                </a:solidFill>
              </a:rPr>
              <a:t>4. Výzkumná otázka</a:t>
            </a:r>
          </a:p>
        </p:txBody>
      </p:sp>
      <p:sp>
        <p:nvSpPr>
          <p:cNvPr id="31" name="Šipka: doprava 30">
            <a:extLst>
              <a:ext uri="{FF2B5EF4-FFF2-40B4-BE49-F238E27FC236}">
                <a16:creationId xmlns:a16="http://schemas.microsoft.com/office/drawing/2014/main" id="{4C0AAA2E-E307-4780-8902-76BE27446CC9}"/>
              </a:ext>
            </a:extLst>
          </p:cNvPr>
          <p:cNvSpPr/>
          <p:nvPr/>
        </p:nvSpPr>
        <p:spPr>
          <a:xfrm>
            <a:off x="1480183" y="2183578"/>
            <a:ext cx="345850" cy="1912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 dirty="0"/>
          </a:p>
        </p:txBody>
      </p:sp>
    </p:spTree>
    <p:extLst>
      <p:ext uri="{BB962C8B-B14F-4D97-AF65-F5344CB8AC3E}">
        <p14:creationId xmlns:p14="http://schemas.microsoft.com/office/powerpoint/2010/main" val="10746686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6E43AD-C6BD-5BDA-040A-8BFE97651D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bdélník: se zakulacenými rohy 33">
            <a:extLst>
              <a:ext uri="{FF2B5EF4-FFF2-40B4-BE49-F238E27FC236}">
                <a16:creationId xmlns:a16="http://schemas.microsoft.com/office/drawing/2014/main" id="{053DA44F-8F37-6F3D-4663-7155DB71F916}"/>
              </a:ext>
            </a:extLst>
          </p:cNvPr>
          <p:cNvSpPr/>
          <p:nvPr/>
        </p:nvSpPr>
        <p:spPr>
          <a:xfrm>
            <a:off x="1997321" y="2162120"/>
            <a:ext cx="1558712" cy="287229"/>
          </a:xfrm>
          <a:prstGeom prst="round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>
              <a:ln>
                <a:solidFill>
                  <a:schemeClr val="tx2"/>
                </a:solidFill>
              </a:ln>
              <a:noFill/>
            </a:endParaRPr>
          </a:p>
        </p:txBody>
      </p:sp>
      <p:sp>
        <p:nvSpPr>
          <p:cNvPr id="18" name="Obdélník: se zakulacenými rohy 17">
            <a:extLst>
              <a:ext uri="{FF2B5EF4-FFF2-40B4-BE49-F238E27FC236}">
                <a16:creationId xmlns:a16="http://schemas.microsoft.com/office/drawing/2014/main" id="{C0CC0FD7-2C01-CEF1-DCAD-F1696F5F432F}"/>
              </a:ext>
            </a:extLst>
          </p:cNvPr>
          <p:cNvSpPr/>
          <p:nvPr/>
        </p:nvSpPr>
        <p:spPr>
          <a:xfrm>
            <a:off x="1978946" y="1788346"/>
            <a:ext cx="1558712" cy="276999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7" name="Obdélník: se zakulacenými rohy 16">
            <a:extLst>
              <a:ext uri="{FF2B5EF4-FFF2-40B4-BE49-F238E27FC236}">
                <a16:creationId xmlns:a16="http://schemas.microsoft.com/office/drawing/2014/main" id="{5995C7A8-21FE-7AA0-5280-46B88F1033A1}"/>
              </a:ext>
            </a:extLst>
          </p:cNvPr>
          <p:cNvSpPr/>
          <p:nvPr/>
        </p:nvSpPr>
        <p:spPr>
          <a:xfrm>
            <a:off x="1987734" y="1405988"/>
            <a:ext cx="1549924" cy="276999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3" name="Obdélník: se zakulacenými rohy 2">
            <a:extLst>
              <a:ext uri="{FF2B5EF4-FFF2-40B4-BE49-F238E27FC236}">
                <a16:creationId xmlns:a16="http://schemas.microsoft.com/office/drawing/2014/main" id="{FEB38D9D-3DE9-CCF2-35F9-627049DD0000}"/>
              </a:ext>
            </a:extLst>
          </p:cNvPr>
          <p:cNvSpPr/>
          <p:nvPr/>
        </p:nvSpPr>
        <p:spPr>
          <a:xfrm>
            <a:off x="1987735" y="1014806"/>
            <a:ext cx="1553495" cy="276999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9" name="Obdélník: se zakulacenými rohy 8">
            <a:extLst>
              <a:ext uri="{FF2B5EF4-FFF2-40B4-BE49-F238E27FC236}">
                <a16:creationId xmlns:a16="http://schemas.microsoft.com/office/drawing/2014/main" id="{3D215428-A55C-7D13-4DE5-C78EA86CF321}"/>
              </a:ext>
            </a:extLst>
          </p:cNvPr>
          <p:cNvSpPr/>
          <p:nvPr/>
        </p:nvSpPr>
        <p:spPr>
          <a:xfrm>
            <a:off x="294322" y="1420096"/>
            <a:ext cx="964346" cy="631003"/>
          </a:xfrm>
          <a:prstGeom prst="round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>
              <a:ln>
                <a:solidFill>
                  <a:schemeClr val="tx2"/>
                </a:solidFill>
              </a:ln>
              <a:noFill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DCBD4636-9051-B5B4-EF8F-5CB602E1E53C}"/>
              </a:ext>
            </a:extLst>
          </p:cNvPr>
          <p:cNvSpPr txBox="1"/>
          <p:nvPr/>
        </p:nvSpPr>
        <p:spPr>
          <a:xfrm>
            <a:off x="272297" y="1475915"/>
            <a:ext cx="1065013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350" b="1" dirty="0">
                <a:solidFill>
                  <a:schemeClr val="bg1"/>
                </a:solidFill>
              </a:rPr>
              <a:t>Výzkumný cíl</a:t>
            </a:r>
          </a:p>
          <a:p>
            <a:endParaRPr lang="cs-CZ" sz="1350" dirty="0">
              <a:solidFill>
                <a:schemeClr val="bg1"/>
              </a:solidFill>
            </a:endParaRP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1D34BFBE-AF04-B77A-699B-51BBCC0478CF}"/>
              </a:ext>
            </a:extLst>
          </p:cNvPr>
          <p:cNvSpPr txBox="1"/>
          <p:nvPr/>
        </p:nvSpPr>
        <p:spPr>
          <a:xfrm>
            <a:off x="439306" y="3205053"/>
            <a:ext cx="8262816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900"/>
              </a:spcBef>
              <a:buClr>
                <a:srgbClr val="0070C0"/>
              </a:buClr>
            </a:pPr>
            <a:r>
              <a:rPr lang="cs-CZ" sz="2000" b="1" dirty="0">
                <a:solidFill>
                  <a:srgbClr val="0070C0"/>
                </a:solidFill>
              </a:rPr>
              <a:t>POSTUP PSANÍ EMPIRICKÉ ČÁSTI:</a:t>
            </a:r>
          </a:p>
          <a:p>
            <a:pPr marL="335756" indent="-335756" algn="just">
              <a:spcBef>
                <a:spcPts val="3600"/>
              </a:spcBef>
              <a:buFont typeface="Symbol" panose="05050102010706020507" pitchFamily="18" charset="2"/>
              <a:buChar char="Þ"/>
            </a:pPr>
            <a:r>
              <a:rPr lang="cs-CZ" altLang="cs-CZ" sz="2000" b="1" u="sng" dirty="0"/>
              <a:t>V tomto pořadí probíhá promýšlení a tvorba empirické části závěrečné práce</a:t>
            </a:r>
            <a:r>
              <a:rPr lang="cs-CZ" altLang="cs-CZ" sz="2000" b="1" dirty="0"/>
              <a:t>.</a:t>
            </a:r>
            <a:endParaRPr lang="cs-CZ" altLang="cs-CZ" sz="2000" dirty="0"/>
          </a:p>
          <a:p>
            <a:pPr marL="335756" indent="-335756" algn="just">
              <a:spcBef>
                <a:spcPts val="2400"/>
              </a:spcBef>
              <a:buFont typeface="Symbol" panose="05050102010706020507" pitchFamily="18" charset="2"/>
              <a:buChar char="Þ"/>
            </a:pPr>
            <a:r>
              <a:rPr lang="cs-CZ" altLang="cs-CZ" sz="2000" b="1" dirty="0"/>
              <a:t>V tomto sledu jsou </a:t>
            </a:r>
            <a:r>
              <a:rPr lang="cs-CZ" altLang="cs-CZ" sz="2000" b="1" u="sng" dirty="0"/>
              <a:t>sepisovány nejpodstatnější kapitoly</a:t>
            </a:r>
            <a:r>
              <a:rPr lang="cs-CZ" altLang="cs-CZ" sz="2000" b="1" dirty="0"/>
              <a:t> v empirické části. </a:t>
            </a:r>
          </a:p>
          <a:p>
            <a:pPr marL="792956" lvl="1" indent="-335756" algn="just">
              <a:spcBef>
                <a:spcPts val="2400"/>
              </a:spcBef>
              <a:buFont typeface="Symbol" panose="05050102010706020507" pitchFamily="18" charset="2"/>
              <a:buChar char="Þ"/>
            </a:pPr>
            <a:r>
              <a:rPr lang="cs-CZ" altLang="cs-CZ" sz="1900" dirty="0"/>
              <a:t>Z předchozích kapitol (počínaje výzkumným cílem) vyplývají postupně následující kapitoly.</a:t>
            </a:r>
          </a:p>
        </p:txBody>
      </p:sp>
      <p:sp>
        <p:nvSpPr>
          <p:cNvPr id="10" name="Šipka: doprava 9">
            <a:extLst>
              <a:ext uri="{FF2B5EF4-FFF2-40B4-BE49-F238E27FC236}">
                <a16:creationId xmlns:a16="http://schemas.microsoft.com/office/drawing/2014/main" id="{9C05312E-CF8A-2507-8880-BA26E713F86E}"/>
              </a:ext>
            </a:extLst>
          </p:cNvPr>
          <p:cNvSpPr/>
          <p:nvPr/>
        </p:nvSpPr>
        <p:spPr>
          <a:xfrm>
            <a:off x="1470513" y="1068824"/>
            <a:ext cx="345850" cy="1912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 dirty="0"/>
          </a:p>
        </p:txBody>
      </p:sp>
      <p:sp>
        <p:nvSpPr>
          <p:cNvPr id="20" name="Šipka: doprava 19">
            <a:extLst>
              <a:ext uri="{FF2B5EF4-FFF2-40B4-BE49-F238E27FC236}">
                <a16:creationId xmlns:a16="http://schemas.microsoft.com/office/drawing/2014/main" id="{57793268-BE49-9B0A-04E3-4D11C8E89E39}"/>
              </a:ext>
            </a:extLst>
          </p:cNvPr>
          <p:cNvSpPr/>
          <p:nvPr/>
        </p:nvSpPr>
        <p:spPr>
          <a:xfrm>
            <a:off x="1470513" y="1452153"/>
            <a:ext cx="345850" cy="1912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 dirty="0"/>
          </a:p>
        </p:txBody>
      </p:sp>
      <p:sp>
        <p:nvSpPr>
          <p:cNvPr id="21" name="Šipka: doprava 20">
            <a:extLst>
              <a:ext uri="{FF2B5EF4-FFF2-40B4-BE49-F238E27FC236}">
                <a16:creationId xmlns:a16="http://schemas.microsoft.com/office/drawing/2014/main" id="{88F93D4E-6B29-3B44-E53C-70E1F1B91970}"/>
              </a:ext>
            </a:extLst>
          </p:cNvPr>
          <p:cNvSpPr/>
          <p:nvPr/>
        </p:nvSpPr>
        <p:spPr>
          <a:xfrm>
            <a:off x="1476006" y="1826916"/>
            <a:ext cx="345850" cy="1912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 dirty="0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3E27D23D-2C3C-ACF9-BE33-6B6B46DC2C4F}"/>
              </a:ext>
            </a:extLst>
          </p:cNvPr>
          <p:cNvSpPr txBox="1"/>
          <p:nvPr/>
        </p:nvSpPr>
        <p:spPr>
          <a:xfrm>
            <a:off x="1997321" y="1023190"/>
            <a:ext cx="162603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50" b="1" dirty="0">
                <a:solidFill>
                  <a:schemeClr val="bg1"/>
                </a:solidFill>
              </a:rPr>
              <a:t>1. Výzkumná otázka</a:t>
            </a:r>
            <a:r>
              <a:rPr lang="cs-CZ" sz="135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051261B6-3458-7394-811B-343B4AC11655}"/>
              </a:ext>
            </a:extLst>
          </p:cNvPr>
          <p:cNvSpPr txBox="1"/>
          <p:nvPr/>
        </p:nvSpPr>
        <p:spPr>
          <a:xfrm>
            <a:off x="1931523" y="1412433"/>
            <a:ext cx="169801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50" dirty="0">
                <a:solidFill>
                  <a:schemeClr val="bg1"/>
                </a:solidFill>
              </a:rPr>
              <a:t> </a:t>
            </a:r>
            <a:r>
              <a:rPr lang="cs-CZ" sz="1350" b="1" dirty="0">
                <a:solidFill>
                  <a:schemeClr val="bg1"/>
                </a:solidFill>
              </a:rPr>
              <a:t>2. Výzkumná otázka</a:t>
            </a:r>
            <a:r>
              <a:rPr lang="cs-CZ" sz="135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1976ED2E-11C3-1335-F4C3-1428B6C0ABE7}"/>
              </a:ext>
            </a:extLst>
          </p:cNvPr>
          <p:cNvSpPr txBox="1"/>
          <p:nvPr/>
        </p:nvSpPr>
        <p:spPr>
          <a:xfrm>
            <a:off x="1939678" y="1781283"/>
            <a:ext cx="179055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50" b="1" dirty="0">
                <a:solidFill>
                  <a:schemeClr val="bg1"/>
                </a:solidFill>
              </a:rPr>
              <a:t> 3. Výzkumná otázka</a:t>
            </a: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852647CA-4DB3-088E-AE0B-D2FF1A9EF29E}"/>
              </a:ext>
            </a:extLst>
          </p:cNvPr>
          <p:cNvSpPr txBox="1"/>
          <p:nvPr/>
        </p:nvSpPr>
        <p:spPr>
          <a:xfrm>
            <a:off x="4464086" y="1648825"/>
            <a:ext cx="1118064" cy="542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     </a:t>
            </a:r>
            <a:r>
              <a:rPr lang="cs-CZ" sz="1125" b="1" dirty="0">
                <a:solidFill>
                  <a:schemeClr val="bg1"/>
                </a:solidFill>
              </a:rPr>
              <a:t>VOLBA RESPONDENTŮ</a:t>
            </a:r>
            <a:endParaRPr lang="cs-CZ" sz="1125" dirty="0">
              <a:solidFill>
                <a:schemeClr val="bg1"/>
              </a:solidFill>
            </a:endParaRPr>
          </a:p>
        </p:txBody>
      </p:sp>
      <p:sp>
        <p:nvSpPr>
          <p:cNvPr id="23" name="Šipka: doprava 22">
            <a:extLst>
              <a:ext uri="{FF2B5EF4-FFF2-40B4-BE49-F238E27FC236}">
                <a16:creationId xmlns:a16="http://schemas.microsoft.com/office/drawing/2014/main" id="{1C1974D7-99A6-610C-8F15-2A0A1E5D482C}"/>
              </a:ext>
            </a:extLst>
          </p:cNvPr>
          <p:cNvSpPr/>
          <p:nvPr/>
        </p:nvSpPr>
        <p:spPr>
          <a:xfrm>
            <a:off x="3651587" y="1635683"/>
            <a:ext cx="371444" cy="1912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 dirty="0"/>
          </a:p>
        </p:txBody>
      </p:sp>
      <p:sp>
        <p:nvSpPr>
          <p:cNvPr id="24" name="Obdélník: se zakulacenými rohy 23">
            <a:extLst>
              <a:ext uri="{FF2B5EF4-FFF2-40B4-BE49-F238E27FC236}">
                <a16:creationId xmlns:a16="http://schemas.microsoft.com/office/drawing/2014/main" id="{C76F8C6A-10E0-E922-1185-D2B858750954}"/>
              </a:ext>
            </a:extLst>
          </p:cNvPr>
          <p:cNvSpPr/>
          <p:nvPr/>
        </p:nvSpPr>
        <p:spPr>
          <a:xfrm>
            <a:off x="4108199" y="1222259"/>
            <a:ext cx="945672" cy="1066558"/>
          </a:xfrm>
          <a:prstGeom prst="round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>
              <a:ln>
                <a:solidFill>
                  <a:schemeClr val="tx2"/>
                </a:solidFill>
              </a:ln>
              <a:noFill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888AA41A-F41F-EA98-0065-3C8108251F0E}"/>
              </a:ext>
            </a:extLst>
          </p:cNvPr>
          <p:cNvSpPr txBox="1"/>
          <p:nvPr/>
        </p:nvSpPr>
        <p:spPr>
          <a:xfrm>
            <a:off x="3979238" y="1261937"/>
            <a:ext cx="1253087" cy="957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125" b="1" dirty="0">
                <a:solidFill>
                  <a:schemeClr val="bg1"/>
                </a:solidFill>
              </a:rPr>
              <a:t>NÁSTROJ  </a:t>
            </a:r>
          </a:p>
          <a:p>
            <a:pPr algn="ctr"/>
            <a:r>
              <a:rPr lang="cs-CZ" sz="1125" b="1" dirty="0">
                <a:solidFill>
                  <a:schemeClr val="bg1"/>
                </a:solidFill>
              </a:rPr>
              <a:t>SBĚRU DAT</a:t>
            </a:r>
          </a:p>
          <a:p>
            <a:pPr algn="ctr"/>
            <a:r>
              <a:rPr lang="cs-CZ" sz="1125" b="1" dirty="0">
                <a:solidFill>
                  <a:schemeClr val="bg1"/>
                </a:solidFill>
              </a:rPr>
              <a:t> </a:t>
            </a:r>
            <a:r>
              <a:rPr lang="cs-CZ" sz="1125" b="1" dirty="0">
                <a:solidFill>
                  <a:srgbClr val="FFFF00"/>
                </a:solidFill>
              </a:rPr>
              <a:t>A </a:t>
            </a:r>
          </a:p>
          <a:p>
            <a:pPr algn="ctr"/>
            <a:r>
              <a:rPr lang="cs-CZ" sz="1125" b="1" dirty="0">
                <a:solidFill>
                  <a:schemeClr val="bg1"/>
                </a:solidFill>
              </a:rPr>
              <a:t>METODA </a:t>
            </a:r>
          </a:p>
          <a:p>
            <a:pPr algn="ctr"/>
            <a:r>
              <a:rPr lang="cs-CZ" sz="1125" b="1" dirty="0">
                <a:solidFill>
                  <a:schemeClr val="bg1"/>
                </a:solidFill>
              </a:rPr>
              <a:t>ANALÝZY DAT</a:t>
            </a:r>
          </a:p>
        </p:txBody>
      </p:sp>
      <p:sp>
        <p:nvSpPr>
          <p:cNvPr id="19" name="Šipka: doprava 18">
            <a:extLst>
              <a:ext uri="{FF2B5EF4-FFF2-40B4-BE49-F238E27FC236}">
                <a16:creationId xmlns:a16="http://schemas.microsoft.com/office/drawing/2014/main" id="{8A5E4E7B-A7DB-ED5A-D85B-205D3F56E1C6}"/>
              </a:ext>
            </a:extLst>
          </p:cNvPr>
          <p:cNvSpPr/>
          <p:nvPr/>
        </p:nvSpPr>
        <p:spPr>
          <a:xfrm>
            <a:off x="5175564" y="1668614"/>
            <a:ext cx="371444" cy="1912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 dirty="0"/>
          </a:p>
        </p:txBody>
      </p:sp>
      <p:sp>
        <p:nvSpPr>
          <p:cNvPr id="25" name="Obdélník: se zakulacenými rohy 24">
            <a:extLst>
              <a:ext uri="{FF2B5EF4-FFF2-40B4-BE49-F238E27FC236}">
                <a16:creationId xmlns:a16="http://schemas.microsoft.com/office/drawing/2014/main" id="{B1DC22C2-9733-1CA3-C01E-80D3DD8F0689}"/>
              </a:ext>
            </a:extLst>
          </p:cNvPr>
          <p:cNvSpPr/>
          <p:nvPr/>
        </p:nvSpPr>
        <p:spPr>
          <a:xfrm>
            <a:off x="5648763" y="1410833"/>
            <a:ext cx="1288106" cy="659789"/>
          </a:xfrm>
          <a:prstGeom prst="round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>
              <a:ln>
                <a:solidFill>
                  <a:schemeClr val="tx2"/>
                </a:solidFill>
              </a:ln>
              <a:noFill/>
            </a:endParaRP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1048EE9A-8F5E-94EE-9EC5-2734167792DB}"/>
              </a:ext>
            </a:extLst>
          </p:cNvPr>
          <p:cNvSpPr txBox="1"/>
          <p:nvPr/>
        </p:nvSpPr>
        <p:spPr>
          <a:xfrm>
            <a:off x="5642020" y="1434874"/>
            <a:ext cx="1239200" cy="611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125" b="1" dirty="0">
                <a:solidFill>
                  <a:schemeClr val="bg1"/>
                </a:solidFill>
              </a:rPr>
              <a:t>VÝSLEDKY </a:t>
            </a:r>
          </a:p>
          <a:p>
            <a:pPr algn="ctr"/>
            <a:r>
              <a:rPr lang="cs-CZ" sz="1125" b="1" dirty="0">
                <a:solidFill>
                  <a:schemeClr val="bg1"/>
                </a:solidFill>
              </a:rPr>
              <a:t>A JEJICH INTERPRETACE</a:t>
            </a:r>
          </a:p>
        </p:txBody>
      </p:sp>
      <p:sp>
        <p:nvSpPr>
          <p:cNvPr id="27" name="Obdélník: se zakulacenými rohy 26">
            <a:extLst>
              <a:ext uri="{FF2B5EF4-FFF2-40B4-BE49-F238E27FC236}">
                <a16:creationId xmlns:a16="http://schemas.microsoft.com/office/drawing/2014/main" id="{B4CEB662-AFD2-601C-8D50-74D28E3B7DA2}"/>
              </a:ext>
            </a:extLst>
          </p:cNvPr>
          <p:cNvSpPr/>
          <p:nvPr/>
        </p:nvSpPr>
        <p:spPr>
          <a:xfrm>
            <a:off x="7625244" y="1363320"/>
            <a:ext cx="1118065" cy="639333"/>
          </a:xfrm>
          <a:prstGeom prst="round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>
              <a:ln>
                <a:solidFill>
                  <a:schemeClr val="tx2"/>
                </a:solidFill>
              </a:ln>
              <a:noFill/>
            </a:endParaRP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30BC55EF-2ABA-15FA-4F04-94040DC4141D}"/>
              </a:ext>
            </a:extLst>
          </p:cNvPr>
          <p:cNvSpPr txBox="1"/>
          <p:nvPr/>
        </p:nvSpPr>
        <p:spPr>
          <a:xfrm>
            <a:off x="7666429" y="1513598"/>
            <a:ext cx="1035693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50" b="1" dirty="0">
                <a:solidFill>
                  <a:srgbClr val="FFFF00"/>
                </a:solidFill>
              </a:rPr>
              <a:t>DISKUSE</a:t>
            </a:r>
          </a:p>
        </p:txBody>
      </p:sp>
      <p:sp>
        <p:nvSpPr>
          <p:cNvPr id="29" name="Šipka: doprava 28">
            <a:extLst>
              <a:ext uri="{FF2B5EF4-FFF2-40B4-BE49-F238E27FC236}">
                <a16:creationId xmlns:a16="http://schemas.microsoft.com/office/drawing/2014/main" id="{7E180360-3076-8C21-C993-B8C92018444A}"/>
              </a:ext>
            </a:extLst>
          </p:cNvPr>
          <p:cNvSpPr/>
          <p:nvPr/>
        </p:nvSpPr>
        <p:spPr>
          <a:xfrm>
            <a:off x="7088672" y="1635683"/>
            <a:ext cx="371444" cy="1912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 dirty="0"/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F3E68E02-4B29-A645-FAA4-EFC5F287B664}"/>
              </a:ext>
            </a:extLst>
          </p:cNvPr>
          <p:cNvSpPr txBox="1"/>
          <p:nvPr/>
        </p:nvSpPr>
        <p:spPr>
          <a:xfrm>
            <a:off x="1987734" y="2138609"/>
            <a:ext cx="159797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50" b="1" dirty="0">
                <a:solidFill>
                  <a:schemeClr val="bg1"/>
                </a:solidFill>
              </a:rPr>
              <a:t>4. Výzkumná otázka</a:t>
            </a:r>
          </a:p>
        </p:txBody>
      </p:sp>
      <p:sp>
        <p:nvSpPr>
          <p:cNvPr id="31" name="Šipka: doprava 30">
            <a:extLst>
              <a:ext uri="{FF2B5EF4-FFF2-40B4-BE49-F238E27FC236}">
                <a16:creationId xmlns:a16="http://schemas.microsoft.com/office/drawing/2014/main" id="{AC259521-6722-02A2-27BA-658118724F00}"/>
              </a:ext>
            </a:extLst>
          </p:cNvPr>
          <p:cNvSpPr/>
          <p:nvPr/>
        </p:nvSpPr>
        <p:spPr>
          <a:xfrm>
            <a:off x="1480183" y="2183578"/>
            <a:ext cx="345850" cy="1912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 dirty="0"/>
          </a:p>
        </p:txBody>
      </p: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C2EB169E-F298-F8C6-DB00-D1B6C8AE967C}"/>
              </a:ext>
            </a:extLst>
          </p:cNvPr>
          <p:cNvCxnSpPr>
            <a:cxnSpLocks/>
          </p:cNvCxnSpPr>
          <p:nvPr/>
        </p:nvCxnSpPr>
        <p:spPr>
          <a:xfrm>
            <a:off x="4932040" y="200380"/>
            <a:ext cx="822771" cy="3004673"/>
          </a:xfrm>
          <a:prstGeom prst="line">
            <a:avLst/>
          </a:prstGeom>
          <a:ln w="762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>
            <a:extLst>
              <a:ext uri="{FF2B5EF4-FFF2-40B4-BE49-F238E27FC236}">
                <a16:creationId xmlns:a16="http://schemas.microsoft.com/office/drawing/2014/main" id="{849AD804-8A8F-5C9D-7E36-C8C3E663BC81}"/>
              </a:ext>
            </a:extLst>
          </p:cNvPr>
          <p:cNvSpPr txBox="1"/>
          <p:nvPr/>
        </p:nvSpPr>
        <p:spPr>
          <a:xfrm>
            <a:off x="294322" y="188640"/>
            <a:ext cx="4637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i="1" dirty="0">
                <a:solidFill>
                  <a:srgbClr val="C00000"/>
                </a:solidFill>
              </a:rPr>
              <a:t>Tuto část metodologie je potřeba mít připravenou ještě před sběrem dat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09038800-9092-63D3-8658-D116B0DD9CA9}"/>
              </a:ext>
            </a:extLst>
          </p:cNvPr>
          <p:cNvSpPr txBox="1"/>
          <p:nvPr/>
        </p:nvSpPr>
        <p:spPr>
          <a:xfrm>
            <a:off x="5674305" y="200380"/>
            <a:ext cx="31753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i="1" dirty="0">
                <a:solidFill>
                  <a:srgbClr val="C00000"/>
                </a:solidFill>
              </a:rPr>
              <a:t>Tyto části zpracováváme až po sběru dat</a:t>
            </a:r>
          </a:p>
        </p:txBody>
      </p:sp>
    </p:spTree>
    <p:extLst>
      <p:ext uri="{BB962C8B-B14F-4D97-AF65-F5344CB8AC3E}">
        <p14:creationId xmlns:p14="http://schemas.microsoft.com/office/powerpoint/2010/main" val="3678128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Zástupný symbol pro obsah 2"/>
          <p:cNvSpPr>
            <a:spLocks noGrp="1"/>
          </p:cNvSpPr>
          <p:nvPr>
            <p:ph idx="1"/>
          </p:nvPr>
        </p:nvSpPr>
        <p:spPr>
          <a:xfrm>
            <a:off x="395536" y="1340769"/>
            <a:ext cx="8748464" cy="5229176"/>
          </a:xfrm>
        </p:spPr>
        <p:txBody>
          <a:bodyPr>
            <a:noAutofit/>
          </a:bodyPr>
          <a:lstStyle/>
          <a:p>
            <a:pPr marL="514350" indent="-514350" eaLnBrk="1" hangingPunct="1">
              <a:lnSpc>
                <a:spcPct val="120000"/>
              </a:lnSpc>
              <a:spcBef>
                <a:spcPts val="900"/>
              </a:spcBef>
              <a:buFont typeface="Calibri" pitchFamily="34" charset="0"/>
              <a:buAutoNum type="arabicPeriod"/>
            </a:pPr>
            <a:r>
              <a:rPr lang="cs-CZ" altLang="cs-CZ" sz="2100" dirty="0"/>
              <a:t>Cíl výzkumu</a:t>
            </a:r>
          </a:p>
          <a:p>
            <a:pPr marL="514350" indent="-514350">
              <a:lnSpc>
                <a:spcPct val="120000"/>
              </a:lnSpc>
              <a:spcBef>
                <a:spcPts val="900"/>
              </a:spcBef>
              <a:buFont typeface="Calibri" pitchFamily="34" charset="0"/>
              <a:buAutoNum type="arabicPeriod"/>
            </a:pPr>
            <a:r>
              <a:rPr lang="cs-CZ" altLang="cs-CZ" sz="2100" dirty="0"/>
              <a:t>Formulace výzkumných otázek</a:t>
            </a:r>
          </a:p>
          <a:p>
            <a:pPr marL="514350" indent="-514350">
              <a:lnSpc>
                <a:spcPct val="120000"/>
              </a:lnSpc>
              <a:spcBef>
                <a:spcPts val="900"/>
              </a:spcBef>
              <a:buFont typeface="Calibri" pitchFamily="34" charset="0"/>
              <a:buAutoNum type="arabicPeriod"/>
            </a:pPr>
            <a:r>
              <a:rPr lang="cs-CZ" altLang="cs-CZ" sz="2100" dirty="0"/>
              <a:t>Výzkumný nástroj </a:t>
            </a:r>
            <a:r>
              <a:rPr lang="cs-CZ" altLang="cs-CZ" sz="2100" i="1" dirty="0">
                <a:solidFill>
                  <a:schemeClr val="accent3">
                    <a:lumMod val="75000"/>
                  </a:schemeClr>
                </a:solidFill>
              </a:rPr>
              <a:t>(popis metody sběru dat)</a:t>
            </a:r>
          </a:p>
          <a:p>
            <a:pPr marL="514350" indent="-514350" eaLnBrk="1" hangingPunct="1">
              <a:lnSpc>
                <a:spcPct val="120000"/>
              </a:lnSpc>
              <a:spcBef>
                <a:spcPts val="900"/>
              </a:spcBef>
              <a:buFont typeface="Calibri" pitchFamily="34" charset="0"/>
              <a:buAutoNum type="arabicPeriod"/>
            </a:pPr>
            <a:r>
              <a:rPr lang="cs-CZ" altLang="cs-CZ" sz="2100" dirty="0">
                <a:solidFill>
                  <a:srgbClr val="0070C0"/>
                </a:solidFill>
              </a:rPr>
              <a:t>Charakteristika zkoumaného vzorku</a:t>
            </a:r>
          </a:p>
          <a:p>
            <a:pPr marL="514350" indent="-514350" eaLnBrk="1" hangingPunct="1">
              <a:lnSpc>
                <a:spcPct val="120000"/>
              </a:lnSpc>
              <a:spcBef>
                <a:spcPts val="900"/>
              </a:spcBef>
              <a:buFont typeface="Calibri" pitchFamily="34" charset="0"/>
              <a:buAutoNum type="arabicPeriod"/>
            </a:pPr>
            <a:r>
              <a:rPr lang="cs-CZ" altLang="cs-CZ" sz="2100" dirty="0"/>
              <a:t>Proces sběru dat</a:t>
            </a:r>
          </a:p>
          <a:p>
            <a:pPr marL="514350" indent="-514350" eaLnBrk="1" hangingPunct="1">
              <a:lnSpc>
                <a:spcPct val="120000"/>
              </a:lnSpc>
              <a:spcBef>
                <a:spcPts val="900"/>
              </a:spcBef>
              <a:buFont typeface="Calibri" pitchFamily="34" charset="0"/>
              <a:buAutoNum type="arabicPeriod"/>
            </a:pPr>
            <a:r>
              <a:rPr lang="cs-CZ" altLang="cs-CZ" sz="2100" dirty="0"/>
              <a:t>Metoda vyhodnocení dat </a:t>
            </a:r>
            <a:r>
              <a:rPr lang="cs-CZ" altLang="cs-CZ" sz="2100" i="1" dirty="0">
                <a:solidFill>
                  <a:schemeClr val="accent3">
                    <a:lumMod val="75000"/>
                  </a:schemeClr>
                </a:solidFill>
              </a:rPr>
              <a:t>(popis druhu kvalitativní analýzy)</a:t>
            </a:r>
          </a:p>
          <a:p>
            <a:pPr marL="514350" indent="-514350" eaLnBrk="1" hangingPunct="1">
              <a:lnSpc>
                <a:spcPct val="120000"/>
              </a:lnSpc>
              <a:spcBef>
                <a:spcPts val="900"/>
              </a:spcBef>
              <a:buFont typeface="Calibri" pitchFamily="34" charset="0"/>
              <a:buAutoNum type="arabicPeriod"/>
            </a:pPr>
            <a:r>
              <a:rPr lang="cs-CZ" altLang="cs-CZ" sz="2100" dirty="0"/>
              <a:t>Etické hledisko výzkumu </a:t>
            </a:r>
            <a:r>
              <a:rPr lang="cs-CZ" altLang="cs-CZ" sz="2100" i="1" dirty="0">
                <a:solidFill>
                  <a:schemeClr val="accent3">
                    <a:lumMod val="75000"/>
                  </a:schemeClr>
                </a:solidFill>
              </a:rPr>
              <a:t>(též informované souhlasy)</a:t>
            </a:r>
          </a:p>
          <a:p>
            <a:pPr marL="514350" indent="-514350">
              <a:lnSpc>
                <a:spcPct val="120000"/>
              </a:lnSpc>
              <a:spcBef>
                <a:spcPts val="900"/>
              </a:spcBef>
              <a:buFont typeface="Calibri" pitchFamily="34" charset="0"/>
              <a:buAutoNum type="arabicPeriod"/>
            </a:pPr>
            <a:r>
              <a:rPr lang="cs-CZ" altLang="cs-CZ" sz="2100" dirty="0"/>
              <a:t>Výsledky výzkumu a jejich interpretace </a:t>
            </a:r>
            <a:r>
              <a:rPr lang="cs-CZ" altLang="cs-CZ" sz="2100" i="1" dirty="0">
                <a:solidFill>
                  <a:srgbClr val="0070C0"/>
                </a:solidFill>
              </a:rPr>
              <a:t>(též ukázka procesu kódování)</a:t>
            </a:r>
            <a:endParaRPr lang="cs-CZ" altLang="cs-CZ" sz="2100" dirty="0">
              <a:solidFill>
                <a:srgbClr val="0070C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spcBef>
                <a:spcPts val="900"/>
              </a:spcBef>
              <a:buFont typeface="Calibri" pitchFamily="34" charset="0"/>
              <a:buAutoNum type="arabicPeriod"/>
            </a:pPr>
            <a:r>
              <a:rPr lang="cs-CZ" altLang="cs-CZ" sz="2100" dirty="0"/>
              <a:t>Diskuse </a:t>
            </a:r>
            <a:r>
              <a:rPr lang="cs-CZ" altLang="cs-CZ" sz="1900" i="1" dirty="0">
                <a:solidFill>
                  <a:schemeClr val="accent3">
                    <a:lumMod val="75000"/>
                  </a:schemeClr>
                </a:solidFill>
              </a:rPr>
              <a:t>(porovnání výsledků </a:t>
            </a:r>
            <a:r>
              <a:rPr lang="cs-CZ" altLang="cs-CZ" sz="1900" i="1" dirty="0">
                <a:solidFill>
                  <a:srgbClr val="0070C0"/>
                </a:solidFill>
              </a:rPr>
              <a:t>s výzkumnými otázkami </a:t>
            </a:r>
            <a:r>
              <a:rPr lang="cs-CZ" altLang="cs-CZ" sz="1900" i="1" dirty="0">
                <a:solidFill>
                  <a:schemeClr val="accent3">
                    <a:lumMod val="75000"/>
                  </a:schemeClr>
                </a:solidFill>
              </a:rPr>
              <a:t>a s teoretickými kapitolami)</a:t>
            </a:r>
          </a:p>
          <a:p>
            <a:pPr marL="514350" indent="-514350" eaLnBrk="1" hangingPunct="1">
              <a:lnSpc>
                <a:spcPct val="120000"/>
              </a:lnSpc>
              <a:spcBef>
                <a:spcPts val="900"/>
              </a:spcBef>
            </a:pPr>
            <a:r>
              <a:rPr lang="cs-CZ" altLang="cs-CZ" sz="2100" i="1" dirty="0">
                <a:solidFill>
                  <a:srgbClr val="595959"/>
                </a:solidFill>
              </a:rPr>
              <a:t>Závěr</a:t>
            </a:r>
          </a:p>
        </p:txBody>
      </p:sp>
      <p:sp>
        <p:nvSpPr>
          <p:cNvPr id="9219" name="Rectangle 4"/>
          <p:cNvSpPr>
            <a:spLocks noChangeArrowheads="1"/>
          </p:cNvSpPr>
          <p:nvPr/>
        </p:nvSpPr>
        <p:spPr bwMode="auto">
          <a:xfrm>
            <a:off x="3023101" y="404664"/>
            <a:ext cx="424847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>
                <a:solidFill>
                  <a:schemeClr val="tx1"/>
                </a:solidFill>
                <a:latin typeface="Gill Sans MT" pitchFamily="34" charset="-18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itchFamily="34" charset="0"/>
              <a:buChar char="◦"/>
              <a:defRPr sz="2800">
                <a:solidFill>
                  <a:schemeClr val="tx1"/>
                </a:solidFill>
                <a:latin typeface="Gill Sans MT" pitchFamily="34" charset="-18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sz="2400">
                <a:solidFill>
                  <a:schemeClr val="tx1"/>
                </a:solidFill>
                <a:latin typeface="Gill Sans MT" pitchFamily="34" charset="-1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-1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-1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400" b="1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Struktura praktické části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400" b="1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- Kvalitativní výzkum 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1234B21A-05E4-40D8-A591-E26313DD3505}"/>
              </a:ext>
            </a:extLst>
          </p:cNvPr>
          <p:cNvSpPr/>
          <p:nvPr/>
        </p:nvSpPr>
        <p:spPr>
          <a:xfrm>
            <a:off x="3023101" y="404664"/>
            <a:ext cx="4248472" cy="830996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2643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31585"/>
            <a:ext cx="8229600" cy="418058"/>
          </a:xfrm>
        </p:spPr>
        <p:txBody>
          <a:bodyPr>
            <a:noAutofit/>
          </a:bodyPr>
          <a:lstStyle/>
          <a:p>
            <a:r>
              <a:rPr lang="cs-CZ" sz="2400" b="1" dirty="0">
                <a:solidFill>
                  <a:schemeClr val="accent3">
                    <a:lumMod val="50000"/>
                  </a:schemeClr>
                </a:solidFill>
              </a:rPr>
              <a:t>Kvalitativní výzkum </a:t>
            </a:r>
            <a:r>
              <a:rPr lang="cs-CZ" sz="2400" dirty="0">
                <a:solidFill>
                  <a:schemeClr val="accent3">
                    <a:lumMod val="50000"/>
                  </a:schemeClr>
                </a:solidFill>
              </a:rPr>
              <a:t>- SPECIFIKA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836712"/>
            <a:ext cx="8435280" cy="602128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cs-CZ" sz="1900" b="1" dirty="0">
                <a:solidFill>
                  <a:srgbClr val="002060"/>
                </a:solidFill>
              </a:rPr>
              <a:t>Kvalitativní výzkum </a:t>
            </a:r>
            <a:r>
              <a:rPr lang="cs-CZ" sz="1900" dirty="0"/>
              <a:t>vychází </a:t>
            </a:r>
            <a:r>
              <a:rPr lang="cs-CZ" sz="1900" b="1" i="1" dirty="0">
                <a:solidFill>
                  <a:srgbClr val="002060"/>
                </a:solidFill>
              </a:rPr>
              <a:t>ze slovních dat</a:t>
            </a:r>
            <a:r>
              <a:rPr lang="cs-CZ" sz="1900" dirty="0"/>
              <a:t>, většinou z rozhovorů nebo pozorování (ale i </a:t>
            </a:r>
            <a:r>
              <a:rPr lang="en-US" sz="1900" dirty="0"/>
              <a:t>z </a:t>
            </a:r>
            <a:r>
              <a:rPr lang="cs-CZ" sz="1900" dirty="0"/>
              <a:t>analýz</a:t>
            </a:r>
            <a:r>
              <a:rPr lang="en-US" sz="1900" dirty="0"/>
              <a:t>y</a:t>
            </a:r>
            <a:r>
              <a:rPr lang="cs-CZ" sz="1900" dirty="0"/>
              <a:t> produktů, jako je kresba apod.). Někdy využívá kombinaci více zdrojů (např. rozhovory + pozorování, nebo rozhovory + anamnestické údaje, případně kombinace rozhovorů o jednom respondentovi z více zdrojů apod.). </a:t>
            </a:r>
          </a:p>
          <a:p>
            <a:pPr marL="0" indent="0" algn="just">
              <a:lnSpc>
                <a:spcPct val="110000"/>
              </a:lnSpc>
              <a:spcBef>
                <a:spcPts val="1800"/>
              </a:spcBef>
              <a:buNone/>
            </a:pPr>
            <a:r>
              <a:rPr lang="cs-CZ" sz="1900" dirty="0"/>
              <a:t>Cílem je </a:t>
            </a:r>
            <a:r>
              <a:rPr lang="cs-CZ" sz="1900" u="sng" dirty="0"/>
              <a:t>podrobné prozkoumání určitého jevu u menšího počtu respondent</a:t>
            </a:r>
            <a:r>
              <a:rPr lang="en-US" sz="1900" u="sng" dirty="0"/>
              <a:t>ů:</a:t>
            </a:r>
            <a:r>
              <a:rPr lang="cs-CZ" sz="1900" u="sng" dirty="0"/>
              <a:t> </a:t>
            </a:r>
          </a:p>
          <a:p>
            <a:pPr indent="-257175" algn="just">
              <a:lnSpc>
                <a:spcPct val="110000"/>
              </a:lnSpc>
              <a:spcBef>
                <a:spcPts val="600"/>
              </a:spcBef>
              <a:buFontTx/>
              <a:buChar char="-"/>
            </a:pPr>
            <a:r>
              <a:rPr lang="en-US" sz="1700" i="1" dirty="0"/>
              <a:t>T</a:t>
            </a:r>
            <a:r>
              <a:rPr lang="cs-CZ" sz="1700" i="1" dirty="0" err="1"/>
              <a:t>řeba</a:t>
            </a:r>
            <a:r>
              <a:rPr lang="cs-CZ" sz="1700" i="1" dirty="0"/>
              <a:t> </a:t>
            </a:r>
            <a:r>
              <a:rPr lang="cs-CZ" sz="1700" b="1" i="1" dirty="0"/>
              <a:t>rozhovory</a:t>
            </a:r>
            <a:r>
              <a:rPr lang="cs-CZ" sz="1700" i="1" dirty="0"/>
              <a:t> u 9 osob, které mají např. určitou nemoc či jiné specifikum</a:t>
            </a:r>
          </a:p>
          <a:p>
            <a:pPr indent="-257175" algn="just">
              <a:lnSpc>
                <a:spcPct val="110000"/>
              </a:lnSpc>
              <a:spcBef>
                <a:spcPts val="600"/>
              </a:spcBef>
              <a:buFontTx/>
              <a:buChar char="-"/>
            </a:pPr>
            <a:r>
              <a:rPr lang="cs-CZ" sz="1700" b="1" i="1" dirty="0"/>
              <a:t>Dlouhodobé pozorování </a:t>
            </a:r>
            <a:r>
              <a:rPr lang="cs-CZ" sz="1700" i="1" dirty="0"/>
              <a:t>několika jedinců s určitými specifiky (např. školní adaptabilita u 1-2 žáků se specifickými vzdělávacími potřebami). </a:t>
            </a:r>
          </a:p>
          <a:p>
            <a:pPr indent="-257175" algn="just">
              <a:lnSpc>
                <a:spcPct val="110000"/>
              </a:lnSpc>
              <a:spcBef>
                <a:spcPts val="600"/>
              </a:spcBef>
              <a:buFontTx/>
              <a:buChar char="-"/>
            </a:pPr>
            <a:r>
              <a:rPr lang="cs-CZ" sz="1700" i="1" dirty="0"/>
              <a:t>Mapování šíře kvality služeb konkrétního domova </a:t>
            </a:r>
            <a:r>
              <a:rPr lang="en-US" sz="1700" i="1" dirty="0"/>
              <a:t>pro </a:t>
            </a:r>
            <a:r>
              <a:rPr lang="cs-CZ" sz="1700" i="1" dirty="0"/>
              <a:t>seniory a spokojenosti jeho obyvatel</a:t>
            </a:r>
            <a:r>
              <a:rPr lang="en-US" sz="1700" i="1" dirty="0"/>
              <a:t> </a:t>
            </a:r>
            <a:r>
              <a:rPr lang="en-US" sz="1700" i="1" dirty="0" err="1"/>
              <a:t>pomocí</a:t>
            </a:r>
            <a:r>
              <a:rPr lang="en-US" sz="1700" i="1" dirty="0"/>
              <a:t> </a:t>
            </a:r>
            <a:r>
              <a:rPr lang="en-US" sz="1700" b="1" i="1" dirty="0"/>
              <a:t>v</a:t>
            </a:r>
            <a:r>
              <a:rPr lang="cs-CZ" sz="1700" b="1" i="1" dirty="0"/>
              <a:t>í</a:t>
            </a:r>
            <a:r>
              <a:rPr lang="en-US" sz="1700" b="1" i="1" dirty="0" err="1"/>
              <a:t>ce</a:t>
            </a:r>
            <a:r>
              <a:rPr lang="en-US" sz="1700" b="1" i="1" dirty="0"/>
              <a:t> </a:t>
            </a:r>
            <a:r>
              <a:rPr lang="en-US" sz="1700" b="1" i="1" dirty="0" err="1"/>
              <a:t>metod</a:t>
            </a:r>
            <a:r>
              <a:rPr lang="cs-CZ" sz="1700" i="1" dirty="0"/>
              <a:t>.</a:t>
            </a:r>
          </a:p>
          <a:p>
            <a:pPr marL="0" indent="0" algn="just">
              <a:lnSpc>
                <a:spcPct val="110000"/>
              </a:lnSpc>
              <a:spcBef>
                <a:spcPts val="1800"/>
              </a:spcBef>
              <a:buNone/>
            </a:pPr>
            <a:r>
              <a:rPr lang="cs-CZ" sz="1900" dirty="0"/>
              <a:t>Patří sem: analýzy rozhovorů, pozorování, případové studie, etnografické práce, práce s investigativním přístupem a další. </a:t>
            </a:r>
          </a:p>
          <a:p>
            <a:pPr marL="0" indent="0" algn="just">
              <a:lnSpc>
                <a:spcPct val="110000"/>
              </a:lnSpc>
              <a:spcBef>
                <a:spcPts val="1800"/>
              </a:spcBef>
              <a:buNone/>
            </a:pPr>
            <a:r>
              <a:rPr lang="cs-CZ" sz="1900" b="1" dirty="0">
                <a:solidFill>
                  <a:srgbClr val="002060"/>
                </a:solidFill>
              </a:rPr>
              <a:t>Kvalitativní výzkumy </a:t>
            </a:r>
            <a:r>
              <a:rPr lang="cs-CZ" sz="1900" dirty="0"/>
              <a:t>nepracují s hypotézami (protože nejde něco „ověřit“), ale </a:t>
            </a:r>
            <a:r>
              <a:rPr lang="en-US" sz="1900" dirty="0"/>
              <a:t>          </a:t>
            </a:r>
            <a:r>
              <a:rPr lang="cs-CZ" sz="1900" b="1" i="1" u="sng" dirty="0">
                <a:solidFill>
                  <a:srgbClr val="002060"/>
                </a:solidFill>
              </a:rPr>
              <a:t>s výzkumnými otázkami</a:t>
            </a:r>
            <a:r>
              <a:rPr lang="cs-CZ" sz="1900" b="1" i="1" dirty="0">
                <a:solidFill>
                  <a:srgbClr val="C00000"/>
                </a:solidFill>
              </a:rPr>
              <a:t> </a:t>
            </a:r>
            <a:r>
              <a:rPr lang="cs-CZ" sz="1900" dirty="0"/>
              <a:t>(sledujeme a popisujeme celkový obraz nějakého jevu          v jeho kontextu</a:t>
            </a:r>
            <a:r>
              <a:rPr lang="en-US" sz="1900" dirty="0"/>
              <a:t>, </a:t>
            </a:r>
            <a:r>
              <a:rPr lang="en-US" sz="1900" dirty="0" err="1"/>
              <a:t>prohlubujeme</a:t>
            </a:r>
            <a:r>
              <a:rPr lang="en-US" sz="1900" dirty="0"/>
              <a:t> </a:t>
            </a:r>
            <a:r>
              <a:rPr lang="cs-CZ" sz="1900" dirty="0"/>
              <a:t>a rozšiřujeme </a:t>
            </a:r>
            <a:r>
              <a:rPr lang="en-US" sz="1900" dirty="0" err="1"/>
              <a:t>poznatky</a:t>
            </a:r>
            <a:r>
              <a:rPr lang="en-US" sz="1900" dirty="0"/>
              <a:t> </a:t>
            </a:r>
            <a:r>
              <a:rPr lang="en-US" sz="1900" dirty="0" err="1"/>
              <a:t>již</a:t>
            </a:r>
            <a:r>
              <a:rPr lang="en-US" sz="1900" dirty="0"/>
              <a:t> </a:t>
            </a:r>
            <a:r>
              <a:rPr lang="en-US" sz="1900" dirty="0" err="1"/>
              <a:t>známé</a:t>
            </a:r>
            <a:r>
              <a:rPr lang="cs-CZ" sz="1900" dirty="0"/>
              <a:t>).</a:t>
            </a:r>
          </a:p>
          <a:p>
            <a:pPr marL="0" indent="0" algn="just">
              <a:buNone/>
            </a:pPr>
            <a:endParaRPr lang="cs-CZ" sz="2000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9CF87912-1EB6-499E-AF9E-718A373B710B}"/>
              </a:ext>
            </a:extLst>
          </p:cNvPr>
          <p:cNvSpPr/>
          <p:nvPr/>
        </p:nvSpPr>
        <p:spPr>
          <a:xfrm>
            <a:off x="2231740" y="331585"/>
            <a:ext cx="4680520" cy="418058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7875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71577"/>
            <a:ext cx="8229600" cy="575345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2400" b="1" dirty="0">
                <a:solidFill>
                  <a:schemeClr val="accent3">
                    <a:lumMod val="50000"/>
                  </a:schemeClr>
                </a:solidFill>
              </a:rPr>
              <a:t>1. Cíl výzkumu – </a:t>
            </a:r>
            <a:r>
              <a:rPr lang="cs-CZ" sz="2400" dirty="0">
                <a:solidFill>
                  <a:schemeClr val="accent3">
                    <a:lumMod val="50000"/>
                  </a:schemeClr>
                </a:solidFill>
              </a:rPr>
              <a:t>stačí 1 odstavec</a:t>
            </a:r>
          </a:p>
        </p:txBody>
      </p:sp>
      <p:sp>
        <p:nvSpPr>
          <p:cNvPr id="10243" name="Zástupný symbol pro obsah 2"/>
          <p:cNvSpPr>
            <a:spLocks noGrp="1"/>
          </p:cNvSpPr>
          <p:nvPr>
            <p:ph idx="1"/>
          </p:nvPr>
        </p:nvSpPr>
        <p:spPr>
          <a:xfrm>
            <a:off x="323528" y="1340768"/>
            <a:ext cx="8363272" cy="5517232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1800"/>
              </a:spcBef>
              <a:buNone/>
            </a:pPr>
            <a:r>
              <a:rPr lang="cs-CZ" altLang="cs-CZ" sz="1900" dirty="0"/>
              <a:t>Známe ho od začátku. Vytvářeli jsme podle něj výzkumné otázky a výzkumnou metodu. </a:t>
            </a:r>
          </a:p>
          <a:p>
            <a:pPr marL="0" indent="0" algn="just" eaLnBrk="1" hangingPunct="1">
              <a:spcBef>
                <a:spcPts val="4200"/>
              </a:spcBef>
              <a:buNone/>
            </a:pPr>
            <a:r>
              <a:rPr lang="cs-CZ" altLang="cs-CZ" sz="1900" b="1" dirty="0">
                <a:solidFill>
                  <a:srgbClr val="002060"/>
                </a:solidFill>
              </a:rPr>
              <a:t>U kvalitativního výzkumu</a:t>
            </a:r>
            <a:r>
              <a:rPr lang="cs-CZ" altLang="cs-CZ" sz="1900" dirty="0">
                <a:solidFill>
                  <a:srgbClr val="002060"/>
                </a:solidFill>
              </a:rPr>
              <a:t> </a:t>
            </a:r>
            <a:r>
              <a:rPr lang="cs-CZ" altLang="cs-CZ" sz="1900" dirty="0"/>
              <a:t>je cílem </a:t>
            </a:r>
            <a:r>
              <a:rPr lang="cs-CZ" altLang="cs-CZ" sz="1900" u="sng" dirty="0"/>
              <a:t>podrobný popis nějakého jevu a jeho kontextu</a:t>
            </a:r>
            <a:r>
              <a:rPr lang="cs-CZ" altLang="cs-CZ" sz="1900" dirty="0"/>
              <a:t> (často jde o analýzu zkušeností jedinců s určitou životní situací apod.)</a:t>
            </a:r>
            <a:r>
              <a:rPr lang="en-US" altLang="cs-CZ" sz="1900" dirty="0"/>
              <a:t>.</a:t>
            </a:r>
            <a:r>
              <a:rPr lang="cs-CZ" altLang="cs-CZ" sz="1900" dirty="0"/>
              <a:t> </a:t>
            </a:r>
          </a:p>
          <a:p>
            <a:pPr marL="0" indent="0" algn="just" eaLnBrk="1" hangingPunct="1">
              <a:spcBef>
                <a:spcPts val="2400"/>
              </a:spcBef>
              <a:buNone/>
            </a:pPr>
            <a:r>
              <a:rPr lang="cs-CZ" altLang="cs-CZ" sz="1900" dirty="0"/>
              <a:t>- Cíl výzkumu zde začíná např. formulací typu:</a:t>
            </a:r>
          </a:p>
          <a:p>
            <a:pPr marL="536575" indent="-536575" algn="just" eaLnBrk="1" hangingPunct="1">
              <a:lnSpc>
                <a:spcPct val="110000"/>
              </a:lnSpc>
              <a:spcBef>
                <a:spcPts val="1800"/>
              </a:spcBef>
              <a:buNone/>
            </a:pPr>
            <a:r>
              <a:rPr lang="cs-CZ" altLang="cs-CZ" sz="1900" dirty="0">
                <a:solidFill>
                  <a:srgbClr val="002060"/>
                </a:solidFill>
              </a:rPr>
              <a:t>         </a:t>
            </a:r>
            <a:r>
              <a:rPr lang="cs-CZ" altLang="cs-CZ" sz="1900" i="1" dirty="0">
                <a:solidFill>
                  <a:srgbClr val="002060"/>
                </a:solidFill>
              </a:rPr>
              <a:t>Cílem empirické části je zaměřit se na… zjišťování osobních zkušeností dospělých mužů a žen s PAS s navazováním přátelských a partnerských vztahů.</a:t>
            </a:r>
          </a:p>
          <a:p>
            <a:pPr marL="536575" indent="-536575" algn="just" eaLnBrk="1" hangingPunct="1">
              <a:lnSpc>
                <a:spcPct val="110000"/>
              </a:lnSpc>
              <a:spcBef>
                <a:spcPts val="1800"/>
              </a:spcBef>
              <a:buNone/>
            </a:pPr>
            <a:endParaRPr lang="cs-CZ" altLang="cs-CZ" sz="1900" i="1" dirty="0">
              <a:solidFill>
                <a:srgbClr val="002060"/>
              </a:solidFill>
            </a:endParaRPr>
          </a:p>
          <a:p>
            <a:pPr algn="just">
              <a:lnSpc>
                <a:spcPct val="110000"/>
              </a:lnSpc>
              <a:spcBef>
                <a:spcPts val="1800"/>
              </a:spcBef>
              <a:buFont typeface="Calibri" panose="020F0502020204030204" pitchFamily="34" charset="0"/>
              <a:buChar char="­"/>
            </a:pPr>
            <a:r>
              <a:rPr lang="cs-CZ" altLang="cs-CZ" sz="1900" dirty="0"/>
              <a:t>V předchozí teoretické části naší Bc. práce jsme popsali kontext této problematiky a důvod, proč je smysluplné toto zkoumat.</a:t>
            </a:r>
          </a:p>
          <a:p>
            <a:pPr marL="536575" indent="-536575" algn="just" eaLnBrk="1" hangingPunct="1">
              <a:lnSpc>
                <a:spcPct val="110000"/>
              </a:lnSpc>
              <a:spcBef>
                <a:spcPts val="1800"/>
              </a:spcBef>
              <a:buNone/>
            </a:pPr>
            <a:endParaRPr lang="cs-CZ" altLang="cs-CZ" sz="1900" i="1" dirty="0">
              <a:solidFill>
                <a:srgbClr val="002060"/>
              </a:solidFill>
            </a:endParaRP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54806F73-EFEB-4394-9BF9-EE186A4080FE}"/>
              </a:ext>
            </a:extLst>
          </p:cNvPr>
          <p:cNvSpPr/>
          <p:nvPr/>
        </p:nvSpPr>
        <p:spPr>
          <a:xfrm>
            <a:off x="2411760" y="471577"/>
            <a:ext cx="4320480" cy="503337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0591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>
          <a:xfrm>
            <a:off x="457200" y="295733"/>
            <a:ext cx="8229600" cy="9366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altLang="cs-CZ" sz="2300" b="1" dirty="0">
                <a:solidFill>
                  <a:srgbClr val="002060"/>
                </a:solidFill>
              </a:rPr>
              <a:t>2. V případě kvalitativních výzkumů </a:t>
            </a:r>
            <a:r>
              <a:rPr lang="cs-CZ" altLang="cs-CZ" sz="2300" dirty="0"/>
              <a:t>používáme (místo hypotéz)  </a:t>
            </a:r>
            <a:r>
              <a:rPr lang="cs-CZ" sz="2300" b="1" dirty="0">
                <a:solidFill>
                  <a:srgbClr val="002060"/>
                </a:solidFill>
              </a:rPr>
              <a:t>výzkumné otázky</a:t>
            </a:r>
          </a:p>
        </p:txBody>
      </p:sp>
      <p:sp>
        <p:nvSpPr>
          <p:cNvPr id="20483" name="Zástupný symbol pro obsah 2"/>
          <p:cNvSpPr>
            <a:spLocks noGrp="1"/>
          </p:cNvSpPr>
          <p:nvPr>
            <p:ph idx="1"/>
          </p:nvPr>
        </p:nvSpPr>
        <p:spPr>
          <a:xfrm>
            <a:off x="251520" y="1484784"/>
            <a:ext cx="8641655" cy="5256584"/>
          </a:xfrm>
        </p:spPr>
        <p:txBody>
          <a:bodyPr>
            <a:normAutofit/>
          </a:bodyPr>
          <a:lstStyle/>
          <a:p>
            <a:pPr marL="354013" lvl="1" indent="0" algn="just">
              <a:spcBef>
                <a:spcPts val="3000"/>
              </a:spcBef>
              <a:buNone/>
              <a:tabLst>
                <a:tab pos="446088" algn="l"/>
              </a:tabLst>
            </a:pPr>
            <a:r>
              <a:rPr lang="cs-CZ" altLang="cs-CZ" sz="1800" dirty="0">
                <a:solidFill>
                  <a:srgbClr val="002060"/>
                </a:solidFill>
              </a:rPr>
              <a:t>Výzkumný materiál tvoří SLOVA. </a:t>
            </a:r>
            <a:r>
              <a:rPr lang="cs-CZ" altLang="cs-CZ" sz="1800" b="1" dirty="0">
                <a:solidFill>
                  <a:srgbClr val="002060"/>
                </a:solidFill>
              </a:rPr>
              <a:t>Podstatou analýzy </a:t>
            </a:r>
            <a:r>
              <a:rPr lang="cs-CZ" altLang="cs-CZ" sz="1800" dirty="0">
                <a:solidFill>
                  <a:srgbClr val="002060"/>
                </a:solidFill>
              </a:rPr>
              <a:t>získaného materiálu není zjištění četnosti výskytu nějakého jevu, ale </a:t>
            </a:r>
            <a:r>
              <a:rPr lang="cs-CZ" altLang="cs-CZ" sz="1800" b="1" dirty="0">
                <a:solidFill>
                  <a:srgbClr val="002060"/>
                </a:solidFill>
              </a:rPr>
              <a:t>komplexnější, detailnější popis zvoleného tématu</a:t>
            </a:r>
            <a:r>
              <a:rPr lang="en-US" altLang="cs-CZ" sz="1800" b="1" dirty="0">
                <a:solidFill>
                  <a:srgbClr val="002060"/>
                </a:solidFill>
              </a:rPr>
              <a:t>.</a:t>
            </a:r>
            <a:r>
              <a:rPr lang="cs-CZ" altLang="cs-CZ" sz="1800" b="1" dirty="0">
                <a:solidFill>
                  <a:srgbClr val="002060"/>
                </a:solidFill>
              </a:rPr>
              <a:t> </a:t>
            </a:r>
          </a:p>
          <a:p>
            <a:pPr algn="just" eaLnBrk="1" hangingPunct="1">
              <a:spcBef>
                <a:spcPts val="3000"/>
              </a:spcBef>
              <a:buFont typeface="Calibri" panose="020F0502020204030204" pitchFamily="34" charset="0"/>
              <a:buChar char="–"/>
            </a:pPr>
            <a:r>
              <a:rPr lang="cs-CZ" altLang="cs-CZ" sz="1900" dirty="0"/>
              <a:t>V</a:t>
            </a:r>
            <a:r>
              <a:rPr lang="en-US" altLang="cs-CZ" sz="1900" dirty="0" err="1"/>
              <a:t>ýzkumné</a:t>
            </a:r>
            <a:r>
              <a:rPr lang="en-US" altLang="cs-CZ" sz="1900" dirty="0"/>
              <a:t> </a:t>
            </a:r>
            <a:r>
              <a:rPr lang="en-US" altLang="cs-CZ" sz="1900" dirty="0" err="1"/>
              <a:t>otázky</a:t>
            </a:r>
            <a:r>
              <a:rPr lang="cs-CZ" altLang="cs-CZ" sz="1900" dirty="0"/>
              <a:t> v kvalitativním výzkumu</a:t>
            </a:r>
            <a:r>
              <a:rPr lang="en-US" altLang="cs-CZ" sz="1900" dirty="0"/>
              <a:t> j</a:t>
            </a:r>
            <a:r>
              <a:rPr lang="cs-CZ" altLang="cs-CZ" sz="1900" dirty="0" err="1"/>
              <a:t>sou</a:t>
            </a:r>
            <a:r>
              <a:rPr lang="cs-CZ" altLang="cs-CZ" sz="1900" dirty="0"/>
              <a:t> „měkčí“ a otevřeně formulované, neptáme se na konkrétní vztahy mezi proměnnými</a:t>
            </a:r>
            <a:r>
              <a:rPr lang="en-US" altLang="cs-CZ" sz="1900" dirty="0"/>
              <a:t>.</a:t>
            </a:r>
            <a:endParaRPr lang="cs-CZ" altLang="cs-CZ" sz="1900" dirty="0"/>
          </a:p>
          <a:p>
            <a:pPr algn="just" eaLnBrk="1" hangingPunct="1">
              <a:spcBef>
                <a:spcPts val="3000"/>
              </a:spcBef>
              <a:buFont typeface="Calibri" panose="020F0502020204030204" pitchFamily="34" charset="0"/>
              <a:buChar char="–"/>
            </a:pPr>
            <a:r>
              <a:rPr lang="cs-CZ" altLang="cs-CZ" sz="1900" dirty="0"/>
              <a:t>Sdělujeme v nich, </a:t>
            </a:r>
            <a:r>
              <a:rPr lang="cs-CZ" altLang="cs-CZ" sz="1900" b="1" dirty="0"/>
              <a:t>co budeme při analýze kvalitativních dat sledovat</a:t>
            </a:r>
            <a:r>
              <a:rPr lang="cs-CZ" altLang="cs-CZ" sz="1900" dirty="0"/>
              <a:t>, na co se zaměříme a co podrobně v širším kontextu  prozkoumáme </a:t>
            </a:r>
            <a:r>
              <a:rPr lang="en-US" altLang="cs-CZ" sz="1900" dirty="0"/>
              <a:t>…</a:t>
            </a:r>
            <a:r>
              <a:rPr lang="cs-CZ" altLang="cs-CZ" sz="1900" dirty="0"/>
              <a:t> PŘÍKLADY:</a:t>
            </a:r>
            <a:endParaRPr lang="cs-CZ" altLang="cs-CZ" sz="1900" u="sng" dirty="0"/>
          </a:p>
          <a:p>
            <a:pPr marL="263525" indent="-263525" algn="just" eaLnBrk="1" hangingPunct="1">
              <a:spcBef>
                <a:spcPts val="3000"/>
              </a:spcBef>
              <a:buFont typeface="Arial" charset="0"/>
              <a:buNone/>
            </a:pPr>
            <a:r>
              <a:rPr lang="cs-CZ" altLang="cs-CZ" sz="1900" i="1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… </a:t>
            </a:r>
            <a:r>
              <a:rPr lang="cs-CZ" altLang="cs-CZ" sz="2000" i="1" dirty="0">
                <a:solidFill>
                  <a:schemeClr val="accent1">
                    <a:lumMod val="75000"/>
                  </a:schemeClr>
                </a:solidFill>
              </a:rPr>
              <a:t>Jaké </a:t>
            </a:r>
            <a:r>
              <a:rPr lang="cs-CZ" altLang="cs-CZ" sz="2000" i="1" u="sng" dirty="0">
                <a:solidFill>
                  <a:schemeClr val="accent1">
                    <a:lumMod val="75000"/>
                  </a:schemeClr>
                </a:solidFill>
              </a:rPr>
              <a:t>negativní okolnosti</a:t>
            </a:r>
            <a:r>
              <a:rPr lang="cs-CZ" altLang="cs-CZ" sz="2000" i="1" dirty="0">
                <a:solidFill>
                  <a:schemeClr val="accent1">
                    <a:lumMod val="75000"/>
                  </a:schemeClr>
                </a:solidFill>
              </a:rPr>
              <a:t> při navazování partnerských (přátelských) vztahů vnímají lidé s PAS?  </a:t>
            </a:r>
          </a:p>
          <a:p>
            <a:pPr marL="354013" indent="-354013" algn="just" eaLnBrk="1" hangingPunct="1">
              <a:spcBef>
                <a:spcPts val="1800"/>
              </a:spcBef>
              <a:buFont typeface="Arial" charset="0"/>
              <a:buNone/>
            </a:pPr>
            <a:r>
              <a:rPr lang="cs-CZ" altLang="cs-CZ" sz="2000" i="1" dirty="0">
                <a:solidFill>
                  <a:schemeClr val="accent1">
                    <a:lumMod val="75000"/>
                  </a:schemeClr>
                </a:solidFill>
              </a:rPr>
              <a:t>...  Jaké </a:t>
            </a:r>
            <a:r>
              <a:rPr lang="cs-CZ" altLang="cs-CZ" sz="2000" i="1" u="sng" dirty="0">
                <a:solidFill>
                  <a:schemeClr val="accent1">
                    <a:lumMod val="75000"/>
                  </a:schemeClr>
                </a:solidFill>
              </a:rPr>
              <a:t>podpůrné okolnosti</a:t>
            </a:r>
            <a:r>
              <a:rPr lang="cs-CZ" altLang="cs-CZ" sz="2000" i="1" dirty="0">
                <a:solidFill>
                  <a:schemeClr val="accent1">
                    <a:lumMod val="75000"/>
                  </a:schemeClr>
                </a:solidFill>
              </a:rPr>
              <a:t> při navazování partnerských (přátelských) vztahů vnímají lidé s PAS? </a:t>
            </a:r>
          </a:p>
          <a:p>
            <a:pPr marL="457200" lvl="1" indent="-274638" eaLnBrk="1" hangingPunct="1">
              <a:spcBef>
                <a:spcPts val="0"/>
              </a:spcBef>
              <a:buNone/>
            </a:pPr>
            <a:r>
              <a:rPr lang="cs-CZ" altLang="cs-CZ" sz="2000" dirty="0"/>
              <a:t>				Jaký počet výzkumných otázek? </a:t>
            </a:r>
          </a:p>
          <a:p>
            <a:pPr lvl="7">
              <a:spcBef>
                <a:spcPts val="1800"/>
              </a:spcBef>
              <a:buFontTx/>
              <a:buChar char="-"/>
            </a:pPr>
            <a:r>
              <a:rPr lang="cs-CZ" altLang="cs-CZ" sz="1900" b="1" dirty="0"/>
              <a:t>2-6 je optimum</a:t>
            </a:r>
            <a:endParaRPr lang="en-US" altLang="cs-CZ" sz="1900" b="1" dirty="0"/>
          </a:p>
          <a:p>
            <a:pPr marL="606425" algn="just" eaLnBrk="1" hangingPunct="1">
              <a:spcBef>
                <a:spcPts val="3000"/>
              </a:spcBef>
              <a:buFontTx/>
              <a:buChar char="-"/>
            </a:pPr>
            <a:endParaRPr lang="cs-CZ" altLang="cs-CZ" sz="20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E1F7D9C6-37CD-4A6D-8A1E-372CC0089BFF}"/>
              </a:ext>
            </a:extLst>
          </p:cNvPr>
          <p:cNvSpPr/>
          <p:nvPr/>
        </p:nvSpPr>
        <p:spPr>
          <a:xfrm>
            <a:off x="611560" y="332135"/>
            <a:ext cx="7920880" cy="86382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9361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>
          <a:xfrm>
            <a:off x="1861481" y="224515"/>
            <a:ext cx="8229600" cy="576324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2400" b="1" dirty="0">
                <a:solidFill>
                  <a:schemeClr val="accent3">
                    <a:lumMod val="50000"/>
                  </a:schemeClr>
                </a:solidFill>
              </a:rPr>
              <a:t>3. Metoda (nástroj) sběru dat </a:t>
            </a:r>
            <a:r>
              <a:rPr lang="cs-CZ" sz="2400" dirty="0">
                <a:solidFill>
                  <a:schemeClr val="accent3">
                    <a:lumMod val="50000"/>
                  </a:schemeClr>
                </a:solidFill>
              </a:rPr>
              <a:t>– </a:t>
            </a:r>
            <a:r>
              <a:rPr lang="en-US" sz="2400" dirty="0" err="1">
                <a:solidFill>
                  <a:schemeClr val="accent3">
                    <a:lumMod val="50000"/>
                  </a:schemeClr>
                </a:solidFill>
              </a:rPr>
              <a:t>stačí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cs-CZ" sz="2400" dirty="0">
                <a:solidFill>
                  <a:schemeClr val="accent3">
                    <a:lumMod val="50000"/>
                  </a:schemeClr>
                </a:solidFill>
              </a:rPr>
              <a:t>stručně</a:t>
            </a:r>
          </a:p>
        </p:txBody>
      </p:sp>
      <p:sp>
        <p:nvSpPr>
          <p:cNvPr id="14339" name="Zástupný symbol pro obsah 2"/>
          <p:cNvSpPr>
            <a:spLocks noGrp="1"/>
          </p:cNvSpPr>
          <p:nvPr>
            <p:ph idx="1"/>
          </p:nvPr>
        </p:nvSpPr>
        <p:spPr>
          <a:xfrm>
            <a:off x="179388" y="620688"/>
            <a:ext cx="8785226" cy="6048400"/>
          </a:xfrm>
        </p:spPr>
        <p:txBody>
          <a:bodyPr>
            <a:normAutofit lnSpcReduction="10000"/>
          </a:bodyPr>
          <a:lstStyle/>
          <a:p>
            <a:pPr marL="0" indent="0" algn="just" eaLnBrk="1" hangingPunct="1">
              <a:buNone/>
              <a:defRPr/>
            </a:pPr>
            <a:r>
              <a:rPr lang="cs-CZ" altLang="cs-CZ" sz="1900" b="1" dirty="0">
                <a:latin typeface="Arial" charset="0"/>
              </a:rPr>
              <a:t> Kvalitativní</a:t>
            </a:r>
            <a:r>
              <a:rPr lang="cs-CZ" altLang="cs-CZ" sz="1900" b="1" dirty="0"/>
              <a:t> metody </a:t>
            </a:r>
            <a:endParaRPr lang="cs-CZ" altLang="cs-CZ" sz="1900" dirty="0"/>
          </a:p>
          <a:p>
            <a:pPr marL="266700" indent="-266700" algn="just">
              <a:spcBef>
                <a:spcPts val="1800"/>
              </a:spcBef>
              <a:buNone/>
              <a:defRPr/>
            </a:pPr>
            <a:r>
              <a:rPr lang="cs-CZ" altLang="cs-CZ" sz="1900" dirty="0"/>
              <a:t> </a:t>
            </a:r>
            <a:r>
              <a:rPr lang="cs-CZ" altLang="cs-CZ" sz="1900" dirty="0">
                <a:latin typeface="Arial" charset="0"/>
              </a:rPr>
              <a:t>	</a:t>
            </a:r>
            <a:r>
              <a:rPr lang="cs-CZ" altLang="cs-CZ" sz="2000" b="1" u="sng" dirty="0">
                <a:solidFill>
                  <a:schemeClr val="accent1">
                    <a:lumMod val="75000"/>
                  </a:schemeClr>
                </a:solidFill>
              </a:rPr>
              <a:t>Rozhovory</a:t>
            </a:r>
            <a:r>
              <a:rPr lang="cs-CZ" altLang="cs-CZ" sz="2000" dirty="0">
                <a:solidFill>
                  <a:schemeClr val="accent1">
                    <a:lumMod val="75000"/>
                  </a:schemeClr>
                </a:solidFill>
              </a:rPr>
              <a:t> – </a:t>
            </a:r>
            <a:r>
              <a:rPr lang="cs-CZ" altLang="cs-CZ" sz="2000" u="sng" dirty="0">
                <a:solidFill>
                  <a:schemeClr val="accent1">
                    <a:lumMod val="75000"/>
                  </a:schemeClr>
                </a:solidFill>
              </a:rPr>
              <a:t>soupis témat</a:t>
            </a:r>
            <a:r>
              <a:rPr lang="cs-CZ" altLang="cs-CZ" sz="2000" dirty="0">
                <a:solidFill>
                  <a:schemeClr val="accent1">
                    <a:lumMod val="75000"/>
                  </a:schemeClr>
                </a:solidFill>
              </a:rPr>
              <a:t> rozhovoru (či hlavních otázek v rozhovoru). </a:t>
            </a:r>
            <a:r>
              <a:rPr lang="cs-CZ" altLang="cs-CZ" sz="2000" dirty="0"/>
              <a:t>P</a:t>
            </a:r>
            <a:r>
              <a:rPr lang="cs-CZ" sz="2000" dirty="0"/>
              <a:t>okud nejde o strukturovaný</a:t>
            </a:r>
            <a:r>
              <a:rPr lang="cs-CZ" sz="2000" baseline="0" dirty="0"/>
              <a:t> rozhovor, nepočítá se s tím, že by dostávali všichni respondenti přesně stejné otázky. Uvádí se proto témata, o kterých se v rozhovoru bude hovořit (případně hlavní otázky). </a:t>
            </a:r>
            <a:endParaRPr lang="cs-CZ" altLang="cs-CZ" sz="2000" dirty="0"/>
          </a:p>
          <a:p>
            <a:pPr marL="266700" indent="-266700" algn="just">
              <a:lnSpc>
                <a:spcPct val="110000"/>
              </a:lnSpc>
              <a:spcBef>
                <a:spcPts val="1200"/>
              </a:spcBef>
              <a:buNone/>
              <a:defRPr/>
            </a:pPr>
            <a:r>
              <a:rPr lang="cs-CZ" altLang="cs-CZ" sz="2000" dirty="0"/>
              <a:t> </a:t>
            </a:r>
            <a:r>
              <a:rPr lang="cs-CZ" altLang="cs-CZ" sz="2000" dirty="0">
                <a:latin typeface="Arial" charset="0"/>
              </a:rPr>
              <a:t>	</a:t>
            </a:r>
            <a:r>
              <a:rPr lang="cs-CZ" altLang="cs-CZ" sz="2000" u="sng" dirty="0">
                <a:solidFill>
                  <a:schemeClr val="accent1">
                    <a:lumMod val="75000"/>
                  </a:schemeClr>
                </a:solidFill>
              </a:rPr>
              <a:t>Způsob </a:t>
            </a:r>
            <a:r>
              <a:rPr lang="cs-CZ" altLang="cs-CZ" sz="2000" b="1" u="sng" dirty="0">
                <a:solidFill>
                  <a:schemeClr val="accent1">
                    <a:lumMod val="75000"/>
                  </a:schemeClr>
                </a:solidFill>
              </a:rPr>
              <a:t>pozorování</a:t>
            </a:r>
            <a:r>
              <a:rPr lang="cs-CZ" altLang="cs-CZ" sz="2000" u="sng" dirty="0">
                <a:solidFill>
                  <a:schemeClr val="accent1">
                    <a:lumMod val="75000"/>
                  </a:schemeClr>
                </a:solidFill>
              </a:rPr>
              <a:t> a jeho zaměření</a:t>
            </a:r>
            <a:r>
              <a:rPr lang="cs-CZ" altLang="cs-CZ" sz="2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altLang="cs-CZ" sz="2000" dirty="0"/>
              <a:t>- </a:t>
            </a:r>
            <a:r>
              <a:rPr lang="cs-CZ" sz="2000" baseline="0" dirty="0"/>
              <a:t>co </a:t>
            </a:r>
            <a:r>
              <a:rPr lang="cs-CZ" sz="2000" dirty="0"/>
              <a:t>a jak má být </a:t>
            </a:r>
            <a:r>
              <a:rPr lang="cs-CZ" sz="2000" baseline="0" dirty="0"/>
              <a:t>pozorováno </a:t>
            </a:r>
            <a:r>
              <a:rPr lang="cs-CZ" altLang="cs-CZ" sz="2000" dirty="0"/>
              <a:t>(u strukturovaného pozorování přikládáme záznamový arch)</a:t>
            </a:r>
          </a:p>
          <a:p>
            <a:pPr marL="266700" indent="-266700" algn="just">
              <a:lnSpc>
                <a:spcPct val="110000"/>
              </a:lnSpc>
              <a:spcBef>
                <a:spcPts val="1200"/>
              </a:spcBef>
              <a:buNone/>
              <a:defRPr/>
            </a:pPr>
            <a:r>
              <a:rPr lang="cs-CZ" altLang="cs-CZ" sz="2000" dirty="0"/>
              <a:t> </a:t>
            </a:r>
            <a:r>
              <a:rPr lang="cs-CZ" altLang="cs-CZ" sz="2000" dirty="0">
                <a:latin typeface="Arial" charset="0"/>
              </a:rPr>
              <a:t>	</a:t>
            </a:r>
            <a:r>
              <a:rPr lang="cs-CZ" sz="2000" b="1" u="sng" baseline="0" dirty="0">
                <a:solidFill>
                  <a:schemeClr val="accent1">
                    <a:lumMod val="75000"/>
                  </a:schemeClr>
                </a:solidFill>
              </a:rPr>
              <a:t>U případových (kazuistických) studií</a:t>
            </a:r>
            <a:r>
              <a:rPr lang="cs-CZ" sz="2000" baseline="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z="2000" baseline="0" dirty="0"/>
              <a:t>se popíší všechny použité nástroje i druh anamnézy a konkrétní oblasti, které jsou anamnesticky sledovány a analyzovány.</a:t>
            </a:r>
          </a:p>
          <a:p>
            <a:pPr marL="266700" indent="0" algn="just">
              <a:lnSpc>
                <a:spcPct val="110000"/>
              </a:lnSpc>
              <a:spcBef>
                <a:spcPts val="1200"/>
              </a:spcBef>
              <a:buNone/>
              <a:defRPr/>
            </a:pPr>
            <a:r>
              <a:rPr lang="cs-CZ" sz="2000" baseline="0" dirty="0"/>
              <a:t>Podobně též např. </a:t>
            </a:r>
            <a:r>
              <a:rPr lang="cs-CZ" sz="2000" b="1" u="sng" baseline="0" dirty="0">
                <a:solidFill>
                  <a:schemeClr val="accent1">
                    <a:lumMod val="75000"/>
                  </a:schemeClr>
                </a:solidFill>
              </a:rPr>
              <a:t>u dalších zkoumaných produktů činnosti</a:t>
            </a:r>
            <a:r>
              <a:rPr lang="cs-CZ" sz="2000" baseline="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z="2000" baseline="0" dirty="0"/>
              <a:t>(znění zadání u volných písemných textů, u kreseb apod.).</a:t>
            </a:r>
          </a:p>
          <a:p>
            <a:pPr marL="514350" indent="-514350" algn="just" eaLnBrk="1" hangingPunct="1">
              <a:spcBef>
                <a:spcPts val="1200"/>
              </a:spcBef>
              <a:buFont typeface="Arial" charset="0"/>
              <a:buNone/>
              <a:defRPr/>
            </a:pPr>
            <a:r>
              <a:rPr lang="cs-CZ" altLang="cs-CZ" sz="2000" b="1" dirty="0">
                <a:solidFill>
                  <a:srgbClr val="C00000"/>
                </a:solidFill>
              </a:rPr>
              <a:t>POZOR: </a:t>
            </a:r>
          </a:p>
          <a:p>
            <a:pPr marL="514350" indent="-514350" algn="just" eaLnBrk="1" hangingPunct="1">
              <a:spcBef>
                <a:spcPts val="1200"/>
              </a:spcBef>
              <a:buFont typeface="Arial" charset="0"/>
              <a:buNone/>
              <a:defRPr/>
            </a:pPr>
            <a:r>
              <a:rPr lang="cs-CZ" altLang="cs-CZ" sz="2000" dirty="0">
                <a:solidFill>
                  <a:srgbClr val="C00000"/>
                </a:solidFill>
              </a:rPr>
              <a:t>VÝZKUMNÉ OTÁZKY </a:t>
            </a:r>
            <a:r>
              <a:rPr lang="cs-CZ" altLang="cs-CZ" sz="2000" u="sng" dirty="0">
                <a:solidFill>
                  <a:srgbClr val="C00000"/>
                </a:solidFill>
              </a:rPr>
              <a:t>NEJSOU</a:t>
            </a:r>
            <a:r>
              <a:rPr lang="cs-CZ" altLang="cs-CZ" sz="2000" dirty="0">
                <a:solidFill>
                  <a:srgbClr val="C00000"/>
                </a:solidFill>
              </a:rPr>
              <a:t> STEJNÉ JAKO OTÁZKY POKLÁDANÉ V ROZHOVORU !!!!</a:t>
            </a:r>
          </a:p>
          <a:p>
            <a:pPr marL="0" indent="0" algn="just" eaLnBrk="1" hangingPunct="1">
              <a:spcBef>
                <a:spcPts val="1200"/>
              </a:spcBef>
              <a:buFont typeface="Arial" charset="0"/>
              <a:buNone/>
              <a:defRPr/>
            </a:pPr>
            <a:r>
              <a:rPr lang="cs-CZ" altLang="cs-CZ" sz="2000" dirty="0"/>
              <a:t>(V rozhovoru se ptáme sofistikovaněji, opatrněji. Většinou ne přímočaře, abychom se vyvarovali sociální </a:t>
            </a:r>
            <a:r>
              <a:rPr lang="cs-CZ" altLang="cs-CZ" sz="2000" dirty="0" err="1"/>
              <a:t>desirabilitě</a:t>
            </a:r>
            <a:r>
              <a:rPr lang="cs-CZ" altLang="cs-CZ" sz="2000" dirty="0"/>
              <a:t>. Ptáme se detailněji, konkrétněji, na zkušenosti, emoce.)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B9A14CFB-B7A4-4EDC-BA7B-89B69A25111D}"/>
              </a:ext>
            </a:extLst>
          </p:cNvPr>
          <p:cNvSpPr/>
          <p:nvPr/>
        </p:nvSpPr>
        <p:spPr>
          <a:xfrm>
            <a:off x="2987949" y="260649"/>
            <a:ext cx="5976664" cy="504056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0865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922338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2400" b="1" dirty="0">
                <a:solidFill>
                  <a:schemeClr val="accent3">
                    <a:lumMod val="50000"/>
                  </a:schemeClr>
                </a:solidFill>
              </a:rPr>
              <a:t>4. </a:t>
            </a:r>
            <a:r>
              <a:rPr lang="cs-CZ" sz="2400" b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Charakteristika zkoumaného souboru</a:t>
            </a:r>
          </a:p>
        </p:txBody>
      </p:sp>
      <p:sp>
        <p:nvSpPr>
          <p:cNvPr id="11267" name="Zástupný symbol pro obsah 2"/>
          <p:cNvSpPr>
            <a:spLocks noGrp="1"/>
          </p:cNvSpPr>
          <p:nvPr>
            <p:ph idx="1"/>
          </p:nvPr>
        </p:nvSpPr>
        <p:spPr>
          <a:xfrm>
            <a:off x="539552" y="1844675"/>
            <a:ext cx="8280920" cy="4321175"/>
          </a:xfrm>
        </p:spPr>
        <p:txBody>
          <a:bodyPr/>
          <a:lstStyle/>
          <a:p>
            <a:pPr algn="just" eaLnBrk="1" hangingPunct="1">
              <a:buFont typeface="Arial" charset="0"/>
              <a:buNone/>
              <a:defRPr/>
            </a:pPr>
            <a:r>
              <a:rPr lang="cs-CZ" altLang="cs-CZ" sz="1900" b="1" dirty="0"/>
              <a:t>Popis souboru</a:t>
            </a:r>
          </a:p>
          <a:p>
            <a:pPr algn="just" eaLnBrk="1" hangingPunct="1">
              <a:buFont typeface="Arial" charset="0"/>
              <a:buNone/>
              <a:defRPr/>
            </a:pPr>
            <a:endParaRPr lang="cs-CZ" altLang="cs-CZ" sz="1900" b="1" dirty="0"/>
          </a:p>
          <a:p>
            <a:pPr algn="just" eaLnBrk="1" hangingPunct="1">
              <a:buFont typeface="Arial" charset="0"/>
              <a:buNone/>
              <a:defRPr/>
            </a:pPr>
            <a:r>
              <a:rPr lang="cs-CZ" altLang="cs-CZ" sz="1900" dirty="0"/>
              <a:t>– Popisujeme </a:t>
            </a:r>
            <a:r>
              <a:rPr lang="cs-CZ" altLang="cs-CZ" sz="1900" u="sng" dirty="0"/>
              <a:t>základní sociodemografické údaje</a:t>
            </a:r>
            <a:r>
              <a:rPr lang="cs-CZ" altLang="cs-CZ" sz="1900" dirty="0"/>
              <a:t> (většinou </a:t>
            </a:r>
            <a:r>
              <a:rPr lang="cs-CZ" altLang="cs-CZ" sz="1900" dirty="0">
                <a:solidFill>
                  <a:srgbClr val="00B050"/>
                </a:solidFill>
              </a:rPr>
              <a:t>pohlaví, věk, vzdělání,  </a:t>
            </a:r>
            <a:r>
              <a:rPr lang="cs-CZ" altLang="cs-CZ" sz="1900" dirty="0"/>
              <a:t>případně </a:t>
            </a:r>
            <a:r>
              <a:rPr lang="cs-CZ" altLang="cs-CZ" sz="1900" dirty="0">
                <a:solidFill>
                  <a:srgbClr val="002060"/>
                </a:solidFill>
              </a:rPr>
              <a:t>lokalitu, etnicitu apod.,</a:t>
            </a:r>
            <a:r>
              <a:rPr lang="cs-CZ" altLang="cs-CZ" sz="1900" dirty="0"/>
              <a:t> pokud je to z hlediska zaměření výzkumu důležité).</a:t>
            </a:r>
          </a:p>
          <a:p>
            <a:pPr algn="just" eaLnBrk="1" hangingPunct="1">
              <a:spcBef>
                <a:spcPts val="3000"/>
              </a:spcBef>
              <a:buFont typeface="Arial" charset="0"/>
              <a:buNone/>
              <a:defRPr/>
            </a:pPr>
            <a:r>
              <a:rPr lang="cs-CZ" altLang="cs-CZ" sz="1900" dirty="0"/>
              <a:t>– To, co v popisu souboru uvedeme, závisí </a:t>
            </a:r>
            <a:r>
              <a:rPr lang="cs-CZ" altLang="cs-CZ" sz="1900" u="sng" dirty="0"/>
              <a:t>na výzkumných otázkách</a:t>
            </a:r>
            <a:r>
              <a:rPr lang="cs-CZ" altLang="cs-CZ" sz="1900" dirty="0"/>
              <a:t> </a:t>
            </a:r>
            <a:r>
              <a:rPr lang="cs-CZ" altLang="cs-CZ" sz="1900" dirty="0">
                <a:solidFill>
                  <a:srgbClr val="00B050"/>
                </a:solidFill>
              </a:rPr>
              <a:t>(např. je nutné uvést i typ a další specifika studované školy, zkoumáme-li školní problematiku apod.)</a:t>
            </a:r>
            <a:r>
              <a:rPr lang="en-US" altLang="cs-CZ" sz="1900" dirty="0"/>
              <a:t>.</a:t>
            </a:r>
            <a:endParaRPr lang="cs-CZ" altLang="cs-CZ" sz="1900" dirty="0"/>
          </a:p>
          <a:p>
            <a:pPr algn="just" eaLnBrk="1" hangingPunct="1">
              <a:spcBef>
                <a:spcPts val="3000"/>
              </a:spcBef>
              <a:buFont typeface="Arial" charset="0"/>
              <a:buNone/>
              <a:defRPr/>
            </a:pPr>
            <a:r>
              <a:rPr lang="cs-CZ" altLang="cs-CZ" sz="1900" dirty="0"/>
              <a:t>- </a:t>
            </a:r>
            <a:r>
              <a:rPr lang="cs-CZ" altLang="cs-CZ" sz="1900" i="1" dirty="0"/>
              <a:t>U kvalitativního výzkumu uvádíme základní informace o jednotlivých respondentech:</a:t>
            </a:r>
          </a:p>
          <a:p>
            <a:pPr eaLnBrk="1" hangingPunct="1">
              <a:buFont typeface="Arial" charset="0"/>
              <a:buNone/>
              <a:defRPr/>
            </a:pPr>
            <a:endParaRPr lang="cs-CZ" altLang="cs-CZ" sz="2000" dirty="0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A72F4A5B-181D-4181-AB65-60BA6C482988}"/>
              </a:ext>
            </a:extLst>
          </p:cNvPr>
          <p:cNvSpPr/>
          <p:nvPr/>
        </p:nvSpPr>
        <p:spPr>
          <a:xfrm>
            <a:off x="1907704" y="764704"/>
            <a:ext cx="5400600" cy="504056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5988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507164" cy="3168352"/>
          </a:xfrm>
        </p:spPr>
        <p:txBody>
          <a:bodyPr>
            <a:normAutofit fontScale="90000"/>
          </a:bodyPr>
          <a:lstStyle/>
          <a:p>
            <a:pPr>
              <a:spcBef>
                <a:spcPts val="1800"/>
              </a:spcBef>
              <a:defRPr/>
            </a:pPr>
            <a:br>
              <a:rPr lang="en-US" sz="2900" b="1" dirty="0"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cs-CZ" altLang="cs-CZ" sz="2700" dirty="0">
                <a:solidFill>
                  <a:schemeClr val="accent3">
                    <a:lumMod val="50000"/>
                  </a:schemeClr>
                </a:solidFill>
              </a:rPr>
              <a:t>Popisné údaje o respondentech </a:t>
            </a:r>
            <a:br>
              <a:rPr lang="cs-CZ" altLang="cs-CZ" sz="2700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cs-CZ" altLang="cs-CZ" sz="2700" dirty="0">
                <a:solidFill>
                  <a:schemeClr val="accent3">
                    <a:lumMod val="50000"/>
                  </a:schemeClr>
                </a:solidFill>
              </a:rPr>
              <a:t>můžeme uvést v podobě textu, </a:t>
            </a:r>
            <a:br>
              <a:rPr lang="cs-CZ" altLang="cs-CZ" sz="2700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cs-CZ" altLang="cs-CZ" sz="2700" dirty="0">
                <a:solidFill>
                  <a:schemeClr val="accent3">
                    <a:lumMod val="50000"/>
                  </a:schemeClr>
                </a:solidFill>
              </a:rPr>
              <a:t>nebo </a:t>
            </a:r>
            <a:r>
              <a:rPr lang="cs-CZ" altLang="cs-CZ" sz="2700" b="1" dirty="0">
                <a:solidFill>
                  <a:schemeClr val="accent3">
                    <a:lumMod val="50000"/>
                  </a:schemeClr>
                </a:solidFill>
              </a:rPr>
              <a:t>v přehledné tabulce</a:t>
            </a:r>
            <a:r>
              <a:rPr lang="en-US" altLang="cs-CZ" sz="2700" b="1" dirty="0">
                <a:solidFill>
                  <a:schemeClr val="accent3">
                    <a:lumMod val="50000"/>
                  </a:schemeClr>
                </a:solidFill>
              </a:rPr>
              <a:t>:</a:t>
            </a:r>
            <a:br>
              <a:rPr lang="en-US" altLang="cs-CZ" sz="2700" b="1" dirty="0">
                <a:solidFill>
                  <a:schemeClr val="accent3">
                    <a:lumMod val="50000"/>
                  </a:schemeClr>
                </a:solidFill>
              </a:rPr>
            </a:br>
            <a:br>
              <a:rPr lang="cs-CZ" altLang="cs-CZ" sz="2200" b="1" dirty="0">
                <a:solidFill>
                  <a:schemeClr val="accent3">
                    <a:lumMod val="50000"/>
                  </a:schemeClr>
                </a:solidFill>
              </a:rPr>
            </a:br>
            <a:br>
              <a:rPr lang="en-US" altLang="cs-CZ" sz="2200" b="1" dirty="0">
                <a:solidFill>
                  <a:srgbClr val="002060"/>
                </a:solidFill>
              </a:rPr>
            </a:br>
            <a:br>
              <a:rPr lang="en-US" sz="2200" b="1" dirty="0"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cs-CZ" sz="2200" b="1" dirty="0"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Tabulka 1 </a:t>
            </a:r>
            <a:br>
              <a:rPr lang="cs-CZ" sz="220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cs-CZ" sz="2200" dirty="0"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Popis respondentů z hlediska jejich věku a dosaženého vzdělání</a:t>
            </a:r>
            <a:br>
              <a:rPr lang="cs-CZ" sz="220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cs-CZ" sz="2200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9675408"/>
              </p:ext>
            </p:extLst>
          </p:nvPr>
        </p:nvGraphicFramePr>
        <p:xfrm>
          <a:off x="1439913" y="3393214"/>
          <a:ext cx="6552454" cy="1934938"/>
        </p:xfrm>
        <a:graphic>
          <a:graphicData uri="http://schemas.openxmlformats.org/drawingml/2006/table">
            <a:tbl>
              <a:tblPr/>
              <a:tblGrid>
                <a:gridCol w="21846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46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832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57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věk</a:t>
                      </a: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vzdělání</a:t>
                      </a: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41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Jiří</a:t>
                      </a: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VŠ</a:t>
                      </a: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41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Dagmar</a:t>
                      </a: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SŠ</a:t>
                      </a: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35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Lucie</a:t>
                      </a: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SOU</a:t>
                      </a: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Nadpis 1"/>
          <p:cNvSpPr txBox="1">
            <a:spLocks/>
          </p:cNvSpPr>
          <p:nvPr/>
        </p:nvSpPr>
        <p:spPr>
          <a:xfrm>
            <a:off x="251520" y="5085183"/>
            <a:ext cx="8795196" cy="1368005"/>
          </a:xfrm>
          <a:prstGeom prst="rect">
            <a:avLst/>
          </a:prstGeom>
        </p:spPr>
        <p:txBody>
          <a:bodyPr anchor="ctr"/>
          <a:lstStyle/>
          <a:p>
            <a:pPr eaLnBrk="0" hangingPunct="0">
              <a:defRPr/>
            </a:pPr>
            <a:endParaRPr lang="cs-CZ" sz="1900" dirty="0"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cs-CZ" sz="1900" dirty="0"/>
              <a:t>Popisovaných charakteristik může být víc – v závislosti na zaměření výzkumných otázek</a:t>
            </a:r>
            <a:r>
              <a:rPr lang="en-US" sz="1900" dirty="0"/>
              <a:t>.</a:t>
            </a:r>
            <a:endParaRPr lang="cs-CZ" sz="1900" dirty="0">
              <a:solidFill>
                <a:srgbClr val="57231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ill Sans MT" pitchFamily="34" charset="-18"/>
            </a:endParaRP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C3425F20-7DB0-454B-9141-22370FBC2F06}"/>
              </a:ext>
            </a:extLst>
          </p:cNvPr>
          <p:cNvSpPr/>
          <p:nvPr/>
        </p:nvSpPr>
        <p:spPr>
          <a:xfrm>
            <a:off x="2020826" y="404812"/>
            <a:ext cx="5256584" cy="1440012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2115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Zástupný symbol pro obsah 2"/>
          <p:cNvSpPr>
            <a:spLocks noGrp="1"/>
          </p:cNvSpPr>
          <p:nvPr>
            <p:ph idx="1"/>
          </p:nvPr>
        </p:nvSpPr>
        <p:spPr>
          <a:xfrm>
            <a:off x="323528" y="1225053"/>
            <a:ext cx="8496943" cy="2708004"/>
          </a:xfrm>
        </p:spPr>
        <p:txBody>
          <a:bodyPr/>
          <a:lstStyle/>
          <a:p>
            <a:pPr marL="268288" indent="-268288" algn="just" eaLnBrk="1" hangingPunct="1">
              <a:spcBef>
                <a:spcPts val="2400"/>
              </a:spcBef>
              <a:buFont typeface="Arial" charset="0"/>
              <a:buNone/>
              <a:defRPr/>
            </a:pPr>
            <a:r>
              <a:rPr lang="cs-CZ" altLang="cs-CZ" sz="2300" dirty="0"/>
              <a:t>– </a:t>
            </a:r>
            <a:r>
              <a:rPr lang="cs-CZ" altLang="cs-CZ" sz="1900" dirty="0"/>
              <a:t>Důležitá je i </a:t>
            </a:r>
            <a:r>
              <a:rPr lang="cs-CZ" altLang="cs-CZ" sz="1900" b="1" u="sng" dirty="0">
                <a:solidFill>
                  <a:schemeClr val="accent3">
                    <a:lumMod val="50000"/>
                  </a:schemeClr>
                </a:solidFill>
              </a:rPr>
              <a:t>zmínka o tom, jak byl soubor vybrán</a:t>
            </a:r>
            <a:r>
              <a:rPr lang="cs-CZ" altLang="cs-CZ" sz="19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cs-CZ" altLang="cs-CZ" sz="1900" dirty="0"/>
              <a:t>(</a:t>
            </a:r>
            <a:r>
              <a:rPr lang="cs-CZ" altLang="cs-CZ" sz="1900" dirty="0">
                <a:solidFill>
                  <a:srgbClr val="00B050"/>
                </a:solidFill>
              </a:rPr>
              <a:t>u kvalitativních dat jde často o </a:t>
            </a:r>
            <a:r>
              <a:rPr lang="cs-CZ" altLang="cs-CZ" sz="1900" b="1" dirty="0">
                <a:solidFill>
                  <a:srgbClr val="00B050"/>
                </a:solidFill>
              </a:rPr>
              <a:t>metodu sněhové koule</a:t>
            </a:r>
            <a:r>
              <a:rPr lang="cs-CZ" altLang="cs-CZ" sz="1900" b="1" dirty="0"/>
              <a:t> </a:t>
            </a:r>
            <a:r>
              <a:rPr lang="cs-CZ" altLang="cs-CZ" sz="1900" dirty="0"/>
              <a:t>apod.). Způsob získání výzkumného vzorku je důležitý, často jde o specifickou populaci </a:t>
            </a:r>
            <a:r>
              <a:rPr lang="cs-CZ" altLang="cs-CZ" sz="1900" dirty="0">
                <a:solidFill>
                  <a:srgbClr val="00B050"/>
                </a:solidFill>
              </a:rPr>
              <a:t>(např. vězni, vojenští kaplani, lidé s určitým onemocněním apod.)</a:t>
            </a:r>
          </a:p>
          <a:p>
            <a:pPr algn="just" eaLnBrk="1" hangingPunct="1">
              <a:spcBef>
                <a:spcPts val="3000"/>
              </a:spcBef>
              <a:buFont typeface="Arial" charset="0"/>
              <a:buNone/>
              <a:defRPr/>
            </a:pPr>
            <a:r>
              <a:rPr lang="cs-CZ" altLang="cs-CZ" sz="1900" dirty="0"/>
              <a:t>	</a:t>
            </a:r>
            <a:r>
              <a:rPr lang="cs-CZ" altLang="cs-CZ" sz="1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</a:t>
            </a:r>
            <a:r>
              <a:rPr lang="cs-CZ" altLang="cs-CZ" sz="19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víme, že </a:t>
            </a:r>
            <a:r>
              <a:rPr lang="cs-CZ" altLang="cs-CZ" sz="1900" i="1" u="sng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nejde o reprezentativní vzorek</a:t>
            </a:r>
            <a:r>
              <a:rPr lang="cs-CZ" altLang="cs-CZ" sz="19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pracujeme „jen“ s jednotkami či desítkami či respondentů)</a:t>
            </a:r>
            <a:r>
              <a:rPr lang="cs-CZ" altLang="cs-CZ" sz="1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– to je pak nutné mít na zřeteli při interpretaci a při popisu limitů našeho výzkumu.</a:t>
            </a:r>
          </a:p>
          <a:p>
            <a:pPr marL="354013" indent="-354013" algn="just" eaLnBrk="1" hangingPunct="1">
              <a:spcBef>
                <a:spcPts val="2400"/>
              </a:spcBef>
              <a:buFont typeface="Arial" charset="0"/>
              <a:buNone/>
              <a:defRPr/>
            </a:pPr>
            <a:endParaRPr lang="cs-CZ" altLang="cs-CZ" sz="1900" dirty="0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136CE58D-8FA1-4763-9BDA-7204574991ED}"/>
              </a:ext>
            </a:extLst>
          </p:cNvPr>
          <p:cNvSpPr/>
          <p:nvPr/>
        </p:nvSpPr>
        <p:spPr>
          <a:xfrm>
            <a:off x="1871700" y="404664"/>
            <a:ext cx="5400600" cy="581745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005AD27-35B2-4F26-AA2D-855C7264B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43710"/>
            <a:ext cx="8229600" cy="922338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2400" b="1" dirty="0">
                <a:solidFill>
                  <a:schemeClr val="accent3">
                    <a:lumMod val="50000"/>
                  </a:schemeClr>
                </a:solidFill>
              </a:rPr>
              <a:t>4. </a:t>
            </a:r>
            <a:r>
              <a:rPr lang="cs-CZ" sz="2400" b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Charakteristika zkoumaného souboru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E41D87BF-AC5B-40FE-8CD8-54AB66A8BF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231" y="3933057"/>
            <a:ext cx="4735536" cy="2769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18904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2831</TotalTime>
  <Words>2520</Words>
  <Application>Microsoft Office PowerPoint</Application>
  <PresentationFormat>Předvádění na obrazovce (4:3)</PresentationFormat>
  <Paragraphs>198</Paragraphs>
  <Slides>15</Slides>
  <Notes>11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2" baseType="lpstr">
      <vt:lpstr>Arial</vt:lpstr>
      <vt:lpstr>Calibri</vt:lpstr>
      <vt:lpstr>Courier New</vt:lpstr>
      <vt:lpstr>Gill Sans MT</vt:lpstr>
      <vt:lpstr>Symbol</vt:lpstr>
      <vt:lpstr>Times New Roman</vt:lpstr>
      <vt:lpstr>Motiv systému Office</vt:lpstr>
      <vt:lpstr>Struktura praktické části bakalářské (diplomové) práce</vt:lpstr>
      <vt:lpstr>Prezentace aplikace PowerPoint</vt:lpstr>
      <vt:lpstr>Kvalitativní výzkum - SPECIFIKA</vt:lpstr>
      <vt:lpstr>1. Cíl výzkumu – stačí 1 odstavec</vt:lpstr>
      <vt:lpstr>2. V případě kvalitativních výzkumů používáme (místo hypotéz)  výzkumné otázky</vt:lpstr>
      <vt:lpstr>3. Metoda (nástroj) sběru dat – stačí stručně</vt:lpstr>
      <vt:lpstr>4. Charakteristika zkoumaného souboru</vt:lpstr>
      <vt:lpstr> Popisné údaje o respondentech  můžeme uvést v podobě textu,  nebo v přehledné tabulce:    Tabulka 1  Popis respondentů z hlediska jejich věku a dosaženého vzdělání </vt:lpstr>
      <vt:lpstr>4. Charakteristika zkoumaného souboru</vt:lpstr>
      <vt:lpstr>5. Způsob sběru dat</vt:lpstr>
      <vt:lpstr>6.  Metoda vyhodnocení dat:</vt:lpstr>
      <vt:lpstr>7.  Etické hledisko (2 odstavce – 1 strana):</vt:lpstr>
      <vt:lpstr>9. Diskuse</vt:lpstr>
      <vt:lpstr>Prezentace aplikace PowerPoint</vt:lpstr>
      <vt:lpstr>Prezentace aplikace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praktické části diplomové (bakalářské) práce</dc:title>
  <dc:creator>user</dc:creator>
  <cp:lastModifiedBy>Pavlína Janošová</cp:lastModifiedBy>
  <cp:revision>170</cp:revision>
  <dcterms:created xsi:type="dcterms:W3CDTF">2020-03-23T14:47:33Z</dcterms:created>
  <dcterms:modified xsi:type="dcterms:W3CDTF">2026-04-11T17:43:14Z</dcterms:modified>
</cp:coreProperties>
</file>