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6" r:id="rId2"/>
    <p:sldId id="271" r:id="rId3"/>
    <p:sldId id="278" r:id="rId4"/>
    <p:sldId id="652" r:id="rId5"/>
    <p:sldId id="276" r:id="rId6"/>
    <p:sldId id="318" r:id="rId7"/>
    <p:sldId id="277" r:id="rId8"/>
    <p:sldId id="280" r:id="rId9"/>
    <p:sldId id="592" r:id="rId10"/>
    <p:sldId id="270" r:id="rId11"/>
    <p:sldId id="629" r:id="rId12"/>
    <p:sldId id="632" r:id="rId13"/>
    <p:sldId id="635" r:id="rId14"/>
    <p:sldId id="634" r:id="rId15"/>
    <p:sldId id="259" r:id="rId16"/>
    <p:sldId id="315" r:id="rId17"/>
    <p:sldId id="673" r:id="rId18"/>
    <p:sldId id="284" r:id="rId19"/>
    <p:sldId id="285" r:id="rId20"/>
    <p:sldId id="313" r:id="rId21"/>
    <p:sldId id="311" r:id="rId22"/>
    <p:sldId id="650" r:id="rId23"/>
    <p:sldId id="302" r:id="rId24"/>
    <p:sldId id="665" r:id="rId25"/>
    <p:sldId id="637" r:id="rId26"/>
    <p:sldId id="269" r:id="rId27"/>
    <p:sldId id="668" r:id="rId28"/>
    <p:sldId id="667" r:id="rId29"/>
    <p:sldId id="303" r:id="rId30"/>
    <p:sldId id="639" r:id="rId31"/>
    <p:sldId id="643" r:id="rId32"/>
    <p:sldId id="641" r:id="rId33"/>
    <p:sldId id="642" r:id="rId34"/>
    <p:sldId id="640" r:id="rId35"/>
    <p:sldId id="654" r:id="rId36"/>
    <p:sldId id="670" r:id="rId37"/>
    <p:sldId id="655" r:id="rId38"/>
    <p:sldId id="659" r:id="rId39"/>
    <p:sldId id="646" r:id="rId40"/>
    <p:sldId id="644" r:id="rId41"/>
    <p:sldId id="645" r:id="rId42"/>
    <p:sldId id="307" r:id="rId43"/>
    <p:sldId id="287" r:id="rId44"/>
    <p:sldId id="291" r:id="rId45"/>
    <p:sldId id="300" r:id="rId46"/>
    <p:sldId id="666" r:id="rId47"/>
    <p:sldId id="306" r:id="rId48"/>
    <p:sldId id="656" r:id="rId49"/>
    <p:sldId id="305" r:id="rId50"/>
    <p:sldId id="657" r:id="rId51"/>
    <p:sldId id="293" r:id="rId52"/>
    <p:sldId id="669" r:id="rId53"/>
    <p:sldId id="671" r:id="rId54"/>
    <p:sldId id="672" r:id="rId55"/>
    <p:sldId id="662" r:id="rId56"/>
    <p:sldId id="297" r:id="rId57"/>
    <p:sldId id="314" r:id="rId58"/>
    <p:sldId id="651" r:id="rId59"/>
    <p:sldId id="309" r:id="rId60"/>
    <p:sldId id="298" r:id="rId61"/>
    <p:sldId id="316" r:id="rId62"/>
    <p:sldId id="661" r:id="rId63"/>
    <p:sldId id="664" r:id="rId64"/>
    <p:sldId id="636" r:id="rId65"/>
    <p:sldId id="317" r:id="rId66"/>
    <p:sldId id="663" r:id="rId67"/>
    <p:sldId id="647" r:id="rId68"/>
    <p:sldId id="648" r:id="rId69"/>
  </p:sldIdLst>
  <p:sldSz cx="9144000" cy="6858000" type="screen4x3"/>
  <p:notesSz cx="6797675" cy="9926638"/>
  <p:defaultTextStyle>
    <a:defPPr>
      <a:defRPr lang="cs-CZ"/>
    </a:defPPr>
    <a:lvl1pPr algn="l" rtl="0" fontAlgn="base">
      <a:spcBef>
        <a:spcPct val="20000"/>
      </a:spcBef>
      <a:spcAft>
        <a:spcPct val="0"/>
      </a:spcAft>
      <a:buChar char="•"/>
      <a:defRPr kern="1200">
        <a:solidFill>
          <a:schemeClr val="tx1"/>
        </a:solidFill>
        <a:latin typeface="Franklin Gothic Book" panose="020B0503020102020204" pitchFamily="34" charset="0"/>
        <a:ea typeface="+mn-ea"/>
        <a:cs typeface="+mn-cs"/>
      </a:defRPr>
    </a:lvl1pPr>
    <a:lvl2pPr marL="457200" algn="l" rtl="0" fontAlgn="base">
      <a:spcBef>
        <a:spcPct val="20000"/>
      </a:spcBef>
      <a:spcAft>
        <a:spcPct val="0"/>
      </a:spcAft>
      <a:buChar char="•"/>
      <a:defRPr kern="1200">
        <a:solidFill>
          <a:schemeClr val="tx1"/>
        </a:solidFill>
        <a:latin typeface="Franklin Gothic Book" panose="020B0503020102020204" pitchFamily="34" charset="0"/>
        <a:ea typeface="+mn-ea"/>
        <a:cs typeface="+mn-cs"/>
      </a:defRPr>
    </a:lvl2pPr>
    <a:lvl3pPr marL="914400" algn="l" rtl="0" fontAlgn="base">
      <a:spcBef>
        <a:spcPct val="20000"/>
      </a:spcBef>
      <a:spcAft>
        <a:spcPct val="0"/>
      </a:spcAft>
      <a:buChar char="•"/>
      <a:defRPr kern="1200">
        <a:solidFill>
          <a:schemeClr val="tx1"/>
        </a:solidFill>
        <a:latin typeface="Franklin Gothic Book" panose="020B0503020102020204" pitchFamily="34" charset="0"/>
        <a:ea typeface="+mn-ea"/>
        <a:cs typeface="+mn-cs"/>
      </a:defRPr>
    </a:lvl3pPr>
    <a:lvl4pPr marL="1371600" algn="l" rtl="0" fontAlgn="base">
      <a:spcBef>
        <a:spcPct val="20000"/>
      </a:spcBef>
      <a:spcAft>
        <a:spcPct val="0"/>
      </a:spcAft>
      <a:buChar char="•"/>
      <a:defRPr kern="1200">
        <a:solidFill>
          <a:schemeClr val="tx1"/>
        </a:solidFill>
        <a:latin typeface="Franklin Gothic Book" panose="020B0503020102020204" pitchFamily="34" charset="0"/>
        <a:ea typeface="+mn-ea"/>
        <a:cs typeface="+mn-cs"/>
      </a:defRPr>
    </a:lvl4pPr>
    <a:lvl5pPr marL="1828800" algn="l" rtl="0" fontAlgn="base">
      <a:spcBef>
        <a:spcPct val="20000"/>
      </a:spcBef>
      <a:spcAft>
        <a:spcPct val="0"/>
      </a:spcAft>
      <a:buChar char="•"/>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vatava Janoušková" initials="SJ" lastIdx="1" clrIdx="0">
    <p:extLst/>
  </p:cmAuthor>
  <p:cmAuthor id="2" name="Tomáš" initials="T" lastIdx="1" clrIdx="1">
    <p:extLst>
      <p:ext uri="{19B8F6BF-5375-455C-9EA6-DF929625EA0E}">
        <p15:presenceInfo xmlns:p15="http://schemas.microsoft.com/office/powerpoint/2012/main" userId="1304c5fed55ea0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3D0"/>
    <a:srgbClr val="FFFFCC"/>
    <a:srgbClr val="B7ECFF"/>
    <a:srgbClr val="D3DFDA"/>
    <a:srgbClr val="FDF8B9"/>
    <a:srgbClr val="A0BAAF"/>
    <a:srgbClr val="F8A49E"/>
    <a:srgbClr val="B8C4FE"/>
    <a:srgbClr val="E1D7D5"/>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29" autoAdjust="0"/>
    <p:restoredTop sz="93630" autoAdjust="0"/>
  </p:normalViewPr>
  <p:slideViewPr>
    <p:cSldViewPr>
      <p:cViewPr varScale="1">
        <p:scale>
          <a:sx n="59" d="100"/>
          <a:sy n="59" d="100"/>
        </p:scale>
        <p:origin x="756" y="44"/>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panose="020B0604020202020204" pitchFamily="34" charset="0"/>
              </a:defRPr>
            </a:lvl1pPr>
          </a:lstStyle>
          <a:p>
            <a:endParaRPr lang="cs-CZ" altLang="cs-CZ"/>
          </a:p>
        </p:txBody>
      </p:sp>
      <p:sp>
        <p:nvSpPr>
          <p:cNvPr id="3075" name="Rectangle 3"/>
          <p:cNvSpPr>
            <a:spLocks noGrp="1" noChangeArrowheads="1"/>
          </p:cNvSpPr>
          <p:nvPr>
            <p:ph type="dt" sz="quarter"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panose="020B0604020202020204" pitchFamily="34" charset="0"/>
              </a:defRPr>
            </a:lvl1pPr>
          </a:lstStyle>
          <a:p>
            <a:endParaRPr lang="cs-CZ" altLang="cs-CZ"/>
          </a:p>
        </p:txBody>
      </p:sp>
      <p:sp>
        <p:nvSpPr>
          <p:cNvPr id="3076" name="Rectangle 4"/>
          <p:cNvSpPr>
            <a:spLocks noGrp="1" noChangeArrowheads="1"/>
          </p:cNvSpPr>
          <p:nvPr>
            <p:ph type="ftr" sz="quarter" idx="2"/>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panose="020B0604020202020204" pitchFamily="34" charset="0"/>
              </a:defRPr>
            </a:lvl1pPr>
          </a:lstStyle>
          <a:p>
            <a:endParaRPr lang="cs-CZ" altLang="cs-CZ"/>
          </a:p>
        </p:txBody>
      </p:sp>
      <p:sp>
        <p:nvSpPr>
          <p:cNvPr id="3077" name="Rectangle 5"/>
          <p:cNvSpPr>
            <a:spLocks noGrp="1" noChangeArrowheads="1"/>
          </p:cNvSpPr>
          <p:nvPr>
            <p:ph type="sldNum" sz="quarter" idx="3"/>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Arial" panose="020B0604020202020204" pitchFamily="34" charset="0"/>
              </a:defRPr>
            </a:lvl1pPr>
          </a:lstStyle>
          <a:p>
            <a:fld id="{910F2768-A7A8-40D4-A4CC-740BFC743183}" type="slidenum">
              <a:rPr lang="cs-CZ" altLang="cs-CZ"/>
              <a:pPr/>
              <a:t>‹#›</a:t>
            </a:fld>
            <a:endParaRPr lang="cs-CZ" altLang="cs-CZ"/>
          </a:p>
        </p:txBody>
      </p:sp>
    </p:spTree>
    <p:extLst>
      <p:ext uri="{BB962C8B-B14F-4D97-AF65-F5344CB8AC3E}">
        <p14:creationId xmlns:p14="http://schemas.microsoft.com/office/powerpoint/2010/main" val="1259669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panose="020B0604020202020204" pitchFamily="34" charset="0"/>
              </a:defRPr>
            </a:lvl1pPr>
          </a:lstStyle>
          <a:p>
            <a:endParaRPr lang="cs-CZ" altLang="cs-CZ"/>
          </a:p>
        </p:txBody>
      </p:sp>
      <p:sp>
        <p:nvSpPr>
          <p:cNvPr id="18435"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panose="020B0604020202020204" pitchFamily="34" charset="0"/>
              </a:defRPr>
            </a:lvl1pPr>
          </a:lstStyle>
          <a:p>
            <a:endParaRPr lang="cs-CZ" altLang="cs-CZ"/>
          </a:p>
        </p:txBody>
      </p:sp>
      <p:sp>
        <p:nvSpPr>
          <p:cNvPr id="1843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8438"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panose="020B0604020202020204" pitchFamily="34" charset="0"/>
              </a:defRPr>
            </a:lvl1pPr>
          </a:lstStyle>
          <a:p>
            <a:endParaRPr lang="cs-CZ" altLang="cs-CZ"/>
          </a:p>
        </p:txBody>
      </p:sp>
      <p:sp>
        <p:nvSpPr>
          <p:cNvPr id="18439"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Arial" panose="020B0604020202020204" pitchFamily="34" charset="0"/>
              </a:defRPr>
            </a:lvl1pPr>
          </a:lstStyle>
          <a:p>
            <a:fld id="{138DAC3F-414A-4CD6-914E-23B6FC248704}" type="slidenum">
              <a:rPr lang="cs-CZ" altLang="cs-CZ"/>
              <a:pPr/>
              <a:t>‹#›</a:t>
            </a:fld>
            <a:endParaRPr lang="cs-CZ" altLang="cs-CZ"/>
          </a:p>
        </p:txBody>
      </p:sp>
    </p:spTree>
    <p:extLst>
      <p:ext uri="{BB962C8B-B14F-4D97-AF65-F5344CB8AC3E}">
        <p14:creationId xmlns:p14="http://schemas.microsoft.com/office/powerpoint/2010/main" val="9117051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38DAC3F-414A-4CD6-914E-23B6FC248704}" type="slidenum">
              <a:rPr lang="cs-CZ" altLang="cs-CZ" smtClean="0"/>
              <a:pPr/>
              <a:t>51</a:t>
            </a:fld>
            <a:endParaRPr lang="cs-CZ" altLang="cs-CZ"/>
          </a:p>
        </p:txBody>
      </p:sp>
    </p:spTree>
    <p:extLst>
      <p:ext uri="{BB962C8B-B14F-4D97-AF65-F5344CB8AC3E}">
        <p14:creationId xmlns:p14="http://schemas.microsoft.com/office/powerpoint/2010/main" val="308791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38DAC3F-414A-4CD6-914E-23B6FC248704}" type="slidenum">
              <a:rPr lang="cs-CZ" altLang="cs-CZ" smtClean="0"/>
              <a:pPr/>
              <a:t>57</a:t>
            </a:fld>
            <a:endParaRPr lang="cs-CZ" altLang="cs-CZ"/>
          </a:p>
        </p:txBody>
      </p:sp>
    </p:spTree>
    <p:extLst>
      <p:ext uri="{BB962C8B-B14F-4D97-AF65-F5344CB8AC3E}">
        <p14:creationId xmlns:p14="http://schemas.microsoft.com/office/powerpoint/2010/main" val="425021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38DAC3F-414A-4CD6-914E-23B6FC248704}" type="slidenum">
              <a:rPr lang="cs-CZ" altLang="cs-CZ" smtClean="0"/>
              <a:pPr/>
              <a:t>58</a:t>
            </a:fld>
            <a:endParaRPr lang="cs-CZ" altLang="cs-CZ"/>
          </a:p>
        </p:txBody>
      </p:sp>
    </p:spTree>
    <p:extLst>
      <p:ext uri="{BB962C8B-B14F-4D97-AF65-F5344CB8AC3E}">
        <p14:creationId xmlns:p14="http://schemas.microsoft.com/office/powerpoint/2010/main" val="2187248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38DAC3F-414A-4CD6-914E-23B6FC248704}" type="slidenum">
              <a:rPr lang="cs-CZ" altLang="cs-CZ" smtClean="0"/>
              <a:pPr/>
              <a:t>60</a:t>
            </a:fld>
            <a:endParaRPr lang="cs-CZ" altLang="cs-CZ"/>
          </a:p>
        </p:txBody>
      </p:sp>
    </p:spTree>
    <p:extLst>
      <p:ext uri="{BB962C8B-B14F-4D97-AF65-F5344CB8AC3E}">
        <p14:creationId xmlns:p14="http://schemas.microsoft.com/office/powerpoint/2010/main" val="1893451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916238" y="1700213"/>
            <a:ext cx="5903912" cy="1470025"/>
          </a:xfrm>
        </p:spPr>
        <p:txBody>
          <a:bodyPr lIns="162000"/>
          <a:lstStyle>
            <a:lvl1pPr>
              <a:defRPr/>
            </a:lvl1pPr>
          </a:lstStyle>
          <a:p>
            <a:pPr lvl="0"/>
            <a:r>
              <a:rPr lang="cs-CZ" altLang="cs-CZ" noProof="0"/>
              <a:t>Kliknutím lze upravit styl.</a:t>
            </a:r>
          </a:p>
        </p:txBody>
      </p:sp>
      <p:sp>
        <p:nvSpPr>
          <p:cNvPr id="16387" name="Rectangle 3"/>
          <p:cNvSpPr>
            <a:spLocks noGrp="1" noChangeArrowheads="1"/>
          </p:cNvSpPr>
          <p:nvPr>
            <p:ph type="subTitle" idx="1"/>
          </p:nvPr>
        </p:nvSpPr>
        <p:spPr>
          <a:xfrm>
            <a:off x="2916238" y="3716338"/>
            <a:ext cx="5903912" cy="2089150"/>
          </a:xfrm>
          <a:noFill/>
          <a:ln w="9525">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lstStyle>
            <a:lvl1pPr marL="0" indent="0">
              <a:defRPr sz="2000"/>
            </a:lvl1pPr>
          </a:lstStyle>
          <a:p>
            <a:pPr lvl="0"/>
            <a:r>
              <a:rPr lang="cs-CZ" altLang="cs-CZ" noProof="0"/>
              <a:t>Kliknutím lze upravit styl předlohy.</a:t>
            </a:r>
          </a:p>
        </p:txBody>
      </p:sp>
      <p:sp>
        <p:nvSpPr>
          <p:cNvPr id="16388" name="Rectangle 4"/>
          <p:cNvSpPr>
            <a:spLocks noGrp="1" noChangeArrowheads="1"/>
          </p:cNvSpPr>
          <p:nvPr>
            <p:ph type="dt" sz="half" idx="2"/>
          </p:nvPr>
        </p:nvSpPr>
        <p:spPr>
          <a:xfrm>
            <a:off x="2627313" y="6245225"/>
            <a:ext cx="1584325" cy="476250"/>
          </a:xfrm>
        </p:spPr>
        <p:txBody>
          <a:bodyPr/>
          <a:lstStyle>
            <a:lvl1pPr>
              <a:defRPr sz="1300"/>
            </a:lvl1pPr>
          </a:lstStyle>
          <a:p>
            <a:endParaRPr lang="cs-CZ" altLang="cs-CZ"/>
          </a:p>
        </p:txBody>
      </p:sp>
      <p:sp>
        <p:nvSpPr>
          <p:cNvPr id="16389" name="Rectangle 5"/>
          <p:cNvSpPr>
            <a:spLocks noGrp="1" noChangeArrowheads="1"/>
          </p:cNvSpPr>
          <p:nvPr>
            <p:ph type="sldNum" sz="quarter" idx="4"/>
          </p:nvPr>
        </p:nvSpPr>
        <p:spPr>
          <a:xfrm>
            <a:off x="7370763" y="6245225"/>
            <a:ext cx="1377950" cy="476250"/>
          </a:xfrm>
        </p:spPr>
        <p:txBody>
          <a:bodyPr/>
          <a:lstStyle>
            <a:lvl1pPr>
              <a:defRPr sz="1300"/>
            </a:lvl1pPr>
          </a:lstStyle>
          <a:p>
            <a:fld id="{91B20952-9399-4591-9317-36223B381C16}" type="slidenum">
              <a:rPr lang="cs-CZ" altLang="cs-CZ"/>
              <a:pPr/>
              <a:t>‹#›</a:t>
            </a:fld>
            <a:endParaRPr lang="cs-CZ" altLang="cs-CZ"/>
          </a:p>
        </p:txBody>
      </p:sp>
      <p:pic>
        <p:nvPicPr>
          <p:cNvPr id="16390" name="Picture 6" descr="1st_page_leva_li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9450"/>
            <a:ext cx="2386013"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9"/>
          <p:cNvSpPr>
            <a:spLocks noChangeArrowheads="1"/>
          </p:cNvSpPr>
          <p:nvPr/>
        </p:nvSpPr>
        <p:spPr bwMode="auto">
          <a:xfrm>
            <a:off x="2771775" y="0"/>
            <a:ext cx="6372225" cy="260350"/>
          </a:xfrm>
          <a:prstGeom prst="rect">
            <a:avLst/>
          </a:prstGeom>
          <a:solidFill>
            <a:srgbClr val="D4E2DA"/>
          </a:solidFill>
          <a:ln w="19050" algn="ctr">
            <a:solidFill>
              <a:srgbClr val="99B9A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394" name="Rectangle 10"/>
          <p:cNvSpPr>
            <a:spLocks noGrp="1" noChangeArrowheads="1"/>
          </p:cNvSpPr>
          <p:nvPr>
            <p:ph type="ftr" sz="quarter" idx="3"/>
          </p:nvPr>
        </p:nvSpPr>
        <p:spPr>
          <a:xfrm>
            <a:off x="4340225" y="6237288"/>
            <a:ext cx="2895600" cy="476250"/>
          </a:xfrm>
        </p:spPr>
        <p:txBody>
          <a:bodyPr/>
          <a:lstStyle>
            <a:lvl1pPr>
              <a:defRPr sz="1300"/>
            </a:lvl1pPr>
          </a:lstStyle>
          <a:p>
            <a:endParaRPr lang="cs-CZ" alt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číslo snímku 4"/>
          <p:cNvSpPr>
            <a:spLocks noGrp="1"/>
          </p:cNvSpPr>
          <p:nvPr>
            <p:ph type="sldNum" sz="quarter" idx="11"/>
          </p:nvPr>
        </p:nvSpPr>
        <p:spPr/>
        <p:txBody>
          <a:bodyPr/>
          <a:lstStyle>
            <a:lvl1pPr>
              <a:defRPr/>
            </a:lvl1pPr>
          </a:lstStyle>
          <a:p>
            <a:fld id="{7E1B81BF-C677-454C-8004-37339853EADC}" type="slidenum">
              <a:rPr lang="cs-CZ" altLang="cs-CZ"/>
              <a:pPr/>
              <a:t>‹#›</a:t>
            </a:fld>
            <a:endParaRPr lang="cs-CZ" altLang="cs-CZ"/>
          </a:p>
        </p:txBody>
      </p:sp>
      <p:sp>
        <p:nvSpPr>
          <p:cNvPr id="6" name="Zástupný symbol pro zápatí 5"/>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91312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319838" y="404813"/>
            <a:ext cx="1925637" cy="518477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539750" y="404813"/>
            <a:ext cx="5627688" cy="518477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číslo snímku 4"/>
          <p:cNvSpPr>
            <a:spLocks noGrp="1"/>
          </p:cNvSpPr>
          <p:nvPr>
            <p:ph type="sldNum" sz="quarter" idx="11"/>
          </p:nvPr>
        </p:nvSpPr>
        <p:spPr/>
        <p:txBody>
          <a:bodyPr/>
          <a:lstStyle>
            <a:lvl1pPr>
              <a:defRPr/>
            </a:lvl1pPr>
          </a:lstStyle>
          <a:p>
            <a:fld id="{8E947B75-7E90-4474-8159-57D206550539}" type="slidenum">
              <a:rPr lang="cs-CZ" altLang="cs-CZ"/>
              <a:pPr/>
              <a:t>‹#›</a:t>
            </a:fld>
            <a:endParaRPr lang="cs-CZ" altLang="cs-CZ"/>
          </a:p>
        </p:txBody>
      </p:sp>
      <p:sp>
        <p:nvSpPr>
          <p:cNvPr id="6" name="Zástupný symbol pro zápatí 5"/>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193786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číslo snímku 4"/>
          <p:cNvSpPr>
            <a:spLocks noGrp="1"/>
          </p:cNvSpPr>
          <p:nvPr>
            <p:ph type="sldNum" sz="quarter" idx="11"/>
          </p:nvPr>
        </p:nvSpPr>
        <p:spPr/>
        <p:txBody>
          <a:bodyPr/>
          <a:lstStyle>
            <a:lvl1pPr>
              <a:defRPr/>
            </a:lvl1pPr>
          </a:lstStyle>
          <a:p>
            <a:fld id="{435ACF25-BA31-4D76-8FC7-9D4A7D20DF93}" type="slidenum">
              <a:rPr lang="cs-CZ" altLang="cs-CZ"/>
              <a:pPr/>
              <a:t>‹#›</a:t>
            </a:fld>
            <a:endParaRPr lang="cs-CZ" altLang="cs-CZ"/>
          </a:p>
        </p:txBody>
      </p:sp>
      <p:sp>
        <p:nvSpPr>
          <p:cNvPr id="6" name="Zástupný symbol pro zápatí 5"/>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391625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číslo snímku 4"/>
          <p:cNvSpPr>
            <a:spLocks noGrp="1"/>
          </p:cNvSpPr>
          <p:nvPr>
            <p:ph type="sldNum" sz="quarter" idx="11"/>
          </p:nvPr>
        </p:nvSpPr>
        <p:spPr/>
        <p:txBody>
          <a:bodyPr/>
          <a:lstStyle>
            <a:lvl1pPr>
              <a:defRPr/>
            </a:lvl1pPr>
          </a:lstStyle>
          <a:p>
            <a:fld id="{D18EE5C3-08CA-4F79-B38D-4811C964A361}" type="slidenum">
              <a:rPr lang="cs-CZ" altLang="cs-CZ"/>
              <a:pPr/>
              <a:t>‹#›</a:t>
            </a:fld>
            <a:endParaRPr lang="cs-CZ" altLang="cs-CZ"/>
          </a:p>
        </p:txBody>
      </p:sp>
      <p:sp>
        <p:nvSpPr>
          <p:cNvPr id="6" name="Zástupný symbol pro zápatí 5"/>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66249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1116013" y="1773238"/>
            <a:ext cx="3487737" cy="381635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756150" y="1773238"/>
            <a:ext cx="3489325" cy="381635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číslo snímku 5"/>
          <p:cNvSpPr>
            <a:spLocks noGrp="1"/>
          </p:cNvSpPr>
          <p:nvPr>
            <p:ph type="sldNum" sz="quarter" idx="11"/>
          </p:nvPr>
        </p:nvSpPr>
        <p:spPr/>
        <p:txBody>
          <a:bodyPr/>
          <a:lstStyle>
            <a:lvl1pPr>
              <a:defRPr/>
            </a:lvl1pPr>
          </a:lstStyle>
          <a:p>
            <a:fld id="{0D0EC43D-987C-4ABA-8DBE-C5BC4DE1FCFB}" type="slidenum">
              <a:rPr lang="cs-CZ" altLang="cs-CZ"/>
              <a:pPr/>
              <a:t>‹#›</a:t>
            </a:fld>
            <a:endParaRPr lang="cs-CZ" altLang="cs-CZ"/>
          </a:p>
        </p:txBody>
      </p:sp>
      <p:sp>
        <p:nvSpPr>
          <p:cNvPr id="7" name="Zástupný symbol pro zápatí 6"/>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332276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vl1pPr>
          </a:lstStyle>
          <a:p>
            <a:endParaRPr lang="cs-CZ" altLang="cs-CZ"/>
          </a:p>
        </p:txBody>
      </p:sp>
      <p:sp>
        <p:nvSpPr>
          <p:cNvPr id="8" name="Zástupný symbol pro číslo snímku 7"/>
          <p:cNvSpPr>
            <a:spLocks noGrp="1"/>
          </p:cNvSpPr>
          <p:nvPr>
            <p:ph type="sldNum" sz="quarter" idx="11"/>
          </p:nvPr>
        </p:nvSpPr>
        <p:spPr/>
        <p:txBody>
          <a:bodyPr/>
          <a:lstStyle>
            <a:lvl1pPr>
              <a:defRPr/>
            </a:lvl1pPr>
          </a:lstStyle>
          <a:p>
            <a:fld id="{B9802631-D3F7-4034-8B97-541B1EC9A7FE}" type="slidenum">
              <a:rPr lang="cs-CZ" altLang="cs-CZ"/>
              <a:pPr/>
              <a:t>‹#›</a:t>
            </a:fld>
            <a:endParaRPr lang="cs-CZ" altLang="cs-CZ"/>
          </a:p>
        </p:txBody>
      </p:sp>
      <p:sp>
        <p:nvSpPr>
          <p:cNvPr id="9" name="Zástupný symbol pro zápatí 8"/>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278681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a:defRPr/>
            </a:lvl1pPr>
          </a:lstStyle>
          <a:p>
            <a:endParaRPr lang="cs-CZ" altLang="cs-CZ"/>
          </a:p>
        </p:txBody>
      </p:sp>
      <p:sp>
        <p:nvSpPr>
          <p:cNvPr id="4" name="Zástupný symbol pro číslo snímku 3"/>
          <p:cNvSpPr>
            <a:spLocks noGrp="1"/>
          </p:cNvSpPr>
          <p:nvPr>
            <p:ph type="sldNum" sz="quarter" idx="11"/>
          </p:nvPr>
        </p:nvSpPr>
        <p:spPr/>
        <p:txBody>
          <a:bodyPr/>
          <a:lstStyle>
            <a:lvl1pPr>
              <a:defRPr/>
            </a:lvl1pPr>
          </a:lstStyle>
          <a:p>
            <a:fld id="{7252B3EE-BB94-4188-AB7D-B1435E62E650}" type="slidenum">
              <a:rPr lang="cs-CZ" altLang="cs-CZ"/>
              <a:pPr/>
              <a:t>‹#›</a:t>
            </a:fld>
            <a:endParaRPr lang="cs-CZ" altLang="cs-CZ"/>
          </a:p>
        </p:txBody>
      </p:sp>
      <p:sp>
        <p:nvSpPr>
          <p:cNvPr id="5" name="Zástupný symbol pro zápatí 4"/>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28438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cs-CZ"/>
          </a:p>
        </p:txBody>
      </p:sp>
      <p:sp>
        <p:nvSpPr>
          <p:cNvPr id="3" name="Zástupný symbol pro číslo snímku 2"/>
          <p:cNvSpPr>
            <a:spLocks noGrp="1"/>
          </p:cNvSpPr>
          <p:nvPr>
            <p:ph type="sldNum" sz="quarter" idx="11"/>
          </p:nvPr>
        </p:nvSpPr>
        <p:spPr/>
        <p:txBody>
          <a:bodyPr/>
          <a:lstStyle>
            <a:lvl1pPr>
              <a:defRPr/>
            </a:lvl1pPr>
          </a:lstStyle>
          <a:p>
            <a:fld id="{639C7BCE-19F6-49A4-86BC-612F7921034C}" type="slidenum">
              <a:rPr lang="cs-CZ" altLang="cs-CZ"/>
              <a:pPr/>
              <a:t>‹#›</a:t>
            </a:fld>
            <a:endParaRPr lang="cs-CZ" altLang="cs-CZ"/>
          </a:p>
        </p:txBody>
      </p:sp>
      <p:sp>
        <p:nvSpPr>
          <p:cNvPr id="4" name="Zástupný symbol pro zápatí 3"/>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2602759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číslo snímku 5"/>
          <p:cNvSpPr>
            <a:spLocks noGrp="1"/>
          </p:cNvSpPr>
          <p:nvPr>
            <p:ph type="sldNum" sz="quarter" idx="11"/>
          </p:nvPr>
        </p:nvSpPr>
        <p:spPr/>
        <p:txBody>
          <a:bodyPr/>
          <a:lstStyle>
            <a:lvl1pPr>
              <a:defRPr/>
            </a:lvl1pPr>
          </a:lstStyle>
          <a:p>
            <a:fld id="{0B211427-19DE-4924-AE0D-52223349105E}" type="slidenum">
              <a:rPr lang="cs-CZ" altLang="cs-CZ"/>
              <a:pPr/>
              <a:t>‹#›</a:t>
            </a:fld>
            <a:endParaRPr lang="cs-CZ" altLang="cs-CZ"/>
          </a:p>
        </p:txBody>
      </p:sp>
      <p:sp>
        <p:nvSpPr>
          <p:cNvPr id="7" name="Zástupný symbol pro zápatí 6"/>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1291840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číslo snímku 5"/>
          <p:cNvSpPr>
            <a:spLocks noGrp="1"/>
          </p:cNvSpPr>
          <p:nvPr>
            <p:ph type="sldNum" sz="quarter" idx="11"/>
          </p:nvPr>
        </p:nvSpPr>
        <p:spPr/>
        <p:txBody>
          <a:bodyPr/>
          <a:lstStyle>
            <a:lvl1pPr>
              <a:defRPr/>
            </a:lvl1pPr>
          </a:lstStyle>
          <a:p>
            <a:fld id="{BA26196E-53E0-45F6-A925-4F17F51C26CE}" type="slidenum">
              <a:rPr lang="cs-CZ" altLang="cs-CZ"/>
              <a:pPr/>
              <a:t>‹#›</a:t>
            </a:fld>
            <a:endParaRPr lang="cs-CZ" altLang="cs-CZ"/>
          </a:p>
        </p:txBody>
      </p:sp>
      <p:sp>
        <p:nvSpPr>
          <p:cNvPr id="7" name="Zástupný symbol pro zápatí 6"/>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383285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bottom_stri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97075" y="6127750"/>
            <a:ext cx="71469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39750" y="404813"/>
            <a:ext cx="7704138" cy="863600"/>
          </a:xfrm>
          <a:prstGeom prst="rect">
            <a:avLst/>
          </a:prstGeom>
          <a:noFill/>
          <a:ln>
            <a:noFill/>
          </a:ln>
          <a:effectLst/>
          <a:extLst>
            <a:ext uri="{909E8E84-426E-40DD-AFC4-6F175D3DCCD1}">
              <a14:hiddenFill xmlns:a14="http://schemas.microsoft.com/office/drawing/2010/main">
                <a:solidFill>
                  <a:srgbClr val="D4E2DA"/>
                </a:solidFill>
              </a14:hiddenFill>
            </a:ext>
            <a:ext uri="{91240B29-F687-4F45-9708-019B960494DF}">
              <a14:hiddenLine xmlns:a14="http://schemas.microsoft.com/office/drawing/2010/main" w="25400">
                <a:solidFill>
                  <a:srgbClr val="99B9A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18800" numCol="1" anchor="b"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1116013" y="1773238"/>
            <a:ext cx="7129462" cy="3816350"/>
          </a:xfrm>
          <a:prstGeom prst="rect">
            <a:avLst/>
          </a:prstGeom>
          <a:solidFill>
            <a:srgbClr val="D4E2DA"/>
          </a:solidFill>
          <a:ln w="22225">
            <a:solidFill>
              <a:srgbClr val="99B9A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126000" rIns="126000" bIns="90000" numCol="1" anchor="t" anchorCtr="0" compatLnSpc="1">
            <a:prstTxWarp prst="textNoShape">
              <a:avLst/>
            </a:prstTxWarp>
          </a:bodyPr>
          <a:lstStyle/>
          <a:p>
            <a:pPr lvl="0"/>
            <a:r>
              <a:rPr lang="cs-CZ" altLang="cs-CZ"/>
              <a:t>Klepnutím lze upravit styly předlohy textu.</a:t>
            </a:r>
          </a:p>
        </p:txBody>
      </p:sp>
      <p:sp>
        <p:nvSpPr>
          <p:cNvPr id="1028" name="Rectangle 4"/>
          <p:cNvSpPr>
            <a:spLocks noGrp="1" noChangeArrowheads="1"/>
          </p:cNvSpPr>
          <p:nvPr>
            <p:ph type="dt" sz="half" idx="2"/>
          </p:nvPr>
        </p:nvSpPr>
        <p:spPr bwMode="auto">
          <a:xfrm>
            <a:off x="422275" y="626586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panose="020B0604020202020204" pitchFamily="34" charset="0"/>
              </a:defRPr>
            </a:lvl1pPr>
          </a:lstStyle>
          <a:p>
            <a:endParaRPr lang="cs-CZ" altLang="cs-CZ"/>
          </a:p>
        </p:txBody>
      </p:sp>
      <p:sp>
        <p:nvSpPr>
          <p:cNvPr id="1030" name="Rectangle 6"/>
          <p:cNvSpPr>
            <a:spLocks noGrp="1" noChangeArrowheads="1"/>
          </p:cNvSpPr>
          <p:nvPr>
            <p:ph type="sldNum" sz="quarter" idx="4"/>
          </p:nvPr>
        </p:nvSpPr>
        <p:spPr bwMode="auto">
          <a:xfrm>
            <a:off x="6553200" y="626586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Arial" panose="020B0604020202020204" pitchFamily="34" charset="0"/>
              </a:defRPr>
            </a:lvl1pPr>
          </a:lstStyle>
          <a:p>
            <a:fld id="{98E2CDF9-F992-4349-B293-821B4A3512A7}" type="slidenum">
              <a:rPr lang="cs-CZ" altLang="cs-CZ"/>
              <a:pPr/>
              <a:t>‹#›</a:t>
            </a:fld>
            <a:endParaRPr lang="cs-CZ" altLang="cs-CZ"/>
          </a:p>
        </p:txBody>
      </p:sp>
      <p:sp>
        <p:nvSpPr>
          <p:cNvPr id="1033" name="Rectangle 9"/>
          <p:cNvSpPr>
            <a:spLocks noGrp="1" noChangeArrowheads="1"/>
          </p:cNvSpPr>
          <p:nvPr>
            <p:ph type="ftr" sz="quarter" idx="3"/>
          </p:nvPr>
        </p:nvSpPr>
        <p:spPr bwMode="auto">
          <a:xfrm>
            <a:off x="3124200" y="6265863"/>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panose="020B0604020202020204" pitchFamily="34" charset="0"/>
              </a:defRPr>
            </a:lvl1pPr>
          </a:lstStyle>
          <a:p>
            <a:endParaRPr lang="cs-CZ" altLang="cs-CZ"/>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defRPr sz="3000" kern="12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Franklin Gothic Demi" panose="020B0703020102020204" pitchFamily="34" charset="0"/>
        </a:defRPr>
      </a:lvl2pPr>
      <a:lvl3pPr algn="l" rtl="0" eaLnBrk="1" fontAlgn="base" hangingPunct="1">
        <a:spcBef>
          <a:spcPct val="0"/>
        </a:spcBef>
        <a:spcAft>
          <a:spcPct val="0"/>
        </a:spcAft>
        <a:defRPr sz="3000">
          <a:solidFill>
            <a:schemeClr val="tx2"/>
          </a:solidFill>
          <a:latin typeface="Franklin Gothic Demi" panose="020B0703020102020204" pitchFamily="34" charset="0"/>
        </a:defRPr>
      </a:lvl3pPr>
      <a:lvl4pPr algn="l" rtl="0" eaLnBrk="1" fontAlgn="base" hangingPunct="1">
        <a:spcBef>
          <a:spcPct val="0"/>
        </a:spcBef>
        <a:spcAft>
          <a:spcPct val="0"/>
        </a:spcAft>
        <a:defRPr sz="3000">
          <a:solidFill>
            <a:schemeClr val="tx2"/>
          </a:solidFill>
          <a:latin typeface="Franklin Gothic Demi" panose="020B0703020102020204" pitchFamily="34" charset="0"/>
        </a:defRPr>
      </a:lvl4pPr>
      <a:lvl5pPr algn="l" rtl="0" eaLnBrk="1" fontAlgn="base" hangingPunct="1">
        <a:spcBef>
          <a:spcPct val="0"/>
        </a:spcBef>
        <a:spcAft>
          <a:spcPct val="0"/>
        </a:spcAft>
        <a:defRPr sz="3000">
          <a:solidFill>
            <a:schemeClr val="tx2"/>
          </a:solidFill>
          <a:latin typeface="Franklin Gothic Demi" panose="020B0703020102020204" pitchFamily="34" charset="0"/>
        </a:defRPr>
      </a:lvl5pPr>
      <a:lvl6pPr marL="457200" algn="l" rtl="0" eaLnBrk="1" fontAlgn="base" hangingPunct="1">
        <a:spcBef>
          <a:spcPct val="0"/>
        </a:spcBef>
        <a:spcAft>
          <a:spcPct val="0"/>
        </a:spcAft>
        <a:defRPr sz="3000">
          <a:solidFill>
            <a:schemeClr val="tx2"/>
          </a:solidFill>
          <a:latin typeface="Franklin Gothic Demi" panose="020B0703020102020204" pitchFamily="34" charset="0"/>
        </a:defRPr>
      </a:lvl6pPr>
      <a:lvl7pPr marL="914400" algn="l" rtl="0" eaLnBrk="1" fontAlgn="base" hangingPunct="1">
        <a:spcBef>
          <a:spcPct val="0"/>
        </a:spcBef>
        <a:spcAft>
          <a:spcPct val="0"/>
        </a:spcAft>
        <a:defRPr sz="3000">
          <a:solidFill>
            <a:schemeClr val="tx2"/>
          </a:solidFill>
          <a:latin typeface="Franklin Gothic Demi" panose="020B0703020102020204" pitchFamily="34" charset="0"/>
        </a:defRPr>
      </a:lvl7pPr>
      <a:lvl8pPr marL="1371600" algn="l" rtl="0" eaLnBrk="1" fontAlgn="base" hangingPunct="1">
        <a:spcBef>
          <a:spcPct val="0"/>
        </a:spcBef>
        <a:spcAft>
          <a:spcPct val="0"/>
        </a:spcAft>
        <a:defRPr sz="3000">
          <a:solidFill>
            <a:schemeClr val="tx2"/>
          </a:solidFill>
          <a:latin typeface="Franklin Gothic Demi" panose="020B0703020102020204" pitchFamily="34" charset="0"/>
        </a:defRPr>
      </a:lvl8pPr>
      <a:lvl9pPr marL="1828800" algn="l" rtl="0" eaLnBrk="1" fontAlgn="base" hangingPunct="1">
        <a:spcBef>
          <a:spcPct val="0"/>
        </a:spcBef>
        <a:spcAft>
          <a:spcPct val="0"/>
        </a:spcAft>
        <a:defRPr sz="3000">
          <a:solidFill>
            <a:schemeClr val="tx2"/>
          </a:solidFill>
          <a:latin typeface="Franklin Gothic Demi" panose="020B0703020102020204" pitchFamily="34" charset="0"/>
        </a:defRPr>
      </a:lvl9pPr>
    </p:titleStyle>
    <p:bodyStyle>
      <a:lvl1pPr marL="342900" indent="-342900" algn="l" rtl="0" eaLnBrk="1" fontAlgn="base" hangingPunct="1">
        <a:spcBef>
          <a:spcPct val="20000"/>
        </a:spcBef>
        <a:spcAft>
          <a:spcPct val="0"/>
        </a:spcAft>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cs.frwiki.wiki/wiki/Richard_Buckminster_Fulle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hyperlink" Target="https://ekonomika.idnes.cz/na-kazdeho-z-nas-pracuje-70-otroku-dos-/ekonomika.aspx?c=A070722_202341_ekonomika_ost" TargetMode="External"/><Relationship Id="rId7"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youtube.com/watch?v=QfYCrLq1DJU" TargetMode="External"/><Relationship Id="rId5" Type="http://schemas.openxmlformats.org/officeDocument/2006/relationships/hyperlink" Target="https://www.youtube.com/watch?v=oT-CHMqfGo4" TargetMode="External"/><Relationship Id="rId4" Type="http://schemas.openxmlformats.org/officeDocument/2006/relationships/hyperlink" Target="http://www.hraozemi.cz/energeticky-otrok.html"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elektrina.cz/vypocet-spotreby-energie"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s://www.iea.org/reports/sdg7-data-and-projections/access-to-clean-cooking"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emf"/><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483768" y="1844824"/>
            <a:ext cx="6480720" cy="1470025"/>
          </a:xfrm>
        </p:spPr>
        <p:txBody>
          <a:bodyPr/>
          <a:lstStyle/>
          <a:p>
            <a:pPr algn="ctr"/>
            <a:r>
              <a:rPr lang="cs-CZ" dirty="0"/>
              <a:t>Energie a společnost</a:t>
            </a:r>
            <a:endParaRPr lang="en-US" dirty="0"/>
          </a:p>
        </p:txBody>
      </p:sp>
      <p:sp>
        <p:nvSpPr>
          <p:cNvPr id="3" name="Podnadpis 2"/>
          <p:cNvSpPr>
            <a:spLocks noGrp="1"/>
          </p:cNvSpPr>
          <p:nvPr>
            <p:ph type="subTitle" idx="1"/>
          </p:nvPr>
        </p:nvSpPr>
        <p:spPr>
          <a:xfrm>
            <a:off x="2772172" y="4221088"/>
            <a:ext cx="5903912" cy="1224360"/>
          </a:xfrm>
        </p:spPr>
        <p:txBody>
          <a:bodyPr/>
          <a:lstStyle/>
          <a:p>
            <a:pPr algn="ctr"/>
            <a:r>
              <a:rPr lang="cs-CZ" dirty="0"/>
              <a:t>Tomáš Hák</a:t>
            </a:r>
          </a:p>
          <a:p>
            <a:pPr algn="ctr"/>
            <a:r>
              <a:rPr lang="cs-CZ" dirty="0"/>
              <a:t>FHS SKE ( LS ) </a:t>
            </a:r>
            <a:endParaRPr lang="cs-CZ" b="1" dirty="0"/>
          </a:p>
          <a:p>
            <a:pPr algn="ctr"/>
            <a:endParaRPr lang="cs-CZ" dirty="0"/>
          </a:p>
          <a:p>
            <a:pPr algn="ctr"/>
            <a:endParaRPr lang="cs-CZ" dirty="0"/>
          </a:p>
        </p:txBody>
      </p:sp>
    </p:spTree>
    <p:extLst>
      <p:ext uri="{BB962C8B-B14F-4D97-AF65-F5344CB8AC3E}">
        <p14:creationId xmlns:p14="http://schemas.microsoft.com/office/powerpoint/2010/main" val="2705948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904"/>
            <a:ext cx="7704138" cy="863600"/>
          </a:xfrm>
        </p:spPr>
        <p:txBody>
          <a:bodyPr/>
          <a:lstStyle/>
          <a:p>
            <a:r>
              <a:rPr lang="cs-CZ" sz="3200" b="1" dirty="0"/>
              <a:t>Energetická bilance Země </a:t>
            </a:r>
            <a:r>
              <a:rPr lang="cs-CZ" sz="2000" dirty="0"/>
              <a:t>(jen pro připomenutí)</a:t>
            </a:r>
            <a:br>
              <a:rPr lang="cs-CZ" sz="3200" b="1" dirty="0"/>
            </a:br>
            <a:endParaRPr lang="cs-CZ" dirty="0"/>
          </a:p>
        </p:txBody>
      </p:sp>
      <p:sp>
        <p:nvSpPr>
          <p:cNvPr id="3" name="Zástupný symbol pro obsah 2"/>
          <p:cNvSpPr>
            <a:spLocks noGrp="1"/>
          </p:cNvSpPr>
          <p:nvPr>
            <p:ph idx="1"/>
          </p:nvPr>
        </p:nvSpPr>
        <p:spPr>
          <a:xfrm>
            <a:off x="395536" y="764704"/>
            <a:ext cx="8280920" cy="5327526"/>
          </a:xfrm>
        </p:spPr>
        <p:txBody>
          <a:bodyPr/>
          <a:lstStyle/>
          <a:p>
            <a:pPr marL="0" indent="0"/>
            <a:r>
              <a:rPr lang="cs-CZ" sz="1800" dirty="0"/>
              <a:t>Většinu energie přijímá Země od Slunce ve formě zářivé energie. Téměř z poloviny se jedná o světlo. Přerozdělení energie, která přichází ze Slunce na Zemi znázorňuje obr. </a:t>
            </a:r>
          </a:p>
          <a:p>
            <a:pPr marL="0" indent="0"/>
            <a:r>
              <a:rPr lang="cs-CZ" sz="1800" dirty="0"/>
              <a:t>Z celkového množství energie (elektromagnetického záření) dopadající na Zem se 34 % odráží od atmosféry a od zemského povrchu zpět do vesmíru. Zemská atmosféra rozptyluje a pohlcuje 19 % přicházející sluneční zářivé energie. Tato energie se mění na teplo a atmosféra se ohřívá. Zemský povrch pohlcuje a přeměňuje v teplo 47 % energie, čímž se ohřívají podpovrchové vrstvy a od zemského povrchu se pak z větší části opět zahřívá atmosféra. Toto záření (celkem 19 % + 47 % = 66 % dopadající energie ze Slunce), které přijímá atmosféra a Země, se podílí na fyzikálních, biologických a chemických procesech na Zemi a v její atmosféře. Nakonec se mění v infračervené záření a je atmosférou a zemským povrchem vyzářeno do vesmíru. </a:t>
            </a:r>
          </a:p>
          <a:p>
            <a:pPr marL="0" indent="0"/>
            <a:endParaRPr lang="cs-CZ" sz="18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330" y="4296095"/>
            <a:ext cx="4228571" cy="2561905"/>
          </a:xfrm>
          <a:prstGeom prst="rect">
            <a:avLst/>
          </a:prstGeom>
        </p:spPr>
      </p:pic>
    </p:spTree>
    <p:extLst>
      <p:ext uri="{BB962C8B-B14F-4D97-AF65-F5344CB8AC3E}">
        <p14:creationId xmlns:p14="http://schemas.microsoft.com/office/powerpoint/2010/main" val="1091489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D58CDA-AA12-41FF-8097-F84BA1AFCF01}"/>
              </a:ext>
            </a:extLst>
          </p:cNvPr>
          <p:cNvSpPr>
            <a:spLocks noGrp="1"/>
          </p:cNvSpPr>
          <p:nvPr>
            <p:ph type="title"/>
          </p:nvPr>
        </p:nvSpPr>
        <p:spPr/>
        <p:txBody>
          <a:bodyPr/>
          <a:lstStyle/>
          <a:p>
            <a:r>
              <a:rPr lang="cs-CZ" dirty="0"/>
              <a:t>Přírodní procesy (</a:t>
            </a:r>
            <a:r>
              <a:rPr lang="cs-CZ" dirty="0" err="1"/>
              <a:t>příkladmo</a:t>
            </a:r>
            <a:r>
              <a:rPr lang="cs-CZ" dirty="0"/>
              <a:t>)</a:t>
            </a:r>
            <a:endParaRPr lang="en-US" dirty="0"/>
          </a:p>
        </p:txBody>
      </p:sp>
      <p:sp>
        <p:nvSpPr>
          <p:cNvPr id="3" name="Zástupný symbol pro obsah 2">
            <a:extLst>
              <a:ext uri="{FF2B5EF4-FFF2-40B4-BE49-F238E27FC236}">
                <a16:creationId xmlns:a16="http://schemas.microsoft.com/office/drawing/2014/main" id="{9B4BBD73-16D1-4AD2-AC7C-E2827F22B87A}"/>
              </a:ext>
            </a:extLst>
          </p:cNvPr>
          <p:cNvSpPr>
            <a:spLocks noGrp="1"/>
          </p:cNvSpPr>
          <p:nvPr>
            <p:ph idx="1"/>
          </p:nvPr>
        </p:nvSpPr>
        <p:spPr>
          <a:xfrm>
            <a:off x="323528" y="1773237"/>
            <a:ext cx="8280920" cy="4679949"/>
          </a:xfrm>
        </p:spPr>
        <p:txBody>
          <a:bodyPr/>
          <a:lstStyle/>
          <a:p>
            <a:pPr marL="0" indent="0"/>
            <a:r>
              <a:rPr lang="en-US" dirty="0" err="1"/>
              <a:t>Vzhledem</a:t>
            </a:r>
            <a:r>
              <a:rPr lang="en-US" dirty="0"/>
              <a:t> k </a:t>
            </a:r>
            <a:r>
              <a:rPr lang="en-US" dirty="0" err="1"/>
              <a:t>velké</a:t>
            </a:r>
            <a:r>
              <a:rPr lang="en-US" dirty="0"/>
              <a:t> </a:t>
            </a:r>
            <a:r>
              <a:rPr lang="en-US" dirty="0" err="1"/>
              <a:t>dynamičnosti</a:t>
            </a:r>
            <a:r>
              <a:rPr lang="en-US" dirty="0"/>
              <a:t> </a:t>
            </a:r>
            <a:r>
              <a:rPr lang="en-US" dirty="0" err="1"/>
              <a:t>Země</a:t>
            </a:r>
            <a:r>
              <a:rPr lang="en-US" dirty="0"/>
              <a:t> </a:t>
            </a:r>
            <a:r>
              <a:rPr lang="en-US" dirty="0" err="1"/>
              <a:t>jako</a:t>
            </a:r>
            <a:r>
              <a:rPr lang="en-US" dirty="0"/>
              <a:t> </a:t>
            </a:r>
            <a:r>
              <a:rPr lang="en-US" dirty="0" err="1"/>
              <a:t>planety</a:t>
            </a:r>
            <a:r>
              <a:rPr lang="en-US" dirty="0"/>
              <a:t> </a:t>
            </a:r>
            <a:r>
              <a:rPr lang="cs-CZ" dirty="0"/>
              <a:t>na ní </a:t>
            </a:r>
            <a:r>
              <a:rPr lang="en-US" dirty="0" err="1"/>
              <a:t>probíhá</a:t>
            </a:r>
            <a:r>
              <a:rPr lang="en-US" dirty="0"/>
              <a:t> </a:t>
            </a:r>
            <a:r>
              <a:rPr lang="en-US" dirty="0" err="1"/>
              <a:t>velké</a:t>
            </a:r>
            <a:r>
              <a:rPr lang="en-US" dirty="0"/>
              <a:t> </a:t>
            </a:r>
            <a:r>
              <a:rPr lang="en-US" dirty="0" err="1"/>
              <a:t>množství</a:t>
            </a:r>
            <a:r>
              <a:rPr lang="en-US" dirty="0"/>
              <a:t> </a:t>
            </a:r>
            <a:r>
              <a:rPr lang="en-US" dirty="0" err="1"/>
              <a:t>přírodních</a:t>
            </a:r>
            <a:r>
              <a:rPr lang="en-US" dirty="0"/>
              <a:t> </a:t>
            </a:r>
            <a:r>
              <a:rPr lang="en-US" dirty="0" err="1"/>
              <a:t>procesů</a:t>
            </a:r>
            <a:r>
              <a:rPr lang="en-US" dirty="0"/>
              <a:t>, </a:t>
            </a:r>
            <a:r>
              <a:rPr lang="en-US" dirty="0" err="1"/>
              <a:t>které</a:t>
            </a:r>
            <a:r>
              <a:rPr lang="en-US" dirty="0"/>
              <a:t> se </a:t>
            </a:r>
            <a:r>
              <a:rPr lang="en-US" dirty="0" err="1"/>
              <a:t>liší</a:t>
            </a:r>
            <a:r>
              <a:rPr lang="en-US" dirty="0"/>
              <a:t> </a:t>
            </a:r>
            <a:r>
              <a:rPr lang="en-US" dirty="0" err="1"/>
              <a:t>svou</a:t>
            </a:r>
            <a:r>
              <a:rPr lang="en-US" dirty="0"/>
              <a:t> </a:t>
            </a:r>
            <a:r>
              <a:rPr lang="en-US" dirty="0" err="1"/>
              <a:t>intenzitou</a:t>
            </a:r>
            <a:r>
              <a:rPr lang="en-US" dirty="0"/>
              <a:t> a </a:t>
            </a:r>
            <a:r>
              <a:rPr lang="en-US" dirty="0" err="1"/>
              <a:t>velikostí</a:t>
            </a:r>
            <a:r>
              <a:rPr lang="en-US" dirty="0"/>
              <a:t> </a:t>
            </a:r>
            <a:r>
              <a:rPr lang="en-US" dirty="0" err="1"/>
              <a:t>působení</a:t>
            </a:r>
            <a:r>
              <a:rPr lang="en-US" dirty="0"/>
              <a:t>.</a:t>
            </a:r>
            <a:endParaRPr lang="cs-CZ" dirty="0"/>
          </a:p>
          <a:p>
            <a:endParaRPr lang="cs-CZ" dirty="0"/>
          </a:p>
          <a:p>
            <a:pPr>
              <a:buFont typeface="Arial" panose="020B0604020202020204" pitchFamily="34" charset="0"/>
              <a:buChar char="•"/>
            </a:pPr>
            <a:r>
              <a:rPr lang="cs-CZ" dirty="0"/>
              <a:t>chemické děje (atmosféra, ozónová vrstva)</a:t>
            </a:r>
          </a:p>
          <a:p>
            <a:pPr>
              <a:buFont typeface="Arial" panose="020B0604020202020204" pitchFamily="34" charset="0"/>
              <a:buChar char="•"/>
            </a:pPr>
            <a:r>
              <a:rPr lang="cs-CZ" dirty="0"/>
              <a:t>pohyb (organismy, semena)   </a:t>
            </a:r>
          </a:p>
          <a:p>
            <a:pPr>
              <a:buFont typeface="Arial" panose="020B0604020202020204" pitchFamily="34" charset="0"/>
              <a:buChar char="•"/>
            </a:pPr>
            <a:r>
              <a:rPr lang="cs-CZ" dirty="0"/>
              <a:t>materiálové toky (geochemické cykly, potravní řetězec)</a:t>
            </a:r>
          </a:p>
          <a:p>
            <a:pPr>
              <a:buFont typeface="Arial" panose="020B0604020202020204" pitchFamily="34" charset="0"/>
              <a:buChar char="•"/>
            </a:pPr>
            <a:r>
              <a:rPr lang="cs-CZ" dirty="0"/>
              <a:t>udržování teploty</a:t>
            </a:r>
            <a:endParaRPr lang="en-US" dirty="0"/>
          </a:p>
        </p:txBody>
      </p:sp>
      <p:sp>
        <p:nvSpPr>
          <p:cNvPr id="4" name="TextovéPole 3">
            <a:extLst>
              <a:ext uri="{FF2B5EF4-FFF2-40B4-BE49-F238E27FC236}">
                <a16:creationId xmlns:a16="http://schemas.microsoft.com/office/drawing/2014/main" id="{B7E72214-2AC0-43EF-9EBF-884B2E1B1C47}"/>
              </a:ext>
            </a:extLst>
          </p:cNvPr>
          <p:cNvSpPr txBox="1"/>
          <p:nvPr/>
        </p:nvSpPr>
        <p:spPr>
          <a:xfrm>
            <a:off x="6804248" y="3212976"/>
            <a:ext cx="1296144" cy="1015663"/>
          </a:xfrm>
          <a:prstGeom prst="rect">
            <a:avLst/>
          </a:prstGeom>
          <a:solidFill>
            <a:srgbClr val="FDF8B9"/>
          </a:solidFill>
        </p:spPr>
        <p:txBody>
          <a:bodyPr wrap="square" rtlCol="0">
            <a:spAutoFit/>
          </a:bodyPr>
          <a:lstStyle/>
          <a:p>
            <a:pPr>
              <a:buNone/>
            </a:pPr>
            <a:r>
              <a:rPr lang="cs-CZ" sz="2000" dirty="0"/>
              <a:t>vždy potřeba </a:t>
            </a:r>
            <a:r>
              <a:rPr lang="cs-CZ" sz="2000" b="1" dirty="0"/>
              <a:t>ENERGIE</a:t>
            </a:r>
            <a:endParaRPr lang="en-GB" sz="2000" b="1" dirty="0"/>
          </a:p>
        </p:txBody>
      </p:sp>
    </p:spTree>
    <p:extLst>
      <p:ext uri="{BB962C8B-B14F-4D97-AF65-F5344CB8AC3E}">
        <p14:creationId xmlns:p14="http://schemas.microsoft.com/office/powerpoint/2010/main" val="86897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D1531E97-0089-4E84-A909-B65EF233C297}"/>
              </a:ext>
            </a:extLst>
          </p:cNvPr>
          <p:cNvSpPr/>
          <p:nvPr/>
        </p:nvSpPr>
        <p:spPr>
          <a:xfrm>
            <a:off x="167368" y="1700808"/>
            <a:ext cx="8205107" cy="4690515"/>
          </a:xfrm>
          <a:prstGeom prst="rect">
            <a:avLst/>
          </a:prstGeom>
        </p:spPr>
        <p:txBody>
          <a:bodyPr wrap="square">
            <a:spAutoFit/>
          </a:bodyPr>
          <a:lstStyle/>
          <a:p>
            <a:pPr marL="257175" indent="-257175">
              <a:buFontTx/>
              <a:buChar char="-"/>
            </a:pPr>
            <a:r>
              <a:rPr lang="en-US" dirty="0"/>
              <a:t>je </a:t>
            </a:r>
            <a:r>
              <a:rPr lang="en-US" dirty="0" err="1"/>
              <a:t>jedním</a:t>
            </a:r>
            <a:r>
              <a:rPr lang="en-US" dirty="0"/>
              <a:t> z </a:t>
            </a:r>
            <a:r>
              <a:rPr lang="en-US" dirty="0" err="1"/>
              <a:t>nejvýznamnějších</a:t>
            </a:r>
            <a:r>
              <a:rPr lang="en-US" dirty="0"/>
              <a:t> </a:t>
            </a:r>
            <a:r>
              <a:rPr lang="en-US" dirty="0" err="1"/>
              <a:t>pochodů</a:t>
            </a:r>
            <a:r>
              <a:rPr lang="en-US" dirty="0"/>
              <a:t>, </a:t>
            </a:r>
            <a:r>
              <a:rPr lang="en-US" dirty="0" err="1"/>
              <a:t>které</a:t>
            </a:r>
            <a:r>
              <a:rPr lang="en-US" dirty="0"/>
              <a:t> </a:t>
            </a:r>
            <a:r>
              <a:rPr lang="en-US" dirty="0" err="1"/>
              <a:t>jsou</a:t>
            </a:r>
            <a:r>
              <a:rPr lang="en-US" dirty="0"/>
              <a:t> </a:t>
            </a:r>
            <a:r>
              <a:rPr lang="en-US" dirty="0" err="1"/>
              <a:t>úzce</a:t>
            </a:r>
            <a:r>
              <a:rPr lang="en-US" dirty="0"/>
              <a:t> </a:t>
            </a:r>
            <a:r>
              <a:rPr lang="en-US" dirty="0" err="1"/>
              <a:t>spjaty</a:t>
            </a:r>
            <a:r>
              <a:rPr lang="en-US" dirty="0"/>
              <a:t> s </a:t>
            </a:r>
            <a:r>
              <a:rPr lang="en-US" dirty="0" err="1"/>
              <a:t>existencí</a:t>
            </a:r>
            <a:r>
              <a:rPr lang="en-US" dirty="0"/>
              <a:t> </a:t>
            </a:r>
            <a:r>
              <a:rPr lang="en-US" dirty="0" err="1"/>
              <a:t>života</a:t>
            </a:r>
            <a:r>
              <a:rPr lang="en-US" dirty="0"/>
              <a:t> </a:t>
            </a:r>
            <a:r>
              <a:rPr lang="en-US" dirty="0" err="1"/>
              <a:t>na</a:t>
            </a:r>
            <a:r>
              <a:rPr lang="en-US" dirty="0"/>
              <a:t> </a:t>
            </a:r>
            <a:r>
              <a:rPr lang="en-US" dirty="0" err="1"/>
              <a:t>Zemi</a:t>
            </a:r>
            <a:r>
              <a:rPr lang="en-US" dirty="0"/>
              <a:t>. </a:t>
            </a:r>
            <a:endParaRPr lang="cs-CZ" dirty="0"/>
          </a:p>
          <a:p>
            <a:pPr marL="257175" indent="-257175">
              <a:buFontTx/>
              <a:buChar char="-"/>
            </a:pPr>
            <a:endParaRPr lang="cs-CZ" dirty="0"/>
          </a:p>
          <a:p>
            <a:pPr marL="257175" indent="-257175">
              <a:buFontTx/>
              <a:buChar char="-"/>
            </a:pPr>
            <a:r>
              <a:rPr lang="en-US" dirty="0" err="1"/>
              <a:t>představuje</a:t>
            </a:r>
            <a:r>
              <a:rPr lang="en-US" dirty="0"/>
              <a:t> </a:t>
            </a:r>
            <a:r>
              <a:rPr lang="en-US" dirty="0" err="1"/>
              <a:t>soubor</a:t>
            </a:r>
            <a:r>
              <a:rPr lang="en-US" dirty="0"/>
              <a:t> </a:t>
            </a:r>
            <a:r>
              <a:rPr lang="en-US" dirty="0" err="1"/>
              <a:t>chemických</a:t>
            </a:r>
            <a:r>
              <a:rPr lang="en-US" dirty="0"/>
              <a:t> </a:t>
            </a:r>
            <a:r>
              <a:rPr lang="en-US" dirty="0" err="1"/>
              <a:t>reakcí</a:t>
            </a:r>
            <a:r>
              <a:rPr lang="en-US" dirty="0"/>
              <a:t>, </a:t>
            </a:r>
            <a:r>
              <a:rPr lang="en-US" dirty="0" err="1"/>
              <a:t>při</a:t>
            </a:r>
            <a:r>
              <a:rPr lang="en-US" dirty="0"/>
              <a:t> </a:t>
            </a:r>
            <a:r>
              <a:rPr lang="en-US" dirty="0" err="1"/>
              <a:t>kterých</a:t>
            </a:r>
            <a:r>
              <a:rPr lang="en-US" dirty="0"/>
              <a:t> </a:t>
            </a:r>
            <a:r>
              <a:rPr lang="en-US" dirty="0" err="1"/>
              <a:t>dochází</a:t>
            </a:r>
            <a:r>
              <a:rPr lang="en-US" dirty="0"/>
              <a:t> k </a:t>
            </a:r>
            <a:r>
              <a:rPr lang="en-US" dirty="0" err="1"/>
              <a:t>pohlcování</a:t>
            </a:r>
            <a:r>
              <a:rPr lang="en-US" dirty="0"/>
              <a:t> </a:t>
            </a:r>
            <a:r>
              <a:rPr lang="en-US" dirty="0" err="1"/>
              <a:t>sluneční</a:t>
            </a:r>
            <a:r>
              <a:rPr lang="en-US" dirty="0"/>
              <a:t> </a:t>
            </a:r>
            <a:r>
              <a:rPr lang="en-US" dirty="0" err="1"/>
              <a:t>energie</a:t>
            </a:r>
            <a:r>
              <a:rPr lang="en-US" dirty="0"/>
              <a:t>, </a:t>
            </a:r>
            <a:r>
              <a:rPr lang="en-US" dirty="0" err="1"/>
              <a:t>která</a:t>
            </a:r>
            <a:r>
              <a:rPr lang="en-US" dirty="0"/>
              <a:t> je </a:t>
            </a:r>
            <a:r>
              <a:rPr lang="en-US" dirty="0" err="1"/>
              <a:t>využívána</a:t>
            </a:r>
            <a:r>
              <a:rPr lang="en-US" dirty="0"/>
              <a:t> k </a:t>
            </a:r>
            <a:r>
              <a:rPr lang="en-US" dirty="0" err="1"/>
              <a:t>přeměně</a:t>
            </a:r>
            <a:r>
              <a:rPr lang="en-US" dirty="0"/>
              <a:t> </a:t>
            </a:r>
            <a:r>
              <a:rPr lang="en-US" dirty="0" err="1"/>
              <a:t>jednoduchých</a:t>
            </a:r>
            <a:r>
              <a:rPr lang="en-US" dirty="0"/>
              <a:t> </a:t>
            </a:r>
            <a:r>
              <a:rPr lang="en-US" dirty="0" err="1"/>
              <a:t>sloučenin</a:t>
            </a:r>
            <a:r>
              <a:rPr lang="en-US" dirty="0"/>
              <a:t> </a:t>
            </a:r>
            <a:r>
              <a:rPr lang="en-US" dirty="0" err="1"/>
              <a:t>na</a:t>
            </a:r>
            <a:r>
              <a:rPr lang="en-US" dirty="0"/>
              <a:t> </a:t>
            </a:r>
            <a:r>
              <a:rPr lang="en-US" dirty="0" err="1"/>
              <a:t>složitější</a:t>
            </a:r>
            <a:r>
              <a:rPr lang="en-US" dirty="0"/>
              <a:t>. </a:t>
            </a:r>
            <a:r>
              <a:rPr lang="en-US" dirty="0" err="1"/>
              <a:t>Při</a:t>
            </a:r>
            <a:r>
              <a:rPr lang="en-US" dirty="0"/>
              <a:t> </a:t>
            </a:r>
            <a:r>
              <a:rPr lang="en-US" dirty="0" err="1"/>
              <a:t>fotosyntéze</a:t>
            </a:r>
            <a:r>
              <a:rPr lang="en-US" dirty="0"/>
              <a:t> se </a:t>
            </a:r>
            <a:r>
              <a:rPr lang="en-US" dirty="0" err="1"/>
              <a:t>energie</a:t>
            </a:r>
            <a:r>
              <a:rPr lang="en-US" dirty="0"/>
              <a:t> </a:t>
            </a:r>
            <a:r>
              <a:rPr lang="en-US" dirty="0" err="1"/>
              <a:t>spotřebovává</a:t>
            </a:r>
            <a:r>
              <a:rPr lang="en-US" dirty="0"/>
              <a:t>.</a:t>
            </a:r>
            <a:endParaRPr lang="cs-CZ" dirty="0"/>
          </a:p>
          <a:p>
            <a:endParaRPr lang="cs-CZ" dirty="0"/>
          </a:p>
          <a:p>
            <a:pPr>
              <a:buNone/>
            </a:pPr>
            <a:r>
              <a:rPr lang="cs-CZ" dirty="0"/>
              <a:t>	</a:t>
            </a:r>
            <a:r>
              <a:rPr lang="pt-BR" dirty="0"/>
              <a:t>6CO</a:t>
            </a:r>
            <a:r>
              <a:rPr lang="pt-BR" baseline="-25000" dirty="0"/>
              <a:t>2</a:t>
            </a:r>
            <a:r>
              <a:rPr lang="pt-BR" dirty="0"/>
              <a:t> + 12H</a:t>
            </a:r>
            <a:r>
              <a:rPr lang="pt-BR" baseline="-25000" dirty="0"/>
              <a:t>2</a:t>
            </a:r>
            <a:r>
              <a:rPr lang="pt-BR" dirty="0"/>
              <a:t>O + světlo ----&gt; C</a:t>
            </a:r>
            <a:r>
              <a:rPr lang="pt-BR" baseline="-25000" dirty="0"/>
              <a:t>6</a:t>
            </a:r>
            <a:r>
              <a:rPr lang="pt-BR" dirty="0"/>
              <a:t>H</a:t>
            </a:r>
            <a:r>
              <a:rPr lang="pt-BR" baseline="-25000" dirty="0"/>
              <a:t>12</a:t>
            </a:r>
            <a:r>
              <a:rPr lang="pt-BR" dirty="0"/>
              <a:t>O</a:t>
            </a:r>
            <a:r>
              <a:rPr lang="pt-BR" baseline="-25000" dirty="0"/>
              <a:t>6</a:t>
            </a:r>
            <a:r>
              <a:rPr lang="pt-BR" dirty="0"/>
              <a:t> + 6H</a:t>
            </a:r>
            <a:r>
              <a:rPr lang="pt-BR" baseline="-25000" dirty="0"/>
              <a:t>2</a:t>
            </a:r>
            <a:r>
              <a:rPr lang="pt-BR" dirty="0"/>
              <a:t>O + 6O</a:t>
            </a:r>
            <a:r>
              <a:rPr lang="pt-BR" baseline="-25000" dirty="0"/>
              <a:t>2</a:t>
            </a:r>
            <a:endParaRPr lang="cs-CZ" baseline="-25000" dirty="0"/>
          </a:p>
          <a:p>
            <a:endParaRPr lang="cs-CZ" dirty="0"/>
          </a:p>
          <a:p>
            <a:pPr marL="257175" indent="-257175">
              <a:buFontTx/>
              <a:buChar char="-"/>
            </a:pPr>
            <a:r>
              <a:rPr lang="cs-CZ" dirty="0"/>
              <a:t>v</a:t>
            </a:r>
            <a:r>
              <a:rPr lang="en-US" dirty="0"/>
              <a:t> </a:t>
            </a:r>
            <a:r>
              <a:rPr lang="en-US" dirty="0" err="1"/>
              <a:t>listech</a:t>
            </a:r>
            <a:r>
              <a:rPr lang="en-US" dirty="0"/>
              <a:t> </a:t>
            </a:r>
            <a:r>
              <a:rPr lang="en-US" dirty="0" err="1"/>
              <a:t>rostlin</a:t>
            </a:r>
            <a:r>
              <a:rPr lang="en-US" dirty="0"/>
              <a:t> se </a:t>
            </a:r>
            <a:r>
              <a:rPr lang="en-US" dirty="0" err="1"/>
              <a:t>část</a:t>
            </a:r>
            <a:r>
              <a:rPr lang="en-US" dirty="0"/>
              <a:t> </a:t>
            </a:r>
            <a:r>
              <a:rPr lang="en-US" dirty="0" err="1"/>
              <a:t>energie</a:t>
            </a:r>
            <a:r>
              <a:rPr lang="en-US" dirty="0"/>
              <a:t> </a:t>
            </a:r>
            <a:r>
              <a:rPr lang="en-US" dirty="0" err="1"/>
              <a:t>slunečního</a:t>
            </a:r>
            <a:r>
              <a:rPr lang="en-US" dirty="0"/>
              <a:t> </a:t>
            </a:r>
            <a:r>
              <a:rPr lang="en-US" dirty="0" err="1"/>
              <a:t>záření</a:t>
            </a:r>
            <a:r>
              <a:rPr lang="en-US" dirty="0"/>
              <a:t> (</a:t>
            </a:r>
            <a:r>
              <a:rPr lang="en-US" dirty="0" err="1"/>
              <a:t>jen</a:t>
            </a:r>
            <a:r>
              <a:rPr lang="en-US" dirty="0"/>
              <a:t> </a:t>
            </a:r>
            <a:r>
              <a:rPr lang="en-US" dirty="0" err="1"/>
              <a:t>asi</a:t>
            </a:r>
            <a:r>
              <a:rPr lang="en-US" dirty="0"/>
              <a:t> 1 - 2 %) </a:t>
            </a:r>
            <a:r>
              <a:rPr lang="en-US" dirty="0" err="1"/>
              <a:t>mění</a:t>
            </a:r>
            <a:r>
              <a:rPr lang="en-US" dirty="0"/>
              <a:t> </a:t>
            </a:r>
            <a:r>
              <a:rPr lang="en-US" dirty="0" err="1"/>
              <a:t>na</a:t>
            </a:r>
            <a:r>
              <a:rPr lang="en-US" dirty="0"/>
              <a:t> </a:t>
            </a:r>
            <a:r>
              <a:rPr lang="en-US" dirty="0" err="1"/>
              <a:t>chemickou</a:t>
            </a:r>
            <a:r>
              <a:rPr lang="en-US" dirty="0"/>
              <a:t> </a:t>
            </a:r>
            <a:r>
              <a:rPr lang="en-US" dirty="0" err="1"/>
              <a:t>energii</a:t>
            </a:r>
            <a:r>
              <a:rPr lang="en-US" dirty="0"/>
              <a:t>, </a:t>
            </a:r>
            <a:r>
              <a:rPr lang="en-US" dirty="0" err="1"/>
              <a:t>která</a:t>
            </a:r>
            <a:r>
              <a:rPr lang="en-US" dirty="0"/>
              <a:t> se </a:t>
            </a:r>
            <a:r>
              <a:rPr lang="en-US" dirty="0" err="1"/>
              <a:t>ukládá</a:t>
            </a:r>
            <a:r>
              <a:rPr lang="en-US" dirty="0"/>
              <a:t> do </a:t>
            </a:r>
            <a:r>
              <a:rPr lang="en-US" dirty="0" err="1"/>
              <a:t>molekul</a:t>
            </a:r>
            <a:r>
              <a:rPr lang="en-US" dirty="0"/>
              <a:t> </a:t>
            </a:r>
            <a:r>
              <a:rPr lang="en-US" dirty="0" err="1"/>
              <a:t>glukózy</a:t>
            </a:r>
            <a:r>
              <a:rPr lang="en-US" dirty="0"/>
              <a:t> (</a:t>
            </a:r>
            <a:r>
              <a:rPr lang="en-US" dirty="0" err="1"/>
              <a:t>cukru</a:t>
            </a:r>
            <a:r>
              <a:rPr lang="en-US" dirty="0"/>
              <a:t>)</a:t>
            </a:r>
            <a:endParaRPr lang="cs-CZ" dirty="0"/>
          </a:p>
          <a:p>
            <a:pPr marL="257175" indent="-257175">
              <a:buFontTx/>
              <a:buChar char="-"/>
            </a:pPr>
            <a:r>
              <a:rPr lang="cs-CZ" dirty="0"/>
              <a:t>i přes velmi nízkou účinnost se celkové množství energie využité globálně fotosyntézou ročně pohybuje okolo </a:t>
            </a:r>
            <a:r>
              <a:rPr lang="en-US" dirty="0"/>
              <a:t>4×10</a:t>
            </a:r>
            <a:r>
              <a:rPr lang="en-US" baseline="30000" dirty="0"/>
              <a:t>21</a:t>
            </a:r>
            <a:r>
              <a:rPr lang="en-US" dirty="0"/>
              <a:t> J</a:t>
            </a:r>
            <a:r>
              <a:rPr lang="cs-CZ" dirty="0"/>
              <a:t> (</a:t>
            </a:r>
            <a:r>
              <a:rPr lang="cs-CZ" dirty="0" err="1"/>
              <a:t>zettajoule</a:t>
            </a:r>
            <a:r>
              <a:rPr lang="cs-CZ" dirty="0"/>
              <a:t>, ZJ, 10</a:t>
            </a:r>
            <a:r>
              <a:rPr lang="cs-CZ" baseline="30000" dirty="0"/>
              <a:t>21  </a:t>
            </a:r>
            <a:r>
              <a:rPr lang="cs-CZ" dirty="0"/>
              <a:t>J) – to je o 2 řády více než je současná spotřeba energie lidstvem na planetě  </a:t>
            </a:r>
          </a:p>
          <a:p>
            <a:endParaRPr lang="en-US" dirty="0"/>
          </a:p>
        </p:txBody>
      </p:sp>
      <p:sp>
        <p:nvSpPr>
          <p:cNvPr id="6" name="Nadpis 5">
            <a:extLst>
              <a:ext uri="{FF2B5EF4-FFF2-40B4-BE49-F238E27FC236}">
                <a16:creationId xmlns:a16="http://schemas.microsoft.com/office/drawing/2014/main" id="{04370D42-56D4-403E-8A76-138BF4D65595}"/>
              </a:ext>
            </a:extLst>
          </p:cNvPr>
          <p:cNvSpPr>
            <a:spLocks noGrp="1"/>
          </p:cNvSpPr>
          <p:nvPr>
            <p:ph type="title"/>
          </p:nvPr>
        </p:nvSpPr>
        <p:spPr>
          <a:xfrm>
            <a:off x="326572" y="390768"/>
            <a:ext cx="7886700" cy="994172"/>
          </a:xfrm>
        </p:spPr>
        <p:txBody>
          <a:bodyPr/>
          <a:lstStyle/>
          <a:p>
            <a:r>
              <a:rPr lang="cs-CZ" dirty="0"/>
              <a:t>Fotosyntéza (zdroj energie – Slunce)</a:t>
            </a:r>
            <a:endParaRPr lang="en-US" dirty="0"/>
          </a:p>
        </p:txBody>
      </p:sp>
      <p:pic>
        <p:nvPicPr>
          <p:cNvPr id="4" name="Obrázek 3">
            <a:extLst>
              <a:ext uri="{FF2B5EF4-FFF2-40B4-BE49-F238E27FC236}">
                <a16:creationId xmlns:a16="http://schemas.microsoft.com/office/drawing/2014/main" id="{83D61A2A-E8E5-44BF-A1E6-7CFF93EA9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3447304"/>
            <a:ext cx="933865" cy="920524"/>
          </a:xfrm>
          <a:prstGeom prst="rect">
            <a:avLst/>
          </a:prstGeom>
        </p:spPr>
      </p:pic>
    </p:spTree>
    <p:extLst>
      <p:ext uri="{BB962C8B-B14F-4D97-AF65-F5344CB8AC3E}">
        <p14:creationId xmlns:p14="http://schemas.microsoft.com/office/powerpoint/2010/main" val="420874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CE4BF5-B573-4795-A5D7-96CD65813343}"/>
              </a:ext>
            </a:extLst>
          </p:cNvPr>
          <p:cNvSpPr>
            <a:spLocks noGrp="1"/>
          </p:cNvSpPr>
          <p:nvPr>
            <p:ph type="title"/>
          </p:nvPr>
        </p:nvSpPr>
        <p:spPr/>
        <p:txBody>
          <a:bodyPr/>
          <a:lstStyle/>
          <a:p>
            <a:r>
              <a:rPr lang="cs-CZ" dirty="0"/>
              <a:t>Primární produkce</a:t>
            </a:r>
            <a:endParaRPr lang="en-US" dirty="0"/>
          </a:p>
        </p:txBody>
      </p:sp>
      <p:sp>
        <p:nvSpPr>
          <p:cNvPr id="3" name="Zástupný symbol pro obsah 2">
            <a:extLst>
              <a:ext uri="{FF2B5EF4-FFF2-40B4-BE49-F238E27FC236}">
                <a16:creationId xmlns:a16="http://schemas.microsoft.com/office/drawing/2014/main" id="{ED10A8C1-CC7A-47F1-96CC-565C6D496889}"/>
              </a:ext>
            </a:extLst>
          </p:cNvPr>
          <p:cNvSpPr>
            <a:spLocks noGrp="1"/>
          </p:cNvSpPr>
          <p:nvPr>
            <p:ph idx="1"/>
          </p:nvPr>
        </p:nvSpPr>
        <p:spPr>
          <a:xfrm>
            <a:off x="539750" y="2204864"/>
            <a:ext cx="7886700" cy="4104456"/>
          </a:xfrm>
        </p:spPr>
        <p:txBody>
          <a:bodyPr>
            <a:noAutofit/>
          </a:bodyPr>
          <a:lstStyle/>
          <a:p>
            <a:pPr>
              <a:buFont typeface="Arial" panose="020B0604020202020204" pitchFamily="34" charset="0"/>
              <a:buChar char="•"/>
            </a:pPr>
            <a:r>
              <a:rPr lang="en-US" dirty="0"/>
              <a:t>PP – je </a:t>
            </a:r>
            <a:r>
              <a:rPr lang="en-US" dirty="0" err="1"/>
              <a:t>závislá</a:t>
            </a:r>
            <a:r>
              <a:rPr lang="en-US" dirty="0"/>
              <a:t> </a:t>
            </a:r>
            <a:r>
              <a:rPr lang="en-US" dirty="0" err="1"/>
              <a:t>na</a:t>
            </a:r>
            <a:r>
              <a:rPr lang="en-US" dirty="0"/>
              <a:t> </a:t>
            </a:r>
            <a:r>
              <a:rPr lang="en-US" dirty="0" err="1"/>
              <a:t>biochemických</a:t>
            </a:r>
            <a:r>
              <a:rPr lang="en-US" dirty="0"/>
              <a:t> </a:t>
            </a:r>
            <a:r>
              <a:rPr lang="en-US" dirty="0" err="1"/>
              <a:t>procesech</a:t>
            </a:r>
            <a:r>
              <a:rPr lang="en-US" dirty="0"/>
              <a:t> </a:t>
            </a:r>
            <a:r>
              <a:rPr lang="en-US" b="1" dirty="0" err="1"/>
              <a:t>fotosyntézy</a:t>
            </a:r>
            <a:r>
              <a:rPr lang="en-US" dirty="0"/>
              <a:t> </a:t>
            </a:r>
            <a:r>
              <a:rPr lang="en-US" dirty="0" err="1"/>
              <a:t>autotrofních</a:t>
            </a:r>
            <a:r>
              <a:rPr lang="en-US" dirty="0"/>
              <a:t> </a:t>
            </a:r>
            <a:r>
              <a:rPr lang="en-US" dirty="0" err="1"/>
              <a:t>organizmů</a:t>
            </a:r>
            <a:r>
              <a:rPr lang="cs-CZ" dirty="0"/>
              <a:t> </a:t>
            </a:r>
          </a:p>
          <a:p>
            <a:pPr>
              <a:buFont typeface="Arial" panose="020B0604020202020204" pitchFamily="34" charset="0"/>
              <a:buChar char="•"/>
            </a:pPr>
            <a:r>
              <a:rPr lang="en-US" dirty="0" err="1"/>
              <a:t>její</a:t>
            </a:r>
            <a:r>
              <a:rPr lang="en-US" dirty="0"/>
              <a:t> </a:t>
            </a:r>
            <a:r>
              <a:rPr lang="en-US" dirty="0" err="1"/>
              <a:t>množství</a:t>
            </a:r>
            <a:r>
              <a:rPr lang="en-US" dirty="0"/>
              <a:t> je </a:t>
            </a:r>
            <a:r>
              <a:rPr lang="en-US" dirty="0" err="1"/>
              <a:t>dáno</a:t>
            </a:r>
            <a:r>
              <a:rPr lang="en-US" dirty="0"/>
              <a:t> </a:t>
            </a:r>
            <a:r>
              <a:rPr lang="en-US" dirty="0" err="1"/>
              <a:t>množstvím</a:t>
            </a:r>
            <a:r>
              <a:rPr lang="en-US" dirty="0"/>
              <a:t> </a:t>
            </a:r>
            <a:r>
              <a:rPr lang="en-US" dirty="0" err="1"/>
              <a:t>dostupných</a:t>
            </a:r>
            <a:r>
              <a:rPr lang="en-US" dirty="0"/>
              <a:t> </a:t>
            </a:r>
            <a:r>
              <a:rPr lang="en-US" dirty="0" err="1"/>
              <a:t>živin</a:t>
            </a:r>
            <a:r>
              <a:rPr lang="en-US" dirty="0"/>
              <a:t> v </a:t>
            </a:r>
            <a:r>
              <a:rPr lang="en-US" dirty="0" err="1"/>
              <a:t>systému</a:t>
            </a:r>
            <a:endParaRPr lang="cs-CZ" dirty="0"/>
          </a:p>
          <a:p>
            <a:pPr>
              <a:buFont typeface="Arial" panose="020B0604020202020204" pitchFamily="34" charset="0"/>
              <a:buChar char="•"/>
            </a:pPr>
            <a:r>
              <a:rPr lang="en-US" dirty="0" err="1"/>
              <a:t>produktem</a:t>
            </a:r>
            <a:r>
              <a:rPr lang="en-US" dirty="0"/>
              <a:t> je </a:t>
            </a:r>
            <a:r>
              <a:rPr lang="en-US" dirty="0" err="1"/>
              <a:t>biomasa</a:t>
            </a:r>
            <a:r>
              <a:rPr lang="en-US" dirty="0"/>
              <a:t> </a:t>
            </a:r>
            <a:r>
              <a:rPr lang="en-US" dirty="0" err="1"/>
              <a:t>vytvořená</a:t>
            </a:r>
            <a:r>
              <a:rPr lang="en-US" dirty="0"/>
              <a:t> za</a:t>
            </a:r>
            <a:r>
              <a:rPr lang="cs-CZ" dirty="0"/>
              <a:t> </a:t>
            </a:r>
            <a:r>
              <a:rPr lang="en-US" dirty="0" err="1"/>
              <a:t>časovou</a:t>
            </a:r>
            <a:r>
              <a:rPr lang="en-US" dirty="0"/>
              <a:t> </a:t>
            </a:r>
            <a:r>
              <a:rPr lang="en-US" dirty="0" err="1"/>
              <a:t>jednotku</a:t>
            </a:r>
            <a:r>
              <a:rPr lang="en-US" dirty="0"/>
              <a:t> </a:t>
            </a:r>
            <a:r>
              <a:rPr lang="en-US" dirty="0" err="1"/>
              <a:t>na</a:t>
            </a:r>
            <a:r>
              <a:rPr lang="en-US" dirty="0"/>
              <a:t> </a:t>
            </a:r>
            <a:r>
              <a:rPr lang="en-US" dirty="0" err="1"/>
              <a:t>určité</a:t>
            </a:r>
            <a:r>
              <a:rPr lang="cs-CZ" dirty="0"/>
              <a:t> </a:t>
            </a:r>
            <a:r>
              <a:rPr lang="en-US" dirty="0" err="1"/>
              <a:t>ploše</a:t>
            </a:r>
            <a:endParaRPr lang="cs-CZ" dirty="0"/>
          </a:p>
          <a:p>
            <a:pPr>
              <a:buFont typeface="Arial" panose="020B0604020202020204" pitchFamily="34" charset="0"/>
              <a:buChar char="•"/>
            </a:pPr>
            <a:r>
              <a:rPr lang="cs-CZ" dirty="0"/>
              <a:t>v praxi nás zajímá č</a:t>
            </a:r>
            <a:r>
              <a:rPr lang="en-US" dirty="0" err="1"/>
              <a:t>istá</a:t>
            </a:r>
            <a:r>
              <a:rPr lang="en-US" dirty="0"/>
              <a:t> (</a:t>
            </a:r>
            <a:r>
              <a:rPr lang="en-US" dirty="0" err="1"/>
              <a:t>netto</a:t>
            </a:r>
            <a:r>
              <a:rPr lang="en-US" dirty="0"/>
              <a:t>) </a:t>
            </a:r>
            <a:r>
              <a:rPr lang="en-US" dirty="0" err="1"/>
              <a:t>primární</a:t>
            </a:r>
            <a:r>
              <a:rPr lang="en-US" dirty="0"/>
              <a:t> </a:t>
            </a:r>
            <a:r>
              <a:rPr lang="en-US" dirty="0" err="1"/>
              <a:t>produkce</a:t>
            </a:r>
            <a:r>
              <a:rPr lang="en-US" dirty="0"/>
              <a:t> (NPP) </a:t>
            </a:r>
            <a:r>
              <a:rPr lang="cs-CZ" dirty="0"/>
              <a:t>(h</a:t>
            </a:r>
            <a:r>
              <a:rPr lang="en-US" dirty="0" err="1"/>
              <a:t>rubá</a:t>
            </a:r>
            <a:r>
              <a:rPr lang="en-US" dirty="0"/>
              <a:t> </a:t>
            </a:r>
            <a:r>
              <a:rPr lang="en-US" dirty="0" err="1"/>
              <a:t>produkce</a:t>
            </a:r>
            <a:r>
              <a:rPr lang="en-US" dirty="0"/>
              <a:t> </a:t>
            </a:r>
            <a:r>
              <a:rPr lang="en-US" dirty="0" err="1"/>
              <a:t>zmenšená</a:t>
            </a:r>
            <a:r>
              <a:rPr lang="en-US" dirty="0"/>
              <a:t> o </a:t>
            </a:r>
            <a:r>
              <a:rPr lang="en-US" dirty="0" err="1"/>
              <a:t>vlastní</a:t>
            </a:r>
            <a:r>
              <a:rPr lang="en-US" dirty="0"/>
              <a:t> </a:t>
            </a:r>
            <a:r>
              <a:rPr lang="en-US" dirty="0" err="1"/>
              <a:t>metabolickou</a:t>
            </a:r>
            <a:r>
              <a:rPr lang="en-US" dirty="0"/>
              <a:t> </a:t>
            </a:r>
            <a:r>
              <a:rPr lang="en-US" dirty="0" err="1"/>
              <a:t>potřebu</a:t>
            </a:r>
            <a:r>
              <a:rPr lang="en-US" dirty="0"/>
              <a:t> </a:t>
            </a:r>
            <a:r>
              <a:rPr lang="en-US" dirty="0" err="1"/>
              <a:t>producentů</a:t>
            </a:r>
            <a:r>
              <a:rPr lang="cs-CZ" dirty="0"/>
              <a:t>)</a:t>
            </a:r>
            <a:endParaRPr lang="en-US" dirty="0"/>
          </a:p>
          <a:p>
            <a:endParaRPr lang="en-US" dirty="0"/>
          </a:p>
          <a:p>
            <a:pPr marL="0" indent="0"/>
            <a:endParaRPr lang="en-US" sz="1200" dirty="0"/>
          </a:p>
          <a:p>
            <a:pPr marL="0" indent="0"/>
            <a:endParaRPr lang="en-US" sz="1200" dirty="0"/>
          </a:p>
        </p:txBody>
      </p:sp>
      <p:pic>
        <p:nvPicPr>
          <p:cNvPr id="5" name="Obrázek 4">
            <a:extLst>
              <a:ext uri="{FF2B5EF4-FFF2-40B4-BE49-F238E27FC236}">
                <a16:creationId xmlns:a16="http://schemas.microsoft.com/office/drawing/2014/main" id="{DD45D236-BDC9-4D12-949C-03AA420C51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222889"/>
            <a:ext cx="2166059" cy="1446164"/>
          </a:xfrm>
          <a:prstGeom prst="rect">
            <a:avLst/>
          </a:prstGeom>
        </p:spPr>
      </p:pic>
    </p:spTree>
    <p:extLst>
      <p:ext uri="{BB962C8B-B14F-4D97-AF65-F5344CB8AC3E}">
        <p14:creationId xmlns:p14="http://schemas.microsoft.com/office/powerpoint/2010/main" val="3498780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8FC848-04B1-4D71-9CC1-B872703AF715}"/>
              </a:ext>
            </a:extLst>
          </p:cNvPr>
          <p:cNvSpPr>
            <a:spLocks noGrp="1"/>
          </p:cNvSpPr>
          <p:nvPr>
            <p:ph type="title"/>
          </p:nvPr>
        </p:nvSpPr>
        <p:spPr>
          <a:xfrm>
            <a:off x="285750" y="1221570"/>
            <a:ext cx="2212522" cy="994172"/>
          </a:xfrm>
        </p:spPr>
        <p:txBody>
          <a:bodyPr/>
          <a:lstStyle/>
          <a:p>
            <a:r>
              <a:rPr lang="cs-CZ" dirty="0"/>
              <a:t>Primární produkce</a:t>
            </a:r>
            <a:endParaRPr lang="en-US" dirty="0"/>
          </a:p>
        </p:txBody>
      </p:sp>
      <p:pic>
        <p:nvPicPr>
          <p:cNvPr id="11" name="Obrázek 10">
            <a:extLst>
              <a:ext uri="{FF2B5EF4-FFF2-40B4-BE49-F238E27FC236}">
                <a16:creationId xmlns:a16="http://schemas.microsoft.com/office/drawing/2014/main" id="{8B2A1ECF-D06F-4006-A405-40F2BC351293}"/>
              </a:ext>
            </a:extLst>
          </p:cNvPr>
          <p:cNvPicPr>
            <a:picLocks noChangeAspect="1"/>
          </p:cNvPicPr>
          <p:nvPr/>
        </p:nvPicPr>
        <p:blipFill rotWithShape="1">
          <a:blip r:embed="rId2">
            <a:extLst>
              <a:ext uri="{28A0092B-C50C-407E-A947-70E740481C1C}">
                <a14:useLocalDpi xmlns:a14="http://schemas.microsoft.com/office/drawing/2010/main" val="0"/>
              </a:ext>
            </a:extLst>
          </a:blip>
          <a:srcRect t="48112"/>
          <a:stretch/>
        </p:blipFill>
        <p:spPr>
          <a:xfrm>
            <a:off x="2195736" y="548680"/>
            <a:ext cx="6747655" cy="4414862"/>
          </a:xfrm>
          <a:prstGeom prst="rect">
            <a:avLst/>
          </a:prstGeom>
        </p:spPr>
      </p:pic>
    </p:spTree>
    <p:extLst>
      <p:ext uri="{BB962C8B-B14F-4D97-AF65-F5344CB8AC3E}">
        <p14:creationId xmlns:p14="http://schemas.microsoft.com/office/powerpoint/2010/main" val="3123729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Bez rostlin to nejde</a:t>
            </a:r>
          </a:p>
        </p:txBody>
      </p:sp>
      <p:pic>
        <p:nvPicPr>
          <p:cNvPr id="4" name="Zástupný symbol pro obsah 3"/>
          <p:cNvPicPr>
            <a:picLocks noGrp="1" noChangeAspect="1"/>
          </p:cNvPicPr>
          <p:nvPr>
            <p:ph idx="1"/>
          </p:nvPr>
        </p:nvPicPr>
        <p:blipFill>
          <a:blip r:embed="rId2"/>
          <a:stretch>
            <a:fillRect/>
          </a:stretch>
        </p:blipFill>
        <p:spPr>
          <a:xfrm>
            <a:off x="467544" y="1772816"/>
            <a:ext cx="8038211" cy="3384376"/>
          </a:xfrm>
          <a:prstGeom prst="rect">
            <a:avLst/>
          </a:prstGeom>
        </p:spPr>
      </p:pic>
      <p:sp>
        <p:nvSpPr>
          <p:cNvPr id="3" name="TextovéPole 2"/>
          <p:cNvSpPr txBox="1"/>
          <p:nvPr/>
        </p:nvSpPr>
        <p:spPr>
          <a:xfrm>
            <a:off x="5793525" y="3111351"/>
            <a:ext cx="2738915" cy="923330"/>
          </a:xfrm>
          <a:prstGeom prst="rect">
            <a:avLst/>
          </a:prstGeom>
          <a:noFill/>
        </p:spPr>
        <p:txBody>
          <a:bodyPr wrap="square" rtlCol="0">
            <a:spAutoFit/>
          </a:bodyPr>
          <a:lstStyle/>
          <a:p>
            <a:pPr>
              <a:buNone/>
            </a:pPr>
            <a:r>
              <a:rPr lang="cs-CZ" dirty="0"/>
              <a:t>HANPP (o tomto indikátoru více v dalším </a:t>
            </a:r>
            <a:r>
              <a:rPr lang="cs-CZ" dirty="0" err="1"/>
              <a:t>tématickém</a:t>
            </a:r>
            <a:r>
              <a:rPr lang="cs-CZ" dirty="0"/>
              <a:t> bloku</a:t>
            </a:r>
          </a:p>
        </p:txBody>
      </p:sp>
      <p:sp>
        <p:nvSpPr>
          <p:cNvPr id="5" name="Šipka dolů 4"/>
          <p:cNvSpPr/>
          <p:nvPr/>
        </p:nvSpPr>
        <p:spPr bwMode="auto">
          <a:xfrm rot="4317214" flipH="1">
            <a:off x="5011941" y="3455358"/>
            <a:ext cx="432048" cy="936104"/>
          </a:xfrm>
          <a:prstGeom prst="downArrow">
            <a:avLst/>
          </a:prstGeom>
          <a:solidFill>
            <a:srgbClr val="D4E2DA"/>
          </a:solidFill>
          <a:ln w="19050" cap="flat" cmpd="sng" algn="ctr">
            <a:solidFill>
              <a:srgbClr val="99B9A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s-CZ" sz="1800" b="0" i="0" u="none" strike="noStrike" cap="none" normalizeH="0" baseline="0">
              <a:ln>
                <a:noFill/>
              </a:ln>
              <a:solidFill>
                <a:schemeClr val="tx1"/>
              </a:solidFill>
              <a:effectLst/>
              <a:latin typeface="Franklin Gothic Book" panose="020B0503020102020204" pitchFamily="34" charset="0"/>
            </a:endParaRPr>
          </a:p>
        </p:txBody>
      </p:sp>
      <p:sp>
        <p:nvSpPr>
          <p:cNvPr id="6" name="TextovéPole 5"/>
          <p:cNvSpPr txBox="1"/>
          <p:nvPr/>
        </p:nvSpPr>
        <p:spPr>
          <a:xfrm>
            <a:off x="6948264" y="1268760"/>
            <a:ext cx="2088232" cy="369332"/>
          </a:xfrm>
          <a:prstGeom prst="rect">
            <a:avLst/>
          </a:prstGeom>
          <a:noFill/>
        </p:spPr>
        <p:txBody>
          <a:bodyPr wrap="square" rtlCol="0">
            <a:spAutoFit/>
          </a:bodyPr>
          <a:lstStyle/>
          <a:p>
            <a:pPr>
              <a:buNone/>
            </a:pPr>
            <a:r>
              <a:rPr lang="cs-CZ" dirty="0" err="1"/>
              <a:t>Nátr</a:t>
            </a:r>
            <a:r>
              <a:rPr lang="cs-CZ" dirty="0"/>
              <a:t>, 2009</a:t>
            </a:r>
          </a:p>
        </p:txBody>
      </p:sp>
      <p:sp>
        <p:nvSpPr>
          <p:cNvPr id="7" name="TextovéPole 6"/>
          <p:cNvSpPr txBox="1"/>
          <p:nvPr/>
        </p:nvSpPr>
        <p:spPr>
          <a:xfrm>
            <a:off x="467544" y="5373216"/>
            <a:ext cx="8064896" cy="923330"/>
          </a:xfrm>
          <a:prstGeom prst="rect">
            <a:avLst/>
          </a:prstGeom>
          <a:noFill/>
        </p:spPr>
        <p:txBody>
          <a:bodyPr wrap="square" rtlCol="0">
            <a:spAutoFit/>
          </a:bodyPr>
          <a:lstStyle/>
          <a:p>
            <a:pPr>
              <a:buNone/>
            </a:pPr>
            <a:r>
              <a:rPr lang="cs-CZ" dirty="0"/>
              <a:t>Při každém přenosu energie (mezi patry) se značná část energie – 80-90 % - ztrácí ve formě tepla. Řetězec má obvykle 4-5 stupňů (suchozemské ekosystémy delší, mořské delší)</a:t>
            </a:r>
          </a:p>
        </p:txBody>
      </p:sp>
    </p:spTree>
    <p:extLst>
      <p:ext uri="{BB962C8B-B14F-4D97-AF65-F5344CB8AC3E}">
        <p14:creationId xmlns:p14="http://schemas.microsoft.com/office/powerpoint/2010/main" val="428379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3277" y="661296"/>
            <a:ext cx="7704138" cy="863600"/>
          </a:xfrm>
        </p:spPr>
        <p:txBody>
          <a:bodyPr/>
          <a:lstStyle/>
          <a:p>
            <a:r>
              <a:rPr lang="cs-CZ" dirty="0"/>
              <a:t>Energetické ztráty v potravní pyramidě</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277" y="1471970"/>
            <a:ext cx="7951887" cy="5024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7452320" y="6381328"/>
            <a:ext cx="1296144" cy="369332"/>
          </a:xfrm>
          <a:prstGeom prst="rect">
            <a:avLst/>
          </a:prstGeom>
          <a:noFill/>
        </p:spPr>
        <p:txBody>
          <a:bodyPr wrap="square" rtlCol="0">
            <a:spAutoFit/>
          </a:bodyPr>
          <a:lstStyle/>
          <a:p>
            <a:pPr>
              <a:buNone/>
            </a:pPr>
            <a:r>
              <a:rPr lang="cs-CZ" dirty="0" err="1"/>
              <a:t>Nátr</a:t>
            </a:r>
            <a:r>
              <a:rPr lang="cs-CZ" dirty="0"/>
              <a:t>, 2009</a:t>
            </a:r>
          </a:p>
        </p:txBody>
      </p:sp>
      <p:sp>
        <p:nvSpPr>
          <p:cNvPr id="3" name="Obdélník 2">
            <a:extLst>
              <a:ext uri="{FF2B5EF4-FFF2-40B4-BE49-F238E27FC236}">
                <a16:creationId xmlns:a16="http://schemas.microsoft.com/office/drawing/2014/main" id="{7FD16DE5-59C8-46EA-A306-4646514F98C1}"/>
              </a:ext>
            </a:extLst>
          </p:cNvPr>
          <p:cNvSpPr/>
          <p:nvPr/>
        </p:nvSpPr>
        <p:spPr>
          <a:xfrm>
            <a:off x="539552" y="260648"/>
            <a:ext cx="8352928" cy="584775"/>
          </a:xfrm>
          <a:prstGeom prst="rect">
            <a:avLst/>
          </a:prstGeom>
        </p:spPr>
        <p:txBody>
          <a:bodyPr wrap="square">
            <a:spAutoFit/>
          </a:bodyPr>
          <a:lstStyle/>
          <a:p>
            <a:pPr>
              <a:buNone/>
            </a:pPr>
            <a:r>
              <a:rPr lang="cs-CZ" sz="1600" i="1" dirty="0"/>
              <a:t>Můj vztah k zelenině je veskrze pozitivní. Žádám ovšem, aby mezi mne a ji byl vsunut transformační mezičlánek, který se jmenuje prase (</a:t>
            </a:r>
            <a:r>
              <a:rPr lang="cs-CZ" sz="1600" dirty="0"/>
              <a:t>Miloš Zeman)</a:t>
            </a:r>
          </a:p>
        </p:txBody>
      </p:sp>
    </p:spTree>
    <p:extLst>
      <p:ext uri="{BB962C8B-B14F-4D97-AF65-F5344CB8AC3E}">
        <p14:creationId xmlns:p14="http://schemas.microsoft.com/office/powerpoint/2010/main" val="520781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884C6D-3A05-4B4D-9642-D7DCC6F68519}"/>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9249F430-60E4-4EEF-8736-437E83626EAA}"/>
              </a:ext>
            </a:extLst>
          </p:cNvPr>
          <p:cNvPicPr>
            <a:picLocks noChangeAspect="1"/>
          </p:cNvPicPr>
          <p:nvPr/>
        </p:nvPicPr>
        <p:blipFill>
          <a:blip r:embed="rId2"/>
          <a:stretch>
            <a:fillRect/>
          </a:stretch>
        </p:blipFill>
        <p:spPr>
          <a:xfrm>
            <a:off x="-53255" y="-171400"/>
            <a:ext cx="9078592" cy="5115639"/>
          </a:xfrm>
          <a:prstGeom prst="rect">
            <a:avLst/>
          </a:prstGeom>
        </p:spPr>
      </p:pic>
      <p:sp>
        <p:nvSpPr>
          <p:cNvPr id="5" name="Obdélník 4">
            <a:extLst>
              <a:ext uri="{FF2B5EF4-FFF2-40B4-BE49-F238E27FC236}">
                <a16:creationId xmlns:a16="http://schemas.microsoft.com/office/drawing/2014/main" id="{92B97654-03C5-4183-8A61-F2F8057D2576}"/>
              </a:ext>
            </a:extLst>
          </p:cNvPr>
          <p:cNvSpPr/>
          <p:nvPr/>
        </p:nvSpPr>
        <p:spPr>
          <a:xfrm>
            <a:off x="141448" y="4691352"/>
            <a:ext cx="9078591" cy="2197525"/>
          </a:xfrm>
          <a:prstGeom prst="rect">
            <a:avLst/>
          </a:prstGeom>
        </p:spPr>
        <p:txBody>
          <a:bodyPr wrap="square">
            <a:spAutoFit/>
          </a:bodyPr>
          <a:lstStyle/>
          <a:p>
            <a:pPr>
              <a:buNone/>
            </a:pPr>
            <a:r>
              <a:rPr lang="cs-CZ" b="1" dirty="0">
                <a:solidFill>
                  <a:srgbClr val="000000"/>
                </a:solidFill>
                <a:latin typeface="Times New Roman" panose="02020603050405020304" pitchFamily="18" charset="0"/>
              </a:rPr>
              <a:t>Potravní (trofická) síť - v</a:t>
            </a:r>
            <a:r>
              <a:rPr lang="cs-CZ" dirty="0">
                <a:solidFill>
                  <a:srgbClr val="000000"/>
                </a:solidFill>
                <a:latin typeface="Times New Roman" panose="02020603050405020304" pitchFamily="18" charset="0"/>
              </a:rPr>
              <a:t>zniká propojením potravních řetězců </a:t>
            </a:r>
          </a:p>
          <a:p>
            <a:pPr>
              <a:buNone/>
            </a:pPr>
            <a:r>
              <a:rPr lang="cs-CZ" dirty="0">
                <a:solidFill>
                  <a:srgbClr val="000000"/>
                </a:solidFill>
                <a:latin typeface="Times New Roman" panose="02020603050405020304" pitchFamily="18" charset="0"/>
              </a:rPr>
              <a:t>Čím jsou potravní sítě v ekosystému složitější, tím je daný ekosystém stabilnější (souvisí i s počtem druhů v ekosystému) </a:t>
            </a:r>
          </a:p>
          <a:p>
            <a:pPr>
              <a:buNone/>
            </a:pPr>
            <a:r>
              <a:rPr lang="cs-CZ" dirty="0">
                <a:solidFill>
                  <a:srgbClr val="000000"/>
                </a:solidFill>
                <a:latin typeface="Times New Roman" panose="02020603050405020304" pitchFamily="18" charset="0"/>
              </a:rPr>
              <a:t>Délka potravních řetězců odráží celkovou bilanci živin v ekosystému: čím méně živin, tím delší řetězec (a pomalejší obrat a minimální ztráty živin) </a:t>
            </a:r>
          </a:p>
          <a:p>
            <a:pPr>
              <a:buNone/>
            </a:pPr>
            <a:r>
              <a:rPr lang="cs-CZ" dirty="0">
                <a:solidFill>
                  <a:srgbClr val="000000"/>
                </a:solidFill>
                <a:latin typeface="Times New Roman" panose="02020603050405020304" pitchFamily="18" charset="0"/>
              </a:rPr>
              <a:t>Krátké řetězce pracují rychle, ale s velkými ztrátami hmoty : málo druhů = jednoduché řetězce = velký využitelný přebytek (podstata zemědělských monokultur )</a:t>
            </a:r>
            <a:endParaRPr lang="cs-CZ" dirty="0"/>
          </a:p>
        </p:txBody>
      </p:sp>
    </p:spTree>
    <p:extLst>
      <p:ext uri="{BB962C8B-B14F-4D97-AF65-F5344CB8AC3E}">
        <p14:creationId xmlns:p14="http://schemas.microsoft.com/office/powerpoint/2010/main" val="3006071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44624"/>
            <a:ext cx="8856984" cy="863600"/>
          </a:xfrm>
        </p:spPr>
        <p:txBody>
          <a:bodyPr/>
          <a:lstStyle/>
          <a:p>
            <a:r>
              <a:rPr lang="cs-CZ" dirty="0"/>
              <a:t>Energetické procesy a zdroje na Zemi </a:t>
            </a:r>
            <a:r>
              <a:rPr lang="cs-CZ" sz="2000" dirty="0"/>
              <a:t>(různé klasifikace)</a:t>
            </a:r>
          </a:p>
        </p:txBody>
      </p:sp>
      <p:sp>
        <p:nvSpPr>
          <p:cNvPr id="3" name="Zástupný symbol pro obsah 2"/>
          <p:cNvSpPr>
            <a:spLocks noGrp="1"/>
          </p:cNvSpPr>
          <p:nvPr>
            <p:ph idx="1"/>
          </p:nvPr>
        </p:nvSpPr>
        <p:spPr>
          <a:xfrm>
            <a:off x="323528" y="980728"/>
            <a:ext cx="8136904" cy="5661248"/>
          </a:xfrm>
        </p:spPr>
        <p:txBody>
          <a:bodyPr/>
          <a:lstStyle/>
          <a:p>
            <a:pPr marL="0" indent="0"/>
            <a:r>
              <a:rPr lang="cs-CZ" sz="2000" b="1" dirty="0"/>
              <a:t>Primární</a:t>
            </a:r>
            <a:r>
              <a:rPr lang="cs-CZ" sz="2000" dirty="0"/>
              <a:t> </a:t>
            </a:r>
            <a:r>
              <a:rPr lang="cs-CZ" sz="1600" dirty="0"/>
              <a:t>– primární zdroje energie jsou přírodní zdroje, které nejsou člověkem nijak transformované. Lze je rozdělit na neobnovitelné a obnovitelné.</a:t>
            </a:r>
          </a:p>
          <a:p>
            <a:r>
              <a:rPr lang="cs-CZ" sz="1600" u="sng" dirty="0"/>
              <a:t>Neobnovitelné zdroje:</a:t>
            </a:r>
          </a:p>
          <a:p>
            <a:pPr>
              <a:buFont typeface="Arial" panose="020B0604020202020204" pitchFamily="34" charset="0"/>
              <a:buChar char="•"/>
            </a:pPr>
            <a:r>
              <a:rPr lang="cs-CZ" sz="1600" dirty="0"/>
              <a:t>fosilní paliva – uhlí, ropa, plyn</a:t>
            </a:r>
          </a:p>
          <a:p>
            <a:pPr>
              <a:buFont typeface="Arial" panose="020B0604020202020204" pitchFamily="34" charset="0"/>
              <a:buChar char="•"/>
            </a:pPr>
            <a:r>
              <a:rPr lang="cs-CZ" sz="1600" dirty="0"/>
              <a:t>jaderná paliva</a:t>
            </a:r>
          </a:p>
          <a:p>
            <a:pPr marL="0" indent="0"/>
            <a:r>
              <a:rPr lang="cs-CZ" sz="1600" u="sng" dirty="0"/>
              <a:t>Obnovitelné zdroje</a:t>
            </a:r>
            <a:r>
              <a:rPr lang="cs-CZ" sz="1600" dirty="0"/>
              <a:t>:</a:t>
            </a:r>
          </a:p>
          <a:p>
            <a:pPr>
              <a:buFont typeface="Arial" panose="020B0604020202020204" pitchFamily="34" charset="0"/>
              <a:buChar char="•"/>
            </a:pPr>
            <a:r>
              <a:rPr lang="cs-CZ" sz="1600" dirty="0"/>
              <a:t>vodní energie</a:t>
            </a:r>
          </a:p>
          <a:p>
            <a:pPr>
              <a:buFont typeface="Arial" panose="020B0604020202020204" pitchFamily="34" charset="0"/>
              <a:buChar char="•"/>
            </a:pPr>
            <a:r>
              <a:rPr lang="cs-CZ" sz="1600" dirty="0"/>
              <a:t>větrná energie</a:t>
            </a:r>
          </a:p>
          <a:p>
            <a:pPr>
              <a:buFont typeface="Arial" panose="020B0604020202020204" pitchFamily="34" charset="0"/>
              <a:buChar char="•"/>
            </a:pPr>
            <a:r>
              <a:rPr lang="cs-CZ" sz="1600" dirty="0"/>
              <a:t>sluneční energie – tepelná, </a:t>
            </a:r>
            <a:r>
              <a:rPr lang="cs-CZ" sz="1600" dirty="0" err="1"/>
              <a:t>fotovoltaika</a:t>
            </a:r>
            <a:endParaRPr lang="cs-CZ" sz="1600" dirty="0"/>
          </a:p>
          <a:p>
            <a:pPr>
              <a:buFont typeface="Arial" panose="020B0604020202020204" pitchFamily="34" charset="0"/>
              <a:buChar char="•"/>
            </a:pPr>
            <a:r>
              <a:rPr lang="cs-CZ" sz="1600" dirty="0"/>
              <a:t>biomasa</a:t>
            </a:r>
          </a:p>
          <a:p>
            <a:pPr>
              <a:buFont typeface="Arial" panose="020B0604020202020204" pitchFamily="34" charset="0"/>
              <a:buChar char="•"/>
            </a:pPr>
            <a:r>
              <a:rPr lang="cs-CZ" sz="1600" dirty="0"/>
              <a:t>geotermální energie (původ v tepelné energii nitra Země, která se uvolňuje radioaktivním rozpadem izotopů v zemském magmatu)</a:t>
            </a:r>
          </a:p>
          <a:p>
            <a:r>
              <a:rPr lang="cs-CZ" sz="2000" b="1" dirty="0"/>
              <a:t>Sekundární (druhotné)</a:t>
            </a:r>
            <a:r>
              <a:rPr lang="cs-CZ" sz="1600" dirty="0"/>
              <a:t> – druhotné zdroje energie jsou zdroje vzniklé lidskou činností:</a:t>
            </a:r>
          </a:p>
          <a:p>
            <a:pPr>
              <a:buFont typeface="Arial" panose="020B0604020202020204" pitchFamily="34" charset="0"/>
              <a:buChar char="•"/>
            </a:pPr>
            <a:r>
              <a:rPr lang="cs-CZ" sz="1600" dirty="0"/>
              <a:t>komunální odpad – energetické spalování odpadů</a:t>
            </a:r>
          </a:p>
          <a:p>
            <a:pPr>
              <a:buFont typeface="Arial" panose="020B0604020202020204" pitchFamily="34" charset="0"/>
              <a:buChar char="•"/>
            </a:pPr>
            <a:r>
              <a:rPr lang="cs-CZ" sz="1600" dirty="0"/>
              <a:t>vyjeté oleje – hlavně pro vytápění</a:t>
            </a:r>
          </a:p>
          <a:p>
            <a:pPr>
              <a:buFont typeface="Arial" panose="020B0604020202020204" pitchFamily="34" charset="0"/>
              <a:buChar char="•"/>
            </a:pPr>
            <a:r>
              <a:rPr lang="cs-CZ" sz="1600" dirty="0"/>
              <a:t>skládkové plyny – vznikají na skládkách komunálního odpadu, při neodplyňování můžou vznikat výbušné směsi, lze použít pro výrobu elektřiny</a:t>
            </a:r>
          </a:p>
          <a:p>
            <a:pPr>
              <a:buFont typeface="Arial" panose="020B0604020202020204" pitchFamily="34" charset="0"/>
              <a:buChar char="•"/>
            </a:pPr>
            <a:r>
              <a:rPr lang="cs-CZ" sz="1600" dirty="0"/>
              <a:t>odpadní teplo – využitím jinak zmařeného tepla lze dosáhnout energetických úspor nebo jej lze využít pro přímou výrobu elektřiny</a:t>
            </a:r>
          </a:p>
        </p:txBody>
      </p:sp>
      <p:pic>
        <p:nvPicPr>
          <p:cNvPr id="4" name="Obrázek 3"/>
          <p:cNvPicPr>
            <a:picLocks noChangeAspect="1"/>
          </p:cNvPicPr>
          <p:nvPr/>
        </p:nvPicPr>
        <p:blipFill>
          <a:blip r:embed="rId2"/>
          <a:stretch>
            <a:fillRect/>
          </a:stretch>
        </p:blipFill>
        <p:spPr>
          <a:xfrm>
            <a:off x="4817399" y="1700808"/>
            <a:ext cx="4332700" cy="2312664"/>
          </a:xfrm>
          <a:prstGeom prst="rect">
            <a:avLst/>
          </a:prstGeom>
        </p:spPr>
      </p:pic>
    </p:spTree>
    <p:extLst>
      <p:ext uri="{BB962C8B-B14F-4D97-AF65-F5344CB8AC3E}">
        <p14:creationId xmlns:p14="http://schemas.microsoft.com/office/powerpoint/2010/main" val="351708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Efektivita využívání energetických zdrojů – výhřevnost (energetická hustota)</a:t>
            </a:r>
          </a:p>
        </p:txBody>
      </p:sp>
      <p:sp>
        <p:nvSpPr>
          <p:cNvPr id="3" name="Zástupný symbol pro obsah 2"/>
          <p:cNvSpPr>
            <a:spLocks noGrp="1"/>
          </p:cNvSpPr>
          <p:nvPr>
            <p:ph idx="1"/>
          </p:nvPr>
        </p:nvSpPr>
        <p:spPr>
          <a:xfrm>
            <a:off x="539552" y="1268760"/>
            <a:ext cx="7920880" cy="5328592"/>
          </a:xfrm>
        </p:spPr>
        <p:txBody>
          <a:bodyPr/>
          <a:lstStyle/>
          <a:p>
            <a:pPr marL="0" indent="0"/>
            <a:r>
              <a:rPr lang="cs-CZ" dirty="0"/>
              <a:t>Výhřevnost – porovnání uhlíkatých paliv (výhřevnost klesá s obsahem vody a minerálního podílu – popel, hlušina)</a:t>
            </a:r>
          </a:p>
          <a:p>
            <a:pPr>
              <a:buFont typeface="Arial" panose="020B0604020202020204" pitchFamily="34" charset="0"/>
              <a:buChar char="•"/>
            </a:pPr>
            <a:r>
              <a:rPr lang="cs-CZ" dirty="0"/>
              <a:t>Zemní plyn – 48 </a:t>
            </a:r>
            <a:r>
              <a:rPr lang="cs-CZ" dirty="0" err="1"/>
              <a:t>MJ</a:t>
            </a:r>
            <a:r>
              <a:rPr lang="cs-CZ" dirty="0"/>
              <a:t>/kg</a:t>
            </a:r>
          </a:p>
          <a:p>
            <a:pPr>
              <a:buFont typeface="Arial" panose="020B0604020202020204" pitchFamily="34" charset="0"/>
              <a:buChar char="•"/>
            </a:pPr>
            <a:r>
              <a:rPr lang="cs-CZ" dirty="0"/>
              <a:t>Benzín – 44</a:t>
            </a:r>
          </a:p>
          <a:p>
            <a:pPr>
              <a:buFont typeface="Arial" panose="020B0604020202020204" pitchFamily="34" charset="0"/>
              <a:buChar char="•"/>
            </a:pPr>
            <a:r>
              <a:rPr lang="cs-CZ" dirty="0"/>
              <a:t>Černé uhlí – 26</a:t>
            </a:r>
          </a:p>
          <a:p>
            <a:pPr>
              <a:buFont typeface="Arial" panose="020B0604020202020204" pitchFamily="34" charset="0"/>
              <a:buChar char="•"/>
            </a:pPr>
            <a:r>
              <a:rPr lang="cs-CZ" dirty="0"/>
              <a:t>Hnědé uhlí – 19</a:t>
            </a:r>
          </a:p>
          <a:p>
            <a:pPr>
              <a:buFont typeface="Arial" panose="020B0604020202020204" pitchFamily="34" charset="0"/>
              <a:buChar char="•"/>
            </a:pPr>
            <a:r>
              <a:rPr lang="cs-CZ" dirty="0"/>
              <a:t>Dřevo – 14-16</a:t>
            </a:r>
          </a:p>
          <a:p>
            <a:pPr>
              <a:buFont typeface="Arial" panose="020B0604020202020204" pitchFamily="34" charset="0"/>
              <a:buChar char="•"/>
            </a:pPr>
            <a:r>
              <a:rPr lang="cs-CZ" dirty="0"/>
              <a:t>Vysušený hovězí trus – 9-11</a:t>
            </a:r>
          </a:p>
          <a:p>
            <a:pPr>
              <a:buFont typeface="Arial" panose="020B0604020202020204" pitchFamily="34" charset="0"/>
              <a:buChar char="•"/>
            </a:pPr>
            <a:r>
              <a:rPr lang="cs-CZ" dirty="0"/>
              <a:t>Ropné břidlice – 9</a:t>
            </a:r>
          </a:p>
          <a:p>
            <a:pPr>
              <a:buFont typeface="Arial" panose="020B0604020202020204" pitchFamily="34" charset="0"/>
              <a:buChar char="•"/>
            </a:pPr>
            <a:endParaRPr lang="cs-CZ" dirty="0"/>
          </a:p>
        </p:txBody>
      </p:sp>
      <p:sp>
        <p:nvSpPr>
          <p:cNvPr id="4" name="Obdélník 3"/>
          <p:cNvSpPr/>
          <p:nvPr/>
        </p:nvSpPr>
        <p:spPr>
          <a:xfrm>
            <a:off x="539552" y="5419207"/>
            <a:ext cx="8388424" cy="1034129"/>
          </a:xfrm>
          <a:prstGeom prst="rect">
            <a:avLst/>
          </a:prstGeom>
        </p:spPr>
        <p:txBody>
          <a:bodyPr wrap="square">
            <a:spAutoFit/>
          </a:bodyPr>
          <a:lstStyle/>
          <a:p>
            <a:pPr>
              <a:buNone/>
            </a:pPr>
            <a:r>
              <a:rPr lang="cs-CZ" b="1" dirty="0"/>
              <a:t>Také  tzv. „energetická hustota“ -  udává se ve vztahu k objemu nebo hmotnosti:</a:t>
            </a:r>
          </a:p>
          <a:p>
            <a:r>
              <a:rPr lang="cs-CZ" dirty="0"/>
              <a:t>joule/m3 = množství energie uložené v každém kubíku paliva</a:t>
            </a:r>
          </a:p>
          <a:p>
            <a:r>
              <a:rPr lang="cs-CZ" dirty="0"/>
              <a:t>joule/kg = množství energie uložené v každém kilogramu paliva</a:t>
            </a:r>
          </a:p>
        </p:txBody>
      </p:sp>
      <p:sp>
        <p:nvSpPr>
          <p:cNvPr id="6" name="Obdélník 5">
            <a:extLst>
              <a:ext uri="{FF2B5EF4-FFF2-40B4-BE49-F238E27FC236}">
                <a16:creationId xmlns:a16="http://schemas.microsoft.com/office/drawing/2014/main" id="{1FACC48D-EFDB-40B7-B9DA-90335F2F9554}"/>
              </a:ext>
            </a:extLst>
          </p:cNvPr>
          <p:cNvSpPr/>
          <p:nvPr/>
        </p:nvSpPr>
        <p:spPr>
          <a:xfrm>
            <a:off x="5148064" y="2851412"/>
            <a:ext cx="3072578" cy="1200329"/>
          </a:xfrm>
          <a:prstGeom prst="rect">
            <a:avLst/>
          </a:prstGeom>
        </p:spPr>
        <p:txBody>
          <a:bodyPr wrap="square">
            <a:spAutoFit/>
          </a:bodyPr>
          <a:lstStyle/>
          <a:p>
            <a:pPr>
              <a:buNone/>
            </a:pPr>
            <a:r>
              <a:rPr lang="cs-CZ" dirty="0"/>
              <a:t>vlastnost paliva, která udává, kolik energie se uvolní úplným spálením jedné jednotky (obvykle 1 kg)</a:t>
            </a:r>
          </a:p>
        </p:txBody>
      </p:sp>
    </p:spTree>
    <p:extLst>
      <p:ext uri="{BB962C8B-B14F-4D97-AF65-F5344CB8AC3E}">
        <p14:creationId xmlns:p14="http://schemas.microsoft.com/office/powerpoint/2010/main" val="190398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826" y="188640"/>
            <a:ext cx="782955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67544" y="5556434"/>
            <a:ext cx="8136904" cy="830997"/>
          </a:xfrm>
          <a:prstGeom prst="rect">
            <a:avLst/>
          </a:prstGeom>
        </p:spPr>
        <p:txBody>
          <a:bodyPr wrap="square">
            <a:spAutoFit/>
          </a:bodyPr>
          <a:lstStyle/>
          <a:p>
            <a:pPr>
              <a:buNone/>
            </a:pPr>
            <a:r>
              <a:rPr lang="cs-CZ" sz="1600" dirty="0">
                <a:solidFill>
                  <a:schemeClr val="tx2"/>
                </a:solidFill>
              </a:rPr>
              <a:t>Čtvrtohory (kvartér) - geologické období  zahrnující posledních 2,6 milionů let. Dělí se na starší čtvrtohory (pleistocén) a mladší čtvrtohory (holocén). Mladší čtvrtohory zahrnují pouze posledních 10 000 let. </a:t>
            </a:r>
          </a:p>
        </p:txBody>
      </p:sp>
      <p:sp>
        <p:nvSpPr>
          <p:cNvPr id="3" name="Ovál 2">
            <a:extLst>
              <a:ext uri="{FF2B5EF4-FFF2-40B4-BE49-F238E27FC236}">
                <a16:creationId xmlns:a16="http://schemas.microsoft.com/office/drawing/2014/main" id="{17AACB3B-AE3A-400E-B29B-4B1CC0697055}"/>
              </a:ext>
            </a:extLst>
          </p:cNvPr>
          <p:cNvSpPr/>
          <p:nvPr/>
        </p:nvSpPr>
        <p:spPr bwMode="auto">
          <a:xfrm>
            <a:off x="7910761" y="4182178"/>
            <a:ext cx="693687" cy="830997"/>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s-CZ" sz="1800" b="0" i="0" u="none" strike="noStrike" cap="none" normalizeH="0" baseline="0">
              <a:ln>
                <a:noFill/>
              </a:ln>
              <a:solidFill>
                <a:schemeClr val="tx1"/>
              </a:solidFill>
              <a:effectLst/>
              <a:latin typeface="Franklin Gothic Book" panose="020B0503020102020204" pitchFamily="34" charset="0"/>
            </a:endParaRPr>
          </a:p>
        </p:txBody>
      </p:sp>
    </p:spTree>
    <p:extLst>
      <p:ext uri="{BB962C8B-B14F-4D97-AF65-F5344CB8AC3E}">
        <p14:creationId xmlns:p14="http://schemas.microsoft.com/office/powerpoint/2010/main" val="10963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9024" y="-27384"/>
            <a:ext cx="8784976" cy="863600"/>
          </a:xfrm>
        </p:spPr>
        <p:txBody>
          <a:bodyPr/>
          <a:lstStyle/>
          <a:p>
            <a:pPr lvl="0"/>
            <a:r>
              <a:rPr lang="cs-CZ" altLang="cs-CZ" sz="3200" dirty="0">
                <a:solidFill>
                  <a:schemeClr val="tx1"/>
                </a:solidFill>
                <a:latin typeface="Arial" charset="0"/>
                <a:cs typeface="Arial" charset="0"/>
              </a:rPr>
              <a:t>Jakým dřevem topit? </a:t>
            </a:r>
            <a:r>
              <a:rPr lang="cs-CZ" altLang="cs-CZ" sz="3200" strike="dblStrike" dirty="0">
                <a:solidFill>
                  <a:schemeClr val="tx1"/>
                </a:solidFill>
                <a:latin typeface="Arial" charset="0"/>
                <a:cs typeface="Arial" charset="0"/>
              </a:rPr>
              <a:t>Měkkým nebo tvrdým</a:t>
            </a:r>
            <a:r>
              <a:rPr lang="cs-CZ" altLang="cs-CZ" sz="3200" dirty="0">
                <a:solidFill>
                  <a:schemeClr val="tx1"/>
                </a:solidFill>
                <a:latin typeface="Arial" charset="0"/>
                <a:cs typeface="Arial" charset="0"/>
              </a:rPr>
              <a:t>?</a:t>
            </a:r>
            <a:endParaRPr lang="cs-CZ" dirty="0"/>
          </a:p>
        </p:txBody>
      </p:sp>
      <p:graphicFrame>
        <p:nvGraphicFramePr>
          <p:cNvPr id="4" name="Zástupný symbol pro obsah 3"/>
          <p:cNvGraphicFramePr>
            <a:graphicFrameLocks noGrp="1"/>
          </p:cNvGraphicFramePr>
          <p:nvPr>
            <p:ph idx="1"/>
            <p:extLst/>
          </p:nvPr>
        </p:nvGraphicFramePr>
        <p:xfrm>
          <a:off x="5940152" y="1628800"/>
          <a:ext cx="3096344" cy="3230880"/>
        </p:xfrm>
        <a:graphic>
          <a:graphicData uri="http://schemas.openxmlformats.org/drawingml/2006/table">
            <a:tbl>
              <a:tblPr/>
              <a:tblGrid>
                <a:gridCol w="908710">
                  <a:extLst>
                    <a:ext uri="{9D8B030D-6E8A-4147-A177-3AD203B41FA5}">
                      <a16:colId xmlns:a16="http://schemas.microsoft.com/office/drawing/2014/main" val="20000"/>
                    </a:ext>
                  </a:extLst>
                </a:gridCol>
                <a:gridCol w="1093817">
                  <a:extLst>
                    <a:ext uri="{9D8B030D-6E8A-4147-A177-3AD203B41FA5}">
                      <a16:colId xmlns:a16="http://schemas.microsoft.com/office/drawing/2014/main" val="20001"/>
                    </a:ext>
                  </a:extLst>
                </a:gridCol>
                <a:gridCol w="1093817">
                  <a:extLst>
                    <a:ext uri="{9D8B030D-6E8A-4147-A177-3AD203B41FA5}">
                      <a16:colId xmlns:a16="http://schemas.microsoft.com/office/drawing/2014/main" val="20002"/>
                    </a:ext>
                  </a:extLst>
                </a:gridCol>
              </a:tblGrid>
              <a:tr h="0">
                <a:tc>
                  <a:txBody>
                    <a:bodyPr/>
                    <a:lstStyle/>
                    <a:p>
                      <a:r>
                        <a:rPr lang="cs-CZ" b="1" dirty="0"/>
                        <a:t>Typ dřeva</a:t>
                      </a:r>
                      <a:endParaRPr lang="cs-CZ" dirty="0"/>
                    </a:p>
                  </a:txBody>
                  <a:tcPr marL="47625" marR="47625" marT="47625" marB="47625" anchor="ctr">
                    <a:lnL>
                      <a:noFill/>
                    </a:lnL>
                    <a:lnR>
                      <a:noFill/>
                    </a:lnR>
                    <a:lnT>
                      <a:noFill/>
                    </a:lnT>
                    <a:lnB>
                      <a:noFill/>
                    </a:lnB>
                  </a:tcPr>
                </a:tc>
                <a:tc>
                  <a:txBody>
                    <a:bodyPr/>
                    <a:lstStyle/>
                    <a:p>
                      <a:r>
                        <a:rPr lang="cs-CZ" b="1"/>
                        <a:t>kWh/prm</a:t>
                      </a:r>
                      <a:endParaRPr lang="cs-CZ"/>
                    </a:p>
                  </a:txBody>
                  <a:tcPr marL="47625" marR="47625" marT="47625" marB="47625" anchor="ctr">
                    <a:lnL>
                      <a:noFill/>
                    </a:lnL>
                    <a:lnR>
                      <a:noFill/>
                    </a:lnR>
                    <a:lnT>
                      <a:noFill/>
                    </a:lnT>
                    <a:lnB>
                      <a:noFill/>
                    </a:lnB>
                  </a:tcPr>
                </a:tc>
                <a:tc>
                  <a:txBody>
                    <a:bodyPr/>
                    <a:lstStyle/>
                    <a:p>
                      <a:r>
                        <a:rPr lang="cs-CZ" b="1" dirty="0"/>
                        <a:t>kWh/kg</a:t>
                      </a:r>
                      <a:endParaRPr lang="cs-CZ" dirty="0"/>
                    </a:p>
                  </a:txBody>
                  <a:tcPr marL="47625" marR="47625" marT="47625" marB="47625"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cs-CZ"/>
                        <a:t>javor</a:t>
                      </a:r>
                    </a:p>
                  </a:txBody>
                  <a:tcPr marL="47625" marR="47625" marT="47625" marB="47625" anchor="ctr">
                    <a:lnL>
                      <a:noFill/>
                    </a:lnL>
                    <a:lnR>
                      <a:noFill/>
                    </a:lnR>
                    <a:lnT>
                      <a:noFill/>
                    </a:lnT>
                    <a:lnB>
                      <a:noFill/>
                    </a:lnB>
                  </a:tcPr>
                </a:tc>
                <a:tc>
                  <a:txBody>
                    <a:bodyPr/>
                    <a:lstStyle/>
                    <a:p>
                      <a:r>
                        <a:rPr lang="cs-CZ"/>
                        <a:t>1900</a:t>
                      </a:r>
                    </a:p>
                  </a:txBody>
                  <a:tcPr marL="47625" marR="47625" marT="47625" marB="47625" anchor="ctr">
                    <a:lnL>
                      <a:noFill/>
                    </a:lnL>
                    <a:lnR>
                      <a:noFill/>
                    </a:lnR>
                    <a:lnT>
                      <a:noFill/>
                    </a:lnT>
                    <a:lnB>
                      <a:noFill/>
                    </a:lnB>
                  </a:tcPr>
                </a:tc>
                <a:tc>
                  <a:txBody>
                    <a:bodyPr/>
                    <a:lstStyle/>
                    <a:p>
                      <a:r>
                        <a:rPr lang="cs-CZ"/>
                        <a:t>4.1</a:t>
                      </a:r>
                    </a:p>
                  </a:txBody>
                  <a:tcPr marL="47625" marR="47625" marT="47625" marB="47625"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cs-CZ"/>
                        <a:t>bříza</a:t>
                      </a:r>
                    </a:p>
                  </a:txBody>
                  <a:tcPr marL="47625" marR="47625" marT="47625" marB="47625" anchor="ctr">
                    <a:lnL>
                      <a:noFill/>
                    </a:lnL>
                    <a:lnR>
                      <a:noFill/>
                    </a:lnR>
                    <a:lnT>
                      <a:noFill/>
                    </a:lnT>
                    <a:lnB>
                      <a:noFill/>
                    </a:lnB>
                  </a:tcPr>
                </a:tc>
                <a:tc>
                  <a:txBody>
                    <a:bodyPr/>
                    <a:lstStyle/>
                    <a:p>
                      <a:r>
                        <a:rPr lang="cs-CZ" dirty="0"/>
                        <a:t>1900</a:t>
                      </a:r>
                    </a:p>
                  </a:txBody>
                  <a:tcPr marL="47625" marR="47625" marT="47625" marB="47625" anchor="ctr">
                    <a:lnL>
                      <a:noFill/>
                    </a:lnL>
                    <a:lnR>
                      <a:noFill/>
                    </a:lnR>
                    <a:lnT>
                      <a:noFill/>
                    </a:lnT>
                    <a:lnB>
                      <a:noFill/>
                    </a:lnB>
                  </a:tcPr>
                </a:tc>
                <a:tc>
                  <a:txBody>
                    <a:bodyPr/>
                    <a:lstStyle/>
                    <a:p>
                      <a:r>
                        <a:rPr lang="cs-CZ"/>
                        <a:t>4.3</a:t>
                      </a:r>
                    </a:p>
                  </a:txBody>
                  <a:tcPr marL="47625" marR="47625" marT="47625" marB="47625"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cs-CZ"/>
                        <a:t>dub</a:t>
                      </a:r>
                    </a:p>
                  </a:txBody>
                  <a:tcPr marL="47625" marR="47625" marT="47625" marB="47625" anchor="ctr">
                    <a:lnL>
                      <a:noFill/>
                    </a:lnL>
                    <a:lnR>
                      <a:noFill/>
                    </a:lnR>
                    <a:lnT>
                      <a:noFill/>
                    </a:lnT>
                    <a:lnB>
                      <a:noFill/>
                    </a:lnB>
                  </a:tcPr>
                </a:tc>
                <a:tc>
                  <a:txBody>
                    <a:bodyPr/>
                    <a:lstStyle/>
                    <a:p>
                      <a:r>
                        <a:rPr lang="cs-CZ"/>
                        <a:t>2100</a:t>
                      </a:r>
                    </a:p>
                  </a:txBody>
                  <a:tcPr marL="47625" marR="47625" marT="47625" marB="47625" anchor="ctr">
                    <a:lnL>
                      <a:noFill/>
                    </a:lnL>
                    <a:lnR>
                      <a:noFill/>
                    </a:lnR>
                    <a:lnT>
                      <a:noFill/>
                    </a:lnT>
                    <a:lnB>
                      <a:noFill/>
                    </a:lnB>
                  </a:tcPr>
                </a:tc>
                <a:tc>
                  <a:txBody>
                    <a:bodyPr/>
                    <a:lstStyle/>
                    <a:p>
                      <a:r>
                        <a:rPr lang="cs-CZ"/>
                        <a:t>4.2</a:t>
                      </a:r>
                    </a:p>
                  </a:txBody>
                  <a:tcPr marL="47625" marR="47625" marT="47625" marB="47625"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cs-CZ"/>
                        <a:t>olše</a:t>
                      </a:r>
                    </a:p>
                  </a:txBody>
                  <a:tcPr marL="47625" marR="47625" marT="47625" marB="47625" anchor="ctr">
                    <a:lnL>
                      <a:noFill/>
                    </a:lnL>
                    <a:lnR>
                      <a:noFill/>
                    </a:lnR>
                    <a:lnT>
                      <a:noFill/>
                    </a:lnT>
                    <a:lnB>
                      <a:noFill/>
                    </a:lnB>
                  </a:tcPr>
                </a:tc>
                <a:tc>
                  <a:txBody>
                    <a:bodyPr/>
                    <a:lstStyle/>
                    <a:p>
                      <a:r>
                        <a:rPr lang="cs-CZ"/>
                        <a:t>1500</a:t>
                      </a:r>
                    </a:p>
                  </a:txBody>
                  <a:tcPr marL="47625" marR="47625" marT="47625" marB="47625" anchor="ctr">
                    <a:lnL>
                      <a:noFill/>
                    </a:lnL>
                    <a:lnR>
                      <a:noFill/>
                    </a:lnR>
                    <a:lnT>
                      <a:noFill/>
                    </a:lnT>
                    <a:lnB>
                      <a:noFill/>
                    </a:lnB>
                  </a:tcPr>
                </a:tc>
                <a:tc>
                  <a:txBody>
                    <a:bodyPr/>
                    <a:lstStyle/>
                    <a:p>
                      <a:r>
                        <a:rPr lang="cs-CZ"/>
                        <a:t>4.1</a:t>
                      </a:r>
                    </a:p>
                  </a:txBody>
                  <a:tcPr marL="47625" marR="47625" marT="47625" marB="47625" anchor="ctr">
                    <a:lnL>
                      <a:noFill/>
                    </a:lnL>
                    <a:lnR>
                      <a:noFill/>
                    </a:lnR>
                    <a:lnT>
                      <a:noFill/>
                    </a:lnT>
                    <a:lnB>
                      <a:noFill/>
                    </a:lnB>
                  </a:tcPr>
                </a:tc>
                <a:extLst>
                  <a:ext uri="{0D108BD9-81ED-4DB2-BD59-A6C34878D82A}">
                    <a16:rowId xmlns:a16="http://schemas.microsoft.com/office/drawing/2014/main" val="10004"/>
                  </a:ext>
                </a:extLst>
              </a:tr>
              <a:tr h="0">
                <a:tc>
                  <a:txBody>
                    <a:bodyPr/>
                    <a:lstStyle/>
                    <a:p>
                      <a:r>
                        <a:rPr lang="cs-CZ"/>
                        <a:t>jasan</a:t>
                      </a:r>
                    </a:p>
                  </a:txBody>
                  <a:tcPr marL="47625" marR="47625" marT="47625" marB="47625" anchor="ctr">
                    <a:lnL>
                      <a:noFill/>
                    </a:lnL>
                    <a:lnR>
                      <a:noFill/>
                    </a:lnR>
                    <a:lnT>
                      <a:noFill/>
                    </a:lnT>
                    <a:lnB>
                      <a:noFill/>
                    </a:lnB>
                  </a:tcPr>
                </a:tc>
                <a:tc>
                  <a:txBody>
                    <a:bodyPr/>
                    <a:lstStyle/>
                    <a:p>
                      <a:r>
                        <a:rPr lang="cs-CZ" dirty="0"/>
                        <a:t>2100</a:t>
                      </a:r>
                    </a:p>
                  </a:txBody>
                  <a:tcPr marL="47625" marR="47625" marT="47625" marB="47625" anchor="ctr">
                    <a:lnL>
                      <a:noFill/>
                    </a:lnL>
                    <a:lnR>
                      <a:noFill/>
                    </a:lnR>
                    <a:lnT>
                      <a:noFill/>
                    </a:lnT>
                    <a:lnB>
                      <a:noFill/>
                    </a:lnB>
                  </a:tcPr>
                </a:tc>
                <a:tc>
                  <a:txBody>
                    <a:bodyPr/>
                    <a:lstStyle/>
                    <a:p>
                      <a:r>
                        <a:rPr lang="cs-CZ"/>
                        <a:t>4.2</a:t>
                      </a:r>
                    </a:p>
                  </a:txBody>
                  <a:tcPr marL="47625" marR="47625" marT="47625" marB="47625" anchor="ctr">
                    <a:lnL>
                      <a:noFill/>
                    </a:lnL>
                    <a:lnR>
                      <a:noFill/>
                    </a:lnR>
                    <a:lnT>
                      <a:noFill/>
                    </a:lnT>
                    <a:lnB>
                      <a:noFill/>
                    </a:lnB>
                  </a:tcPr>
                </a:tc>
                <a:extLst>
                  <a:ext uri="{0D108BD9-81ED-4DB2-BD59-A6C34878D82A}">
                    <a16:rowId xmlns:a16="http://schemas.microsoft.com/office/drawing/2014/main" val="10005"/>
                  </a:ext>
                </a:extLst>
              </a:tr>
              <a:tr h="0">
                <a:tc>
                  <a:txBody>
                    <a:bodyPr/>
                    <a:lstStyle/>
                    <a:p>
                      <a:r>
                        <a:rPr lang="cs-CZ"/>
                        <a:t>smrk</a:t>
                      </a:r>
                    </a:p>
                  </a:txBody>
                  <a:tcPr marL="47625" marR="47625" marT="47625" marB="47625" anchor="ctr">
                    <a:lnL>
                      <a:noFill/>
                    </a:lnL>
                    <a:lnR>
                      <a:noFill/>
                    </a:lnR>
                    <a:lnT>
                      <a:noFill/>
                    </a:lnT>
                    <a:lnB>
                      <a:noFill/>
                    </a:lnB>
                  </a:tcPr>
                </a:tc>
                <a:tc>
                  <a:txBody>
                    <a:bodyPr/>
                    <a:lstStyle/>
                    <a:p>
                      <a:r>
                        <a:rPr lang="cs-CZ"/>
                        <a:t>1600</a:t>
                      </a:r>
                    </a:p>
                  </a:txBody>
                  <a:tcPr marL="47625" marR="47625" marT="47625" marB="47625" anchor="ctr">
                    <a:lnL>
                      <a:noFill/>
                    </a:lnL>
                    <a:lnR>
                      <a:noFill/>
                    </a:lnR>
                    <a:lnT>
                      <a:noFill/>
                    </a:lnT>
                    <a:lnB>
                      <a:noFill/>
                    </a:lnB>
                  </a:tcPr>
                </a:tc>
                <a:tc>
                  <a:txBody>
                    <a:bodyPr/>
                    <a:lstStyle/>
                    <a:p>
                      <a:r>
                        <a:rPr lang="cs-CZ"/>
                        <a:t>4.4</a:t>
                      </a:r>
                    </a:p>
                  </a:txBody>
                  <a:tcPr marL="47625" marR="47625" marT="47625" marB="47625" anchor="ctr">
                    <a:lnL>
                      <a:noFill/>
                    </a:lnL>
                    <a:lnR>
                      <a:noFill/>
                    </a:lnR>
                    <a:lnT>
                      <a:noFill/>
                    </a:lnT>
                    <a:lnB>
                      <a:noFill/>
                    </a:lnB>
                  </a:tcPr>
                </a:tc>
                <a:extLst>
                  <a:ext uri="{0D108BD9-81ED-4DB2-BD59-A6C34878D82A}">
                    <a16:rowId xmlns:a16="http://schemas.microsoft.com/office/drawing/2014/main" val="10006"/>
                  </a:ext>
                </a:extLst>
              </a:tr>
              <a:tr h="0">
                <a:tc>
                  <a:txBody>
                    <a:bodyPr/>
                    <a:lstStyle/>
                    <a:p>
                      <a:r>
                        <a:rPr lang="cs-CZ"/>
                        <a:t>borovice</a:t>
                      </a:r>
                    </a:p>
                  </a:txBody>
                  <a:tcPr marL="47625" marR="47625" marT="47625" marB="47625" anchor="ctr">
                    <a:lnL>
                      <a:noFill/>
                    </a:lnL>
                    <a:lnR>
                      <a:noFill/>
                    </a:lnR>
                    <a:lnT>
                      <a:noFill/>
                    </a:lnT>
                    <a:lnB>
                      <a:noFill/>
                    </a:lnB>
                  </a:tcPr>
                </a:tc>
                <a:tc>
                  <a:txBody>
                    <a:bodyPr/>
                    <a:lstStyle/>
                    <a:p>
                      <a:r>
                        <a:rPr lang="cs-CZ" dirty="0"/>
                        <a:t>1700</a:t>
                      </a:r>
                    </a:p>
                  </a:txBody>
                  <a:tcPr marL="47625" marR="47625" marT="47625" marB="47625" anchor="ctr">
                    <a:lnL>
                      <a:noFill/>
                    </a:lnL>
                    <a:lnR>
                      <a:noFill/>
                    </a:lnR>
                    <a:lnT>
                      <a:noFill/>
                    </a:lnT>
                    <a:lnB>
                      <a:noFill/>
                    </a:lnB>
                  </a:tcPr>
                </a:tc>
                <a:tc>
                  <a:txBody>
                    <a:bodyPr/>
                    <a:lstStyle/>
                    <a:p>
                      <a:r>
                        <a:rPr lang="cs-CZ" dirty="0"/>
                        <a:t>4.4</a:t>
                      </a:r>
                    </a:p>
                  </a:txBody>
                  <a:tcPr marL="47625" marR="47625" marT="47625" marB="47625"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6" name="Obdélník 5"/>
          <p:cNvSpPr/>
          <p:nvPr/>
        </p:nvSpPr>
        <p:spPr>
          <a:xfrm>
            <a:off x="107504" y="1052736"/>
            <a:ext cx="5544616" cy="3139321"/>
          </a:xfrm>
          <a:prstGeom prst="rect">
            <a:avLst/>
          </a:prstGeom>
        </p:spPr>
        <p:txBody>
          <a:bodyPr wrap="square">
            <a:spAutoFit/>
          </a:bodyPr>
          <a:lstStyle/>
          <a:p>
            <a:pPr marL="285750" indent="-285750" eaLnBrk="0" hangingPunct="0">
              <a:spcBef>
                <a:spcPct val="0"/>
              </a:spcBef>
            </a:pPr>
            <a:r>
              <a:rPr lang="cs-CZ" altLang="cs-CZ" dirty="0">
                <a:latin typeface="Arial" charset="0"/>
                <a:cs typeface="Arial" charset="0"/>
              </a:rPr>
              <a:t>Kilogram dřeva různých druhů (se stejnou vlhkostí) má cca stejnou výhřevnost (4,1 – 4,4 kWh/kg) (tj. cca 15 </a:t>
            </a:r>
            <a:r>
              <a:rPr lang="cs-CZ" altLang="cs-CZ" dirty="0" err="1">
                <a:latin typeface="Arial" charset="0"/>
                <a:cs typeface="Arial" charset="0"/>
              </a:rPr>
              <a:t>MJ</a:t>
            </a:r>
            <a:r>
              <a:rPr lang="cs-CZ" altLang="cs-CZ" dirty="0">
                <a:latin typeface="Arial" charset="0"/>
                <a:cs typeface="Arial" charset="0"/>
              </a:rPr>
              <a:t>/kg), </a:t>
            </a:r>
          </a:p>
          <a:p>
            <a:pPr marL="285750" indent="-285750" eaLnBrk="0" hangingPunct="0">
              <a:spcBef>
                <a:spcPct val="0"/>
              </a:spcBef>
            </a:pPr>
            <a:r>
              <a:rPr lang="cs-CZ" altLang="cs-CZ" dirty="0">
                <a:latin typeface="Arial" charset="0"/>
                <a:cs typeface="Arial" charset="0"/>
              </a:rPr>
              <a:t>poleno dubu ale hoří déle ! (dub má větší hustotu a proto jedno stejné velké poleno dubu má vyšší hmotnost, než poleno smrku a obsahuje tedy více energie)</a:t>
            </a:r>
          </a:p>
          <a:p>
            <a:pPr marL="285750" indent="-285750" eaLnBrk="0" hangingPunct="0">
              <a:spcBef>
                <a:spcPct val="0"/>
              </a:spcBef>
            </a:pPr>
            <a:r>
              <a:rPr lang="cs-CZ" dirty="0"/>
              <a:t>Objemová hmotnost dřeva = hustota (</a:t>
            </a:r>
            <a:r>
              <a:rPr lang="el-GR" dirty="0"/>
              <a:t>ρ</a:t>
            </a:r>
            <a:r>
              <a:rPr lang="cs-CZ" dirty="0"/>
              <a:t>; kg/m3) (vypočítá se jako podíl celkové hmotnosti a objemu)</a:t>
            </a:r>
          </a:p>
          <a:p>
            <a:pPr marL="285750" indent="-285750" eaLnBrk="0" hangingPunct="0">
              <a:spcBef>
                <a:spcPct val="0"/>
              </a:spcBef>
            </a:pPr>
            <a:r>
              <a:rPr lang="cs-CZ" dirty="0"/>
              <a:t>Dřeva s vysokou hustotou bývají označována jako </a:t>
            </a:r>
            <a:r>
              <a:rPr lang="cs-CZ" u="sng" dirty="0"/>
              <a:t>těžká</a:t>
            </a:r>
            <a:r>
              <a:rPr lang="cs-CZ" dirty="0"/>
              <a:t>, s nízkou jako </a:t>
            </a:r>
            <a:r>
              <a:rPr lang="cs-CZ" u="sng" dirty="0"/>
              <a:t>lehká</a:t>
            </a:r>
            <a:r>
              <a:rPr lang="cs-CZ" dirty="0"/>
              <a:t>.</a:t>
            </a:r>
            <a:r>
              <a:rPr lang="cs-CZ" altLang="cs-CZ" dirty="0">
                <a:latin typeface="Arial" charset="0"/>
                <a:cs typeface="Arial" charset="0"/>
              </a:rPr>
              <a:t> </a:t>
            </a:r>
          </a:p>
        </p:txBody>
      </p:sp>
      <p:graphicFrame>
        <p:nvGraphicFramePr>
          <p:cNvPr id="7" name="Tabulka 6"/>
          <p:cNvGraphicFramePr>
            <a:graphicFrameLocks noGrp="1"/>
          </p:cNvGraphicFramePr>
          <p:nvPr>
            <p:extLst/>
          </p:nvPr>
        </p:nvGraphicFramePr>
        <p:xfrm>
          <a:off x="755576" y="4482701"/>
          <a:ext cx="3618402" cy="2062488"/>
        </p:xfrm>
        <a:graphic>
          <a:graphicData uri="http://schemas.openxmlformats.org/drawingml/2006/table">
            <a:tbl>
              <a:tblPr/>
              <a:tblGrid>
                <a:gridCol w="1206134">
                  <a:extLst>
                    <a:ext uri="{9D8B030D-6E8A-4147-A177-3AD203B41FA5}">
                      <a16:colId xmlns:a16="http://schemas.microsoft.com/office/drawing/2014/main" val="20000"/>
                    </a:ext>
                  </a:extLst>
                </a:gridCol>
                <a:gridCol w="1206134">
                  <a:extLst>
                    <a:ext uri="{9D8B030D-6E8A-4147-A177-3AD203B41FA5}">
                      <a16:colId xmlns:a16="http://schemas.microsoft.com/office/drawing/2014/main" val="20001"/>
                    </a:ext>
                  </a:extLst>
                </a:gridCol>
                <a:gridCol w="1206134">
                  <a:extLst>
                    <a:ext uri="{9D8B030D-6E8A-4147-A177-3AD203B41FA5}">
                      <a16:colId xmlns:a16="http://schemas.microsoft.com/office/drawing/2014/main" val="20002"/>
                    </a:ext>
                  </a:extLst>
                </a:gridCol>
              </a:tblGrid>
              <a:tr h="465629">
                <a:tc>
                  <a:txBody>
                    <a:bodyPr/>
                    <a:lstStyle/>
                    <a:p>
                      <a:r>
                        <a:rPr lang="cs-CZ" sz="1400" b="1" dirty="0">
                          <a:solidFill>
                            <a:schemeClr val="accent6">
                              <a:lumMod val="75000"/>
                            </a:schemeClr>
                          </a:solidFill>
                        </a:rPr>
                        <a:t>Dřevina</a:t>
                      </a:r>
                    </a:p>
                  </a:txBody>
                  <a:tcPr marL="44376" marR="44376" marT="22188" marB="22188" anchor="ctr">
                    <a:lnL>
                      <a:noFill/>
                    </a:lnL>
                    <a:lnR>
                      <a:noFill/>
                    </a:lnR>
                    <a:lnT>
                      <a:noFill/>
                    </a:lnT>
                    <a:lnB>
                      <a:noFill/>
                    </a:lnB>
                  </a:tcPr>
                </a:tc>
                <a:tc>
                  <a:txBody>
                    <a:bodyPr/>
                    <a:lstStyle/>
                    <a:p>
                      <a:r>
                        <a:rPr lang="cs-CZ" sz="1400" b="1" dirty="0">
                          <a:solidFill>
                            <a:schemeClr val="accent6">
                              <a:lumMod val="75000"/>
                            </a:schemeClr>
                          </a:solidFill>
                        </a:rPr>
                        <a:t>čerstvé</a:t>
                      </a:r>
                    </a:p>
                  </a:txBody>
                  <a:tcPr marL="44376" marR="44376" marT="22188" marB="22188" anchor="ctr">
                    <a:lnL>
                      <a:noFill/>
                    </a:lnL>
                    <a:lnR>
                      <a:noFill/>
                    </a:lnR>
                    <a:lnT>
                      <a:noFill/>
                    </a:lnT>
                    <a:lnB>
                      <a:noFill/>
                    </a:lnB>
                  </a:tcPr>
                </a:tc>
                <a:tc>
                  <a:txBody>
                    <a:bodyPr/>
                    <a:lstStyle/>
                    <a:p>
                      <a:r>
                        <a:rPr lang="cs-CZ" sz="1400" b="1" dirty="0">
                          <a:solidFill>
                            <a:schemeClr val="accent6">
                              <a:lumMod val="75000"/>
                            </a:schemeClr>
                          </a:solidFill>
                        </a:rPr>
                        <a:t>na vzduchu vyschlé</a:t>
                      </a:r>
                    </a:p>
                  </a:txBody>
                  <a:tcPr marL="44376" marR="44376" marT="22188" marB="22188" anchor="ctr">
                    <a:lnL>
                      <a:noFill/>
                    </a:lnL>
                    <a:lnR>
                      <a:noFill/>
                    </a:lnR>
                    <a:lnT>
                      <a:noFill/>
                    </a:lnT>
                    <a:lnB>
                      <a:noFill/>
                    </a:lnB>
                  </a:tcPr>
                </a:tc>
                <a:extLst>
                  <a:ext uri="{0D108BD9-81ED-4DB2-BD59-A6C34878D82A}">
                    <a16:rowId xmlns:a16="http://schemas.microsoft.com/office/drawing/2014/main" val="10000"/>
                  </a:ext>
                </a:extLst>
              </a:tr>
              <a:tr h="265232">
                <a:tc>
                  <a:txBody>
                    <a:bodyPr/>
                    <a:lstStyle/>
                    <a:p>
                      <a:r>
                        <a:rPr lang="cs-CZ" sz="1400" b="1" dirty="0">
                          <a:solidFill>
                            <a:schemeClr val="accent6">
                              <a:lumMod val="75000"/>
                            </a:schemeClr>
                          </a:solidFill>
                        </a:rPr>
                        <a:t>Borovice lesní</a:t>
                      </a:r>
                    </a:p>
                  </a:txBody>
                  <a:tcPr marL="44376" marR="44376" marT="22188" marB="22188" anchor="ctr">
                    <a:lnL>
                      <a:noFill/>
                    </a:lnL>
                    <a:lnR>
                      <a:noFill/>
                    </a:lnR>
                    <a:lnT>
                      <a:noFill/>
                    </a:lnT>
                    <a:lnB>
                      <a:noFill/>
                    </a:lnB>
                  </a:tcPr>
                </a:tc>
                <a:tc>
                  <a:txBody>
                    <a:bodyPr/>
                    <a:lstStyle/>
                    <a:p>
                      <a:r>
                        <a:rPr lang="cs-CZ" sz="1400" b="1" dirty="0">
                          <a:solidFill>
                            <a:schemeClr val="accent6">
                              <a:lumMod val="75000"/>
                            </a:schemeClr>
                          </a:solidFill>
                        </a:rPr>
                        <a:t>700</a:t>
                      </a:r>
                    </a:p>
                  </a:txBody>
                  <a:tcPr marL="44376" marR="44376" marT="22188" marB="22188" anchor="ctr">
                    <a:lnL>
                      <a:noFill/>
                    </a:lnL>
                    <a:lnR>
                      <a:noFill/>
                    </a:lnR>
                    <a:lnT>
                      <a:noFill/>
                    </a:lnT>
                    <a:lnB>
                      <a:noFill/>
                    </a:lnB>
                  </a:tcPr>
                </a:tc>
                <a:tc>
                  <a:txBody>
                    <a:bodyPr/>
                    <a:lstStyle/>
                    <a:p>
                      <a:r>
                        <a:rPr lang="cs-CZ" sz="1400" b="1" dirty="0">
                          <a:solidFill>
                            <a:schemeClr val="accent6">
                              <a:lumMod val="75000"/>
                            </a:schemeClr>
                          </a:solidFill>
                        </a:rPr>
                        <a:t>520  </a:t>
                      </a:r>
                    </a:p>
                  </a:txBody>
                  <a:tcPr marL="44376" marR="44376" marT="22188" marB="22188" anchor="ctr">
                    <a:lnL>
                      <a:noFill/>
                    </a:lnL>
                    <a:lnR>
                      <a:noFill/>
                    </a:lnR>
                    <a:lnT>
                      <a:noFill/>
                    </a:lnT>
                    <a:lnB>
                      <a:noFill/>
                    </a:lnB>
                  </a:tcPr>
                </a:tc>
                <a:extLst>
                  <a:ext uri="{0D108BD9-81ED-4DB2-BD59-A6C34878D82A}">
                    <a16:rowId xmlns:a16="http://schemas.microsoft.com/office/drawing/2014/main" val="10001"/>
                  </a:ext>
                </a:extLst>
              </a:tr>
              <a:tr h="265232">
                <a:tc>
                  <a:txBody>
                    <a:bodyPr/>
                    <a:lstStyle/>
                    <a:p>
                      <a:r>
                        <a:rPr lang="cs-CZ" sz="1400" b="1" dirty="0">
                          <a:solidFill>
                            <a:schemeClr val="accent6">
                              <a:lumMod val="75000"/>
                            </a:schemeClr>
                          </a:solidFill>
                        </a:rPr>
                        <a:t>Buk</a:t>
                      </a:r>
                    </a:p>
                  </a:txBody>
                  <a:tcPr marL="44376" marR="44376" marT="22188" marB="22188" anchor="ctr">
                    <a:lnL>
                      <a:noFill/>
                    </a:lnL>
                    <a:lnR>
                      <a:noFill/>
                    </a:lnR>
                    <a:lnT>
                      <a:noFill/>
                    </a:lnT>
                    <a:lnB>
                      <a:noFill/>
                    </a:lnB>
                  </a:tcPr>
                </a:tc>
                <a:tc>
                  <a:txBody>
                    <a:bodyPr/>
                    <a:lstStyle/>
                    <a:p>
                      <a:r>
                        <a:rPr lang="cs-CZ" sz="1400" b="1">
                          <a:solidFill>
                            <a:schemeClr val="accent6">
                              <a:lumMod val="75000"/>
                            </a:schemeClr>
                          </a:solidFill>
                        </a:rPr>
                        <a:t>990</a:t>
                      </a:r>
                    </a:p>
                  </a:txBody>
                  <a:tcPr marL="44376" marR="44376" marT="22188" marB="22188" anchor="ctr">
                    <a:lnL>
                      <a:noFill/>
                    </a:lnL>
                    <a:lnR>
                      <a:noFill/>
                    </a:lnR>
                    <a:lnT>
                      <a:noFill/>
                    </a:lnT>
                    <a:lnB>
                      <a:noFill/>
                    </a:lnB>
                  </a:tcPr>
                </a:tc>
                <a:tc>
                  <a:txBody>
                    <a:bodyPr/>
                    <a:lstStyle/>
                    <a:p>
                      <a:r>
                        <a:rPr lang="cs-CZ" sz="1400" b="1">
                          <a:solidFill>
                            <a:schemeClr val="accent6">
                              <a:lumMod val="75000"/>
                            </a:schemeClr>
                          </a:solidFill>
                        </a:rPr>
                        <a:t>720</a:t>
                      </a:r>
                    </a:p>
                  </a:txBody>
                  <a:tcPr marL="44376" marR="44376" marT="22188" marB="22188" anchor="ctr">
                    <a:lnL>
                      <a:noFill/>
                    </a:lnL>
                    <a:lnR>
                      <a:noFill/>
                    </a:lnR>
                    <a:lnT>
                      <a:noFill/>
                    </a:lnT>
                    <a:lnB>
                      <a:noFill/>
                    </a:lnB>
                  </a:tcPr>
                </a:tc>
                <a:extLst>
                  <a:ext uri="{0D108BD9-81ED-4DB2-BD59-A6C34878D82A}">
                    <a16:rowId xmlns:a16="http://schemas.microsoft.com/office/drawing/2014/main" val="10002"/>
                  </a:ext>
                </a:extLst>
              </a:tr>
              <a:tr h="265232">
                <a:tc>
                  <a:txBody>
                    <a:bodyPr/>
                    <a:lstStyle/>
                    <a:p>
                      <a:r>
                        <a:rPr lang="cs-CZ" sz="1400" b="1" dirty="0">
                          <a:solidFill>
                            <a:schemeClr val="accent6">
                              <a:lumMod val="75000"/>
                            </a:schemeClr>
                          </a:solidFill>
                        </a:rPr>
                        <a:t>Dub cer</a:t>
                      </a:r>
                    </a:p>
                  </a:txBody>
                  <a:tcPr marL="44376" marR="44376" marT="22188" marB="22188" anchor="ctr">
                    <a:lnL>
                      <a:noFill/>
                    </a:lnL>
                    <a:lnR>
                      <a:noFill/>
                    </a:lnR>
                    <a:lnT>
                      <a:noFill/>
                    </a:lnT>
                    <a:lnB>
                      <a:noFill/>
                    </a:lnB>
                  </a:tcPr>
                </a:tc>
                <a:tc>
                  <a:txBody>
                    <a:bodyPr/>
                    <a:lstStyle/>
                    <a:p>
                      <a:r>
                        <a:rPr lang="cs-CZ" sz="1400" b="1" dirty="0">
                          <a:solidFill>
                            <a:schemeClr val="accent6">
                              <a:lumMod val="75000"/>
                            </a:schemeClr>
                          </a:solidFill>
                        </a:rPr>
                        <a:t>1110</a:t>
                      </a:r>
                    </a:p>
                  </a:txBody>
                  <a:tcPr marL="44376" marR="44376" marT="22188" marB="22188" anchor="ctr">
                    <a:lnL>
                      <a:noFill/>
                    </a:lnL>
                    <a:lnR>
                      <a:noFill/>
                    </a:lnR>
                    <a:lnT>
                      <a:noFill/>
                    </a:lnT>
                    <a:lnB>
                      <a:noFill/>
                    </a:lnB>
                  </a:tcPr>
                </a:tc>
                <a:tc>
                  <a:txBody>
                    <a:bodyPr/>
                    <a:lstStyle/>
                    <a:p>
                      <a:r>
                        <a:rPr lang="cs-CZ" sz="1400" b="1" dirty="0">
                          <a:solidFill>
                            <a:schemeClr val="accent6">
                              <a:lumMod val="75000"/>
                            </a:schemeClr>
                          </a:solidFill>
                        </a:rPr>
                        <a:t>850</a:t>
                      </a:r>
                    </a:p>
                  </a:txBody>
                  <a:tcPr marL="44376" marR="44376" marT="22188" marB="22188" anchor="ctr">
                    <a:lnL>
                      <a:noFill/>
                    </a:lnL>
                    <a:lnR>
                      <a:noFill/>
                    </a:lnR>
                    <a:lnT>
                      <a:noFill/>
                    </a:lnT>
                    <a:lnB>
                      <a:noFill/>
                    </a:lnB>
                  </a:tcPr>
                </a:tc>
                <a:extLst>
                  <a:ext uri="{0D108BD9-81ED-4DB2-BD59-A6C34878D82A}">
                    <a16:rowId xmlns:a16="http://schemas.microsoft.com/office/drawing/2014/main" val="10003"/>
                  </a:ext>
                </a:extLst>
              </a:tr>
              <a:tr h="265232">
                <a:tc>
                  <a:txBody>
                    <a:bodyPr/>
                    <a:lstStyle/>
                    <a:p>
                      <a:r>
                        <a:rPr lang="cs-CZ" sz="1400" b="1" dirty="0">
                          <a:solidFill>
                            <a:schemeClr val="accent6">
                              <a:lumMod val="75000"/>
                            </a:schemeClr>
                          </a:solidFill>
                        </a:rPr>
                        <a:t>Lípy</a:t>
                      </a:r>
                    </a:p>
                  </a:txBody>
                  <a:tcPr marL="44376" marR="44376" marT="22188" marB="22188" anchor="ctr">
                    <a:lnL>
                      <a:noFill/>
                    </a:lnL>
                    <a:lnR>
                      <a:noFill/>
                    </a:lnR>
                    <a:lnT>
                      <a:noFill/>
                    </a:lnT>
                    <a:lnB>
                      <a:noFill/>
                    </a:lnB>
                  </a:tcPr>
                </a:tc>
                <a:tc>
                  <a:txBody>
                    <a:bodyPr/>
                    <a:lstStyle/>
                    <a:p>
                      <a:r>
                        <a:rPr lang="cs-CZ" sz="1400" b="1">
                          <a:solidFill>
                            <a:schemeClr val="accent6">
                              <a:lumMod val="75000"/>
                            </a:schemeClr>
                          </a:solidFill>
                        </a:rPr>
                        <a:t>730</a:t>
                      </a:r>
                    </a:p>
                  </a:txBody>
                  <a:tcPr marL="44376" marR="44376" marT="22188" marB="22188" anchor="ctr">
                    <a:lnL>
                      <a:noFill/>
                    </a:lnL>
                    <a:lnR>
                      <a:noFill/>
                    </a:lnR>
                    <a:lnT>
                      <a:noFill/>
                    </a:lnT>
                    <a:lnB>
                      <a:noFill/>
                    </a:lnB>
                  </a:tcPr>
                </a:tc>
                <a:tc>
                  <a:txBody>
                    <a:bodyPr/>
                    <a:lstStyle/>
                    <a:p>
                      <a:r>
                        <a:rPr lang="cs-CZ" sz="1400" b="1" dirty="0">
                          <a:solidFill>
                            <a:schemeClr val="accent6">
                              <a:lumMod val="75000"/>
                            </a:schemeClr>
                          </a:solidFill>
                        </a:rPr>
                        <a:t>520</a:t>
                      </a:r>
                    </a:p>
                  </a:txBody>
                  <a:tcPr marL="44376" marR="44376" marT="22188" marB="22188" anchor="ctr">
                    <a:lnL>
                      <a:noFill/>
                    </a:lnL>
                    <a:lnR>
                      <a:noFill/>
                    </a:lnR>
                    <a:lnT>
                      <a:noFill/>
                    </a:lnT>
                    <a:lnB>
                      <a:noFill/>
                    </a:lnB>
                  </a:tcPr>
                </a:tc>
                <a:extLst>
                  <a:ext uri="{0D108BD9-81ED-4DB2-BD59-A6C34878D82A}">
                    <a16:rowId xmlns:a16="http://schemas.microsoft.com/office/drawing/2014/main" val="10004"/>
                  </a:ext>
                </a:extLst>
              </a:tr>
              <a:tr h="265232">
                <a:tc>
                  <a:txBody>
                    <a:bodyPr/>
                    <a:lstStyle/>
                    <a:p>
                      <a:r>
                        <a:rPr lang="cs-CZ" sz="1400" b="1">
                          <a:solidFill>
                            <a:schemeClr val="accent6">
                              <a:lumMod val="75000"/>
                            </a:schemeClr>
                          </a:solidFill>
                        </a:rPr>
                        <a:t>Modřín</a:t>
                      </a:r>
                    </a:p>
                  </a:txBody>
                  <a:tcPr marL="44376" marR="44376" marT="22188" marB="22188" anchor="ctr">
                    <a:lnL>
                      <a:noFill/>
                    </a:lnL>
                    <a:lnR>
                      <a:noFill/>
                    </a:lnR>
                    <a:lnT>
                      <a:noFill/>
                    </a:lnT>
                    <a:lnB>
                      <a:noFill/>
                    </a:lnB>
                  </a:tcPr>
                </a:tc>
                <a:tc>
                  <a:txBody>
                    <a:bodyPr/>
                    <a:lstStyle/>
                    <a:p>
                      <a:r>
                        <a:rPr lang="cs-CZ" sz="1400" b="1">
                          <a:solidFill>
                            <a:schemeClr val="accent6">
                              <a:lumMod val="75000"/>
                            </a:schemeClr>
                          </a:solidFill>
                        </a:rPr>
                        <a:t>760</a:t>
                      </a:r>
                    </a:p>
                  </a:txBody>
                  <a:tcPr marL="44376" marR="44376" marT="22188" marB="22188" anchor="ctr">
                    <a:lnL>
                      <a:noFill/>
                    </a:lnL>
                    <a:lnR>
                      <a:noFill/>
                    </a:lnR>
                    <a:lnT>
                      <a:noFill/>
                    </a:lnT>
                    <a:lnB>
                      <a:noFill/>
                    </a:lnB>
                  </a:tcPr>
                </a:tc>
                <a:tc>
                  <a:txBody>
                    <a:bodyPr/>
                    <a:lstStyle/>
                    <a:p>
                      <a:r>
                        <a:rPr lang="cs-CZ" sz="1400" b="1">
                          <a:solidFill>
                            <a:schemeClr val="accent6">
                              <a:lumMod val="75000"/>
                            </a:schemeClr>
                          </a:solidFill>
                        </a:rPr>
                        <a:t>600</a:t>
                      </a:r>
                    </a:p>
                  </a:txBody>
                  <a:tcPr marL="44376" marR="44376" marT="22188" marB="22188" anchor="ctr">
                    <a:lnL>
                      <a:noFill/>
                    </a:lnL>
                    <a:lnR>
                      <a:noFill/>
                    </a:lnR>
                    <a:lnT>
                      <a:noFill/>
                    </a:lnT>
                    <a:lnB>
                      <a:noFill/>
                    </a:lnB>
                  </a:tcPr>
                </a:tc>
                <a:extLst>
                  <a:ext uri="{0D108BD9-81ED-4DB2-BD59-A6C34878D82A}">
                    <a16:rowId xmlns:a16="http://schemas.microsoft.com/office/drawing/2014/main" val="10005"/>
                  </a:ext>
                </a:extLst>
              </a:tr>
              <a:tr h="265232">
                <a:tc>
                  <a:txBody>
                    <a:bodyPr/>
                    <a:lstStyle/>
                    <a:p>
                      <a:r>
                        <a:rPr lang="cs-CZ" sz="1400" b="1" dirty="0">
                          <a:solidFill>
                            <a:schemeClr val="accent6">
                              <a:lumMod val="75000"/>
                            </a:schemeClr>
                          </a:solidFill>
                        </a:rPr>
                        <a:t>Smrk</a:t>
                      </a:r>
                    </a:p>
                  </a:txBody>
                  <a:tcPr marL="44376" marR="44376" marT="22188" marB="22188" anchor="ctr">
                    <a:lnL>
                      <a:noFill/>
                    </a:lnL>
                    <a:lnR>
                      <a:noFill/>
                    </a:lnR>
                    <a:lnT>
                      <a:noFill/>
                    </a:lnT>
                    <a:lnB>
                      <a:noFill/>
                    </a:lnB>
                  </a:tcPr>
                </a:tc>
                <a:tc>
                  <a:txBody>
                    <a:bodyPr/>
                    <a:lstStyle/>
                    <a:p>
                      <a:r>
                        <a:rPr lang="cs-CZ" sz="1400" b="1">
                          <a:solidFill>
                            <a:schemeClr val="accent6">
                              <a:lumMod val="75000"/>
                            </a:schemeClr>
                          </a:solidFill>
                        </a:rPr>
                        <a:t>740</a:t>
                      </a:r>
                    </a:p>
                  </a:txBody>
                  <a:tcPr marL="44376" marR="44376" marT="22188" marB="22188" anchor="ctr">
                    <a:lnL>
                      <a:noFill/>
                    </a:lnL>
                    <a:lnR>
                      <a:noFill/>
                    </a:lnR>
                    <a:lnT>
                      <a:noFill/>
                    </a:lnT>
                    <a:lnB>
                      <a:noFill/>
                    </a:lnB>
                  </a:tcPr>
                </a:tc>
                <a:tc>
                  <a:txBody>
                    <a:bodyPr/>
                    <a:lstStyle/>
                    <a:p>
                      <a:r>
                        <a:rPr lang="cs-CZ" sz="1400" b="1" dirty="0">
                          <a:solidFill>
                            <a:schemeClr val="accent6">
                              <a:lumMod val="75000"/>
                            </a:schemeClr>
                          </a:solidFill>
                        </a:rPr>
                        <a:t>470</a:t>
                      </a:r>
                    </a:p>
                  </a:txBody>
                  <a:tcPr marL="44376" marR="44376" marT="22188" marB="22188" anchor="ctr">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8" name="Obdélník 7"/>
          <p:cNvSpPr/>
          <p:nvPr/>
        </p:nvSpPr>
        <p:spPr>
          <a:xfrm>
            <a:off x="3707904" y="5013176"/>
            <a:ext cx="730393" cy="338554"/>
          </a:xfrm>
          <a:prstGeom prst="rect">
            <a:avLst/>
          </a:prstGeom>
        </p:spPr>
        <p:txBody>
          <a:bodyPr wrap="none">
            <a:spAutoFit/>
          </a:bodyPr>
          <a:lstStyle/>
          <a:p>
            <a:pPr>
              <a:buNone/>
            </a:pPr>
            <a:r>
              <a:rPr lang="cs-CZ" sz="1600" b="1" dirty="0">
                <a:solidFill>
                  <a:schemeClr val="accent6">
                    <a:lumMod val="75000"/>
                  </a:schemeClr>
                </a:solidFill>
              </a:rPr>
              <a:t>kg/m</a:t>
            </a:r>
            <a:r>
              <a:rPr lang="cs-CZ" sz="1600" b="1" baseline="30000" dirty="0">
                <a:solidFill>
                  <a:schemeClr val="accent6">
                    <a:lumMod val="75000"/>
                  </a:schemeClr>
                </a:solidFill>
              </a:rPr>
              <a:t>3</a:t>
            </a:r>
            <a:endParaRPr lang="cs-CZ" sz="1600" b="1" dirty="0">
              <a:solidFill>
                <a:schemeClr val="accent6">
                  <a:lumMod val="75000"/>
                </a:schemeClr>
              </a:solidFill>
            </a:endParaRPr>
          </a:p>
        </p:txBody>
      </p:sp>
      <p:pic>
        <p:nvPicPr>
          <p:cNvPr id="1027" name="Picture 3" descr="Výsledek obrázku pro pole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7240" y="4969127"/>
            <a:ext cx="2520280" cy="188887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692696"/>
            <a:ext cx="934920" cy="934920"/>
          </a:xfrm>
          <a:prstGeom prst="rect">
            <a:avLst/>
          </a:prstGeom>
        </p:spPr>
      </p:pic>
      <p:sp>
        <p:nvSpPr>
          <p:cNvPr id="5" name="TextovéPole 4"/>
          <p:cNvSpPr txBox="1"/>
          <p:nvPr/>
        </p:nvSpPr>
        <p:spPr>
          <a:xfrm>
            <a:off x="6732240" y="1124744"/>
            <a:ext cx="2520280" cy="369332"/>
          </a:xfrm>
          <a:prstGeom prst="rect">
            <a:avLst/>
          </a:prstGeom>
          <a:noFill/>
        </p:spPr>
        <p:txBody>
          <a:bodyPr wrap="square" rtlCol="0">
            <a:spAutoFit/>
          </a:bodyPr>
          <a:lstStyle/>
          <a:p>
            <a:pPr>
              <a:buNone/>
            </a:pPr>
            <a:r>
              <a:rPr lang="cs-CZ" dirty="0"/>
              <a:t>(</a:t>
            </a:r>
            <a:r>
              <a:rPr lang="cs-CZ" dirty="0" err="1"/>
              <a:t>prm</a:t>
            </a:r>
            <a:r>
              <a:rPr lang="cs-CZ" dirty="0"/>
              <a:t> – prostorový metr)</a:t>
            </a:r>
          </a:p>
        </p:txBody>
      </p:sp>
    </p:spTree>
    <p:extLst>
      <p:ext uri="{BB962C8B-B14F-4D97-AF65-F5344CB8AC3E}">
        <p14:creationId xmlns:p14="http://schemas.microsoft.com/office/powerpoint/2010/main" val="2070882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Roční výnos obnovitelné energie z hektaru zemědělské půdy</a:t>
            </a:r>
          </a:p>
        </p:txBody>
      </p:sp>
      <p:pic>
        <p:nvPicPr>
          <p:cNvPr id="4" name="Zástupný symbol pro obsah 3"/>
          <p:cNvPicPr>
            <a:picLocks noGrp="1" noChangeAspect="1"/>
          </p:cNvPicPr>
          <p:nvPr>
            <p:ph idx="1"/>
          </p:nvPr>
        </p:nvPicPr>
        <p:blipFill>
          <a:blip r:embed="rId2"/>
          <a:stretch>
            <a:fillRect/>
          </a:stretch>
        </p:blipFill>
        <p:spPr>
          <a:xfrm>
            <a:off x="791580" y="1249170"/>
            <a:ext cx="6984776" cy="4215298"/>
          </a:xfrm>
          <a:prstGeom prst="rect">
            <a:avLst/>
          </a:prstGeom>
        </p:spPr>
      </p:pic>
      <p:sp>
        <p:nvSpPr>
          <p:cNvPr id="3" name="Šipka dolů 2"/>
          <p:cNvSpPr/>
          <p:nvPr/>
        </p:nvSpPr>
        <p:spPr bwMode="auto">
          <a:xfrm>
            <a:off x="4067944" y="5445224"/>
            <a:ext cx="432048" cy="432048"/>
          </a:xfrm>
          <a:prstGeom prst="downArrow">
            <a:avLst/>
          </a:prstGeom>
          <a:solidFill>
            <a:srgbClr val="D4E2DA"/>
          </a:solidFill>
          <a:ln w="19050" cap="flat" cmpd="sng" algn="ctr">
            <a:solidFill>
              <a:srgbClr val="99B9A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s-CZ" sz="1800" b="0" i="0" u="none" strike="noStrike" cap="none" normalizeH="0" baseline="0">
              <a:ln>
                <a:noFill/>
              </a:ln>
              <a:solidFill>
                <a:schemeClr val="tx1"/>
              </a:solidFill>
              <a:effectLst/>
              <a:latin typeface="Franklin Gothic Book" panose="020B0503020102020204" pitchFamily="34" charset="0"/>
            </a:endParaRPr>
          </a:p>
        </p:txBody>
      </p:sp>
      <p:sp>
        <p:nvSpPr>
          <p:cNvPr id="5" name="Obdélník 4"/>
          <p:cNvSpPr/>
          <p:nvPr/>
        </p:nvSpPr>
        <p:spPr>
          <a:xfrm>
            <a:off x="2603316" y="6237312"/>
            <a:ext cx="3423117" cy="369332"/>
          </a:xfrm>
          <a:prstGeom prst="rect">
            <a:avLst/>
          </a:prstGeom>
        </p:spPr>
        <p:txBody>
          <a:bodyPr wrap="none">
            <a:spAutoFit/>
          </a:bodyPr>
          <a:lstStyle/>
          <a:p>
            <a:pPr>
              <a:buNone/>
            </a:pPr>
            <a:r>
              <a:rPr lang="cs-CZ" dirty="0"/>
              <a:t>hustota energetického toku (HET)</a:t>
            </a:r>
          </a:p>
        </p:txBody>
      </p:sp>
      <p:sp>
        <p:nvSpPr>
          <p:cNvPr id="6" name="Ovál 5">
            <a:extLst>
              <a:ext uri="{FF2B5EF4-FFF2-40B4-BE49-F238E27FC236}">
                <a16:creationId xmlns:a16="http://schemas.microsoft.com/office/drawing/2014/main" id="{09C29A2E-0CC5-469F-A301-F3B2527DEE03}"/>
              </a:ext>
            </a:extLst>
          </p:cNvPr>
          <p:cNvSpPr/>
          <p:nvPr/>
        </p:nvSpPr>
        <p:spPr bwMode="auto">
          <a:xfrm>
            <a:off x="2588416" y="1556793"/>
            <a:ext cx="1896676" cy="720080"/>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800" b="0" i="0" u="none" strike="noStrike" cap="none" normalizeH="0" baseline="0">
              <a:ln>
                <a:noFill/>
              </a:ln>
              <a:solidFill>
                <a:schemeClr val="tx1"/>
              </a:solidFill>
              <a:effectLst/>
              <a:latin typeface="Franklin Gothic Book" panose="020B0503020102020204" pitchFamily="34" charset="0"/>
            </a:endParaRPr>
          </a:p>
        </p:txBody>
      </p:sp>
    </p:spTree>
    <p:extLst>
      <p:ext uri="{BB962C8B-B14F-4D97-AF65-F5344CB8AC3E}">
        <p14:creationId xmlns:p14="http://schemas.microsoft.com/office/powerpoint/2010/main" val="2921607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DD1E94-2395-4A5B-8738-3E98F9AC74AF}"/>
              </a:ext>
            </a:extLst>
          </p:cNvPr>
          <p:cNvSpPr>
            <a:spLocks noGrp="1"/>
          </p:cNvSpPr>
          <p:nvPr>
            <p:ph type="title"/>
          </p:nvPr>
        </p:nvSpPr>
        <p:spPr/>
        <p:txBody>
          <a:bodyPr/>
          <a:lstStyle/>
          <a:p>
            <a:r>
              <a:rPr lang="cs-CZ" dirty="0"/>
              <a:t>Náhrada fosilních paliv - limity</a:t>
            </a:r>
            <a:endParaRPr lang="en-GB" dirty="0"/>
          </a:p>
        </p:txBody>
      </p:sp>
      <p:sp>
        <p:nvSpPr>
          <p:cNvPr id="3" name="Zástupný symbol pro obsah 2">
            <a:extLst>
              <a:ext uri="{FF2B5EF4-FFF2-40B4-BE49-F238E27FC236}">
                <a16:creationId xmlns:a16="http://schemas.microsoft.com/office/drawing/2014/main" id="{D59239ED-4540-44AD-BF8B-F3EE0B8EAF8B}"/>
              </a:ext>
            </a:extLst>
          </p:cNvPr>
          <p:cNvSpPr>
            <a:spLocks noGrp="1"/>
          </p:cNvSpPr>
          <p:nvPr>
            <p:ph idx="1"/>
          </p:nvPr>
        </p:nvSpPr>
        <p:spPr>
          <a:xfrm>
            <a:off x="611560" y="1773238"/>
            <a:ext cx="7633915" cy="4176042"/>
          </a:xfrm>
        </p:spPr>
        <p:txBody>
          <a:bodyPr/>
          <a:lstStyle/>
          <a:p>
            <a:pPr marL="0" indent="0"/>
            <a:r>
              <a:rPr lang="cs-CZ" dirty="0"/>
              <a:t>Je zřejmé, že rychlou a úplnou náhradu fosilních paliv alternativními zdroji energie komplikuje několik společných limitujících faktorů:</a:t>
            </a:r>
          </a:p>
          <a:p>
            <a:endParaRPr lang="cs-CZ" dirty="0"/>
          </a:p>
          <a:p>
            <a:r>
              <a:rPr lang="cs-CZ" dirty="0"/>
              <a:t>1) nízká hustota energetického toku</a:t>
            </a:r>
            <a:r>
              <a:rPr lang="cs-CZ" b="1" dirty="0"/>
              <a:t>;</a:t>
            </a:r>
          </a:p>
          <a:p>
            <a:r>
              <a:rPr lang="cs-CZ" dirty="0"/>
              <a:t>2) nízké EROI ve srovnání s fosilními palivy (s výjimkou hydroelektráren)</a:t>
            </a:r>
          </a:p>
          <a:p>
            <a:r>
              <a:rPr lang="cs-CZ" dirty="0"/>
              <a:t>3) transport a akumulace získané </a:t>
            </a:r>
            <a:r>
              <a:rPr lang="cs-CZ" dirty="0" err="1"/>
              <a:t>exergie</a:t>
            </a:r>
            <a:endParaRPr lang="cs-CZ" dirty="0"/>
          </a:p>
        </p:txBody>
      </p:sp>
    </p:spTree>
    <p:extLst>
      <p:ext uri="{BB962C8B-B14F-4D97-AF65-F5344CB8AC3E}">
        <p14:creationId xmlns:p14="http://schemas.microsoft.com/office/powerpoint/2010/main" val="691468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549176"/>
            <a:ext cx="7704138" cy="863600"/>
          </a:xfrm>
        </p:spPr>
        <p:txBody>
          <a:bodyPr/>
          <a:lstStyle/>
          <a:p>
            <a:r>
              <a:rPr lang="cs-CZ" dirty="0"/>
              <a:t>Analýza efektivity využívání energetických zdrojů - hustota energetického toku (HET)</a:t>
            </a:r>
          </a:p>
        </p:txBody>
      </p:sp>
      <p:sp>
        <p:nvSpPr>
          <p:cNvPr id="3" name="Zástupný symbol pro obsah 2"/>
          <p:cNvSpPr>
            <a:spLocks noGrp="1"/>
          </p:cNvSpPr>
          <p:nvPr>
            <p:ph idx="1"/>
          </p:nvPr>
        </p:nvSpPr>
        <p:spPr>
          <a:xfrm>
            <a:off x="539552" y="1988840"/>
            <a:ext cx="8208912" cy="3600400"/>
          </a:xfrm>
        </p:spPr>
        <p:txBody>
          <a:bodyPr/>
          <a:lstStyle/>
          <a:p>
            <a:pPr marL="0" indent="0"/>
            <a:r>
              <a:rPr lang="cs-CZ" sz="2000" b="1" dirty="0"/>
              <a:t>Hustota energetického toku</a:t>
            </a:r>
            <a:r>
              <a:rPr lang="cs-CZ" sz="2000" dirty="0"/>
              <a:t> udává tok energie  na jednotku horizontální plochy země nebo vody  </a:t>
            </a:r>
          </a:p>
          <a:p>
            <a:pPr>
              <a:buFont typeface="Arial" panose="020B0604020202020204" pitchFamily="34" charset="0"/>
              <a:buChar char="•"/>
            </a:pPr>
            <a:r>
              <a:rPr lang="cs-CZ" sz="2000" dirty="0"/>
              <a:t>jednotkou jsou watty na metr čtvereční (W/m2) a násobky. </a:t>
            </a:r>
          </a:p>
          <a:p>
            <a:pPr>
              <a:buFont typeface="Arial" panose="020B0604020202020204" pitchFamily="34" charset="0"/>
              <a:buChar char="•"/>
            </a:pPr>
            <a:r>
              <a:rPr lang="cs-CZ" sz="2000" dirty="0"/>
              <a:t>HET umožnuje vyhodnotit a </a:t>
            </a:r>
            <a:r>
              <a:rPr lang="cs-CZ" sz="2000" b="1" dirty="0"/>
              <a:t>porovnat množství energetických toků z různých zdrojů</a:t>
            </a:r>
            <a:r>
              <a:rPr lang="cs-CZ" sz="2000" dirty="0"/>
              <a:t> (jeden z hlavních faktorů pro zhodnocení potenciálu OZE v globální energetice)</a:t>
            </a:r>
          </a:p>
          <a:p>
            <a:pPr>
              <a:buFont typeface="Arial" panose="020B0604020202020204" pitchFamily="34" charset="0"/>
              <a:buChar char="•"/>
            </a:pPr>
            <a:r>
              <a:rPr lang="cs-CZ" sz="2000" dirty="0"/>
              <a:t>Historický vývoj HET není tak přímočarý jako v případě energetické hustoty (výhřevnosti), a nepohybujeme se nutně k vyšším hodnotám.</a:t>
            </a:r>
          </a:p>
          <a:p>
            <a:pPr>
              <a:buFont typeface="Arial" panose="020B0604020202020204" pitchFamily="34" charset="0"/>
              <a:buChar char="•"/>
            </a:pPr>
            <a:endParaRPr lang="cs-CZ" sz="2000" dirty="0"/>
          </a:p>
          <a:p>
            <a:pPr>
              <a:buFont typeface="Arial" panose="020B0604020202020204" pitchFamily="34" charset="0"/>
              <a:buChar char="•"/>
            </a:pPr>
            <a:r>
              <a:rPr lang="cs-CZ" sz="2000" dirty="0"/>
              <a:t>Smil (2006, Energie): „Energetická výkonová hustota“</a:t>
            </a:r>
          </a:p>
        </p:txBody>
      </p:sp>
    </p:spTree>
    <p:extLst>
      <p:ext uri="{BB962C8B-B14F-4D97-AF65-F5344CB8AC3E}">
        <p14:creationId xmlns:p14="http://schemas.microsoft.com/office/powerpoint/2010/main" val="496083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549176"/>
            <a:ext cx="7704138" cy="863600"/>
          </a:xfrm>
        </p:spPr>
        <p:txBody>
          <a:bodyPr/>
          <a:lstStyle/>
          <a:p>
            <a:r>
              <a:rPr lang="cs-CZ" dirty="0"/>
              <a:t>Analýza efektivity využívání energetických zdrojů - hustota energetického toku (HET)</a:t>
            </a:r>
          </a:p>
        </p:txBody>
      </p:sp>
      <p:sp>
        <p:nvSpPr>
          <p:cNvPr id="3" name="Zástupný symbol pro obsah 2"/>
          <p:cNvSpPr>
            <a:spLocks noGrp="1"/>
          </p:cNvSpPr>
          <p:nvPr>
            <p:ph idx="1"/>
          </p:nvPr>
        </p:nvSpPr>
        <p:spPr>
          <a:xfrm>
            <a:off x="539552" y="1988840"/>
            <a:ext cx="8208912" cy="3600400"/>
          </a:xfrm>
        </p:spPr>
        <p:txBody>
          <a:bodyPr/>
          <a:lstStyle/>
          <a:p>
            <a:pPr marL="0" indent="0"/>
            <a:r>
              <a:rPr lang="cs-CZ" sz="2000" b="1" dirty="0"/>
              <a:t>Hustota energetického toku</a:t>
            </a:r>
            <a:r>
              <a:rPr lang="cs-CZ" sz="2000" dirty="0"/>
              <a:t> udává tok energie  na jednotku horizontální plochy země nebo vody  </a:t>
            </a:r>
          </a:p>
          <a:p>
            <a:pPr>
              <a:buFont typeface="Arial" panose="020B0604020202020204" pitchFamily="34" charset="0"/>
              <a:buChar char="•"/>
            </a:pPr>
            <a:r>
              <a:rPr lang="cs-CZ" sz="2000" dirty="0"/>
              <a:t>jednotkou jsou watty na metr čtvereční (W/m2) a násobky. </a:t>
            </a:r>
          </a:p>
          <a:p>
            <a:pPr>
              <a:buFont typeface="Arial" panose="020B0604020202020204" pitchFamily="34" charset="0"/>
              <a:buChar char="•"/>
            </a:pPr>
            <a:r>
              <a:rPr lang="cs-CZ" sz="2000" dirty="0"/>
              <a:t>HET umožnuje vyhodnotit a </a:t>
            </a:r>
            <a:r>
              <a:rPr lang="cs-CZ" sz="2000" b="1" dirty="0"/>
              <a:t>porovnat množství energetických toků z různých zdrojů</a:t>
            </a:r>
            <a:r>
              <a:rPr lang="cs-CZ" sz="2000" dirty="0"/>
              <a:t> (jeden z hlavních faktorů pro zhodnocení potenciálu OZE v globální energetice)</a:t>
            </a:r>
          </a:p>
          <a:p>
            <a:pPr>
              <a:buFont typeface="Arial" panose="020B0604020202020204" pitchFamily="34" charset="0"/>
              <a:buChar char="•"/>
            </a:pPr>
            <a:r>
              <a:rPr lang="cs-CZ" sz="2000" dirty="0"/>
              <a:t>Historický vývoj HET není tak přímočarý jako v případě energetické hustoty (výhřevnosti), a nepohybujeme se nutně k vyšším hodnotám.</a:t>
            </a:r>
          </a:p>
          <a:p>
            <a:pPr>
              <a:buFont typeface="Arial" panose="020B0604020202020204" pitchFamily="34" charset="0"/>
              <a:buChar char="•"/>
            </a:pPr>
            <a:endParaRPr lang="cs-CZ" sz="2000" dirty="0"/>
          </a:p>
          <a:p>
            <a:pPr>
              <a:buFont typeface="Arial" panose="020B0604020202020204" pitchFamily="34" charset="0"/>
              <a:buChar char="•"/>
            </a:pPr>
            <a:r>
              <a:rPr lang="cs-CZ" sz="2000" dirty="0"/>
              <a:t>Smil (2006, Energie): „Energetická výkonová hustota“</a:t>
            </a:r>
          </a:p>
        </p:txBody>
      </p:sp>
      <p:sp>
        <p:nvSpPr>
          <p:cNvPr id="5" name="Zástupný symbol pro obsah 2">
            <a:extLst>
              <a:ext uri="{FF2B5EF4-FFF2-40B4-BE49-F238E27FC236}">
                <a16:creationId xmlns:a16="http://schemas.microsoft.com/office/drawing/2014/main" id="{4C1A9B6A-7AAC-4B77-8957-94183ED0C834}"/>
              </a:ext>
            </a:extLst>
          </p:cNvPr>
          <p:cNvSpPr txBox="1">
            <a:spLocks/>
          </p:cNvSpPr>
          <p:nvPr/>
        </p:nvSpPr>
        <p:spPr bwMode="auto">
          <a:xfrm>
            <a:off x="4067944" y="2204864"/>
            <a:ext cx="4392488" cy="4176464"/>
          </a:xfrm>
          <a:prstGeom prst="rect">
            <a:avLst/>
          </a:prstGeom>
          <a:solidFill>
            <a:srgbClr val="FFFFCC"/>
          </a:solidFill>
          <a:ln w="22225">
            <a:solidFill>
              <a:srgbClr val="99B9A7"/>
            </a:solidFill>
            <a:miter lim="800000"/>
            <a:headEnd/>
            <a:tailEnd/>
          </a:ln>
          <a:effectLst/>
          <a:extLst/>
        </p:spPr>
        <p:txBody>
          <a:bodyPr vert="horz" wrap="square" lIns="126000" tIns="126000" rIns="126000" bIns="90000" numCol="1" anchor="t" anchorCtr="0" compatLnSpc="1">
            <a:prstTxWarp prst="textNoShape">
              <a:avLst/>
            </a:prstTxWarp>
          </a:bodyPr>
          <a:lstStyle>
            <a:lvl1pPr marL="342900" indent="-342900" algn="l" rtl="0" eaLnBrk="1" fontAlgn="base" hangingPunct="1">
              <a:spcBef>
                <a:spcPct val="20000"/>
              </a:spcBef>
              <a:spcAft>
                <a:spcPct val="0"/>
              </a:spcAft>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t>Výhřevnost – porovnání uhlíkatých paliv (výhřevnost klesá s obsahem vody a minerálního podílu – popel, hlušina)</a:t>
            </a:r>
          </a:p>
          <a:p>
            <a:pPr>
              <a:buFont typeface="Arial" panose="020B0604020202020204" pitchFamily="34" charset="0"/>
              <a:buChar char="•"/>
            </a:pPr>
            <a:r>
              <a:rPr lang="cs-CZ" sz="2000" dirty="0"/>
              <a:t>Zemní plyn – 48 MJ/kg</a:t>
            </a:r>
          </a:p>
          <a:p>
            <a:pPr>
              <a:buFont typeface="Arial" panose="020B0604020202020204" pitchFamily="34" charset="0"/>
              <a:buChar char="•"/>
            </a:pPr>
            <a:r>
              <a:rPr lang="cs-CZ" sz="2000" dirty="0"/>
              <a:t>Benzín – 44</a:t>
            </a:r>
          </a:p>
          <a:p>
            <a:pPr>
              <a:buFont typeface="Arial" panose="020B0604020202020204" pitchFamily="34" charset="0"/>
              <a:buChar char="•"/>
            </a:pPr>
            <a:r>
              <a:rPr lang="cs-CZ" sz="2000" dirty="0"/>
              <a:t>Černé uhlí – 26</a:t>
            </a:r>
          </a:p>
          <a:p>
            <a:pPr>
              <a:buFont typeface="Arial" panose="020B0604020202020204" pitchFamily="34" charset="0"/>
              <a:buChar char="•"/>
            </a:pPr>
            <a:r>
              <a:rPr lang="cs-CZ" sz="2000" dirty="0"/>
              <a:t>Hnědé uhlí – 19</a:t>
            </a:r>
          </a:p>
          <a:p>
            <a:pPr>
              <a:buFont typeface="Arial" panose="020B0604020202020204" pitchFamily="34" charset="0"/>
              <a:buChar char="•"/>
            </a:pPr>
            <a:r>
              <a:rPr lang="cs-CZ" sz="2000" dirty="0"/>
              <a:t>Dřevo – 14-16</a:t>
            </a:r>
          </a:p>
          <a:p>
            <a:pPr>
              <a:buFont typeface="Arial" panose="020B0604020202020204" pitchFamily="34" charset="0"/>
              <a:buChar char="•"/>
            </a:pPr>
            <a:r>
              <a:rPr lang="cs-CZ" sz="2000" dirty="0"/>
              <a:t>Vysušený hovězí trus – 9-11</a:t>
            </a:r>
          </a:p>
          <a:p>
            <a:pPr>
              <a:buFont typeface="Arial" panose="020B0604020202020204" pitchFamily="34" charset="0"/>
              <a:buChar char="•"/>
            </a:pPr>
            <a:r>
              <a:rPr lang="cs-CZ" sz="2000" dirty="0"/>
              <a:t>Ropné břidlice – 9</a:t>
            </a:r>
          </a:p>
          <a:p>
            <a:pPr>
              <a:buFont typeface="Arial" panose="020B0604020202020204" pitchFamily="34" charset="0"/>
              <a:buChar char="•"/>
            </a:pPr>
            <a:endParaRPr lang="cs-CZ" sz="2000" dirty="0"/>
          </a:p>
        </p:txBody>
      </p:sp>
    </p:spTree>
    <p:extLst>
      <p:ext uri="{BB962C8B-B14F-4D97-AF65-F5344CB8AC3E}">
        <p14:creationId xmlns:p14="http://schemas.microsoft.com/office/powerpoint/2010/main" val="1947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9BA69F-9071-420F-AD55-46828E92C3AF}"/>
              </a:ext>
            </a:extLst>
          </p:cNvPr>
          <p:cNvSpPr>
            <a:spLocks noGrp="1"/>
          </p:cNvSpPr>
          <p:nvPr>
            <p:ph type="title"/>
          </p:nvPr>
        </p:nvSpPr>
        <p:spPr>
          <a:xfrm>
            <a:off x="0" y="404813"/>
            <a:ext cx="7704138" cy="863600"/>
          </a:xfrm>
        </p:spPr>
        <p:txBody>
          <a:bodyPr/>
          <a:lstStyle/>
          <a:p>
            <a:r>
              <a:rPr lang="cs-CZ" dirty="0"/>
              <a:t>V. Smil – </a:t>
            </a:r>
            <a:r>
              <a:rPr lang="cs-CZ" dirty="0" err="1"/>
              <a:t>Power</a:t>
            </a:r>
            <a:r>
              <a:rPr lang="cs-CZ" dirty="0"/>
              <a:t> </a:t>
            </a:r>
            <a:r>
              <a:rPr lang="cs-CZ" dirty="0" err="1"/>
              <a:t>Density</a:t>
            </a:r>
            <a:endParaRPr lang="en-GB" dirty="0"/>
          </a:p>
        </p:txBody>
      </p:sp>
      <p:pic>
        <p:nvPicPr>
          <p:cNvPr id="5" name="Zástupný symbol pro obsah 4">
            <a:extLst>
              <a:ext uri="{FF2B5EF4-FFF2-40B4-BE49-F238E27FC236}">
                <a16:creationId xmlns:a16="http://schemas.microsoft.com/office/drawing/2014/main" id="{49BCE635-AA88-4E22-8FB2-6F64520A8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404813"/>
            <a:ext cx="4104456" cy="6147800"/>
          </a:xfrm>
        </p:spPr>
      </p:pic>
      <p:sp>
        <p:nvSpPr>
          <p:cNvPr id="6" name="Obdélník 5">
            <a:extLst>
              <a:ext uri="{FF2B5EF4-FFF2-40B4-BE49-F238E27FC236}">
                <a16:creationId xmlns:a16="http://schemas.microsoft.com/office/drawing/2014/main" id="{E1153452-E25A-43A7-B2BD-5B89D2965CB0}"/>
              </a:ext>
            </a:extLst>
          </p:cNvPr>
          <p:cNvSpPr/>
          <p:nvPr/>
        </p:nvSpPr>
        <p:spPr>
          <a:xfrm>
            <a:off x="323528" y="1709910"/>
            <a:ext cx="3131840" cy="4401205"/>
          </a:xfrm>
          <a:prstGeom prst="rect">
            <a:avLst/>
          </a:prstGeom>
        </p:spPr>
        <p:txBody>
          <a:bodyPr wrap="square">
            <a:spAutoFit/>
          </a:bodyPr>
          <a:lstStyle/>
          <a:p>
            <a:pPr>
              <a:buNone/>
            </a:pPr>
            <a:r>
              <a:rPr lang="en-US" sz="2000" dirty="0"/>
              <a:t>Vaclav </a:t>
            </a:r>
            <a:r>
              <a:rPr lang="en-US" sz="2000" dirty="0" err="1"/>
              <a:t>Smil</a:t>
            </a:r>
            <a:r>
              <a:rPr lang="en-US" sz="2000" dirty="0"/>
              <a:t> highlights power density as an essential ingredient for evaluating energy systems that is often forgotten or neglected in making sound energy choices. </a:t>
            </a:r>
            <a:r>
              <a:rPr lang="en-US" sz="2000" dirty="0" err="1"/>
              <a:t>Smil</a:t>
            </a:r>
            <a:r>
              <a:rPr lang="en-US" sz="2000" dirty="0"/>
              <a:t> correctly points out with numerous examples the importance of power density in determining how energy recovery and utilization systems are designed and operated.</a:t>
            </a:r>
            <a:endParaRPr lang="en-GB" sz="2000" dirty="0"/>
          </a:p>
        </p:txBody>
      </p:sp>
    </p:spTree>
    <p:extLst>
      <p:ext uri="{BB962C8B-B14F-4D97-AF65-F5344CB8AC3E}">
        <p14:creationId xmlns:p14="http://schemas.microsoft.com/office/powerpoint/2010/main" val="2641757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r="48571"/>
          <a:stretch/>
        </p:blipFill>
        <p:spPr>
          <a:xfrm>
            <a:off x="3623662" y="604890"/>
            <a:ext cx="4248472" cy="6034304"/>
          </a:xfrm>
          <a:prstGeom prst="rect">
            <a:avLst/>
          </a:prstGeom>
        </p:spPr>
      </p:pic>
      <p:sp>
        <p:nvSpPr>
          <p:cNvPr id="3" name="TextovéPole 2">
            <a:extLst>
              <a:ext uri="{FF2B5EF4-FFF2-40B4-BE49-F238E27FC236}">
                <a16:creationId xmlns:a16="http://schemas.microsoft.com/office/drawing/2014/main" id="{70006C4B-FEC2-44DC-8B7E-6BA512FC0A94}"/>
              </a:ext>
            </a:extLst>
          </p:cNvPr>
          <p:cNvSpPr txBox="1"/>
          <p:nvPr/>
        </p:nvSpPr>
        <p:spPr>
          <a:xfrm>
            <a:off x="323528" y="96938"/>
            <a:ext cx="8292456" cy="954107"/>
          </a:xfrm>
          <a:prstGeom prst="rect">
            <a:avLst/>
          </a:prstGeom>
          <a:noFill/>
        </p:spPr>
        <p:txBody>
          <a:bodyPr wrap="square" rtlCol="0">
            <a:spAutoFit/>
          </a:bodyPr>
          <a:lstStyle/>
          <a:p>
            <a:pPr>
              <a:buNone/>
            </a:pPr>
            <a:r>
              <a:rPr lang="cs-CZ" sz="2800" b="1" dirty="0"/>
              <a:t>Výkonová hustota zářivého toku slunečního záření (sluneční ozáření)</a:t>
            </a:r>
            <a:endParaRPr lang="en-US" sz="2800" b="1" dirty="0"/>
          </a:p>
        </p:txBody>
      </p:sp>
      <p:pic>
        <p:nvPicPr>
          <p:cNvPr id="5" name="Obrázek 4">
            <a:extLst>
              <a:ext uri="{FF2B5EF4-FFF2-40B4-BE49-F238E27FC236}">
                <a16:creationId xmlns:a16="http://schemas.microsoft.com/office/drawing/2014/main" id="{47A37CD1-2376-423D-9478-B3E31BD42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7" y="2403009"/>
            <a:ext cx="3386911" cy="2051981"/>
          </a:xfrm>
          <a:prstGeom prst="rect">
            <a:avLst/>
          </a:prstGeom>
        </p:spPr>
      </p:pic>
      <p:sp>
        <p:nvSpPr>
          <p:cNvPr id="6" name="Ovál 5">
            <a:extLst>
              <a:ext uri="{FF2B5EF4-FFF2-40B4-BE49-F238E27FC236}">
                <a16:creationId xmlns:a16="http://schemas.microsoft.com/office/drawing/2014/main" id="{31C9C16A-2BBC-4A5D-930E-4F08278AA18E}"/>
              </a:ext>
            </a:extLst>
          </p:cNvPr>
          <p:cNvSpPr/>
          <p:nvPr/>
        </p:nvSpPr>
        <p:spPr bwMode="auto">
          <a:xfrm>
            <a:off x="3623662" y="1682930"/>
            <a:ext cx="1896676" cy="720080"/>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800" b="0" i="0" u="none" strike="noStrike" cap="none" normalizeH="0" baseline="0">
              <a:ln>
                <a:noFill/>
              </a:ln>
              <a:solidFill>
                <a:schemeClr val="tx1"/>
              </a:solidFill>
              <a:effectLst/>
              <a:latin typeface="Franklin Gothic Book" panose="020B0503020102020204" pitchFamily="34" charset="0"/>
            </a:endParaRPr>
          </a:p>
        </p:txBody>
      </p:sp>
    </p:spTree>
    <p:extLst>
      <p:ext uri="{BB962C8B-B14F-4D97-AF65-F5344CB8AC3E}">
        <p14:creationId xmlns:p14="http://schemas.microsoft.com/office/powerpoint/2010/main" val="3299538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39D819-F784-4616-8028-B2F91D1FDEC6}"/>
              </a:ext>
            </a:extLst>
          </p:cNvPr>
          <p:cNvSpPr>
            <a:spLocks noGrp="1"/>
          </p:cNvSpPr>
          <p:nvPr>
            <p:ph type="title"/>
          </p:nvPr>
        </p:nvSpPr>
        <p:spPr/>
        <p:txBody>
          <a:bodyPr/>
          <a:lstStyle/>
          <a:p>
            <a:endParaRPr lang="cs-CZ"/>
          </a:p>
        </p:txBody>
      </p:sp>
      <p:sp>
        <p:nvSpPr>
          <p:cNvPr id="3" name="Zástupný symbol pro text 2">
            <a:extLst>
              <a:ext uri="{FF2B5EF4-FFF2-40B4-BE49-F238E27FC236}">
                <a16:creationId xmlns:a16="http://schemas.microsoft.com/office/drawing/2014/main" id="{AC3BF99C-AB9A-473B-8504-4149596964CE}"/>
              </a:ext>
            </a:extLst>
          </p:cNvPr>
          <p:cNvSpPr>
            <a:spLocks noGrp="1"/>
          </p:cNvSpPr>
          <p:nvPr>
            <p:ph type="body" idx="1"/>
          </p:nvPr>
        </p:nvSpPr>
        <p:spPr/>
        <p:txBody>
          <a:bodyPr/>
          <a:lstStyle/>
          <a:p>
            <a:endParaRPr lang="cs-CZ"/>
          </a:p>
        </p:txBody>
      </p:sp>
      <p:pic>
        <p:nvPicPr>
          <p:cNvPr id="8" name="Zástupný symbol pro obsah 7">
            <a:extLst>
              <a:ext uri="{FF2B5EF4-FFF2-40B4-BE49-F238E27FC236}">
                <a16:creationId xmlns:a16="http://schemas.microsoft.com/office/drawing/2014/main" id="{86623407-2B27-450D-892A-36298319C9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7062" y="120786"/>
            <a:ext cx="7708625" cy="5943565"/>
          </a:xfrm>
        </p:spPr>
      </p:pic>
      <p:sp>
        <p:nvSpPr>
          <p:cNvPr id="9" name="Obdélník 8">
            <a:extLst>
              <a:ext uri="{FF2B5EF4-FFF2-40B4-BE49-F238E27FC236}">
                <a16:creationId xmlns:a16="http://schemas.microsoft.com/office/drawing/2014/main" id="{41357428-6747-4B7E-8A07-B69A0BB39569}"/>
              </a:ext>
            </a:extLst>
          </p:cNvPr>
          <p:cNvSpPr/>
          <p:nvPr/>
        </p:nvSpPr>
        <p:spPr>
          <a:xfrm>
            <a:off x="467544" y="6308690"/>
            <a:ext cx="7254130" cy="369332"/>
          </a:xfrm>
          <a:prstGeom prst="rect">
            <a:avLst/>
          </a:prstGeom>
        </p:spPr>
        <p:txBody>
          <a:bodyPr wrap="square">
            <a:spAutoFit/>
          </a:bodyPr>
          <a:lstStyle/>
          <a:p>
            <a:pPr>
              <a:buNone/>
            </a:pPr>
            <a:r>
              <a:rPr lang="cs-CZ" dirty="0"/>
              <a:t>https://amper.ped.muni.cz/gw/jev/porovnani/</a:t>
            </a:r>
          </a:p>
        </p:txBody>
      </p:sp>
    </p:spTree>
    <p:extLst>
      <p:ext uri="{BB962C8B-B14F-4D97-AF65-F5344CB8AC3E}">
        <p14:creationId xmlns:p14="http://schemas.microsoft.com/office/powerpoint/2010/main" val="4272359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BB14C8-08E4-4D0B-A718-1A228CCC0AC7}"/>
              </a:ext>
            </a:extLst>
          </p:cNvPr>
          <p:cNvSpPr>
            <a:spLocks noGrp="1"/>
          </p:cNvSpPr>
          <p:nvPr>
            <p:ph type="title"/>
          </p:nvPr>
        </p:nvSpPr>
        <p:spPr>
          <a:xfrm>
            <a:off x="323528" y="0"/>
            <a:ext cx="7704138" cy="863600"/>
          </a:xfrm>
        </p:spPr>
        <p:txBody>
          <a:bodyPr/>
          <a:lstStyle/>
          <a:p>
            <a:r>
              <a:rPr lang="cs-CZ" dirty="0"/>
              <a:t>Sluneční záření – opakování </a:t>
            </a:r>
          </a:p>
        </p:txBody>
      </p:sp>
      <p:sp>
        <p:nvSpPr>
          <p:cNvPr id="3" name="Zástupný symbol pro obsah 2">
            <a:extLst>
              <a:ext uri="{FF2B5EF4-FFF2-40B4-BE49-F238E27FC236}">
                <a16:creationId xmlns:a16="http://schemas.microsoft.com/office/drawing/2014/main" id="{D79E0A38-AD26-4324-9ADF-4948A8AF1BD1}"/>
              </a:ext>
            </a:extLst>
          </p:cNvPr>
          <p:cNvSpPr>
            <a:spLocks noGrp="1"/>
          </p:cNvSpPr>
          <p:nvPr>
            <p:ph idx="1"/>
          </p:nvPr>
        </p:nvSpPr>
        <p:spPr>
          <a:xfrm>
            <a:off x="323326" y="863600"/>
            <a:ext cx="8756511" cy="5685454"/>
          </a:xfrm>
        </p:spPr>
        <p:txBody>
          <a:bodyPr/>
          <a:lstStyle/>
          <a:p>
            <a:pPr marL="0" indent="0"/>
            <a:r>
              <a:rPr lang="cs-CZ" dirty="0"/>
              <a:t>Dopadající sluneční záření se dá charakterizovat: </a:t>
            </a:r>
          </a:p>
          <a:p>
            <a:pPr marL="0" indent="0"/>
            <a:r>
              <a:rPr lang="cs-CZ" dirty="0"/>
              <a:t>    </a:t>
            </a:r>
          </a:p>
          <a:p>
            <a:pPr marL="0" indent="0"/>
            <a:r>
              <a:rPr lang="cs-CZ" dirty="0"/>
              <a:t>- množstvím (kWh/m2; úhrn záření v kW, které dopadne na plochu 1 m2 za 1 hod.)</a:t>
            </a:r>
          </a:p>
          <a:p>
            <a:r>
              <a:rPr lang="cs-CZ" dirty="0"/>
              <a:t>- intenzitou – W/m2 </a:t>
            </a:r>
          </a:p>
          <a:p>
            <a:endParaRPr lang="cs-CZ" dirty="0"/>
          </a:p>
          <a:p>
            <a:r>
              <a:rPr lang="cs-CZ" dirty="0"/>
              <a:t>S</a:t>
            </a:r>
            <a:r>
              <a:rPr lang="pl-PL" dirty="0"/>
              <a:t>větelny tok dopadajici na horni vrstvu atmosfery (solarni k</a:t>
            </a:r>
            <a:r>
              <a:rPr lang="cs-CZ" dirty="0" err="1"/>
              <a:t>onstanta</a:t>
            </a:r>
            <a:r>
              <a:rPr lang="cs-CZ" dirty="0"/>
              <a:t>) – </a:t>
            </a:r>
            <a:r>
              <a:rPr lang="pl-PL" dirty="0"/>
              <a:t>1336 W/m2</a:t>
            </a:r>
          </a:p>
          <a:p>
            <a:endParaRPr lang="pl-PL" dirty="0"/>
          </a:p>
          <a:p>
            <a:r>
              <a:rPr lang="pl-PL" dirty="0"/>
              <a:t>Skutečně na Zemi dopada v průměru - 342 W/m2 (1/4 sluneční konstanty)</a:t>
            </a:r>
          </a:p>
          <a:p>
            <a:r>
              <a:rPr lang="pl-PL" dirty="0"/>
              <a:t>- Z toho cca polovina (</a:t>
            </a:r>
            <a:r>
              <a:rPr lang="cs-CZ" dirty="0"/>
              <a:t>170 W/m2) jako </a:t>
            </a:r>
            <a:r>
              <a:rPr lang="cs-CZ" dirty="0" err="1"/>
              <a:t>zařeni</a:t>
            </a:r>
            <a:r>
              <a:rPr lang="cs-CZ" dirty="0"/>
              <a:t> </a:t>
            </a:r>
            <a:r>
              <a:rPr lang="cs-CZ" dirty="0" err="1"/>
              <a:t>vlnove</a:t>
            </a:r>
            <a:r>
              <a:rPr lang="cs-CZ" dirty="0"/>
              <a:t> </a:t>
            </a:r>
            <a:r>
              <a:rPr lang="cs-CZ" dirty="0" err="1"/>
              <a:t>delky</a:t>
            </a:r>
            <a:r>
              <a:rPr lang="cs-CZ" dirty="0"/>
              <a:t> cca</a:t>
            </a:r>
          </a:p>
          <a:p>
            <a:r>
              <a:rPr lang="cs-CZ" dirty="0"/>
              <a:t>400–700 </a:t>
            </a:r>
            <a:r>
              <a:rPr lang="cs-CZ" dirty="0" err="1"/>
              <a:t>nm</a:t>
            </a:r>
            <a:r>
              <a:rPr lang="cs-CZ" dirty="0"/>
              <a:t> (</a:t>
            </a:r>
            <a:r>
              <a:rPr lang="cs-CZ" sz="1600" dirty="0"/>
              <a:t>viditelné světlo – energie fotosynteticky </a:t>
            </a:r>
            <a:r>
              <a:rPr lang="cs-CZ" sz="1600" dirty="0" err="1"/>
              <a:t>využitelna</a:t>
            </a:r>
            <a:r>
              <a:rPr lang="cs-CZ" sz="1600" dirty="0"/>
              <a:t> autotrofními organismy</a:t>
            </a:r>
            <a:r>
              <a:rPr lang="cs-CZ" dirty="0"/>
              <a:t>).</a:t>
            </a:r>
          </a:p>
        </p:txBody>
      </p:sp>
    </p:spTree>
    <p:extLst>
      <p:ext uri="{BB962C8B-B14F-4D97-AF65-F5344CB8AC3E}">
        <p14:creationId xmlns:p14="http://schemas.microsoft.com/office/powerpoint/2010/main" val="3243865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621184"/>
            <a:ext cx="7704138" cy="863600"/>
          </a:xfrm>
        </p:spPr>
        <p:txBody>
          <a:bodyPr/>
          <a:lstStyle/>
          <a:p>
            <a:r>
              <a:rPr lang="cs-CZ" dirty="0"/>
              <a:t>Efektivita využívání energetických zdrojů - hustota energetického toku (</a:t>
            </a:r>
            <a:r>
              <a:rPr lang="cs-CZ" dirty="0" err="1"/>
              <a:t>HET</a:t>
            </a:r>
            <a:r>
              <a:rPr lang="cs-CZ" dirty="0"/>
              <a:t>) (</a:t>
            </a:r>
            <a:r>
              <a:rPr lang="cs-CZ" dirty="0" err="1"/>
              <a:t>pokr</a:t>
            </a:r>
            <a:r>
              <a:rPr lang="cs-CZ" dirty="0"/>
              <a:t>.)</a:t>
            </a:r>
          </a:p>
        </p:txBody>
      </p:sp>
      <p:sp>
        <p:nvSpPr>
          <p:cNvPr id="3" name="Zástupný symbol pro obsah 2"/>
          <p:cNvSpPr>
            <a:spLocks noGrp="1"/>
          </p:cNvSpPr>
          <p:nvPr>
            <p:ph idx="1"/>
          </p:nvPr>
        </p:nvSpPr>
        <p:spPr>
          <a:xfrm>
            <a:off x="539552" y="1700808"/>
            <a:ext cx="8208912" cy="5040560"/>
          </a:xfrm>
        </p:spPr>
        <p:txBody>
          <a:bodyPr/>
          <a:lstStyle/>
          <a:p>
            <a:pPr marL="0" indent="0"/>
            <a:r>
              <a:rPr lang="cs-CZ" sz="2200" b="1" dirty="0"/>
              <a:t>Hustota energetického toku</a:t>
            </a:r>
            <a:r>
              <a:rPr lang="cs-CZ" sz="2200" dirty="0"/>
              <a:t> udává výkon na jednotku horizontální plochy země nebo vody (energie za čas na plochu)</a:t>
            </a:r>
          </a:p>
          <a:p>
            <a:pPr marL="0" indent="0"/>
            <a:endParaRPr lang="cs-CZ" sz="2200" dirty="0"/>
          </a:p>
          <a:p>
            <a:pPr>
              <a:buFont typeface="Arial" panose="020B0604020202020204" pitchFamily="34" charset="0"/>
              <a:buChar char="•"/>
            </a:pPr>
            <a:r>
              <a:rPr lang="cs-CZ" sz="2200" dirty="0"/>
              <a:t>Plynová elektrárna: 7000 W/m2</a:t>
            </a:r>
          </a:p>
          <a:p>
            <a:pPr>
              <a:buFont typeface="Arial" panose="020B0604020202020204" pitchFamily="34" charset="0"/>
              <a:buChar char="•"/>
            </a:pPr>
            <a:r>
              <a:rPr lang="cs-CZ" sz="2200" dirty="0"/>
              <a:t>Jaderná elektrárna: 70 – 1600 W/m2</a:t>
            </a:r>
          </a:p>
          <a:p>
            <a:pPr>
              <a:buFont typeface="Arial" panose="020B0604020202020204" pitchFamily="34" charset="0"/>
              <a:buChar char="•"/>
            </a:pPr>
            <a:r>
              <a:rPr lang="cs-CZ" sz="2200" dirty="0"/>
              <a:t>Uhelná elektrárna:  </a:t>
            </a:r>
            <a:r>
              <a:rPr lang="pl-PL" sz="2200" dirty="0"/>
              <a:t>100  - 1000 W/m2</a:t>
            </a:r>
            <a:endParaRPr lang="cs-CZ" sz="2200" dirty="0"/>
          </a:p>
          <a:p>
            <a:pPr>
              <a:buFont typeface="Arial" panose="020B0604020202020204" pitchFamily="34" charset="0"/>
              <a:buChar char="•"/>
            </a:pPr>
            <a:r>
              <a:rPr lang="cs-CZ" sz="2200" dirty="0"/>
              <a:t>Solární elektrárna:  4 – 37 W/m2</a:t>
            </a:r>
          </a:p>
          <a:p>
            <a:pPr>
              <a:buFont typeface="Arial" panose="020B0604020202020204" pitchFamily="34" charset="0"/>
              <a:buChar char="•"/>
            </a:pPr>
            <a:r>
              <a:rPr lang="cs-CZ" sz="2200" dirty="0"/>
              <a:t>Vodní elektrárna: 1 – 25 W/m2 (i 512 !)</a:t>
            </a:r>
          </a:p>
          <a:p>
            <a:pPr>
              <a:buFont typeface="Arial" panose="020B0604020202020204" pitchFamily="34" charset="0"/>
              <a:buChar char="•"/>
            </a:pPr>
            <a:r>
              <a:rPr lang="cs-CZ" sz="2200" dirty="0"/>
              <a:t>Větrná elektrárna: 1 – 4 W/m2</a:t>
            </a:r>
          </a:p>
          <a:p>
            <a:pPr>
              <a:buFont typeface="Arial" panose="020B0604020202020204" pitchFamily="34" charset="0"/>
              <a:buChar char="•"/>
            </a:pPr>
            <a:r>
              <a:rPr lang="cs-CZ" sz="2200" dirty="0"/>
              <a:t>Biomasa -  0,2 W/m2</a:t>
            </a:r>
          </a:p>
          <a:p>
            <a:pPr>
              <a:buFont typeface="Arial" panose="020B0604020202020204" pitchFamily="34" charset="0"/>
              <a:buChar char="•"/>
            </a:pPr>
            <a:endParaRPr lang="cs-CZ" sz="2200" dirty="0"/>
          </a:p>
        </p:txBody>
      </p:sp>
    </p:spTree>
    <p:extLst>
      <p:ext uri="{BB962C8B-B14F-4D97-AF65-F5344CB8AC3E}">
        <p14:creationId xmlns:p14="http://schemas.microsoft.com/office/powerpoint/2010/main" val="18947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Milníky využívání energie - dávnověk</a:t>
            </a: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074" t="18750" r="27262" b="14167"/>
          <a:stretch/>
        </p:blipFill>
        <p:spPr bwMode="auto">
          <a:xfrm>
            <a:off x="395536" y="1340768"/>
            <a:ext cx="8015746" cy="48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148064" y="6165304"/>
            <a:ext cx="3312368" cy="646331"/>
          </a:xfrm>
          <a:prstGeom prst="rect">
            <a:avLst/>
          </a:prstGeom>
          <a:noFill/>
        </p:spPr>
        <p:txBody>
          <a:bodyPr wrap="square" rtlCol="0">
            <a:spAutoFit/>
          </a:bodyPr>
          <a:lstStyle/>
          <a:p>
            <a:pPr>
              <a:buNone/>
            </a:pPr>
            <a:r>
              <a:rPr lang="cs-CZ" dirty="0"/>
              <a:t>Domestikace: skot 6 </a:t>
            </a:r>
            <a:r>
              <a:rPr lang="cs-CZ" dirty="0" err="1"/>
              <a:t>tis.l</a:t>
            </a:r>
            <a:r>
              <a:rPr lang="cs-CZ" dirty="0"/>
              <a:t>. </a:t>
            </a:r>
            <a:r>
              <a:rPr lang="cs-CZ" dirty="0" err="1"/>
              <a:t>př.n.l</a:t>
            </a:r>
            <a:r>
              <a:rPr lang="cs-CZ" dirty="0"/>
              <a:t>, kůň cca 4 </a:t>
            </a:r>
            <a:r>
              <a:rPr lang="cs-CZ" dirty="0" err="1"/>
              <a:t>tis.l</a:t>
            </a:r>
            <a:r>
              <a:rPr lang="cs-CZ" dirty="0"/>
              <a:t>. př.n.l.)</a:t>
            </a:r>
          </a:p>
        </p:txBody>
      </p:sp>
    </p:spTree>
    <p:extLst>
      <p:ext uri="{BB962C8B-B14F-4D97-AF65-F5344CB8AC3E}">
        <p14:creationId xmlns:p14="http://schemas.microsoft.com/office/powerpoint/2010/main" val="1878785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621184"/>
            <a:ext cx="7704138" cy="863600"/>
          </a:xfrm>
        </p:spPr>
        <p:txBody>
          <a:bodyPr/>
          <a:lstStyle/>
          <a:p>
            <a:r>
              <a:rPr lang="cs-CZ" dirty="0"/>
              <a:t>Efektivita využívání energetických zdrojů - hustota energetického toku (</a:t>
            </a:r>
            <a:r>
              <a:rPr lang="cs-CZ" dirty="0" err="1"/>
              <a:t>HET</a:t>
            </a:r>
            <a:r>
              <a:rPr lang="cs-CZ" dirty="0"/>
              <a:t>) (</a:t>
            </a:r>
            <a:r>
              <a:rPr lang="cs-CZ" dirty="0" err="1"/>
              <a:t>pokr</a:t>
            </a:r>
            <a:r>
              <a:rPr lang="cs-CZ" dirty="0"/>
              <a:t>.)</a:t>
            </a:r>
          </a:p>
        </p:txBody>
      </p:sp>
      <p:sp>
        <p:nvSpPr>
          <p:cNvPr id="3" name="Zástupný symbol pro obsah 2"/>
          <p:cNvSpPr>
            <a:spLocks noGrp="1"/>
          </p:cNvSpPr>
          <p:nvPr>
            <p:ph idx="1"/>
          </p:nvPr>
        </p:nvSpPr>
        <p:spPr>
          <a:xfrm>
            <a:off x="539552" y="1700808"/>
            <a:ext cx="8208912" cy="5040560"/>
          </a:xfrm>
        </p:spPr>
        <p:txBody>
          <a:bodyPr/>
          <a:lstStyle/>
          <a:p>
            <a:pPr marL="0" indent="0"/>
            <a:r>
              <a:rPr lang="cs-CZ" sz="2000" b="1" dirty="0"/>
              <a:t>Hustota energetického toku</a:t>
            </a:r>
            <a:r>
              <a:rPr lang="cs-CZ" sz="2000" dirty="0"/>
              <a:t> udává tok energie na jednotku horizontální plochy země nebo vody. </a:t>
            </a:r>
          </a:p>
          <a:p>
            <a:pPr marL="0" indent="0"/>
            <a:endParaRPr lang="cs-CZ" sz="2000" dirty="0"/>
          </a:p>
          <a:p>
            <a:pPr>
              <a:buFont typeface="Arial" panose="020B0604020202020204" pitchFamily="34" charset="0"/>
              <a:buChar char="•"/>
            </a:pPr>
            <a:r>
              <a:rPr lang="cs-CZ" sz="2000" dirty="0"/>
              <a:t>Jaderná elektrárna: 70 – 1600 W/m2</a:t>
            </a:r>
          </a:p>
          <a:p>
            <a:pPr>
              <a:buFont typeface="Arial" panose="020B0604020202020204" pitchFamily="34" charset="0"/>
              <a:buChar char="•"/>
            </a:pPr>
            <a:endParaRPr lang="cs-CZ" sz="2000" dirty="0"/>
          </a:p>
          <a:p>
            <a:pPr>
              <a:buFont typeface="Arial" panose="020B0604020202020204" pitchFamily="34" charset="0"/>
              <a:buChar char="•"/>
            </a:pPr>
            <a:r>
              <a:rPr lang="cs-CZ" sz="2000" dirty="0"/>
              <a:t>JETE:  c</a:t>
            </a:r>
            <a:r>
              <a:rPr lang="en-US" sz="2000" dirty="0" err="1"/>
              <a:t>elkový</a:t>
            </a:r>
            <a:r>
              <a:rPr lang="en-US" sz="2000" dirty="0"/>
              <a:t> </a:t>
            </a:r>
            <a:r>
              <a:rPr lang="en-US" sz="2000" dirty="0" err="1"/>
              <a:t>výkon</a:t>
            </a:r>
            <a:r>
              <a:rPr lang="en-US" sz="2000" dirty="0"/>
              <a:t>‎: ‎2 110 MW</a:t>
            </a:r>
            <a:endParaRPr lang="cs-CZ" sz="2000" dirty="0"/>
          </a:p>
          <a:p>
            <a:pPr marL="0" indent="0"/>
            <a:r>
              <a:rPr lang="cs-CZ" sz="2000" dirty="0"/>
              <a:t>               oplocená plocha pozemku: 123 ha (1 230 000 m2)</a:t>
            </a:r>
          </a:p>
          <a:p>
            <a:pPr marL="0" indent="0"/>
            <a:r>
              <a:rPr lang="cs-CZ" sz="2000" dirty="0"/>
              <a:t>              </a:t>
            </a:r>
          </a:p>
          <a:p>
            <a:pPr marL="0" indent="0"/>
            <a:r>
              <a:rPr lang="cs-CZ" sz="2000" dirty="0"/>
              <a:t>	HET ?</a:t>
            </a:r>
          </a:p>
          <a:p>
            <a:pPr marL="0" indent="0"/>
            <a:endParaRPr lang="cs-CZ" sz="2000" dirty="0"/>
          </a:p>
          <a:p>
            <a:pPr marL="0" indent="0"/>
            <a:r>
              <a:rPr lang="cs-CZ" sz="2000" dirty="0"/>
              <a:t>             2 110 000 000 W / 1 230 000 m2  =  1 715 W/m2</a:t>
            </a:r>
          </a:p>
          <a:p>
            <a:pPr marL="0" indent="0"/>
            <a:endParaRPr lang="cs-CZ" sz="2000" dirty="0"/>
          </a:p>
          <a:p>
            <a:pPr marL="0" indent="0"/>
            <a:r>
              <a:rPr lang="cs-CZ" sz="2000" dirty="0"/>
              <a:t>	 </a:t>
            </a:r>
            <a:r>
              <a:rPr lang="cs-CZ" sz="2000" b="1" dirty="0"/>
              <a:t>HET JETE = cca 1700 W/m2</a:t>
            </a:r>
          </a:p>
          <a:p>
            <a:pPr>
              <a:buFont typeface="Arial" panose="020B0604020202020204" pitchFamily="34" charset="0"/>
              <a:buChar char="•"/>
            </a:pPr>
            <a:endParaRPr lang="cs-CZ" sz="2000" dirty="0"/>
          </a:p>
        </p:txBody>
      </p:sp>
      <p:pic>
        <p:nvPicPr>
          <p:cNvPr id="6" name="Obrázek 5">
            <a:extLst>
              <a:ext uri="{FF2B5EF4-FFF2-40B4-BE49-F238E27FC236}">
                <a16:creationId xmlns:a16="http://schemas.microsoft.com/office/drawing/2014/main" id="{B0ACDB40-E76E-42D4-B4A7-DE25016375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6835" y="64561"/>
            <a:ext cx="2474476" cy="1636247"/>
          </a:xfrm>
          <a:prstGeom prst="rect">
            <a:avLst/>
          </a:prstGeom>
        </p:spPr>
      </p:pic>
    </p:spTree>
    <p:extLst>
      <p:ext uri="{BB962C8B-B14F-4D97-AF65-F5344CB8AC3E}">
        <p14:creationId xmlns:p14="http://schemas.microsoft.com/office/powerpoint/2010/main" val="1093710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752" y="404664"/>
            <a:ext cx="7704138" cy="863600"/>
          </a:xfrm>
        </p:spPr>
        <p:txBody>
          <a:bodyPr/>
          <a:lstStyle/>
          <a:p>
            <a:r>
              <a:rPr lang="cs-CZ" dirty="0"/>
              <a:t>Efektivita využívání energetických zdrojů - hustota energetického toku (</a:t>
            </a:r>
            <a:r>
              <a:rPr lang="cs-CZ" dirty="0" err="1"/>
              <a:t>HET</a:t>
            </a:r>
            <a:r>
              <a:rPr lang="cs-CZ" dirty="0"/>
              <a:t>) (</a:t>
            </a:r>
            <a:r>
              <a:rPr lang="cs-CZ" dirty="0" err="1"/>
              <a:t>pokr</a:t>
            </a:r>
            <a:r>
              <a:rPr lang="cs-CZ" dirty="0"/>
              <a:t>.)</a:t>
            </a:r>
          </a:p>
        </p:txBody>
      </p:sp>
      <p:pic>
        <p:nvPicPr>
          <p:cNvPr id="6" name="Obrázek 5">
            <a:extLst>
              <a:ext uri="{FF2B5EF4-FFF2-40B4-BE49-F238E27FC236}">
                <a16:creationId xmlns:a16="http://schemas.microsoft.com/office/drawing/2014/main" id="{B0ACDB40-E76E-42D4-B4A7-DE25016375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480" y="621184"/>
            <a:ext cx="3554596" cy="2350476"/>
          </a:xfrm>
          <a:prstGeom prst="rect">
            <a:avLst/>
          </a:prstGeom>
        </p:spPr>
      </p:pic>
      <p:sp>
        <p:nvSpPr>
          <p:cNvPr id="4" name="Obdélník 3">
            <a:extLst>
              <a:ext uri="{FF2B5EF4-FFF2-40B4-BE49-F238E27FC236}">
                <a16:creationId xmlns:a16="http://schemas.microsoft.com/office/drawing/2014/main" id="{5388EA89-FC52-469A-A733-CAAE5F4CCC81}"/>
              </a:ext>
            </a:extLst>
          </p:cNvPr>
          <p:cNvSpPr/>
          <p:nvPr/>
        </p:nvSpPr>
        <p:spPr>
          <a:xfrm>
            <a:off x="160924" y="1436546"/>
            <a:ext cx="6246440" cy="5392245"/>
          </a:xfrm>
          <a:prstGeom prst="rect">
            <a:avLst/>
          </a:prstGeom>
          <a:solidFill>
            <a:srgbClr val="D3DFDA"/>
          </a:solidFill>
        </p:spPr>
        <p:txBody>
          <a:bodyPr wrap="square">
            <a:spAutoFit/>
          </a:bodyPr>
          <a:lstStyle/>
          <a:p>
            <a:pPr>
              <a:buNone/>
            </a:pPr>
            <a:r>
              <a:rPr lang="cs-CZ" sz="2400" dirty="0"/>
              <a:t>Různé JE, různé HET</a:t>
            </a:r>
          </a:p>
          <a:p>
            <a:pPr>
              <a:buNone/>
            </a:pPr>
            <a:endParaRPr lang="cs-CZ" dirty="0"/>
          </a:p>
          <a:p>
            <a:pPr>
              <a:buNone/>
            </a:pPr>
            <a:r>
              <a:rPr lang="en-US" dirty="0" err="1"/>
              <a:t>Smil</a:t>
            </a:r>
            <a:r>
              <a:rPr lang="cs-CZ" dirty="0"/>
              <a:t> </a:t>
            </a:r>
            <a:r>
              <a:rPr lang="en-US" dirty="0" err="1"/>
              <a:t>uvádí</a:t>
            </a:r>
            <a:r>
              <a:rPr lang="en-US" dirty="0"/>
              <a:t> </a:t>
            </a:r>
            <a:r>
              <a:rPr lang="en-US" dirty="0" err="1"/>
              <a:t>dva</a:t>
            </a:r>
            <a:r>
              <a:rPr lang="en-US" dirty="0"/>
              <a:t> </a:t>
            </a:r>
            <a:r>
              <a:rPr lang="en-US" dirty="0" err="1"/>
              <a:t>příklady</a:t>
            </a:r>
            <a:r>
              <a:rPr lang="en-US" dirty="0"/>
              <a:t>. </a:t>
            </a:r>
            <a:r>
              <a:rPr lang="en-US" dirty="0" err="1"/>
              <a:t>Prvním</a:t>
            </a:r>
            <a:r>
              <a:rPr lang="en-US" dirty="0"/>
              <a:t> je </a:t>
            </a:r>
            <a:r>
              <a:rPr lang="en-US" dirty="0" err="1"/>
              <a:t>JE</a:t>
            </a:r>
            <a:r>
              <a:rPr lang="en-US" dirty="0"/>
              <a:t> o </a:t>
            </a:r>
            <a:r>
              <a:rPr lang="en-US" dirty="0" err="1"/>
              <a:t>výkonu</a:t>
            </a:r>
            <a:r>
              <a:rPr lang="en-US" dirty="0"/>
              <a:t> 1 GW, </a:t>
            </a:r>
            <a:r>
              <a:rPr lang="en-US" dirty="0" err="1"/>
              <a:t>koeficient</a:t>
            </a:r>
            <a:r>
              <a:rPr lang="en-US" dirty="0"/>
              <a:t> </a:t>
            </a:r>
            <a:r>
              <a:rPr lang="en-US" dirty="0" err="1"/>
              <a:t>využití</a:t>
            </a:r>
            <a:r>
              <a:rPr lang="en-US" dirty="0"/>
              <a:t> 90 %, </a:t>
            </a:r>
            <a:r>
              <a:rPr lang="en-US" dirty="0" err="1"/>
              <a:t>která</a:t>
            </a:r>
            <a:r>
              <a:rPr lang="en-US" dirty="0"/>
              <a:t> se </a:t>
            </a:r>
            <a:r>
              <a:rPr lang="en-US" dirty="0" err="1"/>
              <a:t>rozléhá</a:t>
            </a:r>
            <a:r>
              <a:rPr lang="en-US" dirty="0"/>
              <a:t> </a:t>
            </a:r>
            <a:r>
              <a:rPr lang="en-US" dirty="0" err="1"/>
              <a:t>na</a:t>
            </a:r>
            <a:r>
              <a:rPr lang="en-US" dirty="0"/>
              <a:t> </a:t>
            </a:r>
            <a:r>
              <a:rPr lang="en-US" dirty="0" err="1"/>
              <a:t>ploše</a:t>
            </a:r>
            <a:r>
              <a:rPr lang="en-US" dirty="0"/>
              <a:t> 0,5 km2. </a:t>
            </a:r>
            <a:r>
              <a:rPr lang="en-US" dirty="0" err="1"/>
              <a:t>Jaderné</a:t>
            </a:r>
            <a:r>
              <a:rPr lang="en-US" dirty="0"/>
              <a:t> </a:t>
            </a:r>
            <a:r>
              <a:rPr lang="en-US" dirty="0" err="1"/>
              <a:t>palivo</a:t>
            </a:r>
            <a:r>
              <a:rPr lang="en-US" dirty="0"/>
              <a:t> </a:t>
            </a:r>
            <a:r>
              <a:rPr lang="en-US" dirty="0" err="1"/>
              <a:t>pochází</a:t>
            </a:r>
            <a:r>
              <a:rPr lang="en-US" dirty="0"/>
              <a:t> z </a:t>
            </a:r>
            <a:r>
              <a:rPr lang="en-US" dirty="0" err="1"/>
              <a:t>dolu</a:t>
            </a:r>
            <a:r>
              <a:rPr lang="en-US" dirty="0"/>
              <a:t> Saskatchewan, </a:t>
            </a:r>
            <a:r>
              <a:rPr lang="en-US" dirty="0" err="1"/>
              <a:t>kde</a:t>
            </a:r>
            <a:r>
              <a:rPr lang="en-US" dirty="0"/>
              <a:t> je </a:t>
            </a:r>
            <a:r>
              <a:rPr lang="en-US" dirty="0" err="1"/>
              <a:t>potřeba</a:t>
            </a:r>
            <a:r>
              <a:rPr lang="en-US" dirty="0"/>
              <a:t> </a:t>
            </a:r>
            <a:r>
              <a:rPr lang="en-US" dirty="0" err="1"/>
              <a:t>pouze</a:t>
            </a:r>
            <a:r>
              <a:rPr lang="en-US" dirty="0"/>
              <a:t> 40 m2 k </a:t>
            </a:r>
            <a:r>
              <a:rPr lang="en-US" dirty="0" err="1"/>
              <a:t>vytěžení</a:t>
            </a:r>
            <a:r>
              <a:rPr lang="en-US" dirty="0"/>
              <a:t> </a:t>
            </a:r>
            <a:r>
              <a:rPr lang="en-US" dirty="0" err="1"/>
              <a:t>tuny</a:t>
            </a:r>
            <a:r>
              <a:rPr lang="en-US" dirty="0"/>
              <a:t> </a:t>
            </a:r>
            <a:r>
              <a:rPr lang="en-US" dirty="0" err="1"/>
              <a:t>uranu</a:t>
            </a:r>
            <a:r>
              <a:rPr lang="en-US" dirty="0"/>
              <a:t>. </a:t>
            </a:r>
            <a:r>
              <a:rPr lang="en-US" dirty="0" err="1"/>
              <a:t>Ročně</a:t>
            </a:r>
            <a:r>
              <a:rPr lang="en-US" dirty="0"/>
              <a:t> je </a:t>
            </a:r>
            <a:r>
              <a:rPr lang="en-US" dirty="0" err="1"/>
              <a:t>vyžadováno</a:t>
            </a:r>
            <a:r>
              <a:rPr lang="en-US" dirty="0"/>
              <a:t> 217 t </a:t>
            </a:r>
            <a:r>
              <a:rPr lang="en-US" dirty="0" err="1"/>
              <a:t>uranu</a:t>
            </a:r>
            <a:r>
              <a:rPr lang="en-US" dirty="0"/>
              <a:t>. </a:t>
            </a:r>
            <a:r>
              <a:rPr lang="en-US" dirty="0" err="1"/>
              <a:t>Obohacovací</a:t>
            </a:r>
            <a:r>
              <a:rPr lang="en-US" dirty="0"/>
              <a:t> </a:t>
            </a:r>
            <a:r>
              <a:rPr lang="en-US" dirty="0" err="1"/>
              <a:t>proces</a:t>
            </a:r>
            <a:r>
              <a:rPr lang="en-US" dirty="0"/>
              <a:t> a </a:t>
            </a:r>
            <a:r>
              <a:rPr lang="en-US" dirty="0" err="1"/>
              <a:t>skladovaní</a:t>
            </a:r>
            <a:r>
              <a:rPr lang="en-US" dirty="0"/>
              <a:t> </a:t>
            </a:r>
            <a:r>
              <a:rPr lang="en-US" dirty="0" err="1"/>
              <a:t>již</a:t>
            </a:r>
            <a:r>
              <a:rPr lang="en-US" dirty="0"/>
              <a:t> </a:t>
            </a:r>
            <a:r>
              <a:rPr lang="en-US" dirty="0" err="1"/>
              <a:t>použitého</a:t>
            </a:r>
            <a:r>
              <a:rPr lang="en-US" dirty="0"/>
              <a:t> </a:t>
            </a:r>
            <a:r>
              <a:rPr lang="en-US" dirty="0" err="1"/>
              <a:t>paliva</a:t>
            </a:r>
            <a:r>
              <a:rPr lang="en-US" dirty="0"/>
              <a:t> </a:t>
            </a:r>
            <a:r>
              <a:rPr lang="en-US" dirty="0" err="1"/>
              <a:t>zabírají</a:t>
            </a:r>
            <a:r>
              <a:rPr lang="en-US" dirty="0"/>
              <a:t> </a:t>
            </a:r>
            <a:r>
              <a:rPr lang="en-US" dirty="0" err="1"/>
              <a:t>přibližně</a:t>
            </a:r>
            <a:r>
              <a:rPr lang="en-US" dirty="0"/>
              <a:t> 0,1 km2. </a:t>
            </a:r>
            <a:r>
              <a:rPr lang="en-US" b="1" dirty="0" err="1"/>
              <a:t>Výsledná</a:t>
            </a:r>
            <a:r>
              <a:rPr lang="en-US" b="1" dirty="0"/>
              <a:t> HET je v </a:t>
            </a:r>
            <a:r>
              <a:rPr lang="en-US" b="1" dirty="0" err="1"/>
              <a:t>tomto</a:t>
            </a:r>
            <a:r>
              <a:rPr lang="en-US" b="1" dirty="0"/>
              <a:t> </a:t>
            </a:r>
            <a:r>
              <a:rPr lang="en-US" b="1" dirty="0" err="1"/>
              <a:t>případě</a:t>
            </a:r>
            <a:r>
              <a:rPr lang="en-US" b="1" dirty="0"/>
              <a:t> </a:t>
            </a:r>
            <a:r>
              <a:rPr lang="en-US" b="1" dirty="0" err="1"/>
              <a:t>více</a:t>
            </a:r>
            <a:r>
              <a:rPr lang="en-US" b="1" dirty="0"/>
              <a:t> </a:t>
            </a:r>
            <a:r>
              <a:rPr lang="en-US" b="1" dirty="0" err="1"/>
              <a:t>než</a:t>
            </a:r>
            <a:r>
              <a:rPr lang="en-US" b="1" dirty="0"/>
              <a:t> 1600 W/m2</a:t>
            </a:r>
            <a:r>
              <a:rPr lang="en-US" dirty="0"/>
              <a:t> (1 GW/0,6 km2 ).</a:t>
            </a:r>
          </a:p>
          <a:p>
            <a:pPr>
              <a:buNone/>
            </a:pPr>
            <a:endParaRPr lang="cs-CZ" dirty="0"/>
          </a:p>
          <a:p>
            <a:pPr>
              <a:buNone/>
            </a:pPr>
            <a:r>
              <a:rPr lang="en-US" dirty="0"/>
              <a:t>V </a:t>
            </a:r>
            <a:r>
              <a:rPr lang="en-US" dirty="0" err="1"/>
              <a:t>případě</a:t>
            </a:r>
            <a:r>
              <a:rPr lang="en-US" dirty="0"/>
              <a:t> </a:t>
            </a:r>
            <a:r>
              <a:rPr lang="en-US" dirty="0" err="1"/>
              <a:t>druhé</a:t>
            </a:r>
            <a:r>
              <a:rPr lang="en-US" dirty="0"/>
              <a:t> JE </a:t>
            </a:r>
            <a:r>
              <a:rPr lang="en-US" dirty="0" err="1"/>
              <a:t>je</a:t>
            </a:r>
            <a:r>
              <a:rPr lang="en-US" dirty="0"/>
              <a:t> </a:t>
            </a:r>
            <a:r>
              <a:rPr lang="en-US" dirty="0" err="1"/>
              <a:t>rozloha</a:t>
            </a:r>
            <a:r>
              <a:rPr lang="en-US" dirty="0"/>
              <a:t> 10 km2 a </a:t>
            </a:r>
            <a:r>
              <a:rPr lang="en-US" dirty="0" err="1"/>
              <a:t>její</a:t>
            </a:r>
            <a:r>
              <a:rPr lang="en-US" dirty="0"/>
              <a:t> </a:t>
            </a:r>
            <a:r>
              <a:rPr lang="en-US" dirty="0" err="1"/>
              <a:t>jaderné</a:t>
            </a:r>
            <a:r>
              <a:rPr lang="en-US" dirty="0"/>
              <a:t> </a:t>
            </a:r>
            <a:r>
              <a:rPr lang="en-US" dirty="0" err="1"/>
              <a:t>palivo</a:t>
            </a:r>
            <a:r>
              <a:rPr lang="en-US" dirty="0"/>
              <a:t> je </a:t>
            </a:r>
            <a:r>
              <a:rPr lang="en-US" dirty="0" err="1"/>
              <a:t>těženo</a:t>
            </a:r>
            <a:r>
              <a:rPr lang="en-US" dirty="0"/>
              <a:t> ISL </a:t>
            </a:r>
            <a:r>
              <a:rPr lang="en-US" dirty="0" err="1"/>
              <a:t>metodou</a:t>
            </a:r>
            <a:r>
              <a:rPr lang="en-US" dirty="0"/>
              <a:t> (je </a:t>
            </a:r>
            <a:r>
              <a:rPr lang="en-US" dirty="0" err="1"/>
              <a:t>potřeba</a:t>
            </a:r>
            <a:r>
              <a:rPr lang="en-US" dirty="0"/>
              <a:t> 2000 m2 k </a:t>
            </a:r>
            <a:r>
              <a:rPr lang="en-US" dirty="0" err="1"/>
              <a:t>vytěžení</a:t>
            </a:r>
            <a:r>
              <a:rPr lang="en-US" dirty="0"/>
              <a:t> 1 </a:t>
            </a:r>
            <a:r>
              <a:rPr lang="en-US" dirty="0" err="1"/>
              <a:t>tuny</a:t>
            </a:r>
            <a:r>
              <a:rPr lang="en-US" dirty="0"/>
              <a:t> </a:t>
            </a:r>
            <a:r>
              <a:rPr lang="cs-CZ" dirty="0"/>
              <a:t>u</a:t>
            </a:r>
            <a:r>
              <a:rPr lang="en-US" dirty="0" err="1"/>
              <a:t>rania</a:t>
            </a:r>
            <a:r>
              <a:rPr lang="en-US" dirty="0"/>
              <a:t>). </a:t>
            </a:r>
            <a:r>
              <a:rPr lang="en-US" dirty="0" err="1"/>
              <a:t>Opět</a:t>
            </a:r>
            <a:r>
              <a:rPr lang="en-US" dirty="0"/>
              <a:t> je </a:t>
            </a:r>
            <a:r>
              <a:rPr lang="en-US" dirty="0" err="1"/>
              <a:t>vyžadováno</a:t>
            </a:r>
            <a:r>
              <a:rPr lang="en-US" dirty="0"/>
              <a:t> 217 t </a:t>
            </a:r>
            <a:r>
              <a:rPr lang="en-US" dirty="0" err="1"/>
              <a:t>uranu</a:t>
            </a:r>
            <a:r>
              <a:rPr lang="en-US" dirty="0"/>
              <a:t> </a:t>
            </a:r>
            <a:r>
              <a:rPr lang="en-US" dirty="0" err="1"/>
              <a:t>ročně</a:t>
            </a:r>
            <a:r>
              <a:rPr lang="en-US" dirty="0"/>
              <a:t>. K </a:t>
            </a:r>
            <a:r>
              <a:rPr lang="en-US" dirty="0" err="1"/>
              <a:t>obohacování</a:t>
            </a:r>
            <a:r>
              <a:rPr lang="en-US" dirty="0"/>
              <a:t> je </a:t>
            </a:r>
            <a:r>
              <a:rPr lang="en-US" dirty="0" err="1"/>
              <a:t>použita</a:t>
            </a:r>
            <a:r>
              <a:rPr lang="en-US" dirty="0"/>
              <a:t> </a:t>
            </a:r>
            <a:r>
              <a:rPr lang="en-US" dirty="0" err="1"/>
              <a:t>difuze</a:t>
            </a:r>
            <a:r>
              <a:rPr lang="en-US" dirty="0"/>
              <a:t> a </a:t>
            </a:r>
            <a:r>
              <a:rPr lang="en-US" dirty="0" err="1"/>
              <a:t>centrifugální</a:t>
            </a:r>
            <a:r>
              <a:rPr lang="en-US" dirty="0"/>
              <a:t> </a:t>
            </a:r>
            <a:r>
              <a:rPr lang="en-US" dirty="0" err="1"/>
              <a:t>separace</a:t>
            </a:r>
            <a:r>
              <a:rPr lang="en-US" dirty="0"/>
              <a:t>, </a:t>
            </a:r>
            <a:r>
              <a:rPr lang="en-US" dirty="0" err="1"/>
              <a:t>což</a:t>
            </a:r>
            <a:r>
              <a:rPr lang="en-US" dirty="0"/>
              <a:t> </a:t>
            </a:r>
            <a:r>
              <a:rPr lang="en-US" dirty="0" err="1"/>
              <a:t>vyžaduje</a:t>
            </a:r>
            <a:r>
              <a:rPr lang="en-US" dirty="0"/>
              <a:t> </a:t>
            </a:r>
            <a:r>
              <a:rPr lang="en-US" dirty="0" err="1"/>
              <a:t>plochu</a:t>
            </a:r>
            <a:r>
              <a:rPr lang="en-US" dirty="0"/>
              <a:t> </a:t>
            </a:r>
            <a:r>
              <a:rPr lang="en-US" dirty="0" err="1"/>
              <a:t>přibližně</a:t>
            </a:r>
            <a:r>
              <a:rPr lang="en-US" dirty="0"/>
              <a:t> o </a:t>
            </a:r>
            <a:r>
              <a:rPr lang="en-US" dirty="0" err="1"/>
              <a:t>rozloze</a:t>
            </a:r>
            <a:r>
              <a:rPr lang="en-US" dirty="0"/>
              <a:t> 3,2 km2 (</a:t>
            </a:r>
            <a:r>
              <a:rPr lang="en-US" dirty="0" err="1"/>
              <a:t>skladování</a:t>
            </a:r>
            <a:r>
              <a:rPr lang="en-US" dirty="0"/>
              <a:t> </a:t>
            </a:r>
            <a:r>
              <a:rPr lang="en-US" dirty="0" err="1"/>
              <a:t>již</a:t>
            </a:r>
            <a:r>
              <a:rPr lang="en-US" dirty="0"/>
              <a:t> </a:t>
            </a:r>
            <a:r>
              <a:rPr lang="en-US" dirty="0" err="1"/>
              <a:t>použitého</a:t>
            </a:r>
            <a:r>
              <a:rPr lang="en-US" dirty="0"/>
              <a:t> </a:t>
            </a:r>
            <a:r>
              <a:rPr lang="en-US" dirty="0" err="1"/>
              <a:t>paliva</a:t>
            </a:r>
            <a:r>
              <a:rPr lang="en-US" dirty="0"/>
              <a:t> je </a:t>
            </a:r>
            <a:r>
              <a:rPr lang="en-US" dirty="0" err="1"/>
              <a:t>zde</a:t>
            </a:r>
            <a:r>
              <a:rPr lang="en-US" dirty="0"/>
              <a:t> </a:t>
            </a:r>
            <a:r>
              <a:rPr lang="en-US" dirty="0" err="1"/>
              <a:t>zohledněno</a:t>
            </a:r>
            <a:r>
              <a:rPr lang="en-US" dirty="0"/>
              <a:t>). </a:t>
            </a:r>
            <a:r>
              <a:rPr lang="en-US" b="1" dirty="0" err="1"/>
              <a:t>Výsledná</a:t>
            </a:r>
            <a:r>
              <a:rPr lang="en-US" b="1" dirty="0"/>
              <a:t> HET je v </a:t>
            </a:r>
            <a:r>
              <a:rPr lang="en-US" b="1" dirty="0" err="1"/>
              <a:t>tomto</a:t>
            </a:r>
            <a:r>
              <a:rPr lang="en-US" b="1" dirty="0"/>
              <a:t> </a:t>
            </a:r>
            <a:r>
              <a:rPr lang="en-US" b="1" dirty="0" err="1"/>
              <a:t>případě</a:t>
            </a:r>
            <a:r>
              <a:rPr lang="en-US" b="1" dirty="0"/>
              <a:t> </a:t>
            </a:r>
            <a:r>
              <a:rPr lang="en-US" b="1" dirty="0" err="1"/>
              <a:t>přibližně</a:t>
            </a:r>
            <a:r>
              <a:rPr lang="en-US" b="1" dirty="0"/>
              <a:t> 70 W/m2</a:t>
            </a:r>
            <a:r>
              <a:rPr lang="en-US" dirty="0"/>
              <a:t>. </a:t>
            </a:r>
            <a:r>
              <a:rPr lang="cs-CZ" dirty="0"/>
              <a:t>H</a:t>
            </a:r>
            <a:r>
              <a:rPr lang="en-US" dirty="0" err="1"/>
              <a:t>ustota</a:t>
            </a:r>
            <a:r>
              <a:rPr lang="en-US" dirty="0"/>
              <a:t> </a:t>
            </a:r>
            <a:r>
              <a:rPr lang="en-US" dirty="0" err="1"/>
              <a:t>energetického</a:t>
            </a:r>
            <a:r>
              <a:rPr lang="en-US" dirty="0"/>
              <a:t> </a:t>
            </a:r>
            <a:r>
              <a:rPr lang="en-US" dirty="0" err="1"/>
              <a:t>toku</a:t>
            </a:r>
            <a:r>
              <a:rPr lang="en-US" dirty="0"/>
              <a:t> JE se </a:t>
            </a:r>
            <a:r>
              <a:rPr lang="en-US" dirty="0" err="1"/>
              <a:t>může</a:t>
            </a:r>
            <a:r>
              <a:rPr lang="en-US" dirty="0"/>
              <a:t> </a:t>
            </a:r>
            <a:r>
              <a:rPr lang="en-US" dirty="0" err="1"/>
              <a:t>lišit</a:t>
            </a:r>
            <a:r>
              <a:rPr lang="en-US" dirty="0"/>
              <a:t> o </a:t>
            </a:r>
            <a:r>
              <a:rPr lang="en-US" dirty="0" err="1"/>
              <a:t>několik</a:t>
            </a:r>
            <a:r>
              <a:rPr lang="en-US" dirty="0"/>
              <a:t> </a:t>
            </a:r>
            <a:r>
              <a:rPr lang="en-US" dirty="0" err="1"/>
              <a:t>řádů</a:t>
            </a:r>
            <a:r>
              <a:rPr lang="en-US" dirty="0"/>
              <a:t>.</a:t>
            </a:r>
          </a:p>
        </p:txBody>
      </p:sp>
      <p:sp>
        <p:nvSpPr>
          <p:cNvPr id="3" name="TextovéPole 2">
            <a:extLst>
              <a:ext uri="{FF2B5EF4-FFF2-40B4-BE49-F238E27FC236}">
                <a16:creationId xmlns:a16="http://schemas.microsoft.com/office/drawing/2014/main" id="{A555ED3E-1B2A-4E61-8C3D-422740C655FE}"/>
              </a:ext>
            </a:extLst>
          </p:cNvPr>
          <p:cNvSpPr txBox="1"/>
          <p:nvPr/>
        </p:nvSpPr>
        <p:spPr>
          <a:xfrm>
            <a:off x="6588224" y="3933056"/>
            <a:ext cx="1872208" cy="646331"/>
          </a:xfrm>
          <a:prstGeom prst="rect">
            <a:avLst/>
          </a:prstGeom>
          <a:noFill/>
        </p:spPr>
        <p:txBody>
          <a:bodyPr wrap="square" rtlCol="0">
            <a:spAutoFit/>
          </a:bodyPr>
          <a:lstStyle/>
          <a:p>
            <a:pPr>
              <a:buNone/>
            </a:pPr>
            <a:r>
              <a:rPr lang="cs-CZ" dirty="0"/>
              <a:t>Koeficient využití: 90 %</a:t>
            </a:r>
          </a:p>
        </p:txBody>
      </p:sp>
    </p:spTree>
    <p:extLst>
      <p:ext uri="{BB962C8B-B14F-4D97-AF65-F5344CB8AC3E}">
        <p14:creationId xmlns:p14="http://schemas.microsoft.com/office/powerpoint/2010/main" val="2587881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621184"/>
            <a:ext cx="7704138" cy="863600"/>
          </a:xfrm>
        </p:spPr>
        <p:txBody>
          <a:bodyPr/>
          <a:lstStyle/>
          <a:p>
            <a:r>
              <a:rPr lang="cs-CZ" dirty="0"/>
              <a:t>Efektivita využívání energetických zdrojů - hustota energetického toku (</a:t>
            </a:r>
            <a:r>
              <a:rPr lang="cs-CZ" dirty="0" err="1"/>
              <a:t>HET</a:t>
            </a:r>
            <a:r>
              <a:rPr lang="cs-CZ" dirty="0"/>
              <a:t>) (</a:t>
            </a:r>
            <a:r>
              <a:rPr lang="cs-CZ" dirty="0" err="1"/>
              <a:t>pokr</a:t>
            </a:r>
            <a:r>
              <a:rPr lang="cs-CZ" dirty="0"/>
              <a:t>.)</a:t>
            </a:r>
          </a:p>
        </p:txBody>
      </p:sp>
      <p:sp>
        <p:nvSpPr>
          <p:cNvPr id="3" name="Zástupný symbol pro obsah 2"/>
          <p:cNvSpPr>
            <a:spLocks noGrp="1"/>
          </p:cNvSpPr>
          <p:nvPr>
            <p:ph idx="1"/>
          </p:nvPr>
        </p:nvSpPr>
        <p:spPr>
          <a:xfrm>
            <a:off x="539552" y="1484784"/>
            <a:ext cx="8604448" cy="5184576"/>
          </a:xfrm>
        </p:spPr>
        <p:txBody>
          <a:bodyPr/>
          <a:lstStyle/>
          <a:p>
            <a:pPr marL="0" indent="0"/>
            <a:r>
              <a:rPr lang="cs-CZ" sz="2000" b="1" dirty="0"/>
              <a:t>Hustota energetického toku</a:t>
            </a:r>
            <a:r>
              <a:rPr lang="cs-CZ" sz="2000" dirty="0"/>
              <a:t> </a:t>
            </a:r>
          </a:p>
          <a:p>
            <a:pPr marL="0" indent="0"/>
            <a:endParaRPr lang="cs-CZ" sz="2000" dirty="0"/>
          </a:p>
          <a:p>
            <a:pPr marL="0" indent="0"/>
            <a:r>
              <a:rPr lang="cs-CZ" sz="2000" dirty="0"/>
              <a:t>Vodní elektrárna: 1 – 25 W/m2 (i 512 !)</a:t>
            </a:r>
          </a:p>
          <a:p>
            <a:pPr marL="0" indent="0"/>
            <a:endParaRPr lang="cs-CZ" sz="2000" dirty="0"/>
          </a:p>
          <a:p>
            <a:pPr marL="0" indent="0"/>
            <a:r>
              <a:rPr lang="cs-CZ" sz="2000" dirty="0"/>
              <a:t>A)  přehradní nádrž </a:t>
            </a:r>
            <a:r>
              <a:rPr lang="cs-CZ" sz="2000" dirty="0" err="1"/>
              <a:t>Akosombo</a:t>
            </a:r>
            <a:r>
              <a:rPr lang="cs-CZ" sz="2000" dirty="0"/>
              <a:t> (řeka Volta, Ghana)</a:t>
            </a:r>
          </a:p>
          <a:p>
            <a:pPr>
              <a:buFont typeface="Arial" panose="020B0604020202020204" pitchFamily="34" charset="0"/>
              <a:buChar char="•"/>
            </a:pPr>
            <a:r>
              <a:rPr lang="cs-CZ" sz="2000" dirty="0"/>
              <a:t>Rozloha:  8 500 km2  (největší umělé jezero na světě - 10 % rozlohy ČR)</a:t>
            </a:r>
          </a:p>
          <a:p>
            <a:pPr>
              <a:buFont typeface="Arial" panose="020B0604020202020204" pitchFamily="34" charset="0"/>
              <a:buChar char="•"/>
            </a:pPr>
            <a:r>
              <a:rPr lang="cs-CZ" sz="2000" dirty="0"/>
              <a:t>Instalovaný výkon:  1020 MW</a:t>
            </a:r>
          </a:p>
          <a:p>
            <a:pPr>
              <a:buFont typeface="Arial" panose="020B0604020202020204" pitchFamily="34" charset="0"/>
              <a:buChar char="•"/>
            </a:pPr>
            <a:r>
              <a:rPr lang="cs-CZ" sz="2000" dirty="0"/>
              <a:t>HET ? </a:t>
            </a:r>
          </a:p>
          <a:p>
            <a:pPr>
              <a:buFont typeface="Arial" panose="020B0604020202020204" pitchFamily="34" charset="0"/>
              <a:buChar char="•"/>
            </a:pPr>
            <a:endParaRPr lang="cs-CZ" sz="2000" dirty="0"/>
          </a:p>
          <a:p>
            <a:pPr marL="0" indent="0"/>
            <a:r>
              <a:rPr lang="cs-CZ" sz="2000" dirty="0"/>
              <a:t>1020 mil W/8500 (mil) m2 =</a:t>
            </a:r>
          </a:p>
          <a:p>
            <a:pPr marL="0" indent="0"/>
            <a:r>
              <a:rPr lang="cs-CZ" sz="2000" dirty="0"/>
              <a:t>          </a:t>
            </a:r>
          </a:p>
          <a:p>
            <a:pPr marL="0" indent="0"/>
            <a:r>
              <a:rPr lang="cs-CZ" sz="2000" dirty="0"/>
              <a:t>      </a:t>
            </a:r>
            <a:r>
              <a:rPr lang="cs-CZ" sz="2000" b="1" dirty="0"/>
              <a:t>HET =  0,12 W/m2 </a:t>
            </a:r>
            <a:endParaRPr lang="cs-CZ" sz="2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9942"/>
          <a:stretch/>
        </p:blipFill>
        <p:spPr bwMode="auto">
          <a:xfrm>
            <a:off x="4542865" y="4162408"/>
            <a:ext cx="4134485" cy="2039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342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578654"/>
            <a:ext cx="7704138" cy="863600"/>
          </a:xfrm>
        </p:spPr>
        <p:txBody>
          <a:bodyPr/>
          <a:lstStyle/>
          <a:p>
            <a:r>
              <a:rPr lang="cs-CZ" dirty="0"/>
              <a:t>Efektivita využívání energetických zdrojů - hustota energetického toku (</a:t>
            </a:r>
            <a:r>
              <a:rPr lang="cs-CZ" dirty="0" err="1"/>
              <a:t>HET</a:t>
            </a:r>
            <a:r>
              <a:rPr lang="cs-CZ" dirty="0"/>
              <a:t>) (</a:t>
            </a:r>
            <a:r>
              <a:rPr lang="cs-CZ" dirty="0" err="1"/>
              <a:t>pokr</a:t>
            </a:r>
            <a:r>
              <a:rPr lang="cs-CZ" dirty="0"/>
              <a:t>.)</a:t>
            </a:r>
          </a:p>
        </p:txBody>
      </p:sp>
      <p:sp>
        <p:nvSpPr>
          <p:cNvPr id="3" name="Zástupný symbol pro obsah 2"/>
          <p:cNvSpPr>
            <a:spLocks noGrp="1"/>
          </p:cNvSpPr>
          <p:nvPr>
            <p:ph idx="1"/>
          </p:nvPr>
        </p:nvSpPr>
        <p:spPr>
          <a:xfrm>
            <a:off x="539552" y="1484784"/>
            <a:ext cx="8064698" cy="5184576"/>
          </a:xfrm>
        </p:spPr>
        <p:txBody>
          <a:bodyPr/>
          <a:lstStyle/>
          <a:p>
            <a:pPr marL="0" indent="0"/>
            <a:r>
              <a:rPr lang="cs-CZ" sz="2000" b="1" dirty="0"/>
              <a:t>Hustota energetického toku</a:t>
            </a:r>
            <a:r>
              <a:rPr lang="cs-CZ" sz="2000" dirty="0"/>
              <a:t> </a:t>
            </a:r>
          </a:p>
          <a:p>
            <a:pPr marL="0" indent="0"/>
            <a:endParaRPr lang="cs-CZ" sz="2000" dirty="0"/>
          </a:p>
          <a:p>
            <a:pPr marL="0" indent="0"/>
            <a:r>
              <a:rPr lang="cs-CZ" sz="2000" dirty="0"/>
              <a:t>Vodní elektrárna: 1 – 25 W/m2 (i 512 !)</a:t>
            </a:r>
          </a:p>
          <a:p>
            <a:pPr marL="0" indent="0"/>
            <a:endParaRPr lang="cs-CZ" sz="2000" dirty="0"/>
          </a:p>
          <a:p>
            <a:pPr marL="0" indent="0"/>
            <a:r>
              <a:rPr lang="cs-CZ" sz="2000" dirty="0"/>
              <a:t>B)  přehradní nádrž </a:t>
            </a:r>
            <a:r>
              <a:rPr lang="en-US" sz="2000" dirty="0"/>
              <a:t>Grande </a:t>
            </a:r>
            <a:r>
              <a:rPr lang="en-US" sz="2000" dirty="0" err="1"/>
              <a:t>Dixence</a:t>
            </a:r>
            <a:r>
              <a:rPr lang="en-US" sz="2000" dirty="0"/>
              <a:t> </a:t>
            </a:r>
            <a:r>
              <a:rPr lang="cs-CZ" sz="2000" dirty="0"/>
              <a:t>(Švýcarsko)</a:t>
            </a:r>
          </a:p>
          <a:p>
            <a:pPr>
              <a:buFont typeface="Arial" panose="020B0604020202020204" pitchFamily="34" charset="0"/>
              <a:buChar char="•"/>
            </a:pPr>
            <a:r>
              <a:rPr lang="cs-CZ" sz="2000" dirty="0"/>
              <a:t>Vysokotlaká vodní elektrárna (převýšení 100 m)</a:t>
            </a:r>
          </a:p>
          <a:p>
            <a:pPr>
              <a:buFont typeface="Arial" panose="020B0604020202020204" pitchFamily="34" charset="0"/>
              <a:buChar char="•"/>
            </a:pPr>
            <a:r>
              <a:rPr lang="cs-CZ" sz="2000" dirty="0"/>
              <a:t>Rozloha:  4 km2 </a:t>
            </a:r>
          </a:p>
          <a:p>
            <a:pPr>
              <a:buFont typeface="Arial" panose="020B0604020202020204" pitchFamily="34" charset="0"/>
              <a:buChar char="•"/>
            </a:pPr>
            <a:r>
              <a:rPr lang="cs-CZ" sz="2000" dirty="0"/>
              <a:t>Instalovaný výkon:  2000 MW</a:t>
            </a:r>
          </a:p>
          <a:p>
            <a:pPr>
              <a:buFont typeface="Arial" panose="020B0604020202020204" pitchFamily="34" charset="0"/>
              <a:buChar char="•"/>
            </a:pPr>
            <a:r>
              <a:rPr lang="cs-CZ" sz="2000" dirty="0"/>
              <a:t>HET ? </a:t>
            </a:r>
          </a:p>
          <a:p>
            <a:pPr>
              <a:buFont typeface="Arial" panose="020B0604020202020204" pitchFamily="34" charset="0"/>
              <a:buChar char="•"/>
            </a:pPr>
            <a:endParaRPr lang="cs-CZ" sz="2000" dirty="0"/>
          </a:p>
          <a:p>
            <a:pPr marL="0" indent="0"/>
            <a:r>
              <a:rPr lang="cs-CZ" sz="2000" dirty="0"/>
              <a:t>2 000 (mil) W/4 (mil) m2 =</a:t>
            </a:r>
          </a:p>
          <a:p>
            <a:pPr marL="0" indent="0"/>
            <a:r>
              <a:rPr lang="cs-CZ" sz="2000" dirty="0"/>
              <a:t>          </a:t>
            </a:r>
          </a:p>
          <a:p>
            <a:pPr marL="0" indent="0"/>
            <a:r>
              <a:rPr lang="cs-CZ" sz="2000" dirty="0"/>
              <a:t>      </a:t>
            </a:r>
            <a:r>
              <a:rPr lang="cs-CZ" sz="2000" b="1" dirty="0"/>
              <a:t>HET =  500 W/m2 </a:t>
            </a:r>
          </a:p>
          <a:p>
            <a:pPr marL="0" indent="0"/>
            <a:r>
              <a:rPr lang="cs-CZ" sz="2000" b="1" dirty="0"/>
              <a:t>                 (reálně 50 W/m2)</a:t>
            </a:r>
            <a:endParaRPr lang="cs-CZ" sz="2000" dirty="0"/>
          </a:p>
        </p:txBody>
      </p:sp>
      <p:pic>
        <p:nvPicPr>
          <p:cNvPr id="5" name="Obrázek 4">
            <a:extLst>
              <a:ext uri="{FF2B5EF4-FFF2-40B4-BE49-F238E27FC236}">
                <a16:creationId xmlns:a16="http://schemas.microsoft.com/office/drawing/2014/main" id="{0B4E4E71-98AA-4552-9244-CC5AF0B9C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066" y="4009995"/>
            <a:ext cx="4061366" cy="2505949"/>
          </a:xfrm>
          <a:prstGeom prst="rect">
            <a:avLst/>
          </a:prstGeom>
        </p:spPr>
      </p:pic>
      <p:sp>
        <p:nvSpPr>
          <p:cNvPr id="6" name="TextovéPole 5">
            <a:extLst>
              <a:ext uri="{FF2B5EF4-FFF2-40B4-BE49-F238E27FC236}">
                <a16:creationId xmlns:a16="http://schemas.microsoft.com/office/drawing/2014/main" id="{AA2B6172-83CD-478F-84B0-8EB7D2E62E5F}"/>
              </a:ext>
            </a:extLst>
          </p:cNvPr>
          <p:cNvSpPr txBox="1"/>
          <p:nvPr/>
        </p:nvSpPr>
        <p:spPr>
          <a:xfrm>
            <a:off x="5076056" y="2276872"/>
            <a:ext cx="2952328" cy="369332"/>
          </a:xfrm>
          <a:prstGeom prst="rect">
            <a:avLst/>
          </a:prstGeom>
          <a:noFill/>
        </p:spPr>
        <p:txBody>
          <a:bodyPr wrap="square" rtlCol="0">
            <a:spAutoFit/>
          </a:bodyPr>
          <a:lstStyle/>
          <a:p>
            <a:pPr>
              <a:buNone/>
            </a:pPr>
            <a:r>
              <a:rPr lang="cs-CZ" dirty="0"/>
              <a:t>Koeficient využití: 10 - 80 % </a:t>
            </a:r>
          </a:p>
        </p:txBody>
      </p:sp>
      <p:sp>
        <p:nvSpPr>
          <p:cNvPr id="7" name="TextovéPole 6">
            <a:extLst>
              <a:ext uri="{FF2B5EF4-FFF2-40B4-BE49-F238E27FC236}">
                <a16:creationId xmlns:a16="http://schemas.microsoft.com/office/drawing/2014/main" id="{DE1365ED-0180-4454-88F0-DCB02C584059}"/>
              </a:ext>
            </a:extLst>
          </p:cNvPr>
          <p:cNvSpPr txBox="1"/>
          <p:nvPr/>
        </p:nvSpPr>
        <p:spPr>
          <a:xfrm>
            <a:off x="3563888" y="5840313"/>
            <a:ext cx="2520280" cy="369332"/>
          </a:xfrm>
          <a:prstGeom prst="rect">
            <a:avLst/>
          </a:prstGeom>
          <a:noFill/>
        </p:spPr>
        <p:txBody>
          <a:bodyPr wrap="square" rtlCol="0">
            <a:spAutoFit/>
          </a:bodyPr>
          <a:lstStyle/>
          <a:p>
            <a:pPr>
              <a:buNone/>
            </a:pPr>
            <a:r>
              <a:rPr lang="cs-CZ" dirty="0">
                <a:solidFill>
                  <a:schemeClr val="bg1"/>
                </a:solidFill>
              </a:rPr>
              <a:t>Koeficient využití: 10 % </a:t>
            </a:r>
          </a:p>
        </p:txBody>
      </p:sp>
    </p:spTree>
    <p:extLst>
      <p:ext uri="{BB962C8B-B14F-4D97-AF65-F5344CB8AC3E}">
        <p14:creationId xmlns:p14="http://schemas.microsoft.com/office/powerpoint/2010/main" val="1631558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621184"/>
            <a:ext cx="7704138" cy="863600"/>
          </a:xfrm>
        </p:spPr>
        <p:txBody>
          <a:bodyPr/>
          <a:lstStyle/>
          <a:p>
            <a:r>
              <a:rPr lang="cs-CZ" dirty="0"/>
              <a:t>Efektivita využívání energetických zdrojů - hustota energetického toku (</a:t>
            </a:r>
            <a:r>
              <a:rPr lang="cs-CZ" dirty="0" err="1"/>
              <a:t>HET</a:t>
            </a:r>
            <a:r>
              <a:rPr lang="cs-CZ" dirty="0"/>
              <a:t>) (</a:t>
            </a:r>
            <a:r>
              <a:rPr lang="cs-CZ" dirty="0" err="1"/>
              <a:t>pokr</a:t>
            </a:r>
            <a:r>
              <a:rPr lang="cs-CZ" dirty="0"/>
              <a:t>.)</a:t>
            </a:r>
          </a:p>
        </p:txBody>
      </p:sp>
      <p:sp>
        <p:nvSpPr>
          <p:cNvPr id="3" name="Zástupný symbol pro obsah 2"/>
          <p:cNvSpPr>
            <a:spLocks noGrp="1"/>
          </p:cNvSpPr>
          <p:nvPr>
            <p:ph idx="1"/>
          </p:nvPr>
        </p:nvSpPr>
        <p:spPr>
          <a:xfrm>
            <a:off x="179512" y="1659902"/>
            <a:ext cx="8424936" cy="5040560"/>
          </a:xfrm>
        </p:spPr>
        <p:txBody>
          <a:bodyPr/>
          <a:lstStyle/>
          <a:p>
            <a:pPr marL="0" indent="0"/>
            <a:r>
              <a:rPr lang="cs-CZ" sz="2000" b="1" dirty="0"/>
              <a:t>Hustota energetického toku</a:t>
            </a:r>
            <a:r>
              <a:rPr lang="cs-CZ" sz="2000" dirty="0"/>
              <a:t> udává výkon na jednotku horizontální plochy země nebo vody. </a:t>
            </a:r>
          </a:p>
          <a:p>
            <a:pPr>
              <a:buFont typeface="Arial" panose="020B0604020202020204" pitchFamily="34" charset="0"/>
              <a:buChar char="•"/>
            </a:pPr>
            <a:endParaRPr lang="cs-CZ" sz="2000" dirty="0"/>
          </a:p>
          <a:p>
            <a:pPr>
              <a:buFont typeface="Arial" panose="020B0604020202020204" pitchFamily="34" charset="0"/>
              <a:buChar char="•"/>
            </a:pPr>
            <a:r>
              <a:rPr lang="cs-CZ" sz="2000" dirty="0"/>
              <a:t>Solární elektrárna:  4 – 37 W/m2 </a:t>
            </a:r>
          </a:p>
          <a:p>
            <a:pPr marL="0" indent="0"/>
            <a:r>
              <a:rPr lang="cs-CZ" sz="2000" dirty="0" err="1"/>
              <a:t>Lauingen</a:t>
            </a:r>
            <a:r>
              <a:rPr lang="cs-CZ" sz="2000" dirty="0"/>
              <a:t> </a:t>
            </a:r>
            <a:r>
              <a:rPr lang="cs-CZ" sz="2000" dirty="0" err="1"/>
              <a:t>Energy</a:t>
            </a:r>
            <a:r>
              <a:rPr lang="cs-CZ" sz="2000" dirty="0"/>
              <a:t> Park (Bavorsko)</a:t>
            </a:r>
          </a:p>
          <a:p>
            <a:pPr>
              <a:buFont typeface="Arial" panose="020B0604020202020204" pitchFamily="34" charset="0"/>
              <a:buChar char="•"/>
            </a:pPr>
            <a:r>
              <a:rPr lang="cs-CZ" sz="2000" dirty="0"/>
              <a:t>Rozloha:  0,63 km2 </a:t>
            </a:r>
          </a:p>
          <a:p>
            <a:pPr>
              <a:buFont typeface="Arial" panose="020B0604020202020204" pitchFamily="34" charset="0"/>
              <a:buChar char="•"/>
            </a:pPr>
            <a:r>
              <a:rPr lang="cs-CZ" sz="2000" dirty="0"/>
              <a:t>Instalovaný výkon: </a:t>
            </a:r>
            <a:r>
              <a:rPr lang="en-US" sz="2000" dirty="0"/>
              <a:t>25,7 </a:t>
            </a:r>
            <a:r>
              <a:rPr lang="en-US" sz="2000" dirty="0" err="1"/>
              <a:t>MWp</a:t>
            </a:r>
            <a:endParaRPr lang="cs-CZ" sz="2000" dirty="0"/>
          </a:p>
          <a:p>
            <a:pPr>
              <a:buFont typeface="Arial" panose="020B0604020202020204" pitchFamily="34" charset="0"/>
              <a:buChar char="•"/>
            </a:pPr>
            <a:r>
              <a:rPr lang="cs-CZ" sz="2000" dirty="0"/>
              <a:t>HET ? </a:t>
            </a:r>
          </a:p>
          <a:p>
            <a:pPr>
              <a:buFont typeface="Arial" panose="020B0604020202020204" pitchFamily="34" charset="0"/>
              <a:buChar char="•"/>
            </a:pPr>
            <a:endParaRPr lang="cs-CZ" sz="2000" dirty="0"/>
          </a:p>
          <a:p>
            <a:pPr marL="0" indent="0"/>
            <a:r>
              <a:rPr lang="cs-CZ" sz="2000" dirty="0"/>
              <a:t>26 MW/0,63 km2 =</a:t>
            </a:r>
          </a:p>
          <a:p>
            <a:pPr marL="0" indent="0"/>
            <a:r>
              <a:rPr lang="cs-CZ" sz="2000" dirty="0"/>
              <a:t>          </a:t>
            </a:r>
          </a:p>
          <a:p>
            <a:pPr marL="0" indent="0"/>
            <a:r>
              <a:rPr lang="cs-CZ" sz="2000" dirty="0"/>
              <a:t>      </a:t>
            </a:r>
            <a:r>
              <a:rPr lang="cs-CZ" sz="2000" b="1" dirty="0"/>
              <a:t>HET =  41 W/m2 (reálně 4 W/m2 – vzhledem k 10% koeficientu využití</a:t>
            </a:r>
            <a:endParaRPr lang="cs-CZ" sz="2000" dirty="0">
              <a:solidFill>
                <a:srgbClr val="FF0000"/>
              </a:solidFill>
            </a:endParaRPr>
          </a:p>
          <a:p>
            <a:pPr marL="0" indent="0"/>
            <a:r>
              <a:rPr lang="cs-CZ" sz="2000" dirty="0">
                <a:solidFill>
                  <a:srgbClr val="FF0000"/>
                </a:solidFill>
              </a:rPr>
              <a:t> </a:t>
            </a:r>
            <a:endParaRPr lang="cs-CZ" sz="2000" dirty="0"/>
          </a:p>
          <a:p>
            <a:pPr>
              <a:buFont typeface="Arial" panose="020B0604020202020204" pitchFamily="34" charset="0"/>
              <a:buChar char="•"/>
            </a:pPr>
            <a:endParaRPr lang="cs-CZ" sz="2000" dirty="0"/>
          </a:p>
          <a:p>
            <a:pPr>
              <a:buFont typeface="Arial" panose="020B0604020202020204" pitchFamily="34" charset="0"/>
              <a:buChar char="•"/>
            </a:pPr>
            <a:endParaRPr lang="cs-CZ" sz="2000" dirty="0"/>
          </a:p>
          <a:p>
            <a:pPr>
              <a:buFont typeface="Arial" panose="020B0604020202020204" pitchFamily="34" charset="0"/>
              <a:buChar char="•"/>
            </a:pPr>
            <a:endParaRPr lang="cs-CZ" sz="2000" dirty="0"/>
          </a:p>
        </p:txBody>
      </p:sp>
      <p:pic>
        <p:nvPicPr>
          <p:cNvPr id="7" name="Obrázek 6">
            <a:extLst>
              <a:ext uri="{FF2B5EF4-FFF2-40B4-BE49-F238E27FC236}">
                <a16:creationId xmlns:a16="http://schemas.microsoft.com/office/drawing/2014/main" id="{4FF14BDF-A659-4DD1-90A1-C300750F5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359" y="2616821"/>
            <a:ext cx="3871041" cy="2540371"/>
          </a:xfrm>
          <a:prstGeom prst="rect">
            <a:avLst/>
          </a:prstGeom>
        </p:spPr>
      </p:pic>
      <p:sp>
        <p:nvSpPr>
          <p:cNvPr id="5" name="TextovéPole 4">
            <a:extLst>
              <a:ext uri="{FF2B5EF4-FFF2-40B4-BE49-F238E27FC236}">
                <a16:creationId xmlns:a16="http://schemas.microsoft.com/office/drawing/2014/main" id="{B18275E6-5AC0-460F-980C-7B8371FC3155}"/>
              </a:ext>
            </a:extLst>
          </p:cNvPr>
          <p:cNvSpPr txBox="1"/>
          <p:nvPr/>
        </p:nvSpPr>
        <p:spPr>
          <a:xfrm>
            <a:off x="4788024" y="2852936"/>
            <a:ext cx="3165782" cy="369332"/>
          </a:xfrm>
          <a:prstGeom prst="rect">
            <a:avLst/>
          </a:prstGeom>
          <a:noFill/>
        </p:spPr>
        <p:txBody>
          <a:bodyPr wrap="square" rtlCol="0">
            <a:spAutoFit/>
          </a:bodyPr>
          <a:lstStyle/>
          <a:p>
            <a:pPr>
              <a:buNone/>
            </a:pPr>
            <a:r>
              <a:rPr lang="cs-CZ" dirty="0"/>
              <a:t>(Koeficient využití: 10 - 20 % )</a:t>
            </a:r>
          </a:p>
        </p:txBody>
      </p:sp>
      <p:cxnSp>
        <p:nvCxnSpPr>
          <p:cNvPr id="6" name="Přímá spojnice 5">
            <a:extLst>
              <a:ext uri="{FF2B5EF4-FFF2-40B4-BE49-F238E27FC236}">
                <a16:creationId xmlns:a16="http://schemas.microsoft.com/office/drawing/2014/main" id="{6BD71E8F-763B-45AC-9425-6D43964A0974}"/>
              </a:ext>
            </a:extLst>
          </p:cNvPr>
          <p:cNvCxnSpPr/>
          <p:nvPr/>
        </p:nvCxnSpPr>
        <p:spPr bwMode="auto">
          <a:xfrm>
            <a:off x="4788024" y="5373216"/>
            <a:ext cx="2520280" cy="0"/>
          </a:xfrm>
          <a:prstGeom prst="line">
            <a:avLst/>
          </a:prstGeom>
          <a:solidFill>
            <a:srgbClr val="D4E2DA"/>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Přímá spojnice 7">
            <a:extLst>
              <a:ext uri="{FF2B5EF4-FFF2-40B4-BE49-F238E27FC236}">
                <a16:creationId xmlns:a16="http://schemas.microsoft.com/office/drawing/2014/main" id="{E7CD3EF9-5CAB-4088-8605-AC9A8C31AC2F}"/>
              </a:ext>
            </a:extLst>
          </p:cNvPr>
          <p:cNvCxnSpPr>
            <a:cxnSpLocks/>
          </p:cNvCxnSpPr>
          <p:nvPr/>
        </p:nvCxnSpPr>
        <p:spPr bwMode="auto">
          <a:xfrm>
            <a:off x="7308304" y="4077072"/>
            <a:ext cx="864096" cy="864096"/>
          </a:xfrm>
          <a:prstGeom prst="line">
            <a:avLst/>
          </a:prstGeom>
          <a:solidFill>
            <a:srgbClr val="D4E2DA"/>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ovéPole 11">
            <a:extLst>
              <a:ext uri="{FF2B5EF4-FFF2-40B4-BE49-F238E27FC236}">
                <a16:creationId xmlns:a16="http://schemas.microsoft.com/office/drawing/2014/main" id="{C3F9D07B-2D5A-4AB7-A5DE-BCF0BBEF569B}"/>
              </a:ext>
            </a:extLst>
          </p:cNvPr>
          <p:cNvSpPr txBox="1"/>
          <p:nvPr/>
        </p:nvSpPr>
        <p:spPr>
          <a:xfrm>
            <a:off x="5652120" y="5373216"/>
            <a:ext cx="936104" cy="369332"/>
          </a:xfrm>
          <a:prstGeom prst="rect">
            <a:avLst/>
          </a:prstGeom>
          <a:noFill/>
        </p:spPr>
        <p:txBody>
          <a:bodyPr wrap="square" rtlCol="0">
            <a:spAutoFit/>
          </a:bodyPr>
          <a:lstStyle/>
          <a:p>
            <a:pPr>
              <a:buNone/>
            </a:pPr>
            <a:r>
              <a:rPr lang="cs-CZ" dirty="0">
                <a:solidFill>
                  <a:srgbClr val="FF0000"/>
                </a:solidFill>
              </a:rPr>
              <a:t>630 m </a:t>
            </a:r>
          </a:p>
        </p:txBody>
      </p:sp>
      <p:sp>
        <p:nvSpPr>
          <p:cNvPr id="13" name="TextovéPole 12">
            <a:extLst>
              <a:ext uri="{FF2B5EF4-FFF2-40B4-BE49-F238E27FC236}">
                <a16:creationId xmlns:a16="http://schemas.microsoft.com/office/drawing/2014/main" id="{42F7D93D-772C-4724-9CB1-866B976AA881}"/>
              </a:ext>
            </a:extLst>
          </p:cNvPr>
          <p:cNvSpPr txBox="1"/>
          <p:nvPr/>
        </p:nvSpPr>
        <p:spPr>
          <a:xfrm>
            <a:off x="7775836" y="4179187"/>
            <a:ext cx="1044636" cy="369332"/>
          </a:xfrm>
          <a:prstGeom prst="rect">
            <a:avLst/>
          </a:prstGeom>
          <a:noFill/>
        </p:spPr>
        <p:txBody>
          <a:bodyPr wrap="square" rtlCol="0">
            <a:spAutoFit/>
          </a:bodyPr>
          <a:lstStyle/>
          <a:p>
            <a:pPr>
              <a:buNone/>
            </a:pPr>
            <a:r>
              <a:rPr lang="cs-CZ" dirty="0">
                <a:solidFill>
                  <a:srgbClr val="FF0000"/>
                </a:solidFill>
              </a:rPr>
              <a:t>1000 m </a:t>
            </a:r>
          </a:p>
        </p:txBody>
      </p:sp>
    </p:spTree>
    <p:extLst>
      <p:ext uri="{BB962C8B-B14F-4D97-AF65-F5344CB8AC3E}">
        <p14:creationId xmlns:p14="http://schemas.microsoft.com/office/powerpoint/2010/main" val="4284201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621184"/>
            <a:ext cx="7704138" cy="863600"/>
          </a:xfrm>
        </p:spPr>
        <p:txBody>
          <a:bodyPr/>
          <a:lstStyle/>
          <a:p>
            <a:r>
              <a:rPr lang="cs-CZ" dirty="0"/>
              <a:t>Efektivita využívání energetických zdrojů - hustota energetického toku (</a:t>
            </a:r>
            <a:r>
              <a:rPr lang="cs-CZ" dirty="0" err="1"/>
              <a:t>HET</a:t>
            </a:r>
            <a:r>
              <a:rPr lang="cs-CZ" dirty="0"/>
              <a:t>) (</a:t>
            </a:r>
            <a:r>
              <a:rPr lang="cs-CZ" dirty="0" err="1"/>
              <a:t>pokr</a:t>
            </a:r>
            <a:r>
              <a:rPr lang="cs-CZ" dirty="0"/>
              <a:t>.)</a:t>
            </a:r>
          </a:p>
        </p:txBody>
      </p:sp>
      <p:sp>
        <p:nvSpPr>
          <p:cNvPr id="3" name="Zástupný symbol pro obsah 2"/>
          <p:cNvSpPr>
            <a:spLocks noGrp="1"/>
          </p:cNvSpPr>
          <p:nvPr>
            <p:ph idx="1"/>
          </p:nvPr>
        </p:nvSpPr>
        <p:spPr>
          <a:xfrm>
            <a:off x="539552" y="1484784"/>
            <a:ext cx="8208912" cy="5184576"/>
          </a:xfrm>
        </p:spPr>
        <p:txBody>
          <a:bodyPr/>
          <a:lstStyle/>
          <a:p>
            <a:pPr marL="0" indent="0"/>
            <a:r>
              <a:rPr lang="cs-CZ" sz="2000" b="1" dirty="0"/>
              <a:t>Hustota energetického toku</a:t>
            </a:r>
            <a:r>
              <a:rPr lang="cs-CZ" sz="2000" dirty="0"/>
              <a:t> - elektrárna/výtopna na dřevní biomasu</a:t>
            </a:r>
          </a:p>
          <a:p>
            <a:pPr marL="0" indent="0"/>
            <a:endParaRPr lang="cs-CZ" sz="2000" dirty="0"/>
          </a:p>
          <a:p>
            <a:pPr marL="0" indent="0"/>
            <a:r>
              <a:rPr lang="cs-CZ" sz="2000" dirty="0"/>
              <a:t>Lesní produkce max. 200 t </a:t>
            </a:r>
            <a:r>
              <a:rPr lang="cs-CZ" sz="2000" dirty="0" err="1"/>
              <a:t>fytomasy</a:t>
            </a:r>
            <a:r>
              <a:rPr lang="cs-CZ" sz="2000" dirty="0"/>
              <a:t> na hektar (20 kg/m2)</a:t>
            </a:r>
          </a:p>
          <a:p>
            <a:pPr>
              <a:buFont typeface="Arial" panose="020B0604020202020204" pitchFamily="34" charset="0"/>
              <a:buChar char="•"/>
            </a:pPr>
            <a:r>
              <a:rPr lang="cs-CZ" sz="2000" dirty="0"/>
              <a:t>energetický výnos cca 300 MJ/m2  (cca15 MJ/kg dřeva)</a:t>
            </a:r>
          </a:p>
          <a:p>
            <a:pPr>
              <a:buFont typeface="Arial" panose="020B0604020202020204" pitchFamily="34" charset="0"/>
              <a:buChar char="•"/>
            </a:pPr>
            <a:r>
              <a:rPr lang="cs-CZ" sz="2000" dirty="0"/>
              <a:t>obnova lesa 50-100 let</a:t>
            </a:r>
          </a:p>
          <a:p>
            <a:pPr marL="0" indent="0"/>
            <a:r>
              <a:rPr lang="cs-CZ" sz="2000" dirty="0"/>
              <a:t>      HET ? </a:t>
            </a:r>
          </a:p>
          <a:p>
            <a:pPr>
              <a:buFont typeface="Arial" panose="020B0604020202020204" pitchFamily="34" charset="0"/>
              <a:buChar char="•"/>
            </a:pPr>
            <a:endParaRPr lang="cs-CZ" sz="2000" dirty="0"/>
          </a:p>
          <a:p>
            <a:pPr>
              <a:buFont typeface="Arial" panose="020B0604020202020204" pitchFamily="34" charset="0"/>
              <a:buChar char="•"/>
            </a:pPr>
            <a:r>
              <a:rPr lang="cs-CZ" altLang="en-US" sz="2000" dirty="0"/>
              <a:t>Výkon </a:t>
            </a:r>
            <a:r>
              <a:rPr lang="cs-CZ" altLang="cs-CZ" sz="2000" dirty="0"/>
              <a:t>P =   Práce W /  čas t </a:t>
            </a:r>
          </a:p>
          <a:p>
            <a:pPr marL="0" indent="0"/>
            <a:r>
              <a:rPr lang="cs-CZ" sz="2000" dirty="0"/>
              <a:t>               P =    300 000 000 J / 50 let x 365 dni x 24 hod x 3600 s </a:t>
            </a:r>
          </a:p>
          <a:p>
            <a:pPr marL="0" indent="0"/>
            <a:r>
              <a:rPr lang="cs-CZ" sz="2000" dirty="0"/>
              <a:t>	     =  0,2 W)</a:t>
            </a:r>
          </a:p>
          <a:p>
            <a:pPr>
              <a:buFont typeface="Arial" panose="020B0604020202020204" pitchFamily="34" charset="0"/>
              <a:buChar char="•"/>
            </a:pPr>
            <a:endParaRPr lang="cs-CZ" sz="2000" dirty="0"/>
          </a:p>
          <a:p>
            <a:pPr marL="0" indent="0"/>
            <a:r>
              <a:rPr lang="cs-CZ" sz="2000" dirty="0"/>
              <a:t>Hustota energetického toku </a:t>
            </a:r>
            <a:r>
              <a:rPr lang="cs-CZ" sz="2000" b="1" dirty="0"/>
              <a:t>HET =  0,2 W/m2                </a:t>
            </a:r>
          </a:p>
          <a:p>
            <a:pPr marL="0" indent="0"/>
            <a:r>
              <a:rPr lang="cs-CZ" sz="1600" dirty="0"/>
              <a:t>                                                          </a:t>
            </a:r>
          </a:p>
          <a:p>
            <a:pPr marL="0" indent="0"/>
            <a:endParaRPr lang="cs-CZ" sz="1600" dirty="0"/>
          </a:p>
          <a:p>
            <a:pPr marL="0" indent="0"/>
            <a:endParaRPr lang="cs-CZ" sz="1600" dirty="0"/>
          </a:p>
          <a:p>
            <a:pPr marL="0" indent="0"/>
            <a:r>
              <a:rPr lang="cs-CZ" sz="1600" dirty="0"/>
              <a:t> </a:t>
            </a:r>
            <a:endParaRPr lang="cs-CZ" sz="2000" dirty="0"/>
          </a:p>
        </p:txBody>
      </p:sp>
    </p:spTree>
    <p:extLst>
      <p:ext uri="{BB962C8B-B14F-4D97-AF65-F5344CB8AC3E}">
        <p14:creationId xmlns:p14="http://schemas.microsoft.com/office/powerpoint/2010/main" val="1650194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621184"/>
            <a:ext cx="7704138" cy="863600"/>
          </a:xfrm>
        </p:spPr>
        <p:txBody>
          <a:bodyPr/>
          <a:lstStyle/>
          <a:p>
            <a:r>
              <a:rPr lang="cs-CZ" dirty="0"/>
              <a:t>Efektivita využívání energetických zdrojů - hustota energetického toku (</a:t>
            </a:r>
            <a:r>
              <a:rPr lang="cs-CZ" dirty="0" err="1"/>
              <a:t>HET</a:t>
            </a:r>
            <a:r>
              <a:rPr lang="cs-CZ" dirty="0"/>
              <a:t>) (</a:t>
            </a:r>
            <a:r>
              <a:rPr lang="cs-CZ" dirty="0" err="1"/>
              <a:t>pokr</a:t>
            </a:r>
            <a:r>
              <a:rPr lang="cs-CZ" dirty="0"/>
              <a:t>.)</a:t>
            </a:r>
          </a:p>
        </p:txBody>
      </p:sp>
      <p:sp>
        <p:nvSpPr>
          <p:cNvPr id="3" name="Zástupný symbol pro obsah 2"/>
          <p:cNvSpPr>
            <a:spLocks noGrp="1"/>
          </p:cNvSpPr>
          <p:nvPr>
            <p:ph idx="1"/>
          </p:nvPr>
        </p:nvSpPr>
        <p:spPr>
          <a:xfrm>
            <a:off x="539552" y="1484784"/>
            <a:ext cx="8208912" cy="5184576"/>
          </a:xfrm>
        </p:spPr>
        <p:txBody>
          <a:bodyPr/>
          <a:lstStyle/>
          <a:p>
            <a:pPr marL="0" indent="0"/>
            <a:r>
              <a:rPr lang="cs-CZ" sz="2000" b="1" dirty="0"/>
              <a:t>Hustota energetického toku</a:t>
            </a:r>
            <a:r>
              <a:rPr lang="cs-CZ" sz="2000" dirty="0"/>
              <a:t> - elektrárna/výtopna na dřevní biomasu</a:t>
            </a:r>
          </a:p>
          <a:p>
            <a:pPr marL="0" indent="0"/>
            <a:endParaRPr lang="cs-CZ" sz="2000" dirty="0"/>
          </a:p>
          <a:p>
            <a:pPr marL="0" indent="0"/>
            <a:r>
              <a:rPr lang="cs-CZ" sz="2000" dirty="0"/>
              <a:t>Lesní produkce max. 200 t </a:t>
            </a:r>
            <a:r>
              <a:rPr lang="cs-CZ" sz="2000" dirty="0" err="1"/>
              <a:t>fytomasy</a:t>
            </a:r>
            <a:r>
              <a:rPr lang="cs-CZ" sz="2000" dirty="0"/>
              <a:t> na hektar (20 kg/m2)</a:t>
            </a:r>
          </a:p>
          <a:p>
            <a:pPr>
              <a:buFont typeface="Arial" panose="020B0604020202020204" pitchFamily="34" charset="0"/>
              <a:buChar char="•"/>
            </a:pPr>
            <a:r>
              <a:rPr lang="cs-CZ" sz="2000" dirty="0"/>
              <a:t>energetický výnos cca 300 MJ/m2  (cca15 MJ/kg dřeva)</a:t>
            </a:r>
          </a:p>
          <a:p>
            <a:pPr>
              <a:buFont typeface="Arial" panose="020B0604020202020204" pitchFamily="34" charset="0"/>
              <a:buChar char="•"/>
            </a:pPr>
            <a:r>
              <a:rPr lang="cs-CZ" sz="2000" dirty="0"/>
              <a:t>obnova lesa 50-100 let</a:t>
            </a:r>
          </a:p>
          <a:p>
            <a:pPr marL="0" indent="0"/>
            <a:r>
              <a:rPr lang="cs-CZ" sz="2000" dirty="0"/>
              <a:t>      HET ? </a:t>
            </a:r>
          </a:p>
          <a:p>
            <a:pPr>
              <a:buFont typeface="Arial" panose="020B0604020202020204" pitchFamily="34" charset="0"/>
              <a:buChar char="•"/>
            </a:pPr>
            <a:endParaRPr lang="cs-CZ" sz="2000" dirty="0"/>
          </a:p>
          <a:p>
            <a:pPr>
              <a:buFont typeface="Arial" panose="020B0604020202020204" pitchFamily="34" charset="0"/>
              <a:buChar char="•"/>
            </a:pPr>
            <a:r>
              <a:rPr lang="cs-CZ" altLang="en-US" sz="2000" dirty="0"/>
              <a:t>Výkon </a:t>
            </a:r>
            <a:r>
              <a:rPr lang="cs-CZ" altLang="cs-CZ" sz="2000" dirty="0"/>
              <a:t>P =   Práce W /  čas t </a:t>
            </a:r>
          </a:p>
          <a:p>
            <a:pPr marL="0" indent="0"/>
            <a:r>
              <a:rPr lang="cs-CZ" sz="2000" dirty="0"/>
              <a:t>               P =    300 000 000 J / 50 x 365 x 24 x 3600 s </a:t>
            </a:r>
          </a:p>
          <a:p>
            <a:pPr marL="0" indent="0"/>
            <a:r>
              <a:rPr lang="cs-CZ" sz="2000" dirty="0"/>
              <a:t>	     =  0,2 W)</a:t>
            </a:r>
          </a:p>
          <a:p>
            <a:pPr>
              <a:buFont typeface="Arial" panose="020B0604020202020204" pitchFamily="34" charset="0"/>
              <a:buChar char="•"/>
            </a:pPr>
            <a:endParaRPr lang="cs-CZ" sz="2000" dirty="0"/>
          </a:p>
          <a:p>
            <a:pPr marL="0" indent="0"/>
            <a:r>
              <a:rPr lang="cs-CZ" sz="2000" dirty="0"/>
              <a:t>Hustota energetického toku </a:t>
            </a:r>
            <a:r>
              <a:rPr lang="cs-CZ" sz="2000" b="1" dirty="0"/>
              <a:t>HET =  0,2 W/m2                </a:t>
            </a:r>
          </a:p>
          <a:p>
            <a:pPr marL="0" indent="0"/>
            <a:r>
              <a:rPr lang="cs-CZ" sz="1600" dirty="0"/>
              <a:t>                                                          </a:t>
            </a:r>
          </a:p>
          <a:p>
            <a:pPr marL="0" indent="0"/>
            <a:endParaRPr lang="cs-CZ" sz="1600" dirty="0"/>
          </a:p>
          <a:p>
            <a:pPr marL="0" indent="0"/>
            <a:endParaRPr lang="cs-CZ" sz="1600" dirty="0"/>
          </a:p>
          <a:p>
            <a:pPr marL="0" indent="0"/>
            <a:r>
              <a:rPr lang="cs-CZ" sz="1600" dirty="0"/>
              <a:t> </a:t>
            </a:r>
            <a:endParaRPr lang="cs-CZ" sz="2000" dirty="0"/>
          </a:p>
        </p:txBody>
      </p:sp>
      <p:sp>
        <p:nvSpPr>
          <p:cNvPr id="4" name="Zástupný symbol pro obsah 2">
            <a:extLst>
              <a:ext uri="{FF2B5EF4-FFF2-40B4-BE49-F238E27FC236}">
                <a16:creationId xmlns:a16="http://schemas.microsoft.com/office/drawing/2014/main" id="{601C25F5-1019-449C-A094-F17F080DEB9E}"/>
              </a:ext>
            </a:extLst>
          </p:cNvPr>
          <p:cNvSpPr txBox="1">
            <a:spLocks/>
          </p:cNvSpPr>
          <p:nvPr/>
        </p:nvSpPr>
        <p:spPr bwMode="auto">
          <a:xfrm>
            <a:off x="6228184" y="2636912"/>
            <a:ext cx="3024336" cy="3744416"/>
          </a:xfrm>
          <a:prstGeom prst="rect">
            <a:avLst/>
          </a:prstGeom>
          <a:solidFill>
            <a:srgbClr val="D4E2DA"/>
          </a:solidFill>
          <a:ln w="22225">
            <a:solidFill>
              <a:srgbClr val="99B9A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126000" rIns="126000" bIns="90000" numCol="1" anchor="t" anchorCtr="0" compatLnSpc="1">
            <a:prstTxWarp prst="textNoShape">
              <a:avLst/>
            </a:prstTxWarp>
          </a:bodyPr>
          <a:lstStyle>
            <a:lvl1pPr marL="342900" indent="-342900" algn="l" rtl="0" eaLnBrk="1" fontAlgn="base" hangingPunct="1">
              <a:spcBef>
                <a:spcPct val="20000"/>
              </a:spcBef>
              <a:spcAft>
                <a:spcPct val="0"/>
              </a:spcAft>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600" dirty="0"/>
              <a:t>Výhřevnost – porovnání uhlíkatých paliv (výhřevnost klesá s obsahem vody a minerálního podílu – popel, hlušina)</a:t>
            </a:r>
          </a:p>
          <a:p>
            <a:pPr>
              <a:buFont typeface="Arial" panose="020B0604020202020204" pitchFamily="34" charset="0"/>
              <a:buChar char="•"/>
            </a:pPr>
            <a:r>
              <a:rPr lang="cs-CZ" sz="1600" dirty="0"/>
              <a:t>Zemní plyn – 48 MJ/kg</a:t>
            </a:r>
          </a:p>
          <a:p>
            <a:pPr>
              <a:buFont typeface="Arial" panose="020B0604020202020204" pitchFamily="34" charset="0"/>
              <a:buChar char="•"/>
            </a:pPr>
            <a:r>
              <a:rPr lang="cs-CZ" sz="1600" dirty="0"/>
              <a:t>Benzín – 44</a:t>
            </a:r>
          </a:p>
          <a:p>
            <a:pPr>
              <a:buFont typeface="Arial" panose="020B0604020202020204" pitchFamily="34" charset="0"/>
              <a:buChar char="•"/>
            </a:pPr>
            <a:r>
              <a:rPr lang="cs-CZ" sz="1600" dirty="0"/>
              <a:t>Černé uhlí – 26</a:t>
            </a:r>
          </a:p>
          <a:p>
            <a:pPr>
              <a:buFont typeface="Arial" panose="020B0604020202020204" pitchFamily="34" charset="0"/>
              <a:buChar char="•"/>
            </a:pPr>
            <a:r>
              <a:rPr lang="cs-CZ" sz="1600" dirty="0"/>
              <a:t>Hnědé uhlí – 19</a:t>
            </a:r>
          </a:p>
          <a:p>
            <a:pPr>
              <a:buFont typeface="Arial" panose="020B0604020202020204" pitchFamily="34" charset="0"/>
              <a:buChar char="•"/>
            </a:pPr>
            <a:r>
              <a:rPr lang="cs-CZ" sz="1600" dirty="0"/>
              <a:t>Dřevo – 14-16</a:t>
            </a:r>
          </a:p>
          <a:p>
            <a:pPr>
              <a:buFont typeface="Arial" panose="020B0604020202020204" pitchFamily="34" charset="0"/>
              <a:buChar char="•"/>
            </a:pPr>
            <a:r>
              <a:rPr lang="cs-CZ" sz="1600" dirty="0"/>
              <a:t>Vysušený hovězí trus – 9-11</a:t>
            </a:r>
          </a:p>
          <a:p>
            <a:pPr>
              <a:buFont typeface="Arial" panose="020B0604020202020204" pitchFamily="34" charset="0"/>
              <a:buChar char="•"/>
            </a:pPr>
            <a:r>
              <a:rPr lang="cs-CZ" sz="1600" dirty="0"/>
              <a:t>Ropné břidlice – 9</a:t>
            </a:r>
          </a:p>
          <a:p>
            <a:pPr>
              <a:buFont typeface="Arial" panose="020B0604020202020204" pitchFamily="34" charset="0"/>
              <a:buChar char="•"/>
            </a:pPr>
            <a:endParaRPr lang="cs-CZ" sz="1600" dirty="0"/>
          </a:p>
        </p:txBody>
      </p:sp>
    </p:spTree>
    <p:extLst>
      <p:ext uri="{BB962C8B-B14F-4D97-AF65-F5344CB8AC3E}">
        <p14:creationId xmlns:p14="http://schemas.microsoft.com/office/powerpoint/2010/main" val="9030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0"/>
            <a:ext cx="7704138" cy="863600"/>
          </a:xfrm>
        </p:spPr>
        <p:txBody>
          <a:bodyPr/>
          <a:lstStyle/>
          <a:p>
            <a:r>
              <a:rPr lang="cs-CZ" dirty="0"/>
              <a:t>Hustota energetického toku (HET) (</a:t>
            </a:r>
            <a:r>
              <a:rPr lang="cs-CZ" dirty="0" err="1"/>
              <a:t>pokr</a:t>
            </a:r>
            <a:r>
              <a:rPr lang="cs-CZ" dirty="0"/>
              <a:t>.)</a:t>
            </a:r>
          </a:p>
        </p:txBody>
      </p:sp>
      <p:sp>
        <p:nvSpPr>
          <p:cNvPr id="3" name="Zástupný symbol pro obsah 2"/>
          <p:cNvSpPr>
            <a:spLocks noGrp="1"/>
          </p:cNvSpPr>
          <p:nvPr>
            <p:ph idx="1"/>
          </p:nvPr>
        </p:nvSpPr>
        <p:spPr>
          <a:xfrm>
            <a:off x="251520" y="908720"/>
            <a:ext cx="8602166" cy="5184576"/>
          </a:xfrm>
        </p:spPr>
        <p:txBody>
          <a:bodyPr/>
          <a:lstStyle/>
          <a:p>
            <a:pPr marL="0" indent="0"/>
            <a:r>
              <a:rPr lang="cs-CZ" sz="2000" b="1" dirty="0"/>
              <a:t>Hustota energetického toku</a:t>
            </a:r>
            <a:r>
              <a:rPr lang="cs-CZ" sz="2000" dirty="0"/>
              <a:t> – plynová elektrárna (zemní plyn)</a:t>
            </a:r>
          </a:p>
          <a:p>
            <a:pPr marL="0" indent="0"/>
            <a:endParaRPr lang="cs-CZ" sz="2000" dirty="0"/>
          </a:p>
          <a:p>
            <a:pPr marL="0" indent="0"/>
            <a:r>
              <a:rPr lang="cs-CZ" sz="2000" dirty="0"/>
              <a:t>Elektrárna s paroplynovým (kombinovaným) cyklem (vysoká účinnost - 2 plynové </a:t>
            </a:r>
            <a:r>
              <a:rPr lang="cs-CZ" sz="2000" dirty="0" err="1"/>
              <a:t>turbiny</a:t>
            </a:r>
            <a:r>
              <a:rPr lang="cs-CZ" sz="2000" dirty="0"/>
              <a:t>, 1 parní) -  </a:t>
            </a:r>
            <a:r>
              <a:rPr lang="cs-CZ" sz="2000" dirty="0" err="1"/>
              <a:t>Počerady</a:t>
            </a:r>
            <a:r>
              <a:rPr lang="cs-CZ" sz="2000" dirty="0"/>
              <a:t> </a:t>
            </a:r>
          </a:p>
          <a:p>
            <a:pPr marL="0" indent="0"/>
            <a:endParaRPr lang="cs-CZ" sz="2000" dirty="0"/>
          </a:p>
          <a:p>
            <a:pPr>
              <a:buFont typeface="Arial" panose="020B0604020202020204" pitchFamily="34" charset="0"/>
              <a:buChar char="•"/>
            </a:pPr>
            <a:r>
              <a:rPr lang="cs-CZ" sz="2000" dirty="0"/>
              <a:t>Rozloha:  64 000 m2 </a:t>
            </a:r>
          </a:p>
          <a:p>
            <a:pPr>
              <a:buFont typeface="Arial" panose="020B0604020202020204" pitchFamily="34" charset="0"/>
              <a:buChar char="•"/>
            </a:pPr>
            <a:r>
              <a:rPr lang="cs-CZ" sz="2000" dirty="0"/>
              <a:t>Instalovaný výkon:  838 </a:t>
            </a:r>
            <a:r>
              <a:rPr lang="cs-CZ" sz="2000" dirty="0" err="1"/>
              <a:t>MW</a:t>
            </a:r>
            <a:r>
              <a:rPr lang="cs-CZ" sz="2000" baseline="-25000" dirty="0" err="1"/>
              <a:t>e</a:t>
            </a:r>
            <a:r>
              <a:rPr lang="cs-CZ" sz="2000" dirty="0"/>
              <a:t> </a:t>
            </a:r>
          </a:p>
          <a:p>
            <a:pPr>
              <a:buFont typeface="Arial" panose="020B0604020202020204" pitchFamily="34" charset="0"/>
              <a:buChar char="•"/>
            </a:pPr>
            <a:r>
              <a:rPr lang="cs-CZ" sz="2000" dirty="0"/>
              <a:t>Účinnost – cca 60 % </a:t>
            </a:r>
          </a:p>
          <a:p>
            <a:pPr>
              <a:buFont typeface="Arial" panose="020B0604020202020204" pitchFamily="34" charset="0"/>
              <a:buChar char="•"/>
            </a:pPr>
            <a:endParaRPr lang="cs-CZ" sz="2000" dirty="0"/>
          </a:p>
          <a:p>
            <a:pPr marL="0" indent="0"/>
            <a:r>
              <a:rPr lang="cs-CZ" sz="2000" dirty="0"/>
              <a:t>838 mil W/64 000 m2 = 13 000 W/m2</a:t>
            </a:r>
          </a:p>
          <a:p>
            <a:pPr marL="0" indent="0"/>
            <a:endParaRPr lang="cs-CZ" sz="2000" dirty="0"/>
          </a:p>
          <a:p>
            <a:pPr marL="0" indent="0"/>
            <a:r>
              <a:rPr lang="cs-CZ" sz="2000" dirty="0"/>
              <a:t>Hustota energetického toku </a:t>
            </a:r>
            <a:r>
              <a:rPr lang="cs-CZ" sz="2000" b="1" dirty="0"/>
              <a:t>HET =  7 800 W/m2 </a:t>
            </a:r>
          </a:p>
          <a:p>
            <a:pPr marL="0" indent="0"/>
            <a:endParaRPr lang="cs-CZ" sz="2000" b="1" dirty="0"/>
          </a:p>
          <a:p>
            <a:pPr marL="0" indent="0"/>
            <a:r>
              <a:rPr lang="cs-CZ" sz="2000" dirty="0"/>
              <a:t>(v ploše chybí rozloha těžebních polí/vrtů a plynovodů…)               </a:t>
            </a:r>
          </a:p>
          <a:p>
            <a:pPr marL="0" indent="0"/>
            <a:r>
              <a:rPr lang="cs-CZ" sz="1600" dirty="0"/>
              <a:t>                                                          </a:t>
            </a:r>
          </a:p>
          <a:p>
            <a:pPr marL="0" indent="0"/>
            <a:r>
              <a:rPr lang="cs-CZ" sz="1600" dirty="0"/>
              <a:t>https://portal.cenia.cz/eiasea/download/RUlBX01aUDI0N19kb2t1bWVudGFjZURPQ18xLnBkZg/MZP247_dokumentace.pdf</a:t>
            </a:r>
          </a:p>
          <a:p>
            <a:pPr marL="0" indent="0"/>
            <a:r>
              <a:rPr lang="cs-CZ" sz="1600" dirty="0"/>
              <a:t> </a:t>
            </a:r>
            <a:endParaRPr lang="cs-CZ" sz="2000" dirty="0"/>
          </a:p>
        </p:txBody>
      </p:sp>
      <p:pic>
        <p:nvPicPr>
          <p:cNvPr id="5" name="Obrázek 4">
            <a:extLst>
              <a:ext uri="{FF2B5EF4-FFF2-40B4-BE49-F238E27FC236}">
                <a16:creationId xmlns:a16="http://schemas.microsoft.com/office/drawing/2014/main" id="{4AE2DC9A-B4B5-4555-A262-72413454A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5862" y="2649082"/>
            <a:ext cx="2987824" cy="1991883"/>
          </a:xfrm>
          <a:prstGeom prst="rect">
            <a:avLst/>
          </a:prstGeom>
        </p:spPr>
      </p:pic>
    </p:spTree>
    <p:extLst>
      <p:ext uri="{BB962C8B-B14F-4D97-AF65-F5344CB8AC3E}">
        <p14:creationId xmlns:p14="http://schemas.microsoft.com/office/powerpoint/2010/main" val="3145349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0"/>
            <a:ext cx="7704138" cy="863600"/>
          </a:xfrm>
        </p:spPr>
        <p:txBody>
          <a:bodyPr/>
          <a:lstStyle/>
          <a:p>
            <a:r>
              <a:rPr lang="cs-CZ" dirty="0"/>
              <a:t>Hustota energetického toku (HET) (</a:t>
            </a:r>
            <a:r>
              <a:rPr lang="cs-CZ" dirty="0" err="1"/>
              <a:t>pokr</a:t>
            </a:r>
            <a:r>
              <a:rPr lang="cs-CZ" dirty="0"/>
              <a:t>.)</a:t>
            </a:r>
          </a:p>
        </p:txBody>
      </p:sp>
      <p:sp>
        <p:nvSpPr>
          <p:cNvPr id="3" name="Zástupný symbol pro obsah 2"/>
          <p:cNvSpPr>
            <a:spLocks noGrp="1"/>
          </p:cNvSpPr>
          <p:nvPr>
            <p:ph idx="1"/>
          </p:nvPr>
        </p:nvSpPr>
        <p:spPr>
          <a:xfrm>
            <a:off x="323528" y="1052736"/>
            <a:ext cx="8208912" cy="5184576"/>
          </a:xfrm>
        </p:spPr>
        <p:txBody>
          <a:bodyPr/>
          <a:lstStyle/>
          <a:p>
            <a:pPr marL="0" indent="0"/>
            <a:r>
              <a:rPr lang="cs-CZ" sz="2000" b="1" dirty="0"/>
              <a:t>Hustota energetického toku</a:t>
            </a:r>
            <a:r>
              <a:rPr lang="cs-CZ" sz="2000" dirty="0"/>
              <a:t> – plynová elektrárna (zemní plyn)</a:t>
            </a:r>
          </a:p>
          <a:p>
            <a:pPr marL="0" indent="0"/>
            <a:endParaRPr lang="cs-CZ" sz="2000" dirty="0"/>
          </a:p>
          <a:p>
            <a:pPr marL="0" indent="0"/>
            <a:r>
              <a:rPr lang="cs-CZ" sz="2000" dirty="0"/>
              <a:t>Elektrárna s paroplynovým (kombinovaným) cyklem – </a:t>
            </a:r>
            <a:r>
              <a:rPr lang="cs-CZ" sz="2000" dirty="0" err="1"/>
              <a:t>Počerady</a:t>
            </a:r>
            <a:r>
              <a:rPr lang="cs-CZ" sz="2000" dirty="0"/>
              <a:t> </a:t>
            </a:r>
          </a:p>
          <a:p>
            <a:pPr marL="0" indent="0"/>
            <a:endParaRPr lang="cs-CZ" sz="2000" dirty="0"/>
          </a:p>
          <a:p>
            <a:pPr>
              <a:buFont typeface="Arial" panose="020B0604020202020204" pitchFamily="34" charset="0"/>
              <a:buChar char="•"/>
            </a:pPr>
            <a:r>
              <a:rPr lang="cs-CZ" sz="2000" dirty="0"/>
              <a:t>Rozloha:  64 000 m2 </a:t>
            </a:r>
          </a:p>
          <a:p>
            <a:pPr>
              <a:buFont typeface="Arial" panose="020B0604020202020204" pitchFamily="34" charset="0"/>
              <a:buChar char="•"/>
            </a:pPr>
            <a:r>
              <a:rPr lang="cs-CZ" sz="2000" dirty="0"/>
              <a:t>Instalovaný výkon:  838 </a:t>
            </a:r>
            <a:r>
              <a:rPr lang="cs-CZ" sz="2000" dirty="0" err="1"/>
              <a:t>MW</a:t>
            </a:r>
            <a:r>
              <a:rPr lang="cs-CZ" sz="2000" baseline="-25000" dirty="0" err="1"/>
              <a:t>e</a:t>
            </a:r>
            <a:r>
              <a:rPr lang="cs-CZ" sz="2000" dirty="0"/>
              <a:t> </a:t>
            </a:r>
          </a:p>
          <a:p>
            <a:pPr>
              <a:buFont typeface="Arial" panose="020B0604020202020204" pitchFamily="34" charset="0"/>
              <a:buChar char="•"/>
            </a:pPr>
            <a:r>
              <a:rPr lang="cs-CZ" sz="2000" dirty="0"/>
              <a:t>Účinnost – cca 60 % </a:t>
            </a:r>
          </a:p>
          <a:p>
            <a:pPr>
              <a:buFont typeface="Arial" panose="020B0604020202020204" pitchFamily="34" charset="0"/>
              <a:buChar char="•"/>
            </a:pPr>
            <a:endParaRPr lang="cs-CZ" sz="2000" dirty="0"/>
          </a:p>
          <a:p>
            <a:pPr marL="0" indent="0"/>
            <a:r>
              <a:rPr lang="cs-CZ" sz="2000" dirty="0"/>
              <a:t>838 mil W/64 000 m2 = 13 000 W/m2</a:t>
            </a:r>
          </a:p>
          <a:p>
            <a:pPr marL="0" indent="0"/>
            <a:endParaRPr lang="cs-CZ" sz="2000" dirty="0"/>
          </a:p>
          <a:p>
            <a:pPr marL="0" indent="0"/>
            <a:r>
              <a:rPr lang="cs-CZ" sz="2000" dirty="0"/>
              <a:t>Hustota energetického toku </a:t>
            </a:r>
            <a:r>
              <a:rPr lang="cs-CZ" sz="2000" b="1" dirty="0"/>
              <a:t>HET =  7 800 W/m2 </a:t>
            </a:r>
          </a:p>
          <a:p>
            <a:pPr marL="0" indent="0"/>
            <a:endParaRPr lang="cs-CZ" sz="2000" b="1" dirty="0"/>
          </a:p>
          <a:p>
            <a:pPr marL="0" indent="0"/>
            <a:r>
              <a:rPr lang="cs-CZ" sz="2000" dirty="0"/>
              <a:t>(v ploše chybí rozloha </a:t>
            </a:r>
            <a:r>
              <a:rPr lang="cs-CZ" sz="2000" dirty="0" err="1"/>
              <a:t>težebních</a:t>
            </a:r>
            <a:r>
              <a:rPr lang="cs-CZ" sz="2000" dirty="0"/>
              <a:t> polí/vrtů a plynovodů…)               </a:t>
            </a:r>
          </a:p>
          <a:p>
            <a:pPr marL="0" indent="0"/>
            <a:r>
              <a:rPr lang="cs-CZ" sz="1600" dirty="0"/>
              <a:t>                                                          </a:t>
            </a:r>
          </a:p>
          <a:p>
            <a:pPr marL="0" indent="0"/>
            <a:r>
              <a:rPr lang="cs-CZ" sz="1600" dirty="0"/>
              <a:t>https://portal.cenia.cz/eiasea/download/RUlBX01aUDI0N19kb2t1bWVudGFjZURPQ18xLnBkZg/MZP247_dokumentace.pdf</a:t>
            </a:r>
          </a:p>
          <a:p>
            <a:pPr marL="0" indent="0"/>
            <a:r>
              <a:rPr lang="cs-CZ" sz="1600" dirty="0"/>
              <a:t> </a:t>
            </a:r>
            <a:endParaRPr lang="cs-CZ" sz="2000" dirty="0"/>
          </a:p>
        </p:txBody>
      </p:sp>
      <p:pic>
        <p:nvPicPr>
          <p:cNvPr id="5" name="Obrázek 4">
            <a:extLst>
              <a:ext uri="{FF2B5EF4-FFF2-40B4-BE49-F238E27FC236}">
                <a16:creationId xmlns:a16="http://schemas.microsoft.com/office/drawing/2014/main" id="{4AE2DC9A-B4B5-4555-A262-72413454A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5862" y="2649082"/>
            <a:ext cx="2987824" cy="1991883"/>
          </a:xfrm>
          <a:prstGeom prst="rect">
            <a:avLst/>
          </a:prstGeom>
        </p:spPr>
      </p:pic>
      <p:pic>
        <p:nvPicPr>
          <p:cNvPr id="6" name="Obrázek 5">
            <a:extLst>
              <a:ext uri="{FF2B5EF4-FFF2-40B4-BE49-F238E27FC236}">
                <a16:creationId xmlns:a16="http://schemas.microsoft.com/office/drawing/2014/main" id="{0C79363F-86B7-4166-89D4-DDEE5E1B6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647" y="947218"/>
            <a:ext cx="5110702" cy="3403728"/>
          </a:xfrm>
          <a:prstGeom prst="rect">
            <a:avLst/>
          </a:prstGeom>
        </p:spPr>
      </p:pic>
      <p:pic>
        <p:nvPicPr>
          <p:cNvPr id="8" name="Obrázek 7">
            <a:extLst>
              <a:ext uri="{FF2B5EF4-FFF2-40B4-BE49-F238E27FC236}">
                <a16:creationId xmlns:a16="http://schemas.microsoft.com/office/drawing/2014/main" id="{B2F2409E-81D8-4C38-8140-A6FD6881014E}"/>
              </a:ext>
            </a:extLst>
          </p:cNvPr>
          <p:cNvPicPr>
            <a:picLocks noChangeAspect="1"/>
          </p:cNvPicPr>
          <p:nvPr/>
        </p:nvPicPr>
        <p:blipFill>
          <a:blip r:embed="rId4"/>
          <a:stretch>
            <a:fillRect/>
          </a:stretch>
        </p:blipFill>
        <p:spPr>
          <a:xfrm>
            <a:off x="124694" y="2808189"/>
            <a:ext cx="5741168" cy="3588230"/>
          </a:xfrm>
          <a:prstGeom prst="rect">
            <a:avLst/>
          </a:prstGeom>
        </p:spPr>
      </p:pic>
    </p:spTree>
    <p:extLst>
      <p:ext uri="{BB962C8B-B14F-4D97-AF65-F5344CB8AC3E}">
        <p14:creationId xmlns:p14="http://schemas.microsoft.com/office/powerpoint/2010/main" val="745374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32D088-3A73-4340-BFBF-B730E5C8C652}"/>
              </a:ext>
            </a:extLst>
          </p:cNvPr>
          <p:cNvSpPr>
            <a:spLocks noGrp="1"/>
          </p:cNvSpPr>
          <p:nvPr>
            <p:ph type="title"/>
          </p:nvPr>
        </p:nvSpPr>
        <p:spPr>
          <a:xfrm>
            <a:off x="539750" y="404813"/>
            <a:ext cx="8064500" cy="863600"/>
          </a:xfrm>
        </p:spPr>
        <p:txBody>
          <a:bodyPr/>
          <a:lstStyle/>
          <a:p>
            <a:r>
              <a:rPr lang="en-US" dirty="0" err="1"/>
              <a:t>Jakou</a:t>
            </a:r>
            <a:r>
              <a:rPr lang="en-US" dirty="0"/>
              <a:t> </a:t>
            </a:r>
            <a:r>
              <a:rPr lang="en-US" dirty="0" err="1"/>
              <a:t>hustotu</a:t>
            </a:r>
            <a:r>
              <a:rPr lang="en-US" dirty="0"/>
              <a:t> </a:t>
            </a:r>
            <a:r>
              <a:rPr lang="en-US" dirty="0" err="1"/>
              <a:t>energetického</a:t>
            </a:r>
            <a:r>
              <a:rPr lang="en-US" dirty="0"/>
              <a:t> </a:t>
            </a:r>
            <a:r>
              <a:rPr lang="en-US" dirty="0" err="1"/>
              <a:t>toku</a:t>
            </a:r>
            <a:r>
              <a:rPr lang="en-US" dirty="0"/>
              <a:t> </a:t>
            </a:r>
            <a:r>
              <a:rPr lang="en-US" dirty="0" err="1"/>
              <a:t>má</a:t>
            </a:r>
            <a:r>
              <a:rPr lang="en-US" dirty="0"/>
              <a:t> </a:t>
            </a:r>
            <a:r>
              <a:rPr lang="en-US" dirty="0" err="1"/>
              <a:t>moderní</a:t>
            </a:r>
            <a:r>
              <a:rPr lang="en-US" dirty="0"/>
              <a:t> </a:t>
            </a:r>
            <a:r>
              <a:rPr lang="en-US" dirty="0" err="1"/>
              <a:t>společnost</a:t>
            </a:r>
            <a:r>
              <a:rPr lang="en-US" dirty="0"/>
              <a:t>?</a:t>
            </a:r>
            <a:endParaRPr lang="en-GB" dirty="0"/>
          </a:p>
        </p:txBody>
      </p:sp>
      <p:sp>
        <p:nvSpPr>
          <p:cNvPr id="3" name="Zástupný symbol pro obsah 2">
            <a:extLst>
              <a:ext uri="{FF2B5EF4-FFF2-40B4-BE49-F238E27FC236}">
                <a16:creationId xmlns:a16="http://schemas.microsoft.com/office/drawing/2014/main" id="{BBE7C3F9-206B-494E-861F-E8EBDD8C666C}"/>
              </a:ext>
            </a:extLst>
          </p:cNvPr>
          <p:cNvSpPr>
            <a:spLocks noGrp="1"/>
          </p:cNvSpPr>
          <p:nvPr>
            <p:ph idx="1"/>
          </p:nvPr>
        </p:nvSpPr>
        <p:spPr>
          <a:xfrm>
            <a:off x="683568" y="1484785"/>
            <a:ext cx="7848872" cy="4968402"/>
          </a:xfrm>
        </p:spPr>
        <p:txBody>
          <a:bodyPr/>
          <a:lstStyle/>
          <a:p>
            <a:r>
              <a:rPr lang="cs-CZ" sz="2200" dirty="0"/>
              <a:t>Příklad: Německo</a:t>
            </a:r>
          </a:p>
          <a:p>
            <a:pPr>
              <a:buFontTx/>
              <a:buChar char="-"/>
            </a:pPr>
            <a:r>
              <a:rPr lang="en-US" sz="2200" dirty="0"/>
              <a:t>TPES (total primary energy supply)</a:t>
            </a:r>
            <a:r>
              <a:rPr lang="cs-CZ" sz="2200" dirty="0"/>
              <a:t>: Celková spotřeba primárních energetických zdrojů: 1,26 . 10</a:t>
            </a:r>
            <a:r>
              <a:rPr lang="cs-CZ" sz="2200" baseline="30000" dirty="0"/>
              <a:t>16</a:t>
            </a:r>
            <a:r>
              <a:rPr lang="cs-CZ" sz="2200" dirty="0"/>
              <a:t> </a:t>
            </a:r>
            <a:r>
              <a:rPr lang="cs-CZ" sz="2200" dirty="0" err="1"/>
              <a:t>kJ</a:t>
            </a:r>
            <a:endParaRPr lang="cs-CZ" sz="2200" dirty="0"/>
          </a:p>
          <a:p>
            <a:pPr>
              <a:buFontTx/>
              <a:buChar char="-"/>
            </a:pPr>
            <a:r>
              <a:rPr lang="cs-CZ" sz="2200" dirty="0"/>
              <a:t>Vydělením 31,5 mil (počet sekund </a:t>
            </a:r>
            <a:r>
              <a:rPr lang="en-US" sz="2200" dirty="0"/>
              <a:t>za </a:t>
            </a:r>
            <a:r>
              <a:rPr lang="en-US" sz="2200" dirty="0" err="1"/>
              <a:t>rok</a:t>
            </a:r>
            <a:r>
              <a:rPr lang="cs-CZ" sz="2200" dirty="0"/>
              <a:t>) zjistíme </a:t>
            </a:r>
            <a:r>
              <a:rPr lang="en-US" sz="2200" dirty="0" err="1"/>
              <a:t>průměrný</a:t>
            </a:r>
            <a:r>
              <a:rPr lang="en-US" sz="2200" dirty="0"/>
              <a:t> </a:t>
            </a:r>
            <a:r>
              <a:rPr lang="cs-CZ" sz="2200" dirty="0"/>
              <a:t>výkon:  406 451 612 903 W</a:t>
            </a:r>
            <a:r>
              <a:rPr lang="en-US" sz="2200" dirty="0"/>
              <a:t>. </a:t>
            </a:r>
            <a:endParaRPr lang="cs-CZ" sz="2200" dirty="0"/>
          </a:p>
          <a:p>
            <a:pPr>
              <a:buFontTx/>
              <a:buChar char="-"/>
            </a:pPr>
            <a:r>
              <a:rPr lang="cs-CZ" sz="2200" dirty="0"/>
              <a:t>Rozloha Německa:  357 400 000 000 </a:t>
            </a:r>
            <a:r>
              <a:rPr lang="en-US" sz="2200" dirty="0"/>
              <a:t>m2, </a:t>
            </a:r>
            <a:endParaRPr lang="cs-CZ" sz="2200" dirty="0"/>
          </a:p>
          <a:p>
            <a:pPr>
              <a:buFontTx/>
              <a:buChar char="-"/>
            </a:pPr>
            <a:r>
              <a:rPr lang="en-US" sz="2200" dirty="0"/>
              <a:t>HET </a:t>
            </a:r>
            <a:r>
              <a:rPr lang="cs-CZ" sz="2200" dirty="0"/>
              <a:t>Německa: cca 1,13 </a:t>
            </a:r>
            <a:r>
              <a:rPr lang="en-US" sz="2200" dirty="0"/>
              <a:t>W/m2</a:t>
            </a:r>
            <a:endParaRPr lang="cs-CZ" sz="2200" dirty="0"/>
          </a:p>
          <a:p>
            <a:pPr>
              <a:buFontTx/>
              <a:buChar char="-"/>
            </a:pPr>
            <a:r>
              <a:rPr lang="cs-CZ" sz="2200" dirty="0" err="1"/>
              <a:t>Lauingen</a:t>
            </a:r>
            <a:r>
              <a:rPr lang="cs-CZ" sz="2200" dirty="0"/>
              <a:t> </a:t>
            </a:r>
            <a:r>
              <a:rPr lang="cs-CZ" sz="2200" dirty="0" err="1"/>
              <a:t>Energy</a:t>
            </a:r>
            <a:r>
              <a:rPr lang="cs-CZ" sz="2200" dirty="0"/>
              <a:t> Park (solární park) : HET = 4 W/m2</a:t>
            </a:r>
          </a:p>
          <a:p>
            <a:pPr marL="0" indent="0"/>
            <a:r>
              <a:rPr lang="cs-CZ" sz="2200" dirty="0"/>
              <a:t>            </a:t>
            </a:r>
          </a:p>
          <a:p>
            <a:pPr marL="0" indent="0"/>
            <a:r>
              <a:rPr lang="cs-CZ" sz="2200" dirty="0"/>
              <a:t>                    cca 25 % plochy Německa  (tj.  cca 89 tis. km2, tedy 		více než rozlohu ČR ! ) by musely pokrývat solární 			panely </a:t>
            </a:r>
            <a:r>
              <a:rPr lang="cs-CZ" sz="2200" dirty="0" err="1"/>
              <a:t>Lauingenského</a:t>
            </a:r>
            <a:r>
              <a:rPr lang="cs-CZ" sz="2200" dirty="0"/>
              <a:t> typu  </a:t>
            </a:r>
          </a:p>
          <a:p>
            <a:pPr>
              <a:buFontTx/>
              <a:buChar char="-"/>
            </a:pPr>
            <a:endParaRPr lang="en-GB" sz="2200" dirty="0"/>
          </a:p>
        </p:txBody>
      </p:sp>
      <p:sp>
        <p:nvSpPr>
          <p:cNvPr id="4" name="Šipka: doprava 3">
            <a:extLst>
              <a:ext uri="{FF2B5EF4-FFF2-40B4-BE49-F238E27FC236}">
                <a16:creationId xmlns:a16="http://schemas.microsoft.com/office/drawing/2014/main" id="{AEF1041F-9646-45DE-A180-7F3B3FAF75F9}"/>
              </a:ext>
            </a:extLst>
          </p:cNvPr>
          <p:cNvSpPr/>
          <p:nvPr/>
        </p:nvSpPr>
        <p:spPr bwMode="auto">
          <a:xfrm>
            <a:off x="827584" y="5089995"/>
            <a:ext cx="1008112" cy="360040"/>
          </a:xfrm>
          <a:prstGeom prst="rightArrow">
            <a:avLst/>
          </a:prstGeom>
          <a:solidFill>
            <a:schemeClr val="accent5">
              <a:lumMod val="90000"/>
            </a:schemeClr>
          </a:solidFill>
          <a:ln w="19050" cap="flat" cmpd="sng" algn="ctr">
            <a:solidFill>
              <a:srgbClr val="99B9A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800" b="0" i="0" u="none" strike="noStrike" cap="none" normalizeH="0" baseline="0">
              <a:ln>
                <a:noFill/>
              </a:ln>
              <a:solidFill>
                <a:schemeClr val="tx1"/>
              </a:solidFill>
              <a:effectLst/>
              <a:latin typeface="Franklin Gothic Book" panose="020B0503020102020204" pitchFamily="34" charset="0"/>
            </a:endParaRPr>
          </a:p>
        </p:txBody>
      </p:sp>
    </p:spTree>
    <p:extLst>
      <p:ext uri="{BB962C8B-B14F-4D97-AF65-F5344CB8AC3E}">
        <p14:creationId xmlns:p14="http://schemas.microsoft.com/office/powerpoint/2010/main" val="408371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7356E-55AA-4D81-A3D6-3070FD37DD64}"/>
              </a:ext>
            </a:extLst>
          </p:cNvPr>
          <p:cNvSpPr>
            <a:spLocks noGrp="1"/>
          </p:cNvSpPr>
          <p:nvPr>
            <p:ph type="title"/>
          </p:nvPr>
        </p:nvSpPr>
        <p:spPr>
          <a:xfrm>
            <a:off x="395536" y="188640"/>
            <a:ext cx="7704138" cy="863600"/>
          </a:xfrm>
        </p:spPr>
        <p:txBody>
          <a:bodyPr/>
          <a:lstStyle/>
          <a:p>
            <a:r>
              <a:rPr lang="cs-CZ" dirty="0"/>
              <a:t>Kůň – tažný favorit</a:t>
            </a:r>
          </a:p>
        </p:txBody>
      </p:sp>
      <p:pic>
        <p:nvPicPr>
          <p:cNvPr id="4" name="Obrázek 3">
            <a:extLst>
              <a:ext uri="{FF2B5EF4-FFF2-40B4-BE49-F238E27FC236}">
                <a16:creationId xmlns:a16="http://schemas.microsoft.com/office/drawing/2014/main" id="{01212FC5-8ED4-4501-92E8-EB7D05F675C8}"/>
              </a:ext>
            </a:extLst>
          </p:cNvPr>
          <p:cNvPicPr>
            <a:picLocks noChangeAspect="1"/>
          </p:cNvPicPr>
          <p:nvPr/>
        </p:nvPicPr>
        <p:blipFill>
          <a:blip r:embed="rId2"/>
          <a:stretch>
            <a:fillRect/>
          </a:stretch>
        </p:blipFill>
        <p:spPr>
          <a:xfrm>
            <a:off x="223507" y="1412776"/>
            <a:ext cx="3703899" cy="2401747"/>
          </a:xfrm>
          <a:prstGeom prst="rect">
            <a:avLst/>
          </a:prstGeom>
        </p:spPr>
      </p:pic>
      <p:sp>
        <p:nvSpPr>
          <p:cNvPr id="3" name="TextovéPole 2">
            <a:extLst>
              <a:ext uri="{FF2B5EF4-FFF2-40B4-BE49-F238E27FC236}">
                <a16:creationId xmlns:a16="http://schemas.microsoft.com/office/drawing/2014/main" id="{2738D9B1-567B-40D9-BB15-6D03C797EA3D}"/>
              </a:ext>
            </a:extLst>
          </p:cNvPr>
          <p:cNvSpPr txBox="1"/>
          <p:nvPr/>
        </p:nvSpPr>
        <p:spPr>
          <a:xfrm>
            <a:off x="6156176" y="5805264"/>
            <a:ext cx="1943498" cy="369332"/>
          </a:xfrm>
          <a:prstGeom prst="rect">
            <a:avLst/>
          </a:prstGeom>
          <a:noFill/>
        </p:spPr>
        <p:txBody>
          <a:bodyPr wrap="square" rtlCol="0">
            <a:spAutoFit/>
          </a:bodyPr>
          <a:lstStyle/>
          <a:p>
            <a:pPr>
              <a:buNone/>
            </a:pPr>
            <a:r>
              <a:rPr lang="cs-CZ" dirty="0"/>
              <a:t>Více V. Smil</a:t>
            </a:r>
          </a:p>
        </p:txBody>
      </p:sp>
      <p:pic>
        <p:nvPicPr>
          <p:cNvPr id="9" name="Obrázek 8">
            <a:extLst>
              <a:ext uri="{FF2B5EF4-FFF2-40B4-BE49-F238E27FC236}">
                <a16:creationId xmlns:a16="http://schemas.microsoft.com/office/drawing/2014/main" id="{FB60CE52-9195-46AD-8604-223E20FAD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756789"/>
            <a:ext cx="3888432" cy="2912571"/>
          </a:xfrm>
          <a:prstGeom prst="rect">
            <a:avLst/>
          </a:prstGeom>
        </p:spPr>
      </p:pic>
      <p:pic>
        <p:nvPicPr>
          <p:cNvPr id="13" name="Obrázek 12">
            <a:extLst>
              <a:ext uri="{FF2B5EF4-FFF2-40B4-BE49-F238E27FC236}">
                <a16:creationId xmlns:a16="http://schemas.microsoft.com/office/drawing/2014/main" id="{168F4C75-05AD-4143-98C4-C7B1EB5A9C98}"/>
              </a:ext>
            </a:extLst>
          </p:cNvPr>
          <p:cNvPicPr>
            <a:picLocks noChangeAspect="1"/>
          </p:cNvPicPr>
          <p:nvPr/>
        </p:nvPicPr>
        <p:blipFill rotWithShape="1">
          <a:blip r:embed="rId4"/>
          <a:srcRect l="-539" t="-1701" r="539" b="10471"/>
          <a:stretch/>
        </p:blipFill>
        <p:spPr>
          <a:xfrm>
            <a:off x="4203535" y="793818"/>
            <a:ext cx="4940465" cy="3211246"/>
          </a:xfrm>
          <a:prstGeom prst="rect">
            <a:avLst/>
          </a:prstGeom>
        </p:spPr>
      </p:pic>
    </p:spTree>
    <p:extLst>
      <p:ext uri="{BB962C8B-B14F-4D97-AF65-F5344CB8AC3E}">
        <p14:creationId xmlns:p14="http://schemas.microsoft.com/office/powerpoint/2010/main" val="3393402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7DEF34-3A1D-4320-BBEE-0277E26B40A6}"/>
              </a:ext>
            </a:extLst>
          </p:cNvPr>
          <p:cNvSpPr>
            <a:spLocks noGrp="1"/>
          </p:cNvSpPr>
          <p:nvPr>
            <p:ph type="title"/>
          </p:nvPr>
        </p:nvSpPr>
        <p:spPr>
          <a:xfrm>
            <a:off x="539750" y="309810"/>
            <a:ext cx="7704138" cy="863600"/>
          </a:xfrm>
        </p:spPr>
        <p:txBody>
          <a:bodyPr/>
          <a:lstStyle/>
          <a:p>
            <a:r>
              <a:rPr lang="cs-CZ" dirty="0"/>
              <a:t>HET ? </a:t>
            </a:r>
            <a:endParaRPr lang="en-GB" dirty="0"/>
          </a:p>
        </p:txBody>
      </p:sp>
      <p:pic>
        <p:nvPicPr>
          <p:cNvPr id="4" name="Zástupný symbol pro obsah 3">
            <a:extLst>
              <a:ext uri="{FF2B5EF4-FFF2-40B4-BE49-F238E27FC236}">
                <a16:creationId xmlns:a16="http://schemas.microsoft.com/office/drawing/2014/main" id="{CF08D0D9-39CE-4ABD-B8E0-7F37D49BDB98}"/>
              </a:ext>
            </a:extLst>
          </p:cNvPr>
          <p:cNvPicPr>
            <a:picLocks noGrp="1" noChangeAspect="1"/>
          </p:cNvPicPr>
          <p:nvPr>
            <p:ph idx="1"/>
          </p:nvPr>
        </p:nvPicPr>
        <p:blipFill>
          <a:blip r:embed="rId2"/>
          <a:stretch>
            <a:fillRect/>
          </a:stretch>
        </p:blipFill>
        <p:spPr>
          <a:xfrm>
            <a:off x="-244732" y="1268413"/>
            <a:ext cx="9633463" cy="5418824"/>
          </a:xfrm>
          <a:prstGeom prst="rect">
            <a:avLst/>
          </a:prstGeom>
        </p:spPr>
      </p:pic>
    </p:spTree>
    <p:extLst>
      <p:ext uri="{BB962C8B-B14F-4D97-AF65-F5344CB8AC3E}">
        <p14:creationId xmlns:p14="http://schemas.microsoft.com/office/powerpoint/2010/main" val="1561940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F7F8D3-28CB-4F3D-B97C-3A3590613070}"/>
              </a:ext>
            </a:extLst>
          </p:cNvPr>
          <p:cNvSpPr>
            <a:spLocks noGrp="1"/>
          </p:cNvSpPr>
          <p:nvPr>
            <p:ph type="title"/>
          </p:nvPr>
        </p:nvSpPr>
        <p:spPr>
          <a:xfrm>
            <a:off x="539750" y="309810"/>
            <a:ext cx="7704138" cy="863600"/>
          </a:xfrm>
        </p:spPr>
        <p:txBody>
          <a:bodyPr/>
          <a:lstStyle/>
          <a:p>
            <a:r>
              <a:rPr lang="cs-CZ" dirty="0"/>
              <a:t>Více o HET </a:t>
            </a:r>
            <a:endParaRPr lang="en-GB" dirty="0"/>
          </a:p>
        </p:txBody>
      </p:sp>
      <p:pic>
        <p:nvPicPr>
          <p:cNvPr id="4" name="Zástupný symbol pro obsah 3">
            <a:extLst>
              <a:ext uri="{FF2B5EF4-FFF2-40B4-BE49-F238E27FC236}">
                <a16:creationId xmlns:a16="http://schemas.microsoft.com/office/drawing/2014/main" id="{9E3E09D7-317B-4606-BA60-3E584ED4D77A}"/>
              </a:ext>
            </a:extLst>
          </p:cNvPr>
          <p:cNvPicPr>
            <a:picLocks noGrp="1" noChangeAspect="1"/>
          </p:cNvPicPr>
          <p:nvPr>
            <p:ph idx="1"/>
          </p:nvPr>
        </p:nvPicPr>
        <p:blipFill>
          <a:blip r:embed="rId2"/>
          <a:stretch>
            <a:fillRect/>
          </a:stretch>
        </p:blipFill>
        <p:spPr>
          <a:xfrm>
            <a:off x="508126" y="2204864"/>
            <a:ext cx="7425443" cy="4176812"/>
          </a:xfrm>
          <a:prstGeom prst="rect">
            <a:avLst/>
          </a:prstGeom>
        </p:spPr>
      </p:pic>
      <p:sp>
        <p:nvSpPr>
          <p:cNvPr id="5" name="Obdélník 4">
            <a:extLst>
              <a:ext uri="{FF2B5EF4-FFF2-40B4-BE49-F238E27FC236}">
                <a16:creationId xmlns:a16="http://schemas.microsoft.com/office/drawing/2014/main" id="{B6E43165-23D0-4D71-8846-4BDF972E2C40}"/>
              </a:ext>
            </a:extLst>
          </p:cNvPr>
          <p:cNvSpPr/>
          <p:nvPr/>
        </p:nvSpPr>
        <p:spPr>
          <a:xfrm>
            <a:off x="424714" y="1319805"/>
            <a:ext cx="7592266" cy="369332"/>
          </a:xfrm>
          <a:prstGeom prst="rect">
            <a:avLst/>
          </a:prstGeom>
        </p:spPr>
        <p:txBody>
          <a:bodyPr wrap="square">
            <a:spAutoFit/>
          </a:bodyPr>
          <a:lstStyle/>
          <a:p>
            <a:pPr>
              <a:buNone/>
            </a:pPr>
            <a:r>
              <a:rPr lang="en-GB" dirty="0"/>
              <a:t>https://oenergetice.cz/obnovitelne-zdroje/hustota-energetickeho-toku</a:t>
            </a:r>
          </a:p>
        </p:txBody>
      </p:sp>
    </p:spTree>
    <p:extLst>
      <p:ext uri="{BB962C8B-B14F-4D97-AF65-F5344CB8AC3E}">
        <p14:creationId xmlns:p14="http://schemas.microsoft.com/office/powerpoint/2010/main" val="402300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bwMode="auto">
          <a:xfrm>
            <a:off x="692150" y="548680"/>
            <a:ext cx="7704138" cy="863600"/>
          </a:xfrm>
          <a:prstGeom prst="rect">
            <a:avLst/>
          </a:prstGeom>
          <a:noFill/>
          <a:ln>
            <a:noFill/>
          </a:ln>
          <a:effectLst/>
          <a:extLst>
            <a:ext uri="{909E8E84-426E-40DD-AFC4-6F175D3DCCD1}">
              <a14:hiddenFill xmlns:a14="http://schemas.microsoft.com/office/drawing/2010/main">
                <a:solidFill>
                  <a:srgbClr val="D4E2DA"/>
                </a:solidFill>
              </a14:hiddenFill>
            </a:ext>
            <a:ext uri="{91240B29-F687-4F45-9708-019B960494DF}">
              <a14:hiddenLine xmlns:a14="http://schemas.microsoft.com/office/drawing/2010/main" w="25400">
                <a:solidFill>
                  <a:srgbClr val="99B9A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18800" numCol="1" anchor="b" anchorCtr="0" compatLnSpc="1">
            <a:prstTxWarp prst="textNoShape">
              <a:avLst/>
            </a:prstTxWarp>
          </a:bodyPr>
          <a:lstStyle>
            <a:lvl1pPr algn="l" rtl="0" eaLnBrk="1" fontAlgn="base" hangingPunct="1">
              <a:spcBef>
                <a:spcPct val="0"/>
              </a:spcBef>
              <a:spcAft>
                <a:spcPct val="0"/>
              </a:spcAft>
              <a:defRPr sz="3000" kern="12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Franklin Gothic Demi" panose="020B0703020102020204" pitchFamily="34" charset="0"/>
              </a:defRPr>
            </a:lvl2pPr>
            <a:lvl3pPr algn="l" rtl="0" eaLnBrk="1" fontAlgn="base" hangingPunct="1">
              <a:spcBef>
                <a:spcPct val="0"/>
              </a:spcBef>
              <a:spcAft>
                <a:spcPct val="0"/>
              </a:spcAft>
              <a:defRPr sz="3000">
                <a:solidFill>
                  <a:schemeClr val="tx2"/>
                </a:solidFill>
                <a:latin typeface="Franklin Gothic Demi" panose="020B0703020102020204" pitchFamily="34" charset="0"/>
              </a:defRPr>
            </a:lvl3pPr>
            <a:lvl4pPr algn="l" rtl="0" eaLnBrk="1" fontAlgn="base" hangingPunct="1">
              <a:spcBef>
                <a:spcPct val="0"/>
              </a:spcBef>
              <a:spcAft>
                <a:spcPct val="0"/>
              </a:spcAft>
              <a:defRPr sz="3000">
                <a:solidFill>
                  <a:schemeClr val="tx2"/>
                </a:solidFill>
                <a:latin typeface="Franklin Gothic Demi" panose="020B0703020102020204" pitchFamily="34" charset="0"/>
              </a:defRPr>
            </a:lvl4pPr>
            <a:lvl5pPr algn="l" rtl="0" eaLnBrk="1" fontAlgn="base" hangingPunct="1">
              <a:spcBef>
                <a:spcPct val="0"/>
              </a:spcBef>
              <a:spcAft>
                <a:spcPct val="0"/>
              </a:spcAft>
              <a:defRPr sz="3000">
                <a:solidFill>
                  <a:schemeClr val="tx2"/>
                </a:solidFill>
                <a:latin typeface="Franklin Gothic Demi" panose="020B0703020102020204" pitchFamily="34" charset="0"/>
              </a:defRPr>
            </a:lvl5pPr>
            <a:lvl6pPr marL="457200" algn="l" rtl="0" eaLnBrk="1" fontAlgn="base" hangingPunct="1">
              <a:spcBef>
                <a:spcPct val="0"/>
              </a:spcBef>
              <a:spcAft>
                <a:spcPct val="0"/>
              </a:spcAft>
              <a:defRPr sz="3000">
                <a:solidFill>
                  <a:schemeClr val="tx2"/>
                </a:solidFill>
                <a:latin typeface="Franklin Gothic Demi" panose="020B0703020102020204" pitchFamily="34" charset="0"/>
              </a:defRPr>
            </a:lvl6pPr>
            <a:lvl7pPr marL="914400" algn="l" rtl="0" eaLnBrk="1" fontAlgn="base" hangingPunct="1">
              <a:spcBef>
                <a:spcPct val="0"/>
              </a:spcBef>
              <a:spcAft>
                <a:spcPct val="0"/>
              </a:spcAft>
              <a:defRPr sz="3000">
                <a:solidFill>
                  <a:schemeClr val="tx2"/>
                </a:solidFill>
                <a:latin typeface="Franklin Gothic Demi" panose="020B0703020102020204" pitchFamily="34" charset="0"/>
              </a:defRPr>
            </a:lvl7pPr>
            <a:lvl8pPr marL="1371600" algn="l" rtl="0" eaLnBrk="1" fontAlgn="base" hangingPunct="1">
              <a:spcBef>
                <a:spcPct val="0"/>
              </a:spcBef>
              <a:spcAft>
                <a:spcPct val="0"/>
              </a:spcAft>
              <a:defRPr sz="3000">
                <a:solidFill>
                  <a:schemeClr val="tx2"/>
                </a:solidFill>
                <a:latin typeface="Franklin Gothic Demi" panose="020B0703020102020204" pitchFamily="34" charset="0"/>
              </a:defRPr>
            </a:lvl8pPr>
            <a:lvl9pPr marL="1828800" algn="l" rtl="0" eaLnBrk="1" fontAlgn="base" hangingPunct="1">
              <a:spcBef>
                <a:spcPct val="0"/>
              </a:spcBef>
              <a:spcAft>
                <a:spcPct val="0"/>
              </a:spcAft>
              <a:defRPr sz="3000">
                <a:solidFill>
                  <a:schemeClr val="tx2"/>
                </a:solidFill>
                <a:latin typeface="Franklin Gothic Demi" panose="020B0703020102020204" pitchFamily="34" charset="0"/>
              </a:defRPr>
            </a:lvl9pPr>
          </a:lstStyle>
          <a:p>
            <a:pPr>
              <a:buNone/>
            </a:pPr>
            <a:r>
              <a:rPr lang="cs-CZ" dirty="0"/>
              <a:t>Efektivita využívání energetických zdrojů – energetická návratnost</a:t>
            </a:r>
          </a:p>
        </p:txBody>
      </p:sp>
      <p:sp>
        <p:nvSpPr>
          <p:cNvPr id="7" name="Zástupný symbol pro obsah 2"/>
          <p:cNvSpPr txBox="1">
            <a:spLocks/>
          </p:cNvSpPr>
          <p:nvPr/>
        </p:nvSpPr>
        <p:spPr bwMode="auto">
          <a:xfrm>
            <a:off x="463612" y="1412280"/>
            <a:ext cx="8428868" cy="5301208"/>
          </a:xfrm>
          <a:prstGeom prst="rect">
            <a:avLst/>
          </a:prstGeom>
          <a:solidFill>
            <a:srgbClr val="D4E2DA"/>
          </a:solidFill>
          <a:ln w="22225">
            <a:solidFill>
              <a:srgbClr val="99B9A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126000" rIns="126000" bIns="90000" numCol="1" anchor="t" anchorCtr="0" compatLnSpc="1">
            <a:prstTxWarp prst="textNoShape">
              <a:avLst/>
            </a:prstTxWarp>
          </a:bodyPr>
          <a:lstStyle>
            <a:lvl1pPr marL="342900" indent="-342900" algn="l" rtl="0" eaLnBrk="1" fontAlgn="base" hangingPunct="1">
              <a:spcBef>
                <a:spcPct val="20000"/>
              </a:spcBef>
              <a:spcAft>
                <a:spcPct val="0"/>
              </a:spcAft>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cs-CZ" sz="2000" dirty="0"/>
              <a:t>Metoda pro porovnání různých zdrojů energie z hlediska jejich </a:t>
            </a:r>
            <a:r>
              <a:rPr lang="cs-CZ" sz="2000" b="1" dirty="0"/>
              <a:t>energetické návratnosti (efektivity)</a:t>
            </a:r>
          </a:p>
          <a:p>
            <a:pPr>
              <a:buFont typeface="Arial" panose="020B0604020202020204" pitchFamily="34" charset="0"/>
              <a:buChar char="•"/>
            </a:pPr>
            <a:r>
              <a:rPr lang="cs-CZ" sz="2000" dirty="0"/>
              <a:t>Bilance všech </a:t>
            </a:r>
            <a:r>
              <a:rPr lang="cs-CZ" sz="2000" dirty="0" err="1"/>
              <a:t>energ</a:t>
            </a:r>
            <a:r>
              <a:rPr lang="cs-CZ" sz="2000" dirty="0"/>
              <a:t>. (antropogenních) vstupů (práce, těžba, doprava, paliva, distribuce ad.) a všech čistých výstupů  - sleduje se energetický zisk</a:t>
            </a:r>
          </a:p>
          <a:p>
            <a:pPr lvl="1">
              <a:buFont typeface="Arial" panose="020B0604020202020204" pitchFamily="34" charset="0"/>
              <a:buChar char="•"/>
            </a:pPr>
            <a:r>
              <a:rPr lang="cs-CZ" sz="2000" dirty="0"/>
              <a:t>Výstup, energie získaná – data založená na životnosti; </a:t>
            </a:r>
          </a:p>
          <a:p>
            <a:pPr lvl="1">
              <a:buFont typeface="Arial" panose="020B0604020202020204" pitchFamily="34" charset="0"/>
              <a:buChar char="•"/>
            </a:pPr>
            <a:r>
              <a:rPr lang="cs-CZ" sz="2000" dirty="0"/>
              <a:t>Vstup, energie vložená  – reálná data (výroba, provoz, recyklace)</a:t>
            </a:r>
          </a:p>
          <a:p>
            <a:pPr>
              <a:buFont typeface="Arial" panose="020B0604020202020204" pitchFamily="34" charset="0"/>
              <a:buChar char="•"/>
            </a:pPr>
            <a:r>
              <a:rPr lang="cs-CZ" sz="2000" dirty="0"/>
              <a:t>Bilance = </a:t>
            </a:r>
            <a:r>
              <a:rPr lang="cs-CZ" sz="2000" b="1" dirty="0"/>
              <a:t>energie získaná/energie vložená  (</a:t>
            </a:r>
            <a:r>
              <a:rPr lang="cs-CZ" sz="2000" b="1" dirty="0" err="1"/>
              <a:t>E_out</a:t>
            </a:r>
            <a:r>
              <a:rPr lang="cs-CZ" sz="2000" b="1" dirty="0"/>
              <a:t>/</a:t>
            </a:r>
            <a:r>
              <a:rPr lang="cs-CZ" sz="2000" b="1" dirty="0" err="1"/>
              <a:t>E_in</a:t>
            </a:r>
            <a:r>
              <a:rPr lang="cs-CZ" sz="2000" b="1" dirty="0"/>
              <a:t>)</a:t>
            </a:r>
          </a:p>
          <a:p>
            <a:pPr>
              <a:buFont typeface="Arial" panose="020B0604020202020204" pitchFamily="34" charset="0"/>
              <a:buChar char="•"/>
            </a:pPr>
            <a:r>
              <a:rPr lang="cs-CZ" sz="2000" dirty="0"/>
              <a:t>Výsledek = </a:t>
            </a:r>
            <a:r>
              <a:rPr lang="cs-CZ" sz="2000" b="1" dirty="0"/>
              <a:t>energetický výtěžek, energetická návratnost, EROI </a:t>
            </a:r>
            <a:r>
              <a:rPr lang="cs-CZ" sz="2000" dirty="0"/>
              <a:t>–                                     					</a:t>
            </a:r>
            <a:r>
              <a:rPr lang="cs-CZ" sz="1600" dirty="0"/>
              <a:t>(</a:t>
            </a:r>
            <a:r>
              <a:rPr lang="cs-CZ" sz="1600" i="1" dirty="0" err="1"/>
              <a:t>Energy</a:t>
            </a:r>
            <a:r>
              <a:rPr lang="cs-CZ" sz="1600" i="1" dirty="0"/>
              <a:t> Return On </a:t>
            </a:r>
            <a:r>
              <a:rPr lang="cs-CZ" sz="1600" i="1" dirty="0" err="1"/>
              <a:t>Investment</a:t>
            </a:r>
            <a:r>
              <a:rPr lang="cs-CZ" sz="1600" i="1" dirty="0"/>
              <a:t>)</a:t>
            </a:r>
          </a:p>
          <a:p>
            <a:pPr>
              <a:buFont typeface="Arial" panose="020B0604020202020204" pitchFamily="34" charset="0"/>
              <a:buChar char="•"/>
            </a:pPr>
            <a:r>
              <a:rPr lang="cs-CZ" sz="2000" u="sng" dirty="0"/>
              <a:t>Čím vyšší hodnota ukazatele, tím výhodnější je zdroj energie</a:t>
            </a:r>
            <a:r>
              <a:rPr lang="cs-CZ" sz="2000" dirty="0"/>
              <a:t>. </a:t>
            </a:r>
          </a:p>
          <a:p>
            <a:pPr>
              <a:buFont typeface="Arial" panose="020B0604020202020204" pitchFamily="34" charset="0"/>
              <a:buChar char="•"/>
            </a:pPr>
            <a:r>
              <a:rPr lang="cs-CZ" sz="2000" dirty="0"/>
              <a:t>Min. EROI pro prakticky využitelné zdroje -  3:1 (vyspělá společnost musí mít k dispozici přebytek energie, záleží ale na formě)</a:t>
            </a:r>
          </a:p>
          <a:p>
            <a:pPr>
              <a:buFont typeface="Arial" panose="020B0604020202020204" pitchFamily="34" charset="0"/>
              <a:buChar char="•"/>
            </a:pPr>
            <a:r>
              <a:rPr lang="cs-CZ" sz="2000" dirty="0"/>
              <a:t>Trvalý pokles </a:t>
            </a:r>
            <a:r>
              <a:rPr lang="cs-CZ" sz="2000" dirty="0" err="1"/>
              <a:t>EROI</a:t>
            </a:r>
            <a:r>
              <a:rPr lang="cs-CZ" sz="2000" dirty="0"/>
              <a:t> pro fosilní paliva  (30. léta – 100, nyní 18) – energetický útes (1:1)</a:t>
            </a:r>
          </a:p>
          <a:p>
            <a:pPr>
              <a:buFont typeface="Arial" panose="020B0604020202020204" pitchFamily="34" charset="0"/>
              <a:buChar char="•"/>
            </a:pPr>
            <a:endParaRPr lang="cs-CZ" sz="2000" dirty="0"/>
          </a:p>
        </p:txBody>
      </p:sp>
    </p:spTree>
    <p:extLst>
      <p:ext uri="{BB962C8B-B14F-4D97-AF65-F5344CB8AC3E}">
        <p14:creationId xmlns:p14="http://schemas.microsoft.com/office/powerpoint/2010/main" val="144706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115616" y="1723082"/>
            <a:ext cx="7120210" cy="4899533"/>
          </a:xfrm>
          <a:prstGeom prst="rect">
            <a:avLst/>
          </a:prstGeom>
        </p:spPr>
      </p:pic>
      <p:sp>
        <p:nvSpPr>
          <p:cNvPr id="6" name="Nadpis 1"/>
          <p:cNvSpPr txBox="1">
            <a:spLocks/>
          </p:cNvSpPr>
          <p:nvPr/>
        </p:nvSpPr>
        <p:spPr bwMode="auto">
          <a:xfrm>
            <a:off x="692150" y="836712"/>
            <a:ext cx="7704138" cy="863600"/>
          </a:xfrm>
          <a:prstGeom prst="rect">
            <a:avLst/>
          </a:prstGeom>
          <a:noFill/>
          <a:ln>
            <a:noFill/>
          </a:ln>
          <a:effectLst/>
          <a:extLst>
            <a:ext uri="{909E8E84-426E-40DD-AFC4-6F175D3DCCD1}">
              <a14:hiddenFill xmlns:a14="http://schemas.microsoft.com/office/drawing/2010/main">
                <a:solidFill>
                  <a:srgbClr val="D4E2DA"/>
                </a:solidFill>
              </a14:hiddenFill>
            </a:ext>
            <a:ext uri="{91240B29-F687-4F45-9708-019B960494DF}">
              <a14:hiddenLine xmlns:a14="http://schemas.microsoft.com/office/drawing/2010/main" w="25400">
                <a:solidFill>
                  <a:srgbClr val="99B9A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18800" numCol="1" anchor="b" anchorCtr="0" compatLnSpc="1">
            <a:prstTxWarp prst="textNoShape">
              <a:avLst/>
            </a:prstTxWarp>
          </a:bodyPr>
          <a:lstStyle>
            <a:lvl1pPr algn="l" rtl="0" eaLnBrk="1" fontAlgn="base" hangingPunct="1">
              <a:spcBef>
                <a:spcPct val="0"/>
              </a:spcBef>
              <a:spcAft>
                <a:spcPct val="0"/>
              </a:spcAft>
              <a:defRPr sz="3000" kern="12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Franklin Gothic Demi" panose="020B0703020102020204" pitchFamily="34" charset="0"/>
              </a:defRPr>
            </a:lvl2pPr>
            <a:lvl3pPr algn="l" rtl="0" eaLnBrk="1" fontAlgn="base" hangingPunct="1">
              <a:spcBef>
                <a:spcPct val="0"/>
              </a:spcBef>
              <a:spcAft>
                <a:spcPct val="0"/>
              </a:spcAft>
              <a:defRPr sz="3000">
                <a:solidFill>
                  <a:schemeClr val="tx2"/>
                </a:solidFill>
                <a:latin typeface="Franklin Gothic Demi" panose="020B0703020102020204" pitchFamily="34" charset="0"/>
              </a:defRPr>
            </a:lvl3pPr>
            <a:lvl4pPr algn="l" rtl="0" eaLnBrk="1" fontAlgn="base" hangingPunct="1">
              <a:spcBef>
                <a:spcPct val="0"/>
              </a:spcBef>
              <a:spcAft>
                <a:spcPct val="0"/>
              </a:spcAft>
              <a:defRPr sz="3000">
                <a:solidFill>
                  <a:schemeClr val="tx2"/>
                </a:solidFill>
                <a:latin typeface="Franklin Gothic Demi" panose="020B0703020102020204" pitchFamily="34" charset="0"/>
              </a:defRPr>
            </a:lvl4pPr>
            <a:lvl5pPr algn="l" rtl="0" eaLnBrk="1" fontAlgn="base" hangingPunct="1">
              <a:spcBef>
                <a:spcPct val="0"/>
              </a:spcBef>
              <a:spcAft>
                <a:spcPct val="0"/>
              </a:spcAft>
              <a:defRPr sz="3000">
                <a:solidFill>
                  <a:schemeClr val="tx2"/>
                </a:solidFill>
                <a:latin typeface="Franklin Gothic Demi" panose="020B0703020102020204" pitchFamily="34" charset="0"/>
              </a:defRPr>
            </a:lvl5pPr>
            <a:lvl6pPr marL="457200" algn="l" rtl="0" eaLnBrk="1" fontAlgn="base" hangingPunct="1">
              <a:spcBef>
                <a:spcPct val="0"/>
              </a:spcBef>
              <a:spcAft>
                <a:spcPct val="0"/>
              </a:spcAft>
              <a:defRPr sz="3000">
                <a:solidFill>
                  <a:schemeClr val="tx2"/>
                </a:solidFill>
                <a:latin typeface="Franklin Gothic Demi" panose="020B0703020102020204" pitchFamily="34" charset="0"/>
              </a:defRPr>
            </a:lvl6pPr>
            <a:lvl7pPr marL="914400" algn="l" rtl="0" eaLnBrk="1" fontAlgn="base" hangingPunct="1">
              <a:spcBef>
                <a:spcPct val="0"/>
              </a:spcBef>
              <a:spcAft>
                <a:spcPct val="0"/>
              </a:spcAft>
              <a:defRPr sz="3000">
                <a:solidFill>
                  <a:schemeClr val="tx2"/>
                </a:solidFill>
                <a:latin typeface="Franklin Gothic Demi" panose="020B0703020102020204" pitchFamily="34" charset="0"/>
              </a:defRPr>
            </a:lvl7pPr>
            <a:lvl8pPr marL="1371600" algn="l" rtl="0" eaLnBrk="1" fontAlgn="base" hangingPunct="1">
              <a:spcBef>
                <a:spcPct val="0"/>
              </a:spcBef>
              <a:spcAft>
                <a:spcPct val="0"/>
              </a:spcAft>
              <a:defRPr sz="3000">
                <a:solidFill>
                  <a:schemeClr val="tx2"/>
                </a:solidFill>
                <a:latin typeface="Franklin Gothic Demi" panose="020B0703020102020204" pitchFamily="34" charset="0"/>
              </a:defRPr>
            </a:lvl8pPr>
            <a:lvl9pPr marL="1828800" algn="l" rtl="0" eaLnBrk="1" fontAlgn="base" hangingPunct="1">
              <a:spcBef>
                <a:spcPct val="0"/>
              </a:spcBef>
              <a:spcAft>
                <a:spcPct val="0"/>
              </a:spcAft>
              <a:defRPr sz="3000">
                <a:solidFill>
                  <a:schemeClr val="tx2"/>
                </a:solidFill>
                <a:latin typeface="Franklin Gothic Demi" panose="020B0703020102020204" pitchFamily="34" charset="0"/>
              </a:defRPr>
            </a:lvl9pPr>
          </a:lstStyle>
          <a:p>
            <a:pPr>
              <a:buNone/>
            </a:pPr>
            <a:r>
              <a:rPr lang="cs-CZ" dirty="0"/>
              <a:t>Efektivita využívání energetických zdrojů – energetická návratnost (schéma EROI pro energetické zařízení)</a:t>
            </a:r>
          </a:p>
        </p:txBody>
      </p:sp>
    </p:spTree>
    <p:extLst>
      <p:ext uri="{BB962C8B-B14F-4D97-AF65-F5344CB8AC3E}">
        <p14:creationId xmlns:p14="http://schemas.microsoft.com/office/powerpoint/2010/main" val="1930350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8503"/>
            <a:ext cx="7704138" cy="863600"/>
          </a:xfrm>
        </p:spPr>
        <p:txBody>
          <a:bodyPr/>
          <a:lstStyle/>
          <a:p>
            <a:r>
              <a:rPr lang="cs-CZ" dirty="0"/>
              <a:t>Odhad EROI vybraných </a:t>
            </a:r>
            <a:r>
              <a:rPr lang="cs-CZ" dirty="0" err="1"/>
              <a:t>energ</a:t>
            </a:r>
            <a:r>
              <a:rPr lang="cs-CZ" dirty="0"/>
              <a:t>. zdrojů v USA</a:t>
            </a:r>
          </a:p>
        </p:txBody>
      </p:sp>
      <p:pic>
        <p:nvPicPr>
          <p:cNvPr id="4" name="Zástupný symbol pro obsah 3"/>
          <p:cNvPicPr>
            <a:picLocks noGrp="1" noChangeAspect="1"/>
          </p:cNvPicPr>
          <p:nvPr>
            <p:ph idx="1"/>
          </p:nvPr>
        </p:nvPicPr>
        <p:blipFill rotWithShape="1">
          <a:blip r:embed="rId2"/>
          <a:srcRect t="1876"/>
          <a:stretch/>
        </p:blipFill>
        <p:spPr>
          <a:xfrm>
            <a:off x="1337011" y="1245129"/>
            <a:ext cx="6469977" cy="5112568"/>
          </a:xfrm>
          <a:prstGeom prst="rect">
            <a:avLst/>
          </a:prstGeom>
        </p:spPr>
      </p:pic>
      <p:sp>
        <p:nvSpPr>
          <p:cNvPr id="3" name="Ovál 2">
            <a:extLst>
              <a:ext uri="{FF2B5EF4-FFF2-40B4-BE49-F238E27FC236}">
                <a16:creationId xmlns:a16="http://schemas.microsoft.com/office/drawing/2014/main" id="{52EA5078-C8A0-4462-8E2B-F75AC3BA12F7}"/>
              </a:ext>
            </a:extLst>
          </p:cNvPr>
          <p:cNvSpPr/>
          <p:nvPr/>
        </p:nvSpPr>
        <p:spPr bwMode="auto">
          <a:xfrm>
            <a:off x="5935040" y="500303"/>
            <a:ext cx="2088232" cy="6237312"/>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s-CZ" sz="1800" b="0" i="0" u="none" strike="noStrike" cap="none" normalizeH="0" baseline="0">
              <a:ln>
                <a:noFill/>
              </a:ln>
              <a:solidFill>
                <a:schemeClr val="tx1"/>
              </a:solidFill>
              <a:effectLst/>
              <a:latin typeface="Franklin Gothic Book" panose="020B0503020102020204" pitchFamily="34" charset="0"/>
            </a:endParaRPr>
          </a:p>
        </p:txBody>
      </p:sp>
    </p:spTree>
    <p:extLst>
      <p:ext uri="{BB962C8B-B14F-4D97-AF65-F5344CB8AC3E}">
        <p14:creationId xmlns:p14="http://schemas.microsoft.com/office/powerpoint/2010/main" val="1719952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260648"/>
            <a:ext cx="7704138" cy="863600"/>
          </a:xfrm>
        </p:spPr>
        <p:txBody>
          <a:bodyPr/>
          <a:lstStyle/>
          <a:p>
            <a:r>
              <a:rPr lang="cs-CZ" sz="3200" b="1" dirty="0"/>
              <a:t>Biopaliva první a druhé generace</a:t>
            </a:r>
            <a:endParaRPr lang="cs-CZ" dirty="0"/>
          </a:p>
        </p:txBody>
      </p:sp>
      <p:sp>
        <p:nvSpPr>
          <p:cNvPr id="3" name="Zástupný symbol pro obsah 2"/>
          <p:cNvSpPr>
            <a:spLocks noGrp="1"/>
          </p:cNvSpPr>
          <p:nvPr>
            <p:ph idx="1"/>
          </p:nvPr>
        </p:nvSpPr>
        <p:spPr>
          <a:xfrm>
            <a:off x="467544" y="1052736"/>
            <a:ext cx="7920682" cy="5184576"/>
          </a:xfrm>
        </p:spPr>
        <p:txBody>
          <a:bodyPr/>
          <a:lstStyle/>
          <a:p>
            <a:pPr marL="285750" indent="-285750">
              <a:buFont typeface="Arial" panose="020B0604020202020204" pitchFamily="34" charset="0"/>
              <a:buChar char="•"/>
            </a:pPr>
            <a:r>
              <a:rPr lang="cs-CZ" sz="1600" dirty="0"/>
              <a:t>Surovinou pro výrobu současných </a:t>
            </a:r>
            <a:r>
              <a:rPr lang="cs-CZ" sz="1600" b="1" dirty="0"/>
              <a:t>biopaliv první generace </a:t>
            </a:r>
            <a:r>
              <a:rPr lang="cs-CZ" sz="1600" dirty="0"/>
              <a:t>je biomasa, kde existuje její konkurenční užití ve výrobě potravin či krmiv. Mezi biopaliva první generace patří </a:t>
            </a:r>
            <a:r>
              <a:rPr lang="cs-CZ" sz="1600" b="1" dirty="0"/>
              <a:t>bioetanol</a:t>
            </a:r>
            <a:r>
              <a:rPr lang="cs-CZ" sz="1600" dirty="0"/>
              <a:t>, vyrobený z obilí, cukrové řepy, cukrové třtiny, kukuřice, škrobu, rostlinných odpadů kvašením a rafinací, </a:t>
            </a:r>
            <a:r>
              <a:rPr lang="cs-CZ" sz="1600" b="1" dirty="0"/>
              <a:t>metylester</a:t>
            </a:r>
            <a:r>
              <a:rPr lang="cs-CZ" sz="1600" dirty="0"/>
              <a:t> řepkového oleje (MEŘO, RME), vyrobený z vylisované řepky olejné esterifikací, resp. jeho modifikace </a:t>
            </a:r>
            <a:r>
              <a:rPr lang="cs-CZ" sz="1600" dirty="0" err="1"/>
              <a:t>etylester</a:t>
            </a:r>
            <a:r>
              <a:rPr lang="cs-CZ" sz="1600" dirty="0"/>
              <a:t> řepkového oleje (EEŘO), dále </a:t>
            </a:r>
            <a:r>
              <a:rPr lang="cs-CZ" sz="1600" b="1" dirty="0"/>
              <a:t>metylester mastných kyselin</a:t>
            </a:r>
            <a:r>
              <a:rPr lang="cs-CZ" sz="1600" dirty="0"/>
              <a:t> (FAME), vyrobený z vylisovaných olejnatých rostlin (palmový olej, slunečnicový olej, aj.) či </a:t>
            </a:r>
            <a:r>
              <a:rPr lang="cs-CZ" sz="1600" b="1" dirty="0" err="1"/>
              <a:t>biobutanol</a:t>
            </a:r>
            <a:r>
              <a:rPr lang="cs-CZ" sz="1600" b="1" dirty="0"/>
              <a:t> </a:t>
            </a:r>
            <a:r>
              <a:rPr lang="cs-CZ" sz="1600" dirty="0"/>
              <a:t>vyrobený katalytickou konverzí bioetanolu.</a:t>
            </a:r>
          </a:p>
          <a:p>
            <a:pPr marL="285750" indent="-285750">
              <a:buFont typeface="Arial" panose="020B0604020202020204" pitchFamily="34" charset="0"/>
              <a:buChar char="•"/>
            </a:pPr>
            <a:r>
              <a:rPr lang="cs-CZ" sz="1600" dirty="0"/>
              <a:t>U </a:t>
            </a:r>
            <a:r>
              <a:rPr lang="cs-CZ" sz="1600" b="1" dirty="0"/>
              <a:t>biopaliv druhé generace </a:t>
            </a:r>
            <a:r>
              <a:rPr lang="cs-CZ" sz="1600" dirty="0"/>
              <a:t>je surovinou tzv. nepotravinářská biomasa jako je lesní biomasa včetně těžebních zbytků, zemědělský odpad (sláma, seno, kukuřičné, řepkové a jiné zbytky), energetické rostliny (křídlatka, čirok, </a:t>
            </a:r>
            <a:r>
              <a:rPr lang="cs-CZ" sz="1600" dirty="0" err="1"/>
              <a:t>štovík</a:t>
            </a:r>
            <a:r>
              <a:rPr lang="cs-CZ" sz="1600" dirty="0"/>
              <a:t> </a:t>
            </a:r>
            <a:r>
              <a:rPr lang="cs-CZ" sz="1600" dirty="0" err="1"/>
              <a:t>apod</a:t>
            </a:r>
            <a:r>
              <a:rPr lang="cs-CZ" sz="1600" dirty="0"/>
              <a:t>) či biologický odpad z domácností. Mezi biopaliva, vyrobená z této suroviny, patří </a:t>
            </a:r>
            <a:r>
              <a:rPr lang="cs-CZ" sz="1600" b="1" dirty="0"/>
              <a:t>bioetanol,</a:t>
            </a:r>
            <a:r>
              <a:rPr lang="cs-CZ" sz="1600" dirty="0"/>
              <a:t> </a:t>
            </a:r>
            <a:r>
              <a:rPr lang="cs-CZ" sz="1600" b="1" dirty="0"/>
              <a:t>motorová nafta </a:t>
            </a:r>
            <a:r>
              <a:rPr lang="cs-CZ" sz="1600" dirty="0"/>
              <a:t>jako syntetický produkt Fischer-</a:t>
            </a:r>
            <a:r>
              <a:rPr lang="cs-CZ" sz="1600" dirty="0" err="1"/>
              <a:t>Tropschovy</a:t>
            </a:r>
            <a:r>
              <a:rPr lang="cs-CZ" sz="1600" dirty="0"/>
              <a:t> syntézy, </a:t>
            </a:r>
            <a:r>
              <a:rPr lang="cs-CZ" sz="1600" b="1" dirty="0" err="1"/>
              <a:t>methanol</a:t>
            </a:r>
            <a:r>
              <a:rPr lang="cs-CZ" sz="1600" b="1" dirty="0"/>
              <a:t>,</a:t>
            </a:r>
            <a:r>
              <a:rPr lang="cs-CZ" sz="1600" dirty="0"/>
              <a:t> resp. benzin jako produkt katalytické konverze syntézního plynu, </a:t>
            </a:r>
            <a:r>
              <a:rPr lang="cs-CZ" sz="1600" dirty="0" err="1"/>
              <a:t>biobutanol</a:t>
            </a:r>
            <a:r>
              <a:rPr lang="cs-CZ" sz="1600" dirty="0"/>
              <a:t> z bioetanolu aj.</a:t>
            </a:r>
          </a:p>
          <a:p>
            <a:pPr marL="285750" indent="-285750">
              <a:buFont typeface="Arial" panose="020B0604020202020204" pitchFamily="34" charset="0"/>
              <a:buChar char="•"/>
            </a:pPr>
            <a:r>
              <a:rPr lang="cs-CZ" sz="1600" dirty="0"/>
              <a:t>Energetické plodiny druhé generace mají transformační potenciál na biopaliva výrazně vyšší než je u první generace. Technologický proces je však mnohem složitější a náročnější než fermentační výroba etanolu či esterifikace olejů. Konverzní poměr je obvykle 5:1 (z 5 tun biomasy lze vyrobit 1 tunu biopaliva). Nasazení druhé generace do komerčního provozu lze ve větším měřítku očekávat až během následujících 10 let.</a:t>
            </a:r>
          </a:p>
          <a:p>
            <a:pPr marL="0" indent="0"/>
            <a:r>
              <a:rPr lang="cs-CZ" sz="1600" dirty="0"/>
              <a:t>    Ještě větší výzva jsou </a:t>
            </a:r>
            <a:r>
              <a:rPr lang="cs-CZ" sz="1600" b="1" dirty="0"/>
              <a:t>biopaliva 3. generace </a:t>
            </a:r>
            <a:r>
              <a:rPr lang="cs-CZ" sz="1600" dirty="0"/>
              <a:t>- řasy</a:t>
            </a:r>
          </a:p>
          <a:p>
            <a:pPr marL="285750" indent="-285750">
              <a:buFont typeface="Arial" panose="020B0604020202020204" pitchFamily="34" charset="0"/>
              <a:buChar char="•"/>
            </a:pPr>
            <a:endParaRPr lang="cs-CZ" sz="1600" dirty="0"/>
          </a:p>
        </p:txBody>
      </p:sp>
      <p:sp>
        <p:nvSpPr>
          <p:cNvPr id="4" name="Obdélník 3"/>
          <p:cNvSpPr/>
          <p:nvPr/>
        </p:nvSpPr>
        <p:spPr>
          <a:xfrm>
            <a:off x="539552" y="6239053"/>
            <a:ext cx="8136904" cy="646331"/>
          </a:xfrm>
          <a:prstGeom prst="rect">
            <a:avLst/>
          </a:prstGeom>
        </p:spPr>
        <p:txBody>
          <a:bodyPr wrap="square">
            <a:spAutoFit/>
          </a:bodyPr>
          <a:lstStyle/>
          <a:p>
            <a:pPr>
              <a:buNone/>
            </a:pPr>
            <a:r>
              <a:rPr lang="cs-CZ" dirty="0"/>
              <a:t>http://neviditelnypes.lidovky.cz/ekonomika-soumrak-biopaliv-1-generace-a-co-dal-fn0-/p_ekonomika.aspx?c=A170215_225424_p_ekonomika_wag</a:t>
            </a:r>
          </a:p>
        </p:txBody>
      </p:sp>
      <p:sp>
        <p:nvSpPr>
          <p:cNvPr id="5" name="Obdélník 4">
            <a:extLst>
              <a:ext uri="{FF2B5EF4-FFF2-40B4-BE49-F238E27FC236}">
                <a16:creationId xmlns:a16="http://schemas.microsoft.com/office/drawing/2014/main" id="{C24E35AF-5DFF-462E-B511-F2015F71DD62}"/>
              </a:ext>
            </a:extLst>
          </p:cNvPr>
          <p:cNvSpPr/>
          <p:nvPr/>
        </p:nvSpPr>
        <p:spPr>
          <a:xfrm rot="16200000">
            <a:off x="6022020" y="2590475"/>
            <a:ext cx="5532462" cy="584775"/>
          </a:xfrm>
          <a:prstGeom prst="rect">
            <a:avLst/>
          </a:prstGeom>
        </p:spPr>
        <p:txBody>
          <a:bodyPr wrap="square">
            <a:spAutoFit/>
          </a:bodyPr>
          <a:lstStyle/>
          <a:p>
            <a:pPr>
              <a:buNone/>
            </a:pPr>
            <a:r>
              <a:rPr lang="cs-CZ" sz="1600" dirty="0"/>
              <a:t>https://www.3pol.cz/cz/rubriky/obnovitelne-zdroje/987-biopaliva-druhe-a-treti-generace</a:t>
            </a:r>
          </a:p>
        </p:txBody>
      </p:sp>
    </p:spTree>
    <p:extLst>
      <p:ext uri="{BB962C8B-B14F-4D97-AF65-F5344CB8AC3E}">
        <p14:creationId xmlns:p14="http://schemas.microsoft.com/office/powerpoint/2010/main" val="88025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260648"/>
            <a:ext cx="7704138" cy="863600"/>
          </a:xfrm>
        </p:spPr>
        <p:txBody>
          <a:bodyPr/>
          <a:lstStyle/>
          <a:p>
            <a:r>
              <a:rPr lang="cs-CZ" sz="3200" b="1" dirty="0"/>
              <a:t>Biopaliva první a druhé generace</a:t>
            </a:r>
            <a:endParaRPr lang="cs-CZ" dirty="0"/>
          </a:p>
        </p:txBody>
      </p:sp>
      <p:sp>
        <p:nvSpPr>
          <p:cNvPr id="3" name="Zástupný symbol pro obsah 2"/>
          <p:cNvSpPr>
            <a:spLocks noGrp="1"/>
          </p:cNvSpPr>
          <p:nvPr>
            <p:ph idx="1"/>
          </p:nvPr>
        </p:nvSpPr>
        <p:spPr>
          <a:xfrm>
            <a:off x="539750" y="1196752"/>
            <a:ext cx="7920682" cy="5040560"/>
          </a:xfrm>
        </p:spPr>
        <p:txBody>
          <a:bodyPr/>
          <a:lstStyle/>
          <a:p>
            <a:pPr marL="285750" indent="-285750">
              <a:buFont typeface="Arial" panose="020B0604020202020204" pitchFamily="34" charset="0"/>
              <a:buChar char="•"/>
            </a:pPr>
            <a:r>
              <a:rPr lang="cs-CZ" sz="1600" dirty="0"/>
              <a:t>Surovinou pro výrobu současných </a:t>
            </a:r>
            <a:r>
              <a:rPr lang="cs-CZ" sz="1600" b="1" dirty="0"/>
              <a:t>biopaliv první generace </a:t>
            </a:r>
            <a:r>
              <a:rPr lang="cs-CZ" sz="1600" dirty="0"/>
              <a:t>je biomasa, kde existuje její konkurenční užití ve výrobě potravin či krmiv. Mezi biopaliva první generace patří </a:t>
            </a:r>
            <a:r>
              <a:rPr lang="cs-CZ" sz="1600" b="1" dirty="0"/>
              <a:t>bioetanol</a:t>
            </a:r>
            <a:r>
              <a:rPr lang="cs-CZ" sz="1600" dirty="0"/>
              <a:t>, vyrobený z obilí, cukrové řepy, cukrové třtiny, kukuřice, škrobu, rostlinných odpadů kvašením a rafinací, </a:t>
            </a:r>
            <a:r>
              <a:rPr lang="cs-CZ" sz="1600" b="1" dirty="0"/>
              <a:t>metylester</a:t>
            </a:r>
            <a:r>
              <a:rPr lang="cs-CZ" sz="1600" dirty="0"/>
              <a:t> řepkového oleje (MEŘO, RME), vyrobený z vylisované řepky olejné esterifikací, resp. jeho modifikace </a:t>
            </a:r>
            <a:r>
              <a:rPr lang="cs-CZ" sz="1600" dirty="0" err="1"/>
              <a:t>etylester</a:t>
            </a:r>
            <a:r>
              <a:rPr lang="cs-CZ" sz="1600" dirty="0"/>
              <a:t> řepkového oleje (EEŘO), dále metylester mastných kyselin (FAME), vyrobený z vylisovaných olejnatých rostlin (palmový olej, slunečnicový olej, aj.) či </a:t>
            </a:r>
            <a:r>
              <a:rPr lang="cs-CZ" sz="1600" dirty="0" err="1"/>
              <a:t>biobutanol</a:t>
            </a:r>
            <a:r>
              <a:rPr lang="cs-CZ" sz="1600" dirty="0"/>
              <a:t> vyrobený katalytickou konverzí bioetanolu.</a:t>
            </a:r>
          </a:p>
          <a:p>
            <a:pPr marL="285750" indent="-285750">
              <a:buFont typeface="Arial" panose="020B0604020202020204" pitchFamily="34" charset="0"/>
              <a:buChar char="•"/>
            </a:pPr>
            <a:r>
              <a:rPr lang="cs-CZ" sz="1600" dirty="0"/>
              <a:t>U </a:t>
            </a:r>
            <a:r>
              <a:rPr lang="cs-CZ" sz="1600" b="1" dirty="0"/>
              <a:t>biopaliv druhé generace </a:t>
            </a:r>
            <a:r>
              <a:rPr lang="cs-CZ" sz="1600" dirty="0"/>
              <a:t>je surovinou tzv. nepotravinářská biomasa jako je lesní biomasa včetně těžebních zbytků, zemědělský odpad (sláma, seno, kukuřičné, řepkové a jiné zbytky), energetické rostliny (křídlatka, čirok, </a:t>
            </a:r>
            <a:r>
              <a:rPr lang="cs-CZ" sz="1600" dirty="0" err="1"/>
              <a:t>štovík</a:t>
            </a:r>
            <a:r>
              <a:rPr lang="cs-CZ" sz="1600" dirty="0"/>
              <a:t> </a:t>
            </a:r>
            <a:r>
              <a:rPr lang="cs-CZ" sz="1600" dirty="0" err="1"/>
              <a:t>apod</a:t>
            </a:r>
            <a:r>
              <a:rPr lang="cs-CZ" sz="1600" dirty="0"/>
              <a:t>) či biologický odpad z domácností. Mezi biopaliva, vyrobená z této suroviny, patří </a:t>
            </a:r>
            <a:r>
              <a:rPr lang="cs-CZ" sz="1600" b="1" dirty="0"/>
              <a:t>bioetanol,</a:t>
            </a:r>
            <a:r>
              <a:rPr lang="cs-CZ" sz="1600" dirty="0"/>
              <a:t> </a:t>
            </a:r>
            <a:r>
              <a:rPr lang="cs-CZ" sz="1600" b="1" dirty="0"/>
              <a:t>motorová nafta </a:t>
            </a:r>
            <a:r>
              <a:rPr lang="cs-CZ" sz="1600" dirty="0"/>
              <a:t>jako syntetický produkt Fischer-</a:t>
            </a:r>
            <a:r>
              <a:rPr lang="cs-CZ" sz="1600" dirty="0" err="1"/>
              <a:t>Tropschovy</a:t>
            </a:r>
            <a:r>
              <a:rPr lang="cs-CZ" sz="1600" dirty="0"/>
              <a:t> syntézy, </a:t>
            </a:r>
            <a:r>
              <a:rPr lang="cs-CZ" sz="1600" b="1" dirty="0" err="1"/>
              <a:t>methanol</a:t>
            </a:r>
            <a:r>
              <a:rPr lang="cs-CZ" sz="1600" b="1" dirty="0"/>
              <a:t>,</a:t>
            </a:r>
            <a:r>
              <a:rPr lang="cs-CZ" sz="1600" dirty="0"/>
              <a:t> resp. benzin jako produkt katalytické konverze syntézního plynu, </a:t>
            </a:r>
            <a:r>
              <a:rPr lang="cs-CZ" sz="1600" dirty="0" err="1"/>
              <a:t>biobutanol</a:t>
            </a:r>
            <a:r>
              <a:rPr lang="cs-CZ" sz="1600" dirty="0"/>
              <a:t> z bioetanolu aj.</a:t>
            </a:r>
          </a:p>
          <a:p>
            <a:pPr marL="285750" indent="-285750">
              <a:buFont typeface="Arial" panose="020B0604020202020204" pitchFamily="34" charset="0"/>
              <a:buChar char="•"/>
            </a:pPr>
            <a:r>
              <a:rPr lang="cs-CZ" sz="1600" dirty="0"/>
              <a:t>Energetické plodiny druhé generace mají transformační potenciál na biopaliva výrazně vyšší než je u první generace. Technologický proces je však mnohem složitější a náročnější než fermentační výroba etanolu či esterifikace olejů. Nasazení druhé generace do komerčního provozu lze ve větším měřítku očekávat až během následujících 10 let.</a:t>
            </a:r>
          </a:p>
          <a:p>
            <a:pPr marL="285750" indent="-285750">
              <a:buFont typeface="Arial" panose="020B0604020202020204" pitchFamily="34" charset="0"/>
              <a:buChar char="•"/>
            </a:pPr>
            <a:endParaRPr lang="cs-CZ" sz="1600" dirty="0"/>
          </a:p>
        </p:txBody>
      </p:sp>
      <p:sp>
        <p:nvSpPr>
          <p:cNvPr id="4" name="Obdélník 3"/>
          <p:cNvSpPr/>
          <p:nvPr/>
        </p:nvSpPr>
        <p:spPr>
          <a:xfrm>
            <a:off x="539552" y="6239053"/>
            <a:ext cx="8136904" cy="646331"/>
          </a:xfrm>
          <a:prstGeom prst="rect">
            <a:avLst/>
          </a:prstGeom>
        </p:spPr>
        <p:txBody>
          <a:bodyPr wrap="square">
            <a:spAutoFit/>
          </a:bodyPr>
          <a:lstStyle/>
          <a:p>
            <a:pPr>
              <a:buNone/>
            </a:pPr>
            <a:r>
              <a:rPr lang="cs-CZ" dirty="0"/>
              <a:t>http://neviditelnypes.lidovky.cz/ekonomika-soumrak-biopaliv-1-generace-a-co-dal-fn0-/p_ekonomika.aspx?c=A170215_225424_p_ekonomika_wag</a:t>
            </a:r>
          </a:p>
        </p:txBody>
      </p:sp>
      <p:sp>
        <p:nvSpPr>
          <p:cNvPr id="5" name="TextovéPole 4">
            <a:extLst>
              <a:ext uri="{FF2B5EF4-FFF2-40B4-BE49-F238E27FC236}">
                <a16:creationId xmlns:a16="http://schemas.microsoft.com/office/drawing/2014/main" id="{8B7624DF-AD3E-4E9B-B1ED-66FD512DD422}"/>
              </a:ext>
            </a:extLst>
          </p:cNvPr>
          <p:cNvSpPr txBox="1"/>
          <p:nvPr/>
        </p:nvSpPr>
        <p:spPr>
          <a:xfrm>
            <a:off x="2915816" y="3070233"/>
            <a:ext cx="5184576" cy="3527119"/>
          </a:xfrm>
          <a:prstGeom prst="rect">
            <a:avLst/>
          </a:prstGeom>
          <a:solidFill>
            <a:srgbClr val="FCD3D0"/>
          </a:solidFill>
        </p:spPr>
        <p:txBody>
          <a:bodyPr wrap="square" rtlCol="0">
            <a:spAutoFit/>
          </a:bodyPr>
          <a:lstStyle/>
          <a:p>
            <a:pPr>
              <a:buNone/>
            </a:pPr>
            <a:r>
              <a:rPr lang="cs-CZ" b="1" dirty="0"/>
              <a:t>EROI </a:t>
            </a:r>
          </a:p>
          <a:p>
            <a:pPr>
              <a:buNone/>
            </a:pPr>
            <a:r>
              <a:rPr lang="cs-CZ" dirty="0"/>
              <a:t>bioetanol (třtina): 1-10</a:t>
            </a:r>
          </a:p>
          <a:p>
            <a:pPr>
              <a:buNone/>
            </a:pPr>
            <a:r>
              <a:rPr lang="cs-CZ" dirty="0"/>
              <a:t>bioetanol (obilí): 0,8-1,3</a:t>
            </a:r>
          </a:p>
          <a:p>
            <a:pPr>
              <a:buNone/>
            </a:pPr>
            <a:r>
              <a:rPr lang="cs-CZ" dirty="0"/>
              <a:t>Bioetanol (kukuřice): 1,8 </a:t>
            </a:r>
          </a:p>
          <a:p>
            <a:pPr>
              <a:buNone/>
            </a:pPr>
            <a:r>
              <a:rPr lang="cs-CZ" dirty="0" err="1"/>
              <a:t>Biodiesel</a:t>
            </a:r>
            <a:r>
              <a:rPr lang="cs-CZ" dirty="0"/>
              <a:t> (řepka): 1,6</a:t>
            </a:r>
          </a:p>
          <a:p>
            <a:pPr>
              <a:buNone/>
            </a:pPr>
            <a:endParaRPr lang="cs-CZ" dirty="0"/>
          </a:p>
          <a:p>
            <a:pPr>
              <a:buNone/>
            </a:pPr>
            <a:r>
              <a:rPr lang="en-US" dirty="0" err="1"/>
              <a:t>což</a:t>
            </a:r>
            <a:r>
              <a:rPr lang="en-US" dirty="0"/>
              <a:t> </a:t>
            </a:r>
            <a:r>
              <a:rPr lang="en-US" dirty="0" err="1"/>
              <a:t>znamená</a:t>
            </a:r>
            <a:r>
              <a:rPr lang="en-US" dirty="0"/>
              <a:t>, </a:t>
            </a:r>
            <a:r>
              <a:rPr lang="en-US" dirty="0" err="1"/>
              <a:t>že</a:t>
            </a:r>
            <a:r>
              <a:rPr lang="en-US" dirty="0"/>
              <a:t> </a:t>
            </a:r>
            <a:r>
              <a:rPr lang="en-US" dirty="0" err="1"/>
              <a:t>na</a:t>
            </a:r>
            <a:r>
              <a:rPr lang="cs-CZ" dirty="0"/>
              <a:t>př. na </a:t>
            </a:r>
            <a:r>
              <a:rPr lang="en-US" dirty="0" err="1"/>
              <a:t>výrobu</a:t>
            </a:r>
            <a:r>
              <a:rPr lang="en-US" dirty="0"/>
              <a:t> </a:t>
            </a:r>
            <a:r>
              <a:rPr lang="en-US" dirty="0" err="1"/>
              <a:t>necelých</a:t>
            </a:r>
            <a:r>
              <a:rPr lang="en-US" dirty="0"/>
              <a:t> 2 l </a:t>
            </a:r>
            <a:r>
              <a:rPr lang="en-US" dirty="0" err="1"/>
              <a:t>biopaliva</a:t>
            </a:r>
            <a:r>
              <a:rPr lang="en-US" dirty="0"/>
              <a:t> </a:t>
            </a:r>
            <a:r>
              <a:rPr lang="cs-CZ" dirty="0"/>
              <a:t>(etanol z kukuřice</a:t>
            </a:r>
            <a:r>
              <a:rPr lang="en-US" dirty="0"/>
              <a:t> se </a:t>
            </a:r>
            <a:r>
              <a:rPr lang="en-US" dirty="0" err="1"/>
              <a:t>spotřbuje</a:t>
            </a:r>
            <a:r>
              <a:rPr lang="en-US" dirty="0"/>
              <a:t> l </a:t>
            </a:r>
            <a:r>
              <a:rPr lang="en-US" dirty="0" err="1"/>
              <a:t>l</a:t>
            </a:r>
            <a:r>
              <a:rPr lang="en-US" dirty="0"/>
              <a:t>  </a:t>
            </a:r>
            <a:r>
              <a:rPr lang="en-US" dirty="0" err="1"/>
              <a:t>konvenční</a:t>
            </a:r>
            <a:r>
              <a:rPr lang="en-US" dirty="0"/>
              <a:t> ropy</a:t>
            </a:r>
            <a:r>
              <a:rPr lang="cs-CZ" dirty="0"/>
              <a:t>; nebo dokonce na 1 l etanolu z obilí se spotřebuje 1 l ropy)</a:t>
            </a:r>
          </a:p>
          <a:p>
            <a:pPr>
              <a:buNone/>
            </a:pPr>
            <a:endParaRPr lang="cs-CZ" dirty="0"/>
          </a:p>
        </p:txBody>
      </p:sp>
    </p:spTree>
    <p:extLst>
      <p:ext uri="{BB962C8B-B14F-4D97-AF65-F5344CB8AC3E}">
        <p14:creationId xmlns:p14="http://schemas.microsoft.com/office/powerpoint/2010/main" val="3222178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260648"/>
            <a:ext cx="7704138" cy="863600"/>
          </a:xfrm>
        </p:spPr>
        <p:txBody>
          <a:bodyPr/>
          <a:lstStyle/>
          <a:p>
            <a:r>
              <a:rPr lang="cs-CZ" sz="3200" b="1" dirty="0"/>
              <a:t>Biopaliva první a druhé generace</a:t>
            </a:r>
            <a:endParaRPr lang="cs-CZ" dirty="0"/>
          </a:p>
        </p:txBody>
      </p:sp>
      <p:sp>
        <p:nvSpPr>
          <p:cNvPr id="3" name="Zástupný symbol pro obsah 2"/>
          <p:cNvSpPr>
            <a:spLocks noGrp="1"/>
          </p:cNvSpPr>
          <p:nvPr>
            <p:ph idx="1"/>
          </p:nvPr>
        </p:nvSpPr>
        <p:spPr>
          <a:xfrm>
            <a:off x="539750" y="1412776"/>
            <a:ext cx="7920682" cy="2016224"/>
          </a:xfrm>
        </p:spPr>
        <p:txBody>
          <a:bodyPr/>
          <a:lstStyle/>
          <a:p>
            <a:pPr marL="0" indent="0"/>
            <a:r>
              <a:rPr lang="cs-CZ" dirty="0"/>
              <a:t>Z jednoho hektaru řepky se získá 41 GJ energie, pokud by se ovšem ten hektar osel nějakou energetickou plodinou, která by se dala spálit v bioelektrárně, dalo by se získat až 167 GJ.   (Zahradník, 2018)</a:t>
            </a:r>
          </a:p>
          <a:p>
            <a:pPr marL="0" indent="0"/>
            <a:endParaRPr lang="cs-CZ" dirty="0"/>
          </a:p>
        </p:txBody>
      </p:sp>
      <p:sp>
        <p:nvSpPr>
          <p:cNvPr id="4" name="Obdélník 3"/>
          <p:cNvSpPr/>
          <p:nvPr/>
        </p:nvSpPr>
        <p:spPr>
          <a:xfrm>
            <a:off x="539552" y="4149080"/>
            <a:ext cx="7992888" cy="1477328"/>
          </a:xfrm>
          <a:prstGeom prst="rect">
            <a:avLst/>
          </a:prstGeom>
        </p:spPr>
        <p:txBody>
          <a:bodyPr wrap="square">
            <a:spAutoFit/>
          </a:bodyPr>
          <a:lstStyle/>
          <a:p>
            <a:pPr marL="0" indent="0">
              <a:buNone/>
            </a:pPr>
            <a:r>
              <a:rPr lang="cs-CZ" dirty="0"/>
              <a:t>Původní závazek členských zemí EU dosáhnout do roku 2020 desetiprocentního podílu biopaliv na trhu pohonných hmot byl již před několika lety redukován na sedm procent (10 procent tedy již není povinných, jak se mylně domnívají některá média), tím ale redukce neskončila. Koncem minulého roku navrhla Evropská komise snížení podílu biopaliv na 3,8 procenta do roku 2030. . </a:t>
            </a:r>
          </a:p>
        </p:txBody>
      </p:sp>
      <p:pic>
        <p:nvPicPr>
          <p:cNvPr id="2050" name="Picture 2" descr="Související obráze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31" r="24831" b="5518"/>
          <a:stretch/>
        </p:blipFill>
        <p:spPr bwMode="auto">
          <a:xfrm>
            <a:off x="8160669" y="4887744"/>
            <a:ext cx="743542" cy="1371088"/>
          </a:xfrm>
          <a:prstGeom prst="rect">
            <a:avLst/>
          </a:prstGeom>
          <a:noFill/>
          <a:extLst>
            <a:ext uri="{909E8E84-426E-40DD-AFC4-6F175D3DCCD1}">
              <a14:hiddenFill xmlns:a14="http://schemas.microsoft.com/office/drawing/2010/main">
                <a:solidFill>
                  <a:srgbClr val="FFFFFF"/>
                </a:solidFill>
              </a14:hiddenFill>
            </a:ext>
          </a:extLst>
        </p:spPr>
      </p:pic>
      <p:pic>
        <p:nvPicPr>
          <p:cNvPr id="6" name="Zástupný symbol pro obsah 3">
            <a:extLst>
              <a:ext uri="{FF2B5EF4-FFF2-40B4-BE49-F238E27FC236}">
                <a16:creationId xmlns:a16="http://schemas.microsoft.com/office/drawing/2014/main" id="{E80D70DA-6E7C-412E-A5F8-9A455704B2DA}"/>
              </a:ext>
            </a:extLst>
          </p:cNvPr>
          <p:cNvPicPr>
            <a:picLocks noChangeAspect="1"/>
          </p:cNvPicPr>
          <p:nvPr/>
        </p:nvPicPr>
        <p:blipFill rotWithShape="1">
          <a:blip r:embed="rId3"/>
          <a:srcRect t="5589" r="47938"/>
          <a:stretch/>
        </p:blipFill>
        <p:spPr bwMode="auto">
          <a:xfrm>
            <a:off x="5681320" y="3330865"/>
            <a:ext cx="3222891" cy="3527135"/>
          </a:xfrm>
          <a:prstGeom prst="rect">
            <a:avLst/>
          </a:prstGeom>
          <a:solidFill>
            <a:srgbClr val="D4E2DA"/>
          </a:solidFill>
          <a:ln w="22225">
            <a:solidFill>
              <a:srgbClr val="99B9A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32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0F9E40-5320-411C-8C42-79C66FBE19ED}"/>
              </a:ext>
            </a:extLst>
          </p:cNvPr>
          <p:cNvSpPr>
            <a:spLocks noGrp="1"/>
          </p:cNvSpPr>
          <p:nvPr>
            <p:ph type="title"/>
          </p:nvPr>
        </p:nvSpPr>
        <p:spPr/>
        <p:txBody>
          <a:bodyPr/>
          <a:lstStyle/>
          <a:p>
            <a:r>
              <a:rPr lang="cs-CZ" dirty="0"/>
              <a:t>Energetická výzva tohoto století</a:t>
            </a:r>
          </a:p>
        </p:txBody>
      </p:sp>
      <p:sp>
        <p:nvSpPr>
          <p:cNvPr id="3" name="Zástupný symbol pro obsah 2">
            <a:extLst>
              <a:ext uri="{FF2B5EF4-FFF2-40B4-BE49-F238E27FC236}">
                <a16:creationId xmlns:a16="http://schemas.microsoft.com/office/drawing/2014/main" id="{6D9B1833-77E8-421E-A470-E8A844BE4575}"/>
              </a:ext>
            </a:extLst>
          </p:cNvPr>
          <p:cNvSpPr>
            <a:spLocks noGrp="1"/>
          </p:cNvSpPr>
          <p:nvPr>
            <p:ph idx="1"/>
          </p:nvPr>
        </p:nvSpPr>
        <p:spPr>
          <a:xfrm>
            <a:off x="683568" y="1773237"/>
            <a:ext cx="7561907" cy="4679949"/>
          </a:xfrm>
        </p:spPr>
        <p:txBody>
          <a:bodyPr/>
          <a:lstStyle/>
          <a:p>
            <a:pPr marL="0" indent="0"/>
            <a:r>
              <a:rPr lang="cs-CZ" dirty="0"/>
              <a:t>10 mld. osob globální populace v polovině století: </a:t>
            </a:r>
          </a:p>
          <a:p>
            <a:pPr marL="0" indent="0"/>
            <a:endParaRPr lang="cs-CZ" dirty="0"/>
          </a:p>
          <a:p>
            <a:pPr marL="457200" indent="-457200">
              <a:buFont typeface="+mj-lt"/>
              <a:buAutoNum type="arabicPeriod"/>
            </a:pPr>
            <a:r>
              <a:rPr lang="cs-CZ" dirty="0"/>
              <a:t>Nedostatečné EROI nových i starých energetických zdrojů</a:t>
            </a:r>
          </a:p>
          <a:p>
            <a:pPr marL="457200" indent="-457200">
              <a:buFont typeface="+mj-lt"/>
              <a:buAutoNum type="arabicPeriod"/>
            </a:pPr>
            <a:r>
              <a:rPr lang="cs-CZ" dirty="0"/>
              <a:t>Nedostatečné množství (absolutní) </a:t>
            </a:r>
            <a:r>
              <a:rPr lang="cs-CZ" dirty="0" err="1"/>
              <a:t>exergie</a:t>
            </a:r>
            <a:r>
              <a:rPr lang="cs-CZ" dirty="0"/>
              <a:t> </a:t>
            </a:r>
          </a:p>
          <a:p>
            <a:pPr marL="457200" indent="-457200">
              <a:buFont typeface="+mj-lt"/>
              <a:buAutoNum type="arabicPeriod"/>
            </a:pPr>
            <a:endParaRPr lang="cs-CZ" dirty="0"/>
          </a:p>
          <a:p>
            <a:pPr marL="0" indent="0"/>
            <a:r>
              <a:rPr lang="cs-CZ" dirty="0"/>
              <a:t>Důsledek: pokles celkového EROI (mix všech zdrojů) pod hranici společenské přijatelnosti – pod tzv. </a:t>
            </a:r>
            <a:r>
              <a:rPr lang="cs-CZ" b="1" dirty="0"/>
              <a:t>energetický útes </a:t>
            </a:r>
            <a:r>
              <a:rPr lang="cs-CZ" dirty="0"/>
              <a:t>(Murphy, </a:t>
            </a:r>
            <a:r>
              <a:rPr lang="cs-CZ" dirty="0" err="1"/>
              <a:t>Hall</a:t>
            </a:r>
            <a:r>
              <a:rPr lang="cs-CZ" dirty="0"/>
              <a:t>, 2008)</a:t>
            </a:r>
          </a:p>
        </p:txBody>
      </p:sp>
    </p:spTree>
    <p:extLst>
      <p:ext uri="{BB962C8B-B14F-4D97-AF65-F5344CB8AC3E}">
        <p14:creationId xmlns:p14="http://schemas.microsoft.com/office/powerpoint/2010/main" val="3154727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Efekt odrazu (týká se </a:t>
            </a:r>
            <a:r>
              <a:rPr lang="cs-CZ" dirty="0" err="1"/>
              <a:t>energ</a:t>
            </a:r>
            <a:r>
              <a:rPr lang="cs-CZ" dirty="0"/>
              <a:t>. účinnosti) </a:t>
            </a:r>
          </a:p>
        </p:txBody>
      </p:sp>
      <p:sp>
        <p:nvSpPr>
          <p:cNvPr id="3" name="Zástupný symbol pro obsah 2"/>
          <p:cNvSpPr>
            <a:spLocks noGrp="1"/>
          </p:cNvSpPr>
          <p:nvPr>
            <p:ph idx="1"/>
          </p:nvPr>
        </p:nvSpPr>
        <p:spPr>
          <a:xfrm>
            <a:off x="539552" y="1340768"/>
            <a:ext cx="7992888" cy="5328592"/>
          </a:xfrm>
        </p:spPr>
        <p:txBody>
          <a:bodyPr/>
          <a:lstStyle/>
          <a:p>
            <a:pPr marL="0" indent="0"/>
            <a:r>
              <a:rPr lang="cs-CZ" sz="2000" dirty="0"/>
              <a:t>Hypotéza: </a:t>
            </a:r>
            <a:r>
              <a:rPr lang="cs-CZ" sz="2000" u="sng" dirty="0"/>
              <a:t>efektivní využití energie šetří zdroje </a:t>
            </a:r>
            <a:r>
              <a:rPr lang="cs-CZ" sz="2000" dirty="0"/>
              <a:t>a snižuje environmentální zátěž</a:t>
            </a:r>
          </a:p>
          <a:p>
            <a:pPr marL="0" indent="0"/>
            <a:r>
              <a:rPr lang="cs-CZ" sz="2000" dirty="0"/>
              <a:t>Tato efektivita ale souvisí s </a:t>
            </a:r>
            <a:r>
              <a:rPr lang="cs-CZ" sz="2000" u="sng" dirty="0"/>
              <a:t>racionalitou spotřeby</a:t>
            </a:r>
            <a:r>
              <a:rPr lang="cs-CZ" sz="2000" dirty="0"/>
              <a:t>, tj. úspor</a:t>
            </a:r>
          </a:p>
          <a:p>
            <a:pPr marL="0" indent="0"/>
            <a:r>
              <a:rPr lang="cs-CZ" sz="2000" dirty="0"/>
              <a:t>Realita: zvyšování </a:t>
            </a:r>
            <a:r>
              <a:rPr lang="cs-CZ" sz="2000" dirty="0" err="1"/>
              <a:t>energ</a:t>
            </a:r>
            <a:r>
              <a:rPr lang="cs-CZ" sz="2000" dirty="0"/>
              <a:t>. efektivity (účinnosti) překvapivě přináší menší úspory, než vyplývá z ex-ante bilance</a:t>
            </a:r>
          </a:p>
          <a:p>
            <a:pPr marL="0" indent="0"/>
            <a:endParaRPr lang="cs-CZ" sz="2000" dirty="0"/>
          </a:p>
          <a:p>
            <a:pPr marL="0" indent="0"/>
            <a:r>
              <a:rPr lang="cs-CZ" sz="2000" dirty="0" err="1"/>
              <a:t>Jevons</a:t>
            </a:r>
            <a:r>
              <a:rPr lang="cs-CZ" sz="2000" dirty="0"/>
              <a:t>, 1866: </a:t>
            </a:r>
            <a:r>
              <a:rPr lang="cs-CZ" sz="2000" dirty="0" err="1"/>
              <a:t>prakticke</a:t>
            </a:r>
            <a:r>
              <a:rPr lang="cs-CZ" sz="2000" dirty="0"/>
              <a:t> </a:t>
            </a:r>
            <a:r>
              <a:rPr lang="cs-CZ" sz="2000" dirty="0" err="1"/>
              <a:t>rozšiřeni</a:t>
            </a:r>
            <a:r>
              <a:rPr lang="cs-CZ" sz="2000" dirty="0"/>
              <a:t> energeticky </a:t>
            </a:r>
            <a:r>
              <a:rPr lang="cs-CZ" sz="2000" dirty="0" err="1"/>
              <a:t>učinnějšiho</a:t>
            </a:r>
            <a:r>
              <a:rPr lang="cs-CZ" sz="2000" dirty="0"/>
              <a:t> Wattova </a:t>
            </a:r>
            <a:r>
              <a:rPr lang="cs-CZ" sz="2000" dirty="0" err="1"/>
              <a:t>parniho</a:t>
            </a:r>
            <a:r>
              <a:rPr lang="cs-CZ" sz="2000" dirty="0"/>
              <a:t> stroje paradoxně vedlo k </a:t>
            </a:r>
            <a:r>
              <a:rPr lang="cs-CZ" sz="2000" dirty="0" err="1"/>
              <a:t>narůstu</a:t>
            </a:r>
            <a:r>
              <a:rPr lang="cs-CZ" sz="2000" dirty="0"/>
              <a:t> spotřeby uhlí ! Nová technologie realizovala jen polovinu předpokládaných úspor – vysoký </a:t>
            </a:r>
            <a:r>
              <a:rPr lang="cs-CZ" sz="2000" dirty="0" err="1"/>
              <a:t>rebound</a:t>
            </a:r>
            <a:r>
              <a:rPr lang="cs-CZ" sz="2000" dirty="0"/>
              <a:t> </a:t>
            </a:r>
            <a:r>
              <a:rPr lang="cs-CZ" sz="2000" dirty="0" err="1"/>
              <a:t>effect</a:t>
            </a:r>
            <a:r>
              <a:rPr lang="cs-CZ" sz="2000" dirty="0"/>
              <a:t> až 50 % </a:t>
            </a:r>
          </a:p>
          <a:p>
            <a:pPr>
              <a:buNone/>
            </a:pPr>
            <a:r>
              <a:rPr lang="cs-CZ" sz="2000" dirty="0"/>
              <a:t>              </a:t>
            </a:r>
          </a:p>
          <a:p>
            <a:pPr marL="0" indent="0"/>
            <a:r>
              <a:rPr lang="cs-CZ" sz="2000" b="1" dirty="0"/>
              <a:t>          Efekt odrazu </a:t>
            </a:r>
            <a:r>
              <a:rPr lang="cs-CZ" sz="2000" dirty="0"/>
              <a:t>(</a:t>
            </a:r>
            <a:r>
              <a:rPr lang="cs-CZ" sz="2000" dirty="0" err="1"/>
              <a:t>rebound</a:t>
            </a:r>
            <a:r>
              <a:rPr lang="cs-CZ" sz="2000" dirty="0"/>
              <a:t> </a:t>
            </a:r>
            <a:r>
              <a:rPr lang="cs-CZ" sz="2000" dirty="0" err="1"/>
              <a:t>effect</a:t>
            </a:r>
            <a:r>
              <a:rPr lang="cs-CZ" sz="2000" dirty="0"/>
              <a:t> - RE, </a:t>
            </a:r>
            <a:r>
              <a:rPr lang="cs-CZ" sz="2000" dirty="0" err="1"/>
              <a:t>Jevonsův</a:t>
            </a:r>
            <a:r>
              <a:rPr lang="cs-CZ" sz="2000" dirty="0"/>
              <a:t> paradox, </a:t>
            </a:r>
            <a:r>
              <a:rPr lang="cs-CZ" sz="2000" dirty="0" err="1"/>
              <a:t>Khazzoom-Brooksův</a:t>
            </a:r>
            <a:r>
              <a:rPr lang="cs-CZ" sz="2000" dirty="0"/>
              <a:t> postulát) </a:t>
            </a:r>
          </a:p>
          <a:p>
            <a:pPr marL="533400" indent="-533400"/>
            <a:r>
              <a:rPr lang="cs-CZ" sz="2000" dirty="0"/>
              <a:t>         jedná o </a:t>
            </a:r>
            <a:r>
              <a:rPr lang="cs-CZ" sz="2000" b="1" dirty="0"/>
              <a:t>jev, kdy díky zvýšení energetické efektivity dochází      paradoxně k další spotřebě energie</a:t>
            </a:r>
            <a:r>
              <a:rPr lang="cs-CZ" sz="2000" dirty="0"/>
              <a:t>.</a:t>
            </a:r>
          </a:p>
        </p:txBody>
      </p:sp>
      <p:sp>
        <p:nvSpPr>
          <p:cNvPr id="4" name="Šipka doprava 3"/>
          <p:cNvSpPr/>
          <p:nvPr/>
        </p:nvSpPr>
        <p:spPr bwMode="auto">
          <a:xfrm>
            <a:off x="683568" y="5229200"/>
            <a:ext cx="504056" cy="216024"/>
          </a:xfrm>
          <a:prstGeom prst="rightArrow">
            <a:avLst/>
          </a:prstGeom>
          <a:solidFill>
            <a:schemeClr val="accent5">
              <a:lumMod val="75000"/>
            </a:schemeClr>
          </a:solidFill>
          <a:ln w="19050" cap="flat" cmpd="sng" algn="ctr">
            <a:solidFill>
              <a:srgbClr val="99B9A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s-CZ" sz="1800" b="0" i="0" u="none" strike="noStrike" cap="none" normalizeH="0" baseline="0">
              <a:ln>
                <a:noFill/>
              </a:ln>
              <a:solidFill>
                <a:schemeClr val="tx1"/>
              </a:solidFill>
              <a:effectLst/>
              <a:latin typeface="Franklin Gothic Book" panose="020B0503020102020204" pitchFamily="34" charset="0"/>
            </a:endParaRPr>
          </a:p>
        </p:txBody>
      </p:sp>
    </p:spTree>
    <p:extLst>
      <p:ext uri="{BB962C8B-B14F-4D97-AF65-F5344CB8AC3E}">
        <p14:creationId xmlns:p14="http://schemas.microsoft.com/office/powerpoint/2010/main" val="101637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Milníky využívání energie – 18. a 19. stol. </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41" t="20391" r="27484" b="27982"/>
          <a:stretch/>
        </p:blipFill>
        <p:spPr bwMode="auto">
          <a:xfrm>
            <a:off x="382939" y="2780928"/>
            <a:ext cx="8121299" cy="376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55157" y="1484784"/>
            <a:ext cx="7776864" cy="1200329"/>
          </a:xfrm>
          <a:prstGeom prst="rect">
            <a:avLst/>
          </a:prstGeom>
          <a:noFill/>
        </p:spPr>
        <p:txBody>
          <a:bodyPr wrap="square" rtlCol="0">
            <a:spAutoFit/>
          </a:bodyPr>
          <a:lstStyle/>
          <a:p>
            <a:pPr>
              <a:buNone/>
            </a:pPr>
            <a:r>
              <a:rPr lang="cs-CZ" dirty="0"/>
              <a:t>1765 – Parní stroj.  James Watt významně zdokonalil existující vynález. V 19. stol. se parní stroj stal nejvýznamnějším zdrojem mech. energie jak v průmyslu, tak v dopravě. Proto se tomuto století také říká století páry (ale nízká účinnost JEN cca 15 %)</a:t>
            </a:r>
          </a:p>
        </p:txBody>
      </p:sp>
      <p:pic>
        <p:nvPicPr>
          <p:cNvPr id="5" name="Zástupný symbol pro obsah 3">
            <a:extLst>
              <a:ext uri="{FF2B5EF4-FFF2-40B4-BE49-F238E27FC236}">
                <a16:creationId xmlns:a16="http://schemas.microsoft.com/office/drawing/2014/main" id="{098B827B-D423-4358-8B2C-D0422758CA3E}"/>
              </a:ext>
            </a:extLst>
          </p:cNvPr>
          <p:cNvPicPr>
            <a:picLocks noChangeAspect="1"/>
          </p:cNvPicPr>
          <p:nvPr/>
        </p:nvPicPr>
        <p:blipFill>
          <a:blip r:embed="rId3"/>
          <a:stretch>
            <a:fillRect/>
          </a:stretch>
        </p:blipFill>
        <p:spPr bwMode="auto">
          <a:xfrm>
            <a:off x="8021184" y="92197"/>
            <a:ext cx="966107" cy="1392587"/>
          </a:xfrm>
          <a:prstGeom prst="rect">
            <a:avLst/>
          </a:prstGeom>
          <a:solidFill>
            <a:srgbClr val="D4E2DA"/>
          </a:solidFill>
          <a:ln w="22225">
            <a:solidFill>
              <a:srgbClr val="99B9A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160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Efekt odrazu (týká se </a:t>
            </a:r>
            <a:r>
              <a:rPr lang="cs-CZ" dirty="0" err="1"/>
              <a:t>energ</a:t>
            </a:r>
            <a:r>
              <a:rPr lang="cs-CZ" dirty="0"/>
              <a:t>. účinnosti) </a:t>
            </a:r>
          </a:p>
        </p:txBody>
      </p:sp>
      <p:sp>
        <p:nvSpPr>
          <p:cNvPr id="3" name="Zástupný symbol pro obsah 2"/>
          <p:cNvSpPr>
            <a:spLocks noGrp="1"/>
          </p:cNvSpPr>
          <p:nvPr>
            <p:ph idx="1"/>
          </p:nvPr>
        </p:nvSpPr>
        <p:spPr>
          <a:xfrm>
            <a:off x="539552" y="1340768"/>
            <a:ext cx="7992888" cy="4752528"/>
          </a:xfrm>
        </p:spPr>
        <p:txBody>
          <a:bodyPr/>
          <a:lstStyle/>
          <a:p>
            <a:pPr marL="0" indent="0"/>
            <a:endParaRPr lang="cs-CZ" sz="2000" b="1" dirty="0"/>
          </a:p>
          <a:p>
            <a:pPr marL="0" indent="0"/>
            <a:r>
              <a:rPr lang="cs-CZ" sz="2000" b="1" dirty="0"/>
              <a:t>Efekt odrazu </a:t>
            </a:r>
            <a:r>
              <a:rPr lang="cs-CZ" sz="2000" dirty="0"/>
              <a:t>(</a:t>
            </a:r>
            <a:r>
              <a:rPr lang="cs-CZ" sz="2000" dirty="0" err="1"/>
              <a:t>rebound</a:t>
            </a:r>
            <a:r>
              <a:rPr lang="cs-CZ" sz="2000" dirty="0"/>
              <a:t> </a:t>
            </a:r>
            <a:r>
              <a:rPr lang="cs-CZ" sz="2000" dirty="0" err="1"/>
              <a:t>effect</a:t>
            </a:r>
            <a:r>
              <a:rPr lang="cs-CZ" sz="2000" dirty="0"/>
              <a:t>, </a:t>
            </a:r>
            <a:r>
              <a:rPr lang="cs-CZ" sz="2000" dirty="0" err="1"/>
              <a:t>Jevonsův</a:t>
            </a:r>
            <a:r>
              <a:rPr lang="cs-CZ" sz="2000" dirty="0"/>
              <a:t> paradox): </a:t>
            </a:r>
          </a:p>
          <a:p>
            <a:pPr>
              <a:buFont typeface="Arial" panose="020B0604020202020204" pitchFamily="34" charset="0"/>
              <a:buChar char="•"/>
            </a:pPr>
            <a:r>
              <a:rPr lang="cs-CZ" sz="2000" dirty="0"/>
              <a:t>označení odezvy na provedenou akci (nejčastěji k označení odezvy, která vyvolá činnosti vedoucí k negaci předpokládaného výsledku akce).</a:t>
            </a:r>
          </a:p>
          <a:p>
            <a:pPr>
              <a:buFont typeface="Arial" panose="020B0604020202020204" pitchFamily="34" charset="0"/>
              <a:buChar char="•"/>
            </a:pPr>
            <a:r>
              <a:rPr lang="cs-CZ" sz="2000" b="1" dirty="0"/>
              <a:t>Přímý efekt odrazu </a:t>
            </a:r>
            <a:r>
              <a:rPr lang="cs-CZ" sz="2000" dirty="0"/>
              <a:t>– zvýšení efektivnosti umožnuje zvýšit komfort při stejných nákladech (zateplení domu – topení v celém domě; vyšší teplota)</a:t>
            </a:r>
          </a:p>
          <a:p>
            <a:pPr>
              <a:buFont typeface="Arial" panose="020B0604020202020204" pitchFamily="34" charset="0"/>
              <a:buChar char="•"/>
            </a:pPr>
            <a:r>
              <a:rPr lang="cs-CZ" sz="2000" b="1" dirty="0"/>
              <a:t>Nepřímý efekt odrazu</a:t>
            </a:r>
            <a:r>
              <a:rPr lang="cs-CZ" sz="2000" dirty="0"/>
              <a:t> – realokace úspor z efektivnějšího využívání energie (za úspory na dovolenou)</a:t>
            </a:r>
          </a:p>
          <a:p>
            <a:pPr>
              <a:buFont typeface="Arial" panose="020B0604020202020204" pitchFamily="34" charset="0"/>
              <a:buChar char="•"/>
            </a:pPr>
            <a:r>
              <a:rPr lang="cs-CZ" sz="2000" b="1" dirty="0"/>
              <a:t>Celoekonomický </a:t>
            </a:r>
            <a:r>
              <a:rPr lang="cs-CZ" sz="2000" b="1" dirty="0" err="1"/>
              <a:t>rebound</a:t>
            </a:r>
            <a:r>
              <a:rPr lang="cs-CZ" sz="2000" b="1" dirty="0"/>
              <a:t> efekt (</a:t>
            </a:r>
            <a:r>
              <a:rPr lang="cs-CZ" sz="2000" dirty="0" err="1"/>
              <a:t>Khazzoom-Brooksův</a:t>
            </a:r>
            <a:r>
              <a:rPr lang="cs-CZ" sz="2000" dirty="0"/>
              <a:t> postulát) – za stálých cen energie vedou nové </a:t>
            </a:r>
            <a:r>
              <a:rPr lang="cs-CZ" sz="2000" dirty="0" err="1"/>
              <a:t>energ</a:t>
            </a:r>
            <a:r>
              <a:rPr lang="cs-CZ" sz="2000" dirty="0"/>
              <a:t>. účinné technologie vždy k růstu spotřeby energie ve společnosti/ekonomice. Výsledkem je růst životní úrovně, nikoliv úspory energie.</a:t>
            </a:r>
          </a:p>
        </p:txBody>
      </p:sp>
    </p:spTree>
    <p:extLst>
      <p:ext uri="{BB962C8B-B14F-4D97-AF65-F5344CB8AC3E}">
        <p14:creationId xmlns:p14="http://schemas.microsoft.com/office/powerpoint/2010/main" val="968277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44624"/>
            <a:ext cx="7704138" cy="863600"/>
          </a:xfrm>
        </p:spPr>
        <p:txBody>
          <a:bodyPr/>
          <a:lstStyle/>
          <a:p>
            <a:r>
              <a:rPr lang="cs-CZ" dirty="0"/>
              <a:t>Rozsah efektu odrazu  </a:t>
            </a:r>
          </a:p>
        </p:txBody>
      </p:sp>
      <p:pic>
        <p:nvPicPr>
          <p:cNvPr id="4" name="Zástupný symbol pro obsah 3"/>
          <p:cNvPicPr>
            <a:picLocks noGrp="1" noChangeAspect="1"/>
          </p:cNvPicPr>
          <p:nvPr>
            <p:ph idx="1"/>
          </p:nvPr>
        </p:nvPicPr>
        <p:blipFill>
          <a:blip r:embed="rId3"/>
          <a:stretch>
            <a:fillRect/>
          </a:stretch>
        </p:blipFill>
        <p:spPr>
          <a:xfrm>
            <a:off x="574945" y="893978"/>
            <a:ext cx="7129462" cy="3452131"/>
          </a:xfrm>
          <a:prstGeom prst="rect">
            <a:avLst/>
          </a:prstGeom>
        </p:spPr>
      </p:pic>
      <p:sp>
        <p:nvSpPr>
          <p:cNvPr id="5" name="TextovéPole 4"/>
          <p:cNvSpPr txBox="1"/>
          <p:nvPr/>
        </p:nvSpPr>
        <p:spPr>
          <a:xfrm>
            <a:off x="113522" y="4365104"/>
            <a:ext cx="8916956" cy="2308324"/>
          </a:xfrm>
          <a:prstGeom prst="rect">
            <a:avLst/>
          </a:prstGeom>
          <a:noFill/>
        </p:spPr>
        <p:txBody>
          <a:bodyPr wrap="square" rtlCol="0">
            <a:spAutoFit/>
          </a:bodyPr>
          <a:lstStyle/>
          <a:p>
            <a:pPr>
              <a:buNone/>
            </a:pPr>
            <a:r>
              <a:rPr lang="cs-CZ" sz="2000" b="1" dirty="0"/>
              <a:t>Efekt odrazu  - </a:t>
            </a:r>
            <a:r>
              <a:rPr lang="cs-CZ" sz="2000" dirty="0"/>
              <a:t>obecně vyjádřen jako poměr ztraceného (nevyužitého) přínosu ve srovnání s očekávaným přínosem při udržení konstantní spotřeby. Vyjadřuje se tedy jako procento předpokládané úspory, resp. velikost nerealizované možné úspory (např. v %). Př.: pokud dojde ke </a:t>
            </a:r>
            <a:r>
              <a:rPr lang="cs-CZ" sz="2000" dirty="0" err="1"/>
              <a:t>zvyšeni</a:t>
            </a:r>
            <a:r>
              <a:rPr lang="cs-CZ" sz="2000" dirty="0"/>
              <a:t> </a:t>
            </a:r>
            <a:r>
              <a:rPr lang="cs-CZ" sz="2000" dirty="0" err="1"/>
              <a:t>učinnosti</a:t>
            </a:r>
            <a:r>
              <a:rPr lang="cs-CZ" sz="2000" dirty="0"/>
              <a:t> </a:t>
            </a:r>
            <a:r>
              <a:rPr lang="cs-CZ" sz="2000" dirty="0" err="1"/>
              <a:t>spalovaciho</a:t>
            </a:r>
            <a:r>
              <a:rPr lang="cs-CZ" sz="2000" dirty="0"/>
              <a:t> motoru o 5 %, a to povede ke </a:t>
            </a:r>
            <a:r>
              <a:rPr lang="cs-CZ" sz="2000" dirty="0" err="1"/>
              <a:t>sniženi</a:t>
            </a:r>
            <a:r>
              <a:rPr lang="cs-CZ" sz="2000" dirty="0"/>
              <a:t> spotřeby paliva pouze o 3 %, pak je RE  2/5 tj. 40 %. Čím nižší EORI, tím lépe. </a:t>
            </a:r>
          </a:p>
          <a:p>
            <a:pPr>
              <a:buNone/>
            </a:pPr>
            <a:endParaRPr lang="cs-CZ" sz="2000" dirty="0"/>
          </a:p>
        </p:txBody>
      </p:sp>
    </p:spTree>
    <p:extLst>
      <p:ext uri="{BB962C8B-B14F-4D97-AF65-F5344CB8AC3E}">
        <p14:creationId xmlns:p14="http://schemas.microsoft.com/office/powerpoint/2010/main" val="3757603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75A68-D085-44E3-A329-F1AF44EE79A9}"/>
              </a:ext>
            </a:extLst>
          </p:cNvPr>
          <p:cNvSpPr>
            <a:spLocks noGrp="1"/>
          </p:cNvSpPr>
          <p:nvPr>
            <p:ph type="title"/>
          </p:nvPr>
        </p:nvSpPr>
        <p:spPr/>
        <p:txBody>
          <a:bodyPr/>
          <a:lstStyle/>
          <a:p>
            <a:r>
              <a:rPr lang="cs-CZ" dirty="0"/>
              <a:t>Příklad RE</a:t>
            </a:r>
          </a:p>
        </p:txBody>
      </p:sp>
      <p:sp>
        <p:nvSpPr>
          <p:cNvPr id="3" name="Zástupný symbol pro obsah 2">
            <a:extLst>
              <a:ext uri="{FF2B5EF4-FFF2-40B4-BE49-F238E27FC236}">
                <a16:creationId xmlns:a16="http://schemas.microsoft.com/office/drawing/2014/main" id="{05E9C897-5E9C-4F12-9B4B-C6DAF2D7F4B4}"/>
              </a:ext>
            </a:extLst>
          </p:cNvPr>
          <p:cNvSpPr>
            <a:spLocks noGrp="1"/>
          </p:cNvSpPr>
          <p:nvPr>
            <p:ph idx="1"/>
          </p:nvPr>
        </p:nvSpPr>
        <p:spPr>
          <a:xfrm>
            <a:off x="467742" y="1412776"/>
            <a:ext cx="8208515" cy="5184576"/>
          </a:xfrm>
        </p:spPr>
        <p:txBody>
          <a:bodyPr/>
          <a:lstStyle/>
          <a:p>
            <a:r>
              <a:rPr lang="cs-CZ" dirty="0"/>
              <a:t>Spotřeba energie – 100 KWh/rok</a:t>
            </a:r>
          </a:p>
          <a:p>
            <a:r>
              <a:rPr lang="cs-CZ" dirty="0"/>
              <a:t>Očekávaná spotřeba – 20 KWh/rok (očekávaná úspora 80 KWh, tj. 80 %)</a:t>
            </a:r>
          </a:p>
          <a:p>
            <a:r>
              <a:rPr lang="cs-CZ" dirty="0"/>
              <a:t>Skutečná spotřeba s </a:t>
            </a:r>
            <a:r>
              <a:rPr lang="cs-CZ" dirty="0" err="1"/>
              <a:t>uspornými</a:t>
            </a:r>
            <a:r>
              <a:rPr lang="cs-CZ" dirty="0"/>
              <a:t> opatřeními – 50 KWh/rok (50 %)</a:t>
            </a:r>
          </a:p>
          <a:p>
            <a:r>
              <a:rPr lang="cs-CZ" dirty="0"/>
              <a:t>Realizovaná úspora – 50 KWh, tj. 50 % spotřeby (a 62 % očekávané úspory)</a:t>
            </a:r>
          </a:p>
          <a:p>
            <a:endParaRPr lang="cs-CZ" dirty="0"/>
          </a:p>
          <a:p>
            <a:endParaRPr lang="cs-CZ" dirty="0"/>
          </a:p>
          <a:p>
            <a:r>
              <a:rPr lang="cs-CZ" b="1" dirty="0"/>
              <a:t>RE? ( = velikost nerealizované možné úspory) : </a:t>
            </a:r>
          </a:p>
          <a:p>
            <a:r>
              <a:rPr lang="cs-CZ" b="1" dirty="0"/>
              <a:t>            RE: 30 KWh / 80 KWh  = 0,38 (38 %) </a:t>
            </a:r>
          </a:p>
          <a:p>
            <a:r>
              <a:rPr lang="cs-CZ" dirty="0"/>
              <a:t> </a:t>
            </a:r>
          </a:p>
        </p:txBody>
      </p:sp>
    </p:spTree>
    <p:extLst>
      <p:ext uri="{BB962C8B-B14F-4D97-AF65-F5344CB8AC3E}">
        <p14:creationId xmlns:p14="http://schemas.microsoft.com/office/powerpoint/2010/main" val="1110052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446C19-44A1-4BEC-8548-111B98CF2983}"/>
              </a:ext>
            </a:extLst>
          </p:cNvPr>
          <p:cNvSpPr>
            <a:spLocks noGrp="1"/>
          </p:cNvSpPr>
          <p:nvPr>
            <p:ph type="title"/>
          </p:nvPr>
        </p:nvSpPr>
        <p:spPr>
          <a:xfrm>
            <a:off x="637793" y="0"/>
            <a:ext cx="7704138" cy="863600"/>
          </a:xfrm>
        </p:spPr>
        <p:txBody>
          <a:bodyPr/>
          <a:lstStyle/>
          <a:p>
            <a:r>
              <a:rPr lang="cs-CZ" altLang="cs-CZ" sz="3200" b="1" dirty="0">
                <a:solidFill>
                  <a:schemeClr val="tx1"/>
                </a:solidFill>
                <a:latin typeface="Arial" panose="020B0604020202020204" pitchFamily="34" charset="0"/>
              </a:rPr>
              <a:t>Typy </a:t>
            </a:r>
            <a:r>
              <a:rPr lang="cs-CZ" altLang="cs-CZ" sz="3200" b="1" dirty="0" err="1">
                <a:solidFill>
                  <a:schemeClr val="tx1"/>
                </a:solidFill>
                <a:latin typeface="Arial" panose="020B0604020202020204" pitchFamily="34" charset="0"/>
              </a:rPr>
              <a:t>rebound</a:t>
            </a:r>
            <a:r>
              <a:rPr lang="cs-CZ" altLang="cs-CZ" sz="3200" b="1" dirty="0">
                <a:solidFill>
                  <a:schemeClr val="tx1"/>
                </a:solidFill>
                <a:latin typeface="Arial" panose="020B0604020202020204" pitchFamily="34" charset="0"/>
              </a:rPr>
              <a:t> efektu</a:t>
            </a:r>
            <a:r>
              <a:rPr lang="cs-CZ" altLang="cs-CZ" sz="3200" dirty="0">
                <a:solidFill>
                  <a:schemeClr val="tx1"/>
                </a:solidFill>
                <a:latin typeface="Arial" panose="020B0604020202020204" pitchFamily="34" charset="0"/>
              </a:rPr>
              <a:t> </a:t>
            </a:r>
            <a:endParaRPr lang="cs-CZ" dirty="0"/>
          </a:p>
        </p:txBody>
      </p:sp>
      <p:sp>
        <p:nvSpPr>
          <p:cNvPr id="4" name="Rectangle 1">
            <a:extLst>
              <a:ext uri="{FF2B5EF4-FFF2-40B4-BE49-F238E27FC236}">
                <a16:creationId xmlns:a16="http://schemas.microsoft.com/office/drawing/2014/main" id="{F5DABD1E-1C7C-4F7D-B83B-3DF03605841D}"/>
              </a:ext>
            </a:extLst>
          </p:cNvPr>
          <p:cNvSpPr>
            <a:spLocks noGrp="1" noChangeArrowheads="1"/>
          </p:cNvSpPr>
          <p:nvPr>
            <p:ph idx="1"/>
          </p:nvPr>
        </p:nvSpPr>
        <p:spPr bwMode="auto">
          <a:xfrm>
            <a:off x="323528" y="1370174"/>
            <a:ext cx="8496944"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rPr>
              <a:t>V závislosti na velikosti - pět různých typů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efektu (RE): </a:t>
            </a:r>
            <a:br>
              <a:rPr kumimoji="0" lang="cs-CZ" altLang="cs-CZ" sz="2000" b="0" i="0" u="none" strike="noStrike" cap="none" normalizeH="0" baseline="0" dirty="0">
                <a:ln>
                  <a:noFill/>
                </a:ln>
                <a:solidFill>
                  <a:schemeClr val="tx1"/>
                </a:solidFill>
                <a:effectLst/>
                <a:latin typeface="Arial" panose="020B0604020202020204" pitchFamily="34" charset="0"/>
              </a:rPr>
            </a:br>
            <a:endParaRPr kumimoji="0" lang="cs-CZ" altLang="cs-CZ"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Super úspora (RE &lt; 0):</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jsou vyšší než očekávané úspory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záporný. </a:t>
            </a: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Nulový </a:t>
            </a:r>
            <a:r>
              <a:rPr kumimoji="0" lang="cs-CZ" altLang="cs-CZ" sz="2000" b="1" i="0" u="none" strike="noStrike" cap="none" normalizeH="0" baseline="0" dirty="0" err="1">
                <a:ln>
                  <a:noFill/>
                </a:ln>
                <a:solidFill>
                  <a:schemeClr val="tx1"/>
                </a:solidFill>
                <a:effectLst/>
                <a:latin typeface="Arial" panose="020B0604020202020204" pitchFamily="34" charset="0"/>
              </a:rPr>
              <a:t>rebound</a:t>
            </a:r>
            <a:r>
              <a:rPr kumimoji="0" lang="cs-CZ" altLang="cs-CZ" sz="2000" b="1" i="0" u="none" strike="noStrike" cap="none" normalizeH="0" baseline="0" dirty="0">
                <a:ln>
                  <a:noFill/>
                </a:ln>
                <a:solidFill>
                  <a:schemeClr val="tx1"/>
                </a:solidFill>
                <a:effectLst/>
                <a:latin typeface="Arial" panose="020B0604020202020204" pitchFamily="34" charset="0"/>
              </a:rPr>
              <a:t> (RE = 0):</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jsou rovny očekávaným úsporám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nulový</a:t>
            </a: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Částečný </a:t>
            </a:r>
            <a:r>
              <a:rPr kumimoji="0" lang="cs-CZ" altLang="cs-CZ" sz="2000" b="1" i="0" u="none" strike="noStrike" cap="none" normalizeH="0" baseline="0" dirty="0" err="1">
                <a:ln>
                  <a:noFill/>
                </a:ln>
                <a:solidFill>
                  <a:schemeClr val="tx1"/>
                </a:solidFill>
                <a:effectLst/>
                <a:latin typeface="Arial" panose="020B0604020202020204" pitchFamily="34" charset="0"/>
              </a:rPr>
              <a:t>rebound</a:t>
            </a:r>
            <a:r>
              <a:rPr kumimoji="0" lang="cs-CZ" altLang="cs-CZ" sz="2000" b="1" i="0" u="none" strike="noStrike" cap="none" normalizeH="0" baseline="0" dirty="0">
                <a:ln>
                  <a:noFill/>
                </a:ln>
                <a:solidFill>
                  <a:schemeClr val="tx1"/>
                </a:solidFill>
                <a:effectLst/>
                <a:latin typeface="Arial" panose="020B0604020202020204" pitchFamily="34" charset="0"/>
              </a:rPr>
              <a:t> (0 &lt; RE &lt; 1):</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jsou menší než očekávané úspory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mezi 0 % a 100 %. </a:t>
            </a: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Plný </a:t>
            </a:r>
            <a:r>
              <a:rPr kumimoji="0" lang="cs-CZ" altLang="cs-CZ" sz="2000" b="1" i="0" u="none" strike="noStrike" cap="none" normalizeH="0" baseline="0" dirty="0" err="1">
                <a:ln>
                  <a:noFill/>
                </a:ln>
                <a:solidFill>
                  <a:schemeClr val="tx1"/>
                </a:solidFill>
                <a:effectLst/>
                <a:latin typeface="Arial" panose="020B0604020202020204" pitchFamily="34" charset="0"/>
              </a:rPr>
              <a:t>rebound</a:t>
            </a:r>
            <a:r>
              <a:rPr kumimoji="0" lang="cs-CZ" altLang="cs-CZ" sz="2000" b="1" i="0" u="none" strike="noStrike" cap="none" normalizeH="0" baseline="0" dirty="0">
                <a:ln>
                  <a:noFill/>
                </a:ln>
                <a:solidFill>
                  <a:schemeClr val="tx1"/>
                </a:solidFill>
                <a:effectLst/>
                <a:latin typeface="Arial" panose="020B0604020202020204" pitchFamily="34" charset="0"/>
              </a:rPr>
              <a:t> (RE = 1):</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se rovnají nárůstu využití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na 100 %.</a:t>
            </a: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Zpětný efekt (RE &gt; 1):</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jsou záporné, protože využití vzrostlo nad potenciální úspory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vyšší než 100 %. Tato situace je známá jako </a:t>
            </a:r>
            <a:r>
              <a:rPr kumimoji="0" lang="cs-CZ" altLang="cs-CZ" sz="2000" b="0" i="0" u="none" strike="noStrike" cap="none" normalizeH="0" baseline="0" dirty="0" err="1">
                <a:ln>
                  <a:noFill/>
                </a:ln>
                <a:solidFill>
                  <a:schemeClr val="tx1"/>
                </a:solidFill>
                <a:effectLst/>
                <a:latin typeface="Arial" panose="020B0604020202020204" pitchFamily="34" charset="0"/>
              </a:rPr>
              <a:t>Jevonsův</a:t>
            </a:r>
            <a:r>
              <a:rPr kumimoji="0" lang="cs-CZ" altLang="cs-CZ" sz="2000" b="0" i="0" u="none" strike="noStrike" cap="none" normalizeH="0" baseline="0" dirty="0">
                <a:ln>
                  <a:noFill/>
                </a:ln>
                <a:solidFill>
                  <a:schemeClr val="tx1"/>
                </a:solidFill>
                <a:effectLst/>
                <a:latin typeface="Arial" panose="020B0604020202020204" pitchFamily="34" charset="0"/>
              </a:rPr>
              <a:t> paradox. </a:t>
            </a:r>
          </a:p>
        </p:txBody>
      </p:sp>
    </p:spTree>
    <p:extLst>
      <p:ext uri="{BB962C8B-B14F-4D97-AF65-F5344CB8AC3E}">
        <p14:creationId xmlns:p14="http://schemas.microsoft.com/office/powerpoint/2010/main" val="4278279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446C19-44A1-4BEC-8548-111B98CF2983}"/>
              </a:ext>
            </a:extLst>
          </p:cNvPr>
          <p:cNvSpPr>
            <a:spLocks noGrp="1"/>
          </p:cNvSpPr>
          <p:nvPr>
            <p:ph type="title"/>
          </p:nvPr>
        </p:nvSpPr>
        <p:spPr>
          <a:xfrm>
            <a:off x="637793" y="0"/>
            <a:ext cx="7704138" cy="863600"/>
          </a:xfrm>
        </p:spPr>
        <p:txBody>
          <a:bodyPr/>
          <a:lstStyle/>
          <a:p>
            <a:r>
              <a:rPr lang="cs-CZ" altLang="cs-CZ" sz="3200" b="1" dirty="0">
                <a:solidFill>
                  <a:schemeClr val="tx1"/>
                </a:solidFill>
                <a:latin typeface="Arial" panose="020B0604020202020204" pitchFamily="34" charset="0"/>
              </a:rPr>
              <a:t>Typy </a:t>
            </a:r>
            <a:r>
              <a:rPr lang="cs-CZ" altLang="cs-CZ" sz="3200" b="1" dirty="0" err="1">
                <a:solidFill>
                  <a:schemeClr val="tx1"/>
                </a:solidFill>
                <a:latin typeface="Arial" panose="020B0604020202020204" pitchFamily="34" charset="0"/>
              </a:rPr>
              <a:t>rebound</a:t>
            </a:r>
            <a:r>
              <a:rPr lang="cs-CZ" altLang="cs-CZ" sz="3200" b="1" dirty="0">
                <a:solidFill>
                  <a:schemeClr val="tx1"/>
                </a:solidFill>
                <a:latin typeface="Arial" panose="020B0604020202020204" pitchFamily="34" charset="0"/>
              </a:rPr>
              <a:t> efektu</a:t>
            </a:r>
            <a:r>
              <a:rPr lang="cs-CZ" altLang="cs-CZ" sz="3200" dirty="0">
                <a:solidFill>
                  <a:schemeClr val="tx1"/>
                </a:solidFill>
                <a:latin typeface="Arial" panose="020B0604020202020204" pitchFamily="34" charset="0"/>
              </a:rPr>
              <a:t> </a:t>
            </a:r>
            <a:endParaRPr lang="cs-CZ" dirty="0"/>
          </a:p>
        </p:txBody>
      </p:sp>
      <p:sp>
        <p:nvSpPr>
          <p:cNvPr id="4" name="Rectangle 1">
            <a:extLst>
              <a:ext uri="{FF2B5EF4-FFF2-40B4-BE49-F238E27FC236}">
                <a16:creationId xmlns:a16="http://schemas.microsoft.com/office/drawing/2014/main" id="{F5DABD1E-1C7C-4F7D-B83B-3DF03605841D}"/>
              </a:ext>
            </a:extLst>
          </p:cNvPr>
          <p:cNvSpPr>
            <a:spLocks noGrp="1" noChangeArrowheads="1"/>
          </p:cNvSpPr>
          <p:nvPr>
            <p:ph idx="1"/>
          </p:nvPr>
        </p:nvSpPr>
        <p:spPr bwMode="auto">
          <a:xfrm>
            <a:off x="323528" y="1370174"/>
            <a:ext cx="8496944"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rPr>
              <a:t>V závislosti na velikosti - pět různých typů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efektu (RE): </a:t>
            </a:r>
            <a:br>
              <a:rPr kumimoji="0" lang="cs-CZ" altLang="cs-CZ" sz="2000" b="0" i="0" u="none" strike="noStrike" cap="none" normalizeH="0" baseline="0" dirty="0">
                <a:ln>
                  <a:noFill/>
                </a:ln>
                <a:solidFill>
                  <a:schemeClr val="tx1"/>
                </a:solidFill>
                <a:effectLst/>
                <a:latin typeface="Arial" panose="020B0604020202020204" pitchFamily="34" charset="0"/>
              </a:rPr>
            </a:br>
            <a:endParaRPr kumimoji="0" lang="cs-CZ" altLang="cs-CZ"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Super úspora (RE &lt; 0):</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jsou vyšší než očekávané úspory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záporný. </a:t>
            </a: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Nulový </a:t>
            </a:r>
            <a:r>
              <a:rPr kumimoji="0" lang="cs-CZ" altLang="cs-CZ" sz="2000" b="1" i="0" u="none" strike="noStrike" cap="none" normalizeH="0" baseline="0" dirty="0" err="1">
                <a:ln>
                  <a:noFill/>
                </a:ln>
                <a:solidFill>
                  <a:schemeClr val="tx1"/>
                </a:solidFill>
                <a:effectLst/>
                <a:latin typeface="Arial" panose="020B0604020202020204" pitchFamily="34" charset="0"/>
              </a:rPr>
              <a:t>rebound</a:t>
            </a:r>
            <a:r>
              <a:rPr kumimoji="0" lang="cs-CZ" altLang="cs-CZ" sz="2000" b="1" i="0" u="none" strike="noStrike" cap="none" normalizeH="0" baseline="0" dirty="0">
                <a:ln>
                  <a:noFill/>
                </a:ln>
                <a:solidFill>
                  <a:schemeClr val="tx1"/>
                </a:solidFill>
                <a:effectLst/>
                <a:latin typeface="Arial" panose="020B0604020202020204" pitchFamily="34" charset="0"/>
              </a:rPr>
              <a:t> (RE = 0):</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jsou rovny očekávaným úsporám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nulový</a:t>
            </a: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Částečný </a:t>
            </a:r>
            <a:r>
              <a:rPr kumimoji="0" lang="cs-CZ" altLang="cs-CZ" sz="2000" b="1" i="0" u="none" strike="noStrike" cap="none" normalizeH="0" baseline="0" dirty="0" err="1">
                <a:ln>
                  <a:noFill/>
                </a:ln>
                <a:solidFill>
                  <a:schemeClr val="tx1"/>
                </a:solidFill>
                <a:effectLst/>
                <a:latin typeface="Arial" panose="020B0604020202020204" pitchFamily="34" charset="0"/>
              </a:rPr>
              <a:t>rebound</a:t>
            </a:r>
            <a:r>
              <a:rPr kumimoji="0" lang="cs-CZ" altLang="cs-CZ" sz="2000" b="1" i="0" u="none" strike="noStrike" cap="none" normalizeH="0" baseline="0" dirty="0">
                <a:ln>
                  <a:noFill/>
                </a:ln>
                <a:solidFill>
                  <a:schemeClr val="tx1"/>
                </a:solidFill>
                <a:effectLst/>
                <a:latin typeface="Arial" panose="020B0604020202020204" pitchFamily="34" charset="0"/>
              </a:rPr>
              <a:t> (0 &lt; RE &lt; 1):</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jsou menší než očekávané úspory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mezi 0 % a 100 %. </a:t>
            </a: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Plný </a:t>
            </a:r>
            <a:r>
              <a:rPr kumimoji="0" lang="cs-CZ" altLang="cs-CZ" sz="2000" b="1" i="0" u="none" strike="noStrike" cap="none" normalizeH="0" baseline="0" dirty="0" err="1">
                <a:ln>
                  <a:noFill/>
                </a:ln>
                <a:solidFill>
                  <a:schemeClr val="tx1"/>
                </a:solidFill>
                <a:effectLst/>
                <a:latin typeface="Arial" panose="020B0604020202020204" pitchFamily="34" charset="0"/>
              </a:rPr>
              <a:t>rebound</a:t>
            </a:r>
            <a:r>
              <a:rPr kumimoji="0" lang="cs-CZ" altLang="cs-CZ" sz="2000" b="1" i="0" u="none" strike="noStrike" cap="none" normalizeH="0" baseline="0" dirty="0">
                <a:ln>
                  <a:noFill/>
                </a:ln>
                <a:solidFill>
                  <a:schemeClr val="tx1"/>
                </a:solidFill>
                <a:effectLst/>
                <a:latin typeface="Arial" panose="020B0604020202020204" pitchFamily="34" charset="0"/>
              </a:rPr>
              <a:t> (RE = 1):</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se rovnají nárůstu využití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na 100 %.</a:t>
            </a:r>
          </a:p>
          <a:p>
            <a:pPr marL="0" marR="0" lvl="0" indent="0" algn="l" defTabSz="914400" rtl="0" eaLnBrk="0" fontAlgn="base" latinLnBrk="0" hangingPunct="0">
              <a:lnSpc>
                <a:spcPct val="100000"/>
              </a:lnSpc>
              <a:spcBef>
                <a:spcPct val="0"/>
              </a:spcBef>
              <a:spcAft>
                <a:spcPts val="1200"/>
              </a:spcAft>
              <a:buClrTx/>
              <a:buSzTx/>
              <a:buFontTx/>
              <a:buNone/>
              <a:tabLst/>
            </a:pPr>
            <a:r>
              <a:rPr kumimoji="0" lang="cs-CZ" altLang="cs-CZ" sz="2000" b="1" i="0" u="none" strike="noStrike" cap="none" normalizeH="0" baseline="0" dirty="0">
                <a:ln>
                  <a:noFill/>
                </a:ln>
                <a:solidFill>
                  <a:schemeClr val="tx1"/>
                </a:solidFill>
                <a:effectLst/>
                <a:latin typeface="Arial" panose="020B0604020202020204" pitchFamily="34" charset="0"/>
              </a:rPr>
              <a:t>Zpětný efekt (RE &gt; 1):</a:t>
            </a:r>
            <a:r>
              <a:rPr kumimoji="0" lang="cs-CZ" altLang="cs-CZ" sz="2000" b="0" i="0" u="none" strike="noStrike" cap="none" normalizeH="0" baseline="0" dirty="0">
                <a:ln>
                  <a:noFill/>
                </a:ln>
                <a:solidFill>
                  <a:schemeClr val="tx1"/>
                </a:solidFill>
                <a:effectLst/>
                <a:latin typeface="Arial" panose="020B0604020202020204" pitchFamily="34" charset="0"/>
              </a:rPr>
              <a:t> Skutečné úspory zdrojů jsou záporné, protože využití vzrostlo nad potenciální úspory - </a:t>
            </a:r>
            <a:r>
              <a:rPr kumimoji="0" lang="cs-CZ" altLang="cs-CZ" sz="2000" b="0" i="0" u="none" strike="noStrike" cap="none" normalizeH="0" baseline="0" dirty="0" err="1">
                <a:ln>
                  <a:noFill/>
                </a:ln>
                <a:solidFill>
                  <a:schemeClr val="tx1"/>
                </a:solidFill>
                <a:effectLst/>
                <a:latin typeface="Arial" panose="020B0604020202020204" pitchFamily="34" charset="0"/>
              </a:rPr>
              <a:t>rebound</a:t>
            </a:r>
            <a:r>
              <a:rPr kumimoji="0" lang="cs-CZ" altLang="cs-CZ" sz="2000" b="0" i="0" u="none" strike="noStrike" cap="none" normalizeH="0" baseline="0" dirty="0">
                <a:ln>
                  <a:noFill/>
                </a:ln>
                <a:solidFill>
                  <a:schemeClr val="tx1"/>
                </a:solidFill>
                <a:effectLst/>
                <a:latin typeface="Arial" panose="020B0604020202020204" pitchFamily="34" charset="0"/>
              </a:rPr>
              <a:t> efekt je vyšší než 100 %. Tato situace je známá jako </a:t>
            </a:r>
            <a:r>
              <a:rPr kumimoji="0" lang="cs-CZ" altLang="cs-CZ" sz="2000" b="0" i="0" u="none" strike="noStrike" cap="none" normalizeH="0" baseline="0" dirty="0" err="1">
                <a:ln>
                  <a:noFill/>
                </a:ln>
                <a:solidFill>
                  <a:schemeClr val="tx1"/>
                </a:solidFill>
                <a:effectLst/>
                <a:latin typeface="Arial" panose="020B0604020202020204" pitchFamily="34" charset="0"/>
              </a:rPr>
              <a:t>Jevonsův</a:t>
            </a:r>
            <a:r>
              <a:rPr kumimoji="0" lang="cs-CZ" altLang="cs-CZ" sz="2000" b="0" i="0" u="none" strike="noStrike" cap="none" normalizeH="0" baseline="0" dirty="0">
                <a:ln>
                  <a:noFill/>
                </a:ln>
                <a:solidFill>
                  <a:schemeClr val="tx1"/>
                </a:solidFill>
                <a:effectLst/>
                <a:latin typeface="Arial" panose="020B0604020202020204" pitchFamily="34" charset="0"/>
              </a:rPr>
              <a:t> paradox. </a:t>
            </a:r>
          </a:p>
        </p:txBody>
      </p:sp>
      <p:sp>
        <p:nvSpPr>
          <p:cNvPr id="3" name="Ovál 2">
            <a:extLst>
              <a:ext uri="{FF2B5EF4-FFF2-40B4-BE49-F238E27FC236}">
                <a16:creationId xmlns:a16="http://schemas.microsoft.com/office/drawing/2014/main" id="{C47C93B6-5C22-493A-95B6-34A24C762745}"/>
              </a:ext>
            </a:extLst>
          </p:cNvPr>
          <p:cNvSpPr/>
          <p:nvPr/>
        </p:nvSpPr>
        <p:spPr bwMode="auto">
          <a:xfrm>
            <a:off x="35496" y="3140968"/>
            <a:ext cx="8712968" cy="1440160"/>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s-CZ" sz="1800" b="0" i="0" u="none" strike="noStrike" cap="none" normalizeH="0" baseline="0">
              <a:ln>
                <a:noFill/>
              </a:ln>
              <a:solidFill>
                <a:schemeClr val="tx1"/>
              </a:solidFill>
              <a:effectLst/>
              <a:latin typeface="Franklin Gothic Book" panose="020B0503020102020204" pitchFamily="34" charset="0"/>
            </a:endParaRPr>
          </a:p>
        </p:txBody>
      </p:sp>
    </p:spTree>
    <p:extLst>
      <p:ext uri="{BB962C8B-B14F-4D97-AF65-F5344CB8AC3E}">
        <p14:creationId xmlns:p14="http://schemas.microsoft.com/office/powerpoint/2010/main" val="40514621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D5E437-EB2F-48FA-97F1-29CD9D17A984}"/>
              </a:ext>
            </a:extLst>
          </p:cNvPr>
          <p:cNvSpPr>
            <a:spLocks noGrp="1"/>
          </p:cNvSpPr>
          <p:nvPr>
            <p:ph type="title"/>
          </p:nvPr>
        </p:nvSpPr>
        <p:spPr>
          <a:xfrm>
            <a:off x="539750" y="116632"/>
            <a:ext cx="7704138" cy="863600"/>
          </a:xfrm>
        </p:spPr>
        <p:txBody>
          <a:bodyPr/>
          <a:lstStyle/>
          <a:p>
            <a:r>
              <a:rPr lang="cs-CZ" dirty="0"/>
              <a:t>Energetický otrok</a:t>
            </a:r>
          </a:p>
        </p:txBody>
      </p:sp>
      <p:sp>
        <p:nvSpPr>
          <p:cNvPr id="3" name="Zástupný symbol pro obsah 2">
            <a:extLst>
              <a:ext uri="{FF2B5EF4-FFF2-40B4-BE49-F238E27FC236}">
                <a16:creationId xmlns:a16="http://schemas.microsoft.com/office/drawing/2014/main" id="{A0C489DE-B698-489F-862A-AE9CA804189F}"/>
              </a:ext>
            </a:extLst>
          </p:cNvPr>
          <p:cNvSpPr>
            <a:spLocks noGrp="1"/>
          </p:cNvSpPr>
          <p:nvPr>
            <p:ph idx="1"/>
          </p:nvPr>
        </p:nvSpPr>
        <p:spPr>
          <a:xfrm>
            <a:off x="467544" y="1268760"/>
            <a:ext cx="8496944" cy="5589240"/>
          </a:xfrm>
        </p:spPr>
        <p:txBody>
          <a:bodyPr/>
          <a:lstStyle/>
          <a:p>
            <a:r>
              <a:rPr lang="cs-CZ" dirty="0"/>
              <a:t>Američan </a:t>
            </a:r>
            <a:r>
              <a:rPr lang="cs-CZ" dirty="0">
                <a:hlinkClick r:id="rId2" tooltip="Richard Buckminster Fuller"/>
              </a:rPr>
              <a:t>R. B. </a:t>
            </a:r>
            <a:r>
              <a:rPr lang="cs-CZ" dirty="0" err="1">
                <a:hlinkClick r:id="rId2" tooltip="Richard Buckminster Fuller"/>
              </a:rPr>
              <a:t>Fuller</a:t>
            </a:r>
            <a:r>
              <a:rPr lang="cs-CZ" dirty="0"/>
              <a:t> jako první použil pojem energetický otrok v roce 1940 (časopis </a:t>
            </a:r>
            <a:r>
              <a:rPr lang="cs-CZ" dirty="0" err="1"/>
              <a:t>Fortune</a:t>
            </a:r>
            <a:r>
              <a:rPr lang="cs-CZ" dirty="0"/>
              <a:t>) – globálně na 1 člověka připadá 17 </a:t>
            </a:r>
            <a:r>
              <a:rPr lang="cs-CZ" dirty="0" err="1"/>
              <a:t>energ</a:t>
            </a:r>
            <a:r>
              <a:rPr lang="cs-CZ" dirty="0"/>
              <a:t>. otroků (1950 – revize, 38 otroků)         </a:t>
            </a:r>
          </a:p>
          <a:p>
            <a:r>
              <a:rPr lang="cs-CZ" dirty="0"/>
              <a:t>                      </a:t>
            </a:r>
          </a:p>
          <a:p>
            <a:r>
              <a:rPr lang="cs-CZ" dirty="0"/>
              <a:t>Energetický otrok je jednotka měření, která umožňuje lépe porozumět a vyhodnotit důsledky našich životních rozhodnutí. </a:t>
            </a:r>
          </a:p>
          <a:p>
            <a:endParaRPr lang="cs-CZ" dirty="0"/>
          </a:p>
          <a:p>
            <a:r>
              <a:rPr lang="cs-CZ" dirty="0"/>
              <a:t>Několik možností výpočtu, záleží na konceptu (</a:t>
            </a:r>
            <a:r>
              <a:rPr lang="cs-CZ" dirty="0" err="1"/>
              <a:t>např</a:t>
            </a:r>
            <a:r>
              <a:rPr lang="cs-CZ" dirty="0"/>
              <a:t>:  Energetický otrok pracuje na výrobě energie 24 hodin denně. Vydává průměrný výkon 100 W (nebo 875 kWh / rok) (</a:t>
            </a:r>
            <a:r>
              <a:rPr lang="cs-CZ" dirty="0" err="1"/>
              <a:t>Corbière-Nicollier</a:t>
            </a:r>
            <a:r>
              <a:rPr lang="cs-CZ" dirty="0"/>
              <a:t>, 2001)</a:t>
            </a:r>
          </a:p>
          <a:p>
            <a:r>
              <a:rPr lang="cs-CZ" dirty="0"/>
              <a:t>(</a:t>
            </a:r>
            <a:r>
              <a:rPr lang="cs-CZ" sz="2000" dirty="0"/>
              <a:t>100 W x 24 h x 365 dní = 875000 Wh = 875 kWh = 3150 </a:t>
            </a:r>
            <a:r>
              <a:rPr lang="cs-CZ" sz="2000" dirty="0" err="1"/>
              <a:t>kJ</a:t>
            </a:r>
            <a:r>
              <a:rPr lang="cs-CZ" sz="2000" dirty="0"/>
              <a:t> = 3,15 x 10</a:t>
            </a:r>
            <a:r>
              <a:rPr lang="cs-CZ" sz="2000" baseline="30000" dirty="0"/>
              <a:t>6 </a:t>
            </a:r>
            <a:r>
              <a:rPr lang="cs-CZ" sz="2000" dirty="0"/>
              <a:t>J)</a:t>
            </a:r>
          </a:p>
        </p:txBody>
      </p:sp>
    </p:spTree>
    <p:extLst>
      <p:ext uri="{BB962C8B-B14F-4D97-AF65-F5344CB8AC3E}">
        <p14:creationId xmlns:p14="http://schemas.microsoft.com/office/powerpoint/2010/main" val="796596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1639" y="73741"/>
            <a:ext cx="8280722" cy="863600"/>
          </a:xfrm>
        </p:spPr>
        <p:txBody>
          <a:bodyPr/>
          <a:lstStyle/>
          <a:p>
            <a:r>
              <a:rPr lang="cs-CZ" dirty="0"/>
              <a:t>Energetický otrok </a:t>
            </a:r>
            <a:r>
              <a:rPr lang="cs-CZ" sz="2000" dirty="0"/>
              <a:t>(denní práce 1 muže vyjádřená v energii)   </a:t>
            </a:r>
          </a:p>
        </p:txBody>
      </p:sp>
      <p:sp>
        <p:nvSpPr>
          <p:cNvPr id="6" name="Zástupný symbol pro obsah 2"/>
          <p:cNvSpPr txBox="1">
            <a:spLocks/>
          </p:cNvSpPr>
          <p:nvPr/>
        </p:nvSpPr>
        <p:spPr bwMode="auto">
          <a:xfrm>
            <a:off x="431639" y="1124744"/>
            <a:ext cx="8064896" cy="2592288"/>
          </a:xfrm>
          <a:prstGeom prst="rect">
            <a:avLst/>
          </a:prstGeom>
          <a:solidFill>
            <a:srgbClr val="D4E2DA"/>
          </a:solidFill>
          <a:ln w="22225">
            <a:solidFill>
              <a:srgbClr val="99B9A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126000" rIns="126000" bIns="90000" numCol="1" anchor="t" anchorCtr="0" compatLnSpc="1">
            <a:prstTxWarp prst="textNoShape">
              <a:avLst/>
            </a:prstTxWarp>
          </a:bodyPr>
          <a:lstStyle>
            <a:lvl1pPr marL="342900" indent="-342900" algn="l" rtl="0" eaLnBrk="1" fontAlgn="base" hangingPunct="1">
              <a:spcBef>
                <a:spcPct val="20000"/>
              </a:spcBef>
              <a:spcAft>
                <a:spcPct val="0"/>
              </a:spcAft>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b="1" dirty="0"/>
              <a:t>Energetický otrok</a:t>
            </a:r>
            <a:r>
              <a:rPr lang="cs-CZ" sz="2000" dirty="0"/>
              <a:t> (také „</a:t>
            </a:r>
            <a:r>
              <a:rPr lang="cs-CZ" sz="2000" b="1" dirty="0"/>
              <a:t>ropný otrok“</a:t>
            </a:r>
            <a:r>
              <a:rPr lang="cs-CZ" sz="2000" dirty="0"/>
              <a:t>) je energetický koncept, který  popisuje poměr mezi tzv. </a:t>
            </a:r>
            <a:r>
              <a:rPr lang="cs-CZ" sz="2000" u="sng" dirty="0"/>
              <a:t>energetickou potřebou </a:t>
            </a:r>
            <a:r>
              <a:rPr lang="cs-CZ" sz="2000" dirty="0"/>
              <a:t>(tedy přísunem energie ve formě potravy, kterou každý člověk ke své existenci nezbytně potřebuje) a e</a:t>
            </a:r>
            <a:r>
              <a:rPr lang="cs-CZ" sz="2000" u="sng" dirty="0"/>
              <a:t>nergetickou spotřebou </a:t>
            </a:r>
            <a:r>
              <a:rPr lang="cs-CZ" sz="2000" dirty="0"/>
              <a:t>(ostatní zdroje energie využívané člověkem). </a:t>
            </a:r>
          </a:p>
          <a:p>
            <a:pPr marL="0" indent="0">
              <a:buNone/>
            </a:pPr>
            <a:r>
              <a:rPr lang="cs-CZ" sz="2000" dirty="0"/>
              <a:t>Zjednodušeně řečeno, pokud člověk spotřebovává dvakrát více energie, než jí potřebuje ve formě potravy, pak má jednoho energetického otroka.</a:t>
            </a:r>
          </a:p>
        </p:txBody>
      </p:sp>
      <p:pic>
        <p:nvPicPr>
          <p:cNvPr id="2050" name="Picture 2" descr="https://yesteryearsnews.files.wordpress.com/2012/10/man-with-hand-plow.jpg?w=450&amp;h=3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968586"/>
            <a:ext cx="3816424" cy="281567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9513" y="4077072"/>
            <a:ext cx="5688631" cy="2252924"/>
          </a:xfrm>
          <a:prstGeom prst="rect">
            <a:avLst/>
          </a:prstGeom>
        </p:spPr>
        <p:txBody>
          <a:bodyPr wrap="square">
            <a:spAutoFit/>
          </a:bodyPr>
          <a:lstStyle/>
          <a:p>
            <a:pPr>
              <a:buNone/>
            </a:pPr>
            <a:r>
              <a:rPr lang="cs-CZ" b="1" dirty="0"/>
              <a:t>1 energetický otrok: dlouhodobý výkon 150 W </a:t>
            </a:r>
          </a:p>
          <a:p>
            <a:pPr>
              <a:buNone/>
            </a:pPr>
            <a:r>
              <a:rPr lang="cs-CZ" b="1" dirty="0"/>
              <a:t>(1,7 násobek BM  /70 W /– odpovídá středně těžké práci)     (</a:t>
            </a:r>
            <a:r>
              <a:rPr lang="cs-CZ" i="1" dirty="0"/>
              <a:t>Smil, 2006</a:t>
            </a:r>
            <a:r>
              <a:rPr lang="cs-CZ" b="1" dirty="0"/>
              <a:t>)</a:t>
            </a:r>
          </a:p>
          <a:p>
            <a:pPr>
              <a:buNone/>
            </a:pPr>
            <a:endParaRPr lang="cs-CZ" dirty="0"/>
          </a:p>
          <a:p>
            <a:pPr>
              <a:buNone/>
            </a:pPr>
            <a:r>
              <a:rPr lang="cs-CZ" dirty="0"/>
              <a:t>Možný přistup k odhadu </a:t>
            </a:r>
            <a:r>
              <a:rPr lang="cs-CZ" dirty="0" err="1"/>
              <a:t>energ</a:t>
            </a:r>
            <a:r>
              <a:rPr lang="cs-CZ" dirty="0"/>
              <a:t>. spotřeby otroka: </a:t>
            </a:r>
          </a:p>
          <a:p>
            <a:pPr>
              <a:buNone/>
            </a:pPr>
            <a:r>
              <a:rPr lang="cs-CZ" dirty="0"/>
              <a:t>(</a:t>
            </a:r>
            <a:r>
              <a:rPr lang="cs-CZ" dirty="0">
                <a:highlight>
                  <a:srgbClr val="FFFF00"/>
                </a:highlight>
              </a:rPr>
              <a:t>výkon 150 W x 14 h x 365 dní ) =  práce 780 kWh (=            				2800 </a:t>
            </a:r>
            <a:r>
              <a:rPr lang="cs-CZ" dirty="0" err="1">
                <a:highlight>
                  <a:srgbClr val="FFFF00"/>
                </a:highlight>
              </a:rPr>
              <a:t>kJ</a:t>
            </a:r>
            <a:r>
              <a:rPr lang="cs-CZ" dirty="0">
                <a:highlight>
                  <a:srgbClr val="FFFF00"/>
                </a:highlight>
              </a:rPr>
              <a:t> = 2,8 MJ) </a:t>
            </a:r>
          </a:p>
        </p:txBody>
      </p:sp>
    </p:spTree>
    <p:extLst>
      <p:ext uri="{BB962C8B-B14F-4D97-AF65-F5344CB8AC3E}">
        <p14:creationId xmlns:p14="http://schemas.microsoft.com/office/powerpoint/2010/main" val="1529381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6147" y="0"/>
            <a:ext cx="7704138" cy="863600"/>
          </a:xfrm>
        </p:spPr>
        <p:txBody>
          <a:bodyPr/>
          <a:lstStyle/>
          <a:p>
            <a:r>
              <a:rPr lang="cs-CZ" dirty="0"/>
              <a:t>(Energetičtí) otroci v ČR </a:t>
            </a:r>
          </a:p>
        </p:txBody>
      </p:sp>
      <p:sp>
        <p:nvSpPr>
          <p:cNvPr id="6" name="Zástupný symbol pro obsah 2"/>
          <p:cNvSpPr txBox="1">
            <a:spLocks/>
          </p:cNvSpPr>
          <p:nvPr/>
        </p:nvSpPr>
        <p:spPr bwMode="auto">
          <a:xfrm>
            <a:off x="264209" y="1127646"/>
            <a:ext cx="8640960" cy="1869306"/>
          </a:xfrm>
          <a:prstGeom prst="rect">
            <a:avLst/>
          </a:prstGeom>
          <a:solidFill>
            <a:srgbClr val="D4E2DA"/>
          </a:solidFill>
          <a:ln w="22225">
            <a:solidFill>
              <a:srgbClr val="99B9A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126000" rIns="126000" bIns="90000" numCol="1" anchor="t" anchorCtr="0" compatLnSpc="1">
            <a:prstTxWarp prst="textNoShape">
              <a:avLst/>
            </a:prstTxWarp>
          </a:bodyPr>
          <a:lstStyle>
            <a:lvl1pPr marL="342900" indent="-342900" algn="l" rtl="0" eaLnBrk="1" fontAlgn="base" hangingPunct="1">
              <a:spcBef>
                <a:spcPct val="20000"/>
              </a:spcBef>
              <a:spcAft>
                <a:spcPct val="0"/>
              </a:spcAft>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200" dirty="0"/>
              <a:t>Celková spotřeba primárních energetických zdroj v ČR v r. 2019: 1660 PJ = 1660 x 10</a:t>
            </a:r>
            <a:r>
              <a:rPr lang="cs-CZ" sz="2200" baseline="30000" dirty="0"/>
              <a:t>15 </a:t>
            </a:r>
            <a:r>
              <a:rPr lang="cs-CZ" sz="2200" dirty="0"/>
              <a:t>J</a:t>
            </a:r>
          </a:p>
          <a:p>
            <a:r>
              <a:rPr lang="cs-CZ" sz="2200" dirty="0"/>
              <a:t>Populace:  10 700 tis. obyv. (r. 2019)</a:t>
            </a:r>
          </a:p>
          <a:p>
            <a:r>
              <a:rPr lang="cs-CZ" sz="2200" dirty="0"/>
              <a:t>Spotřeba primárních energetických zdrojů na osobu a rok: 155 MJ</a:t>
            </a:r>
          </a:p>
          <a:p>
            <a:endParaRPr lang="cs-CZ" sz="2200" dirty="0"/>
          </a:p>
          <a:p>
            <a:pPr marL="273050" indent="-273050"/>
            <a:r>
              <a:rPr lang="cs-CZ" sz="2200" dirty="0">
                <a:highlight>
                  <a:srgbClr val="FFFF00"/>
                </a:highlight>
              </a:rPr>
              <a:t>1 energetický otrok: 2,8 MJ (práce za rok) </a:t>
            </a:r>
          </a:p>
          <a:p>
            <a:pPr marL="273050" indent="-273050"/>
            <a:r>
              <a:rPr lang="cs-CZ" sz="2200" dirty="0">
                <a:highlight>
                  <a:srgbClr val="FFFF00"/>
                </a:highlight>
              </a:rPr>
              <a:t>každému Čechovi tak slouží:  55  </a:t>
            </a:r>
            <a:r>
              <a:rPr lang="cs-CZ" sz="2200" dirty="0" err="1">
                <a:highlight>
                  <a:srgbClr val="FFFF00"/>
                </a:highlight>
              </a:rPr>
              <a:t>energ</a:t>
            </a:r>
            <a:r>
              <a:rPr lang="cs-CZ" sz="2200" dirty="0">
                <a:highlight>
                  <a:srgbClr val="FFFF00"/>
                </a:highlight>
              </a:rPr>
              <a:t>. otroků</a:t>
            </a:r>
          </a:p>
          <a:p>
            <a:pPr marL="0" indent="0">
              <a:buNone/>
            </a:pPr>
            <a:endParaRPr lang="cs-CZ" sz="2200" dirty="0"/>
          </a:p>
        </p:txBody>
      </p:sp>
      <p:sp>
        <p:nvSpPr>
          <p:cNvPr id="8" name="Zástupný symbol pro obsah 7"/>
          <p:cNvSpPr>
            <a:spLocks noGrp="1"/>
          </p:cNvSpPr>
          <p:nvPr>
            <p:ph idx="1"/>
          </p:nvPr>
        </p:nvSpPr>
        <p:spPr>
          <a:xfrm>
            <a:off x="264209" y="4509120"/>
            <a:ext cx="8352928" cy="926073"/>
          </a:xfrm>
        </p:spPr>
        <p:txBody>
          <a:bodyPr/>
          <a:lstStyle/>
          <a:p>
            <a:pPr marL="0" indent="0"/>
            <a:r>
              <a:rPr lang="cs-CZ" sz="2200" dirty="0"/>
              <a:t>Přepočet na „energetické otroky“ je pouze odhad. Výpočet jiným způsobem dojde pravděpodobně k jinému výsledku</a:t>
            </a:r>
          </a:p>
          <a:p>
            <a:pPr marL="0" indent="0"/>
            <a:endParaRPr lang="cs-CZ" sz="2200" dirty="0">
              <a:highlight>
                <a:srgbClr val="B7ECFF"/>
              </a:highlight>
            </a:endParaRPr>
          </a:p>
        </p:txBody>
      </p:sp>
    </p:spTree>
    <p:extLst>
      <p:ext uri="{BB962C8B-B14F-4D97-AF65-F5344CB8AC3E}">
        <p14:creationId xmlns:p14="http://schemas.microsoft.com/office/powerpoint/2010/main" val="68835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7704138" cy="863600"/>
          </a:xfrm>
        </p:spPr>
        <p:txBody>
          <a:bodyPr/>
          <a:lstStyle/>
          <a:p>
            <a:r>
              <a:rPr lang="cs-CZ" dirty="0"/>
              <a:t>(Energetičtí) otroci v ČR a ve světě</a:t>
            </a:r>
          </a:p>
        </p:txBody>
      </p:sp>
      <p:sp>
        <p:nvSpPr>
          <p:cNvPr id="8" name="Zástupný symbol pro obsah 7"/>
          <p:cNvSpPr>
            <a:spLocks noGrp="1"/>
          </p:cNvSpPr>
          <p:nvPr>
            <p:ph idx="1"/>
          </p:nvPr>
        </p:nvSpPr>
        <p:spPr>
          <a:xfrm>
            <a:off x="556420" y="1412776"/>
            <a:ext cx="8031160" cy="2664296"/>
          </a:xfrm>
        </p:spPr>
        <p:txBody>
          <a:bodyPr/>
          <a:lstStyle/>
          <a:p>
            <a:pPr marL="0" indent="0"/>
            <a:r>
              <a:rPr lang="cs-CZ" sz="2200" dirty="0"/>
              <a:t>Ze světové spotřeby primárních energetických zdrojů lze vypočítat, že každý člověk na celém světě využívá </a:t>
            </a:r>
            <a:r>
              <a:rPr lang="cs-CZ" sz="2200" dirty="0" err="1"/>
              <a:t>prům</a:t>
            </a:r>
            <a:r>
              <a:rPr lang="cs-CZ" sz="2200" dirty="0"/>
              <a:t>. 20 otroků</a:t>
            </a:r>
          </a:p>
          <a:p>
            <a:pPr marL="0" indent="0"/>
            <a:endParaRPr lang="cs-CZ" sz="2200" dirty="0"/>
          </a:p>
          <a:p>
            <a:pPr marL="0" indent="0"/>
            <a:r>
              <a:rPr lang="cs-CZ" sz="2200" dirty="0"/>
              <a:t>Jižní </a:t>
            </a:r>
            <a:r>
              <a:rPr lang="cs-CZ" sz="2200" dirty="0" err="1"/>
              <a:t>Súdan</a:t>
            </a:r>
            <a:r>
              <a:rPr lang="cs-CZ" sz="2200" dirty="0"/>
              <a:t> – 1,       </a:t>
            </a:r>
            <a:r>
              <a:rPr lang="cs-CZ" sz="2200" dirty="0" err="1"/>
              <a:t>Sri</a:t>
            </a:r>
            <a:r>
              <a:rPr lang="cs-CZ" sz="2200" dirty="0"/>
              <a:t> Lanka – 11     USA – 150,      Kuvajt – 440</a:t>
            </a:r>
          </a:p>
          <a:p>
            <a:pPr marL="0" indent="0"/>
            <a:endParaRPr lang="cs-CZ" sz="2200" dirty="0"/>
          </a:p>
          <a:p>
            <a:pPr marL="0" indent="0"/>
            <a:endParaRPr lang="cs-CZ" sz="2200" dirty="0"/>
          </a:p>
          <a:p>
            <a:pPr marL="0" indent="0"/>
            <a:endParaRPr lang="cs-CZ" sz="2200" dirty="0"/>
          </a:p>
          <a:p>
            <a:pPr marL="0" indent="0"/>
            <a:endParaRPr lang="cs-CZ" sz="2200" dirty="0"/>
          </a:p>
          <a:p>
            <a:pPr marL="0" indent="0"/>
            <a:r>
              <a:rPr lang="cs-CZ" sz="2200" dirty="0"/>
              <a:t>Už jen pro rozsvícení 100 W žárovky je potřeba jeden energetický otrok!</a:t>
            </a:r>
          </a:p>
        </p:txBody>
      </p:sp>
    </p:spTree>
    <p:extLst>
      <p:ext uri="{BB962C8B-B14F-4D97-AF65-F5344CB8AC3E}">
        <p14:creationId xmlns:p14="http://schemas.microsoft.com/office/powerpoint/2010/main" val="2924142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Energetický otrok </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340768"/>
            <a:ext cx="6851492" cy="5040486"/>
          </a:xfrm>
        </p:spPr>
      </p:pic>
      <p:sp>
        <p:nvSpPr>
          <p:cNvPr id="3" name="Obdélník 2"/>
          <p:cNvSpPr/>
          <p:nvPr/>
        </p:nvSpPr>
        <p:spPr>
          <a:xfrm>
            <a:off x="467544" y="6444044"/>
            <a:ext cx="7992888" cy="369332"/>
          </a:xfrm>
          <a:prstGeom prst="rect">
            <a:avLst/>
          </a:prstGeom>
        </p:spPr>
        <p:txBody>
          <a:bodyPr wrap="square">
            <a:spAutoFit/>
          </a:bodyPr>
          <a:lstStyle/>
          <a:p>
            <a:pPr>
              <a:buNone/>
            </a:pPr>
            <a:r>
              <a:rPr lang="cs-CZ" dirty="0"/>
              <a:t>https://www.homesthatfit.com/how-precious-is-energy-ask-your-slaves/</a:t>
            </a:r>
          </a:p>
        </p:txBody>
      </p:sp>
    </p:spTree>
    <p:extLst>
      <p:ext uri="{BB962C8B-B14F-4D97-AF65-F5344CB8AC3E}">
        <p14:creationId xmlns:p14="http://schemas.microsoft.com/office/powerpoint/2010/main" val="1900114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32656"/>
            <a:ext cx="2452223" cy="1510427"/>
          </a:xfrm>
          <a:prstGeom prst="rect">
            <a:avLst/>
          </a:prstGeom>
        </p:spPr>
      </p:pic>
      <p:sp>
        <p:nvSpPr>
          <p:cNvPr id="3" name="Obdélník 2"/>
          <p:cNvSpPr/>
          <p:nvPr/>
        </p:nvSpPr>
        <p:spPr>
          <a:xfrm>
            <a:off x="3340888" y="349194"/>
            <a:ext cx="2952328" cy="646331"/>
          </a:xfrm>
          <a:prstGeom prst="rect">
            <a:avLst/>
          </a:prstGeom>
        </p:spPr>
        <p:txBody>
          <a:bodyPr wrap="square">
            <a:spAutoFit/>
          </a:bodyPr>
          <a:lstStyle/>
          <a:p>
            <a:pPr>
              <a:buNone/>
            </a:pPr>
            <a:r>
              <a:rPr lang="cs-CZ" dirty="0"/>
              <a:t>1769 - Nicolas Josef </a:t>
            </a:r>
            <a:r>
              <a:rPr lang="cs-CZ" dirty="0" err="1"/>
              <a:t>Cugnot</a:t>
            </a:r>
            <a:r>
              <a:rPr lang="cs-CZ" dirty="0"/>
              <a:t>:  </a:t>
            </a:r>
            <a:r>
              <a:rPr lang="cs-CZ" dirty="0" err="1"/>
              <a:t>fardier</a:t>
            </a:r>
            <a:r>
              <a:rPr lang="cs-CZ" dirty="0"/>
              <a:t> á </a:t>
            </a:r>
            <a:r>
              <a:rPr lang="cs-CZ" dirty="0" err="1"/>
              <a:t>vapeur</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556792"/>
            <a:ext cx="3823400" cy="2152204"/>
          </a:xfrm>
          <a:prstGeom prst="rect">
            <a:avLst/>
          </a:prstGeom>
        </p:spPr>
      </p:pic>
      <p:sp>
        <p:nvSpPr>
          <p:cNvPr id="6" name="Obdélník 5"/>
          <p:cNvSpPr/>
          <p:nvPr/>
        </p:nvSpPr>
        <p:spPr>
          <a:xfrm>
            <a:off x="2195736" y="2785666"/>
            <a:ext cx="2952328" cy="923330"/>
          </a:xfrm>
          <a:prstGeom prst="rect">
            <a:avLst/>
          </a:prstGeom>
        </p:spPr>
        <p:txBody>
          <a:bodyPr wrap="square">
            <a:spAutoFit/>
          </a:bodyPr>
          <a:lstStyle/>
          <a:p>
            <a:pPr>
              <a:buNone/>
            </a:pPr>
            <a:r>
              <a:rPr lang="cs-CZ" dirty="0"/>
              <a:t>1889 – Karl </a:t>
            </a:r>
            <a:r>
              <a:rPr lang="cs-CZ" dirty="0" err="1"/>
              <a:t>Benz</a:t>
            </a:r>
            <a:r>
              <a:rPr lang="cs-CZ" dirty="0"/>
              <a:t>: automobil s benzínovým spalovacím motorem </a:t>
            </a:r>
          </a:p>
        </p:txBody>
      </p:sp>
      <p:pic>
        <p:nvPicPr>
          <p:cNvPr id="7" name="Obrázek 3">
            <a:extLst>
              <a:ext uri="{FF2B5EF4-FFF2-40B4-BE49-F238E27FC236}">
                <a16:creationId xmlns:a16="http://schemas.microsoft.com/office/drawing/2014/main" id="{BD834480-2AE2-49FA-836F-AF4B307C59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50" y="4413533"/>
            <a:ext cx="3763571" cy="211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0F51E31A-6DD1-4C6A-9B00-203C92EDC9DD}"/>
              </a:ext>
            </a:extLst>
          </p:cNvPr>
          <p:cNvSpPr/>
          <p:nvPr/>
        </p:nvSpPr>
        <p:spPr>
          <a:xfrm>
            <a:off x="4355976" y="4651579"/>
            <a:ext cx="4788024" cy="1865126"/>
          </a:xfrm>
          <a:prstGeom prst="rect">
            <a:avLst/>
          </a:prstGeom>
        </p:spPr>
        <p:txBody>
          <a:bodyPr wrap="square">
            <a:spAutoFit/>
          </a:bodyPr>
          <a:lstStyle/>
          <a:p>
            <a:pPr>
              <a:buNone/>
            </a:pPr>
            <a:r>
              <a:rPr lang="cs-CZ" altLang="cs-CZ" dirty="0"/>
              <a:t>elektromobil </a:t>
            </a:r>
            <a:r>
              <a:rPr lang="cs-CZ" altLang="cs-CZ" i="1" dirty="0"/>
              <a:t>La </a:t>
            </a:r>
            <a:r>
              <a:rPr lang="cs-CZ" altLang="cs-CZ" i="1" dirty="0" err="1"/>
              <a:t>Jamais</a:t>
            </a:r>
            <a:r>
              <a:rPr lang="cs-CZ" altLang="cs-CZ" i="1" dirty="0"/>
              <a:t> </a:t>
            </a:r>
            <a:r>
              <a:rPr lang="cs-CZ" altLang="cs-CZ" i="1" dirty="0" err="1"/>
              <a:t>Contente</a:t>
            </a:r>
            <a:r>
              <a:rPr lang="cs-CZ" altLang="cs-CZ" i="1" dirty="0"/>
              <a:t> </a:t>
            </a:r>
            <a:r>
              <a:rPr lang="cs-CZ" altLang="cs-CZ" dirty="0"/>
              <a:t>(Věčně nespokojená) - Camille </a:t>
            </a:r>
            <a:r>
              <a:rPr lang="cs-CZ" altLang="cs-CZ" dirty="0" err="1"/>
              <a:t>Jenatzy</a:t>
            </a:r>
            <a:r>
              <a:rPr lang="cs-CZ" altLang="cs-CZ" dirty="0"/>
              <a:t> v r. 1889  překonal rychlost 100 km/hod</a:t>
            </a:r>
          </a:p>
          <a:p>
            <a:pPr>
              <a:buNone/>
            </a:pPr>
            <a:r>
              <a:rPr lang="cs-CZ" altLang="cs-CZ" dirty="0"/>
              <a:t>2 elektromotory o celkovém výkonu 50 kilowattů (100 článků olověných baterií). </a:t>
            </a:r>
          </a:p>
          <a:p>
            <a:pPr>
              <a:buNone/>
            </a:pPr>
            <a:r>
              <a:rPr lang="cs-CZ" altLang="cs-CZ" dirty="0"/>
              <a:t>Karoserie z lehké slitiny hliníku – celkem 1,5 t</a:t>
            </a:r>
          </a:p>
        </p:txBody>
      </p:sp>
    </p:spTree>
    <p:extLst>
      <p:ext uri="{BB962C8B-B14F-4D97-AF65-F5344CB8AC3E}">
        <p14:creationId xmlns:p14="http://schemas.microsoft.com/office/powerpoint/2010/main" val="171419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Energetický otrok </a:t>
            </a:r>
          </a:p>
        </p:txBody>
      </p:sp>
      <p:sp>
        <p:nvSpPr>
          <p:cNvPr id="3" name="Zástupný symbol pro obsah 2"/>
          <p:cNvSpPr>
            <a:spLocks noGrp="1"/>
          </p:cNvSpPr>
          <p:nvPr>
            <p:ph idx="1"/>
          </p:nvPr>
        </p:nvSpPr>
        <p:spPr>
          <a:xfrm>
            <a:off x="1116013" y="1773238"/>
            <a:ext cx="7129462" cy="4680098"/>
          </a:xfrm>
        </p:spPr>
        <p:txBody>
          <a:bodyPr/>
          <a:lstStyle/>
          <a:p>
            <a:r>
              <a:rPr lang="cs-CZ" dirty="0" err="1"/>
              <a:t>Cílek</a:t>
            </a:r>
            <a:r>
              <a:rPr lang="cs-CZ" dirty="0"/>
              <a:t>: </a:t>
            </a:r>
            <a:r>
              <a:rPr lang="cs-CZ" dirty="0">
                <a:hlinkClick r:id="rId3"/>
              </a:rPr>
              <a:t>https://ekonomika.idnes.cz/na-kazdeho-z-nas-pracuje-70-otroku-dos-/ekonomika.aspx?c=A070722_202341_ekonomika_ost</a:t>
            </a:r>
            <a:endParaRPr lang="cs-CZ" dirty="0"/>
          </a:p>
          <a:p>
            <a:r>
              <a:rPr lang="cs-CZ" dirty="0"/>
              <a:t>Hra o Zemi: </a:t>
            </a:r>
            <a:r>
              <a:rPr lang="cs-CZ" dirty="0">
                <a:hlinkClick r:id="rId4"/>
              </a:rPr>
              <a:t>http://www.hraozemi.cz/energeticky-otrok.html</a:t>
            </a:r>
            <a:r>
              <a:rPr lang="cs-CZ" dirty="0"/>
              <a:t> </a:t>
            </a:r>
          </a:p>
          <a:p>
            <a:r>
              <a:rPr lang="cs-CZ" dirty="0" err="1"/>
              <a:t>Energy</a:t>
            </a:r>
            <a:r>
              <a:rPr lang="cs-CZ" dirty="0"/>
              <a:t> </a:t>
            </a:r>
            <a:r>
              <a:rPr lang="cs-CZ" dirty="0" err="1"/>
              <a:t>slaves</a:t>
            </a:r>
            <a:r>
              <a:rPr lang="cs-CZ" dirty="0"/>
              <a:t>: </a:t>
            </a:r>
            <a:r>
              <a:rPr lang="cs-CZ" dirty="0">
                <a:hlinkClick r:id="rId5"/>
              </a:rPr>
              <a:t>https://www.youtube.com/watch?v=oT-CHMqfGo4</a:t>
            </a:r>
            <a:r>
              <a:rPr lang="cs-CZ" dirty="0"/>
              <a:t> </a:t>
            </a:r>
          </a:p>
          <a:p>
            <a:r>
              <a:rPr lang="cs-CZ" dirty="0" err="1">
                <a:hlinkClick r:id="rId6"/>
              </a:rPr>
              <a:t>Losing</a:t>
            </a:r>
            <a:r>
              <a:rPr lang="cs-CZ" dirty="0">
                <a:hlinkClick r:id="rId6"/>
              </a:rPr>
              <a:t> </a:t>
            </a:r>
            <a:r>
              <a:rPr lang="cs-CZ" dirty="0" err="1">
                <a:hlinkClick r:id="rId6"/>
              </a:rPr>
              <a:t>energy</a:t>
            </a:r>
            <a:r>
              <a:rPr lang="cs-CZ" dirty="0">
                <a:hlinkClick r:id="rId6"/>
              </a:rPr>
              <a:t> </a:t>
            </a:r>
            <a:r>
              <a:rPr lang="cs-CZ" dirty="0" err="1">
                <a:hlinkClick r:id="rId6"/>
              </a:rPr>
              <a:t>slaves</a:t>
            </a:r>
            <a:r>
              <a:rPr lang="cs-CZ" dirty="0">
                <a:hlinkClick r:id="rId6"/>
              </a:rPr>
              <a:t>: https://www.youtube.com/watch?v=QfYCrLq1DJU</a:t>
            </a:r>
            <a:endParaRPr lang="cs-CZ" dirty="0"/>
          </a:p>
          <a:p>
            <a:endParaRPr lang="cs-CZ" dirty="0"/>
          </a:p>
        </p:txBody>
      </p:sp>
      <p:pic>
        <p:nvPicPr>
          <p:cNvPr id="4" name="Obrázek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0232" y="17178"/>
            <a:ext cx="1992547" cy="1638870"/>
          </a:xfrm>
          <a:prstGeom prst="rect">
            <a:avLst/>
          </a:prstGeom>
        </p:spPr>
      </p:pic>
    </p:spTree>
    <p:extLst>
      <p:ext uri="{BB962C8B-B14F-4D97-AF65-F5344CB8AC3E}">
        <p14:creationId xmlns:p14="http://schemas.microsoft.com/office/powerpoint/2010/main" val="32471397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t>Energetická chudoba</a:t>
            </a:r>
            <a:br>
              <a:rPr lang="cs-CZ" sz="3200" b="1" dirty="0"/>
            </a:br>
            <a:endParaRPr lang="cs-CZ" dirty="0"/>
          </a:p>
        </p:txBody>
      </p:sp>
      <p:sp>
        <p:nvSpPr>
          <p:cNvPr id="3" name="Zástupný symbol pro obsah 2"/>
          <p:cNvSpPr>
            <a:spLocks noGrp="1"/>
          </p:cNvSpPr>
          <p:nvPr>
            <p:ph idx="1"/>
          </p:nvPr>
        </p:nvSpPr>
        <p:spPr>
          <a:xfrm>
            <a:off x="611560" y="1052736"/>
            <a:ext cx="7992888" cy="5256584"/>
          </a:xfrm>
        </p:spPr>
        <p:txBody>
          <a:bodyPr/>
          <a:lstStyle/>
          <a:p>
            <a:pPr marL="0" indent="0"/>
            <a:r>
              <a:rPr lang="cs-CZ" sz="2000" b="1" i="1" dirty="0"/>
              <a:t>Energetická chudoba </a:t>
            </a:r>
            <a:r>
              <a:rPr lang="cs-CZ" sz="2000" i="1" dirty="0"/>
              <a:t>– </a:t>
            </a:r>
            <a:r>
              <a:rPr lang="cs-CZ" sz="2000" dirty="0"/>
              <a:t>nemá jasnou definici, např. obtíž či neschopnost udržovat vhodné tepelné podmínky v obydlí a rovněž mít přístup k dalším základním energetickým službám (osvětlení, doprava nebo elektřina pro internet či další přístroje) za rozumnou cenu. </a:t>
            </a:r>
          </a:p>
          <a:p>
            <a:pPr marL="0" indent="0"/>
            <a:r>
              <a:rPr lang="cs-CZ" sz="2000" dirty="0"/>
              <a:t>Energetickou chudobu je možné měřit na základě </a:t>
            </a:r>
            <a:r>
              <a:rPr lang="cs-CZ" sz="2000" b="1" dirty="0"/>
              <a:t>těchto proměnných</a:t>
            </a:r>
            <a:r>
              <a:rPr lang="cs-CZ" sz="2000" dirty="0"/>
              <a:t>: neschopnost udržet vhodnou teplotu v obydlí, procento obyvatelstva, které má nesplacené účty či počet obydlí, kam zatéká, která vykazují praskliny či další závady budovy. </a:t>
            </a:r>
          </a:p>
          <a:p>
            <a:pPr marL="0" indent="0"/>
            <a:r>
              <a:rPr lang="cs-CZ" sz="2000" dirty="0"/>
              <a:t>Výskyt energetické chudoby tedy vyplývá z </a:t>
            </a:r>
            <a:r>
              <a:rPr lang="cs-CZ" sz="2000" b="1" dirty="0"/>
              <a:t>kombinace tří faktorů</a:t>
            </a:r>
            <a:r>
              <a:rPr lang="cs-CZ" sz="2000" dirty="0"/>
              <a:t>: nízké úrovně příjmu, nedostatečné kvality stavby a vysokých cen energií. </a:t>
            </a:r>
          </a:p>
          <a:p>
            <a:pPr marL="0" indent="0"/>
            <a:r>
              <a:rPr lang="cs-CZ" sz="2000" dirty="0"/>
              <a:t>V ČR podle </a:t>
            </a:r>
            <a:r>
              <a:rPr lang="cs-CZ" sz="2000" dirty="0" err="1"/>
              <a:t>ERÚ</a:t>
            </a:r>
            <a:r>
              <a:rPr lang="cs-CZ" sz="2000" dirty="0"/>
              <a:t> ohrožuje energetická chudoba asi </a:t>
            </a:r>
            <a:r>
              <a:rPr lang="cs-CZ" sz="2000" b="1" dirty="0"/>
              <a:t>20 % domácností</a:t>
            </a:r>
            <a:r>
              <a:rPr lang="cs-CZ" sz="2000" dirty="0"/>
              <a:t>. Skutečně zasaženo už je 6 % Čechů, vyplývá z údajů </a:t>
            </a:r>
            <a:r>
              <a:rPr lang="cs-CZ" sz="2000" dirty="0" err="1"/>
              <a:t>Eurostatu</a:t>
            </a:r>
            <a:r>
              <a:rPr lang="cs-CZ" sz="2000" dirty="0"/>
              <a:t>. ČR si tak sice oproti unijnímu průměru (10 %) vede lépe, podle odborníků je ale potřeba se tímto problémem zabývat.</a:t>
            </a:r>
          </a:p>
        </p:txBody>
      </p:sp>
      <p:pic>
        <p:nvPicPr>
          <p:cNvPr id="4098" name="Picture 2" descr="Usetreno.c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6096" y="5559935"/>
            <a:ext cx="2304256" cy="129806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83568" y="6381328"/>
            <a:ext cx="3039486" cy="369332"/>
          </a:xfrm>
          <a:prstGeom prst="rect">
            <a:avLst/>
          </a:prstGeom>
        </p:spPr>
        <p:txBody>
          <a:bodyPr wrap="none">
            <a:spAutoFit/>
          </a:bodyPr>
          <a:lstStyle/>
          <a:p>
            <a:pPr>
              <a:buNone/>
            </a:pPr>
            <a:r>
              <a:rPr lang="cs-CZ" dirty="0"/>
              <a:t>https://www.enechudoba.cz/</a:t>
            </a:r>
          </a:p>
        </p:txBody>
      </p:sp>
    </p:spTree>
    <p:extLst>
      <p:ext uri="{BB962C8B-B14F-4D97-AF65-F5344CB8AC3E}">
        <p14:creationId xmlns:p14="http://schemas.microsoft.com/office/powerpoint/2010/main" val="2875185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856A70-6E49-4256-8CC1-328FBD5E37B3}"/>
              </a:ext>
            </a:extLst>
          </p:cNvPr>
          <p:cNvSpPr>
            <a:spLocks noGrp="1"/>
          </p:cNvSpPr>
          <p:nvPr>
            <p:ph type="title"/>
          </p:nvPr>
        </p:nvSpPr>
        <p:spPr/>
        <p:txBody>
          <a:bodyPr/>
          <a:lstStyle/>
          <a:p>
            <a:r>
              <a:rPr lang="cs-CZ" dirty="0"/>
              <a:t>Výdaje domácností na základní potřeby</a:t>
            </a:r>
          </a:p>
        </p:txBody>
      </p:sp>
      <p:sp>
        <p:nvSpPr>
          <p:cNvPr id="3" name="Zástupný symbol pro obsah 2">
            <a:extLst>
              <a:ext uri="{FF2B5EF4-FFF2-40B4-BE49-F238E27FC236}">
                <a16:creationId xmlns:a16="http://schemas.microsoft.com/office/drawing/2014/main" id="{976F01B8-271F-4238-A379-7B56681188AA}"/>
              </a:ext>
            </a:extLst>
          </p:cNvPr>
          <p:cNvSpPr>
            <a:spLocks noGrp="1"/>
          </p:cNvSpPr>
          <p:nvPr>
            <p:ph idx="1"/>
          </p:nvPr>
        </p:nvSpPr>
        <p:spPr>
          <a:xfrm>
            <a:off x="539750" y="1556792"/>
            <a:ext cx="8280722" cy="4679949"/>
          </a:xfrm>
        </p:spPr>
        <p:txBody>
          <a:bodyPr/>
          <a:lstStyle/>
          <a:p>
            <a:endParaRPr lang="cs-CZ" sz="2200" dirty="0"/>
          </a:p>
          <a:p>
            <a:r>
              <a:rPr lang="cs-CZ" dirty="0"/>
              <a:t>Příklad: domácnost 3 lidí, 3-pokojový byt, panelák</a:t>
            </a:r>
          </a:p>
          <a:p>
            <a:endParaRPr lang="cs-CZ" sz="2200" dirty="0"/>
          </a:p>
          <a:p>
            <a:r>
              <a:rPr lang="cs-CZ" sz="2200" dirty="0"/>
              <a:t>Měsíční platby (přibližně)</a:t>
            </a:r>
          </a:p>
          <a:p>
            <a:endParaRPr lang="cs-CZ" sz="2200" dirty="0"/>
          </a:p>
          <a:p>
            <a:r>
              <a:rPr lang="cs-CZ" sz="2200" dirty="0"/>
              <a:t>Plyn (plynový sporák): 200,- Kč</a:t>
            </a:r>
          </a:p>
          <a:p>
            <a:r>
              <a:rPr lang="cs-CZ" sz="2200" dirty="0"/>
              <a:t>Elektřina (trouba, konvice, MW, </a:t>
            </a:r>
            <a:r>
              <a:rPr lang="cs-CZ" sz="2200" dirty="0" err="1"/>
              <a:t>počítace</a:t>
            </a:r>
            <a:r>
              <a:rPr lang="cs-CZ" sz="2200" dirty="0"/>
              <a:t>, osvětlení…): 1.000,- Kč</a:t>
            </a:r>
          </a:p>
          <a:p>
            <a:r>
              <a:rPr lang="cs-CZ" sz="2200" dirty="0"/>
              <a:t>Teplo (centr. vytápění):     </a:t>
            </a:r>
          </a:p>
          <a:p>
            <a:r>
              <a:rPr lang="cs-CZ" sz="2200" dirty="0"/>
              <a:t>Teplá voda:                               1.700,- Kč</a:t>
            </a:r>
          </a:p>
          <a:p>
            <a:endParaRPr lang="cs-CZ" sz="2200" dirty="0"/>
          </a:p>
          <a:p>
            <a:r>
              <a:rPr lang="cs-CZ" sz="2200" b="1" dirty="0"/>
              <a:t>Celkem (za měsíc):   2.900,- Kč </a:t>
            </a:r>
          </a:p>
          <a:p>
            <a:endParaRPr lang="cs-CZ" sz="2200" dirty="0"/>
          </a:p>
        </p:txBody>
      </p:sp>
      <p:sp>
        <p:nvSpPr>
          <p:cNvPr id="4" name="Pravá složená závorka 3">
            <a:extLst>
              <a:ext uri="{FF2B5EF4-FFF2-40B4-BE49-F238E27FC236}">
                <a16:creationId xmlns:a16="http://schemas.microsoft.com/office/drawing/2014/main" id="{36A5C200-ECFF-4B3D-BF83-86CB9E58AFD1}"/>
              </a:ext>
            </a:extLst>
          </p:cNvPr>
          <p:cNvSpPr/>
          <p:nvPr/>
        </p:nvSpPr>
        <p:spPr bwMode="auto">
          <a:xfrm>
            <a:off x="3563888" y="4797152"/>
            <a:ext cx="216024" cy="648072"/>
          </a:xfrm>
          <a:prstGeom prst="rightBrace">
            <a:avLst/>
          </a:prstGeom>
          <a:solidFill>
            <a:srgbClr val="D4E2DA"/>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s-CZ" sz="1800" b="0" i="0" u="none" strike="noStrike" cap="none" normalizeH="0" baseline="0">
              <a:ln>
                <a:noFill/>
              </a:ln>
              <a:solidFill>
                <a:schemeClr val="tx1"/>
              </a:solidFill>
              <a:effectLst/>
              <a:latin typeface="Franklin Gothic Book" panose="020B0503020102020204" pitchFamily="34" charset="0"/>
            </a:endParaRPr>
          </a:p>
        </p:txBody>
      </p:sp>
    </p:spTree>
    <p:extLst>
      <p:ext uri="{BB962C8B-B14F-4D97-AF65-F5344CB8AC3E}">
        <p14:creationId xmlns:p14="http://schemas.microsoft.com/office/powerpoint/2010/main" val="3343180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856A70-6E49-4256-8CC1-328FBD5E37B3}"/>
              </a:ext>
            </a:extLst>
          </p:cNvPr>
          <p:cNvSpPr>
            <a:spLocks noGrp="1"/>
          </p:cNvSpPr>
          <p:nvPr>
            <p:ph type="title"/>
          </p:nvPr>
        </p:nvSpPr>
        <p:spPr/>
        <p:txBody>
          <a:bodyPr/>
          <a:lstStyle/>
          <a:p>
            <a:r>
              <a:rPr lang="cs-CZ" dirty="0"/>
              <a:t>Výdaje domácností na základní potřeby</a:t>
            </a:r>
          </a:p>
        </p:txBody>
      </p:sp>
      <p:sp>
        <p:nvSpPr>
          <p:cNvPr id="3" name="Zástupný symbol pro obsah 2">
            <a:extLst>
              <a:ext uri="{FF2B5EF4-FFF2-40B4-BE49-F238E27FC236}">
                <a16:creationId xmlns:a16="http://schemas.microsoft.com/office/drawing/2014/main" id="{976F01B8-271F-4238-A379-7B56681188AA}"/>
              </a:ext>
            </a:extLst>
          </p:cNvPr>
          <p:cNvSpPr>
            <a:spLocks noGrp="1"/>
          </p:cNvSpPr>
          <p:nvPr>
            <p:ph idx="1"/>
          </p:nvPr>
        </p:nvSpPr>
        <p:spPr>
          <a:xfrm>
            <a:off x="539750" y="1556792"/>
            <a:ext cx="8280722" cy="4679949"/>
          </a:xfrm>
        </p:spPr>
        <p:txBody>
          <a:bodyPr/>
          <a:lstStyle/>
          <a:p>
            <a:endParaRPr lang="cs-CZ" sz="2200" dirty="0"/>
          </a:p>
          <a:p>
            <a:r>
              <a:rPr lang="cs-CZ" dirty="0"/>
              <a:t>Příklad: domácnost 3 lidí, 3-pokojový byt, panelák</a:t>
            </a:r>
          </a:p>
          <a:p>
            <a:endParaRPr lang="cs-CZ" sz="2200" dirty="0"/>
          </a:p>
          <a:p>
            <a:r>
              <a:rPr lang="cs-CZ" sz="2200" dirty="0"/>
              <a:t>Měsíční platby (přibližně)</a:t>
            </a:r>
          </a:p>
          <a:p>
            <a:endParaRPr lang="cs-CZ" sz="2200" dirty="0"/>
          </a:p>
          <a:p>
            <a:r>
              <a:rPr lang="cs-CZ" sz="2200" dirty="0"/>
              <a:t>Plyn (plynový sporák): 200,- Kč</a:t>
            </a:r>
          </a:p>
          <a:p>
            <a:r>
              <a:rPr lang="cs-CZ" sz="2200" dirty="0"/>
              <a:t>Elektřina (trouba, konvice, MW, </a:t>
            </a:r>
            <a:r>
              <a:rPr lang="cs-CZ" sz="2200" dirty="0" err="1"/>
              <a:t>počítace</a:t>
            </a:r>
            <a:r>
              <a:rPr lang="cs-CZ" sz="2200" dirty="0"/>
              <a:t>, osvětlení…): 1.000,- Kč</a:t>
            </a:r>
          </a:p>
          <a:p>
            <a:r>
              <a:rPr lang="cs-CZ" sz="2200" dirty="0"/>
              <a:t>Teplo (centr. vytápění):     </a:t>
            </a:r>
          </a:p>
          <a:p>
            <a:r>
              <a:rPr lang="cs-CZ" sz="2200" dirty="0"/>
              <a:t>Teplá voda:                               1.700,- Kč</a:t>
            </a:r>
          </a:p>
          <a:p>
            <a:endParaRPr lang="cs-CZ" sz="2200" dirty="0"/>
          </a:p>
          <a:p>
            <a:r>
              <a:rPr lang="cs-CZ" sz="2200" b="1" dirty="0"/>
              <a:t>Celkem (za měsíc):   2.900,- Kč </a:t>
            </a:r>
          </a:p>
          <a:p>
            <a:endParaRPr lang="cs-CZ" sz="2200" dirty="0"/>
          </a:p>
        </p:txBody>
      </p:sp>
      <p:sp>
        <p:nvSpPr>
          <p:cNvPr id="4" name="Pravá složená závorka 3">
            <a:extLst>
              <a:ext uri="{FF2B5EF4-FFF2-40B4-BE49-F238E27FC236}">
                <a16:creationId xmlns:a16="http://schemas.microsoft.com/office/drawing/2014/main" id="{36A5C200-ECFF-4B3D-BF83-86CB9E58AFD1}"/>
              </a:ext>
            </a:extLst>
          </p:cNvPr>
          <p:cNvSpPr/>
          <p:nvPr/>
        </p:nvSpPr>
        <p:spPr bwMode="auto">
          <a:xfrm>
            <a:off x="3563888" y="4797152"/>
            <a:ext cx="216024" cy="648072"/>
          </a:xfrm>
          <a:prstGeom prst="rightBrace">
            <a:avLst/>
          </a:prstGeom>
          <a:solidFill>
            <a:srgbClr val="D4E2DA"/>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s-CZ" sz="1800" b="0" i="0" u="none" strike="noStrike" cap="none" normalizeH="0" baseline="0">
              <a:ln>
                <a:noFill/>
              </a:ln>
              <a:solidFill>
                <a:schemeClr val="tx1"/>
              </a:solidFill>
              <a:effectLst/>
              <a:latin typeface="Franklin Gothic Book" panose="020B0503020102020204" pitchFamily="34" charset="0"/>
            </a:endParaRPr>
          </a:p>
        </p:txBody>
      </p:sp>
      <p:pic>
        <p:nvPicPr>
          <p:cNvPr id="5" name="Obrázek 4">
            <a:extLst>
              <a:ext uri="{FF2B5EF4-FFF2-40B4-BE49-F238E27FC236}">
                <a16:creationId xmlns:a16="http://schemas.microsoft.com/office/drawing/2014/main" id="{35F39BFD-9772-46A6-893F-B445BD7E7B25}"/>
              </a:ext>
            </a:extLst>
          </p:cNvPr>
          <p:cNvPicPr>
            <a:picLocks noChangeAspect="1"/>
          </p:cNvPicPr>
          <p:nvPr/>
        </p:nvPicPr>
        <p:blipFill rotWithShape="1">
          <a:blip r:embed="rId2"/>
          <a:srcRect l="1963" t="19201" r="34250" b="33200"/>
          <a:stretch/>
        </p:blipFill>
        <p:spPr>
          <a:xfrm>
            <a:off x="934505" y="296652"/>
            <a:ext cx="8405876" cy="3528392"/>
          </a:xfrm>
          <a:prstGeom prst="rect">
            <a:avLst/>
          </a:prstGeom>
        </p:spPr>
      </p:pic>
      <p:sp>
        <p:nvSpPr>
          <p:cNvPr id="6" name="Obdélník 5">
            <a:extLst>
              <a:ext uri="{FF2B5EF4-FFF2-40B4-BE49-F238E27FC236}">
                <a16:creationId xmlns:a16="http://schemas.microsoft.com/office/drawing/2014/main" id="{8949266A-E23D-4D12-AD19-8E49B5A9E661}"/>
              </a:ext>
            </a:extLst>
          </p:cNvPr>
          <p:cNvSpPr/>
          <p:nvPr/>
        </p:nvSpPr>
        <p:spPr>
          <a:xfrm>
            <a:off x="1475656" y="4139233"/>
            <a:ext cx="6984776" cy="1698927"/>
          </a:xfrm>
          <a:prstGeom prst="rect">
            <a:avLst/>
          </a:prstGeom>
          <a:solidFill>
            <a:schemeClr val="bg1"/>
          </a:solidFill>
        </p:spPr>
        <p:txBody>
          <a:bodyPr wrap="square">
            <a:spAutoFit/>
          </a:bodyPr>
          <a:lstStyle/>
          <a:p>
            <a:pPr>
              <a:buNone/>
            </a:pPr>
            <a:endParaRPr lang="cs-CZ" b="1" dirty="0"/>
          </a:p>
          <a:p>
            <a:pPr>
              <a:buNone/>
            </a:pPr>
            <a:r>
              <a:rPr lang="cs-CZ" b="1" dirty="0"/>
              <a:t>Výpočet spotřeby energie: Zjistěte, kolik vaše domácnost spotřebuje</a:t>
            </a:r>
          </a:p>
          <a:p>
            <a:pPr>
              <a:buNone/>
            </a:pPr>
            <a:endParaRPr lang="cs-CZ" b="1" dirty="0"/>
          </a:p>
          <a:p>
            <a:pPr>
              <a:buNone/>
            </a:pPr>
            <a:r>
              <a:rPr lang="cs-CZ" dirty="0">
                <a:hlinkClick r:id="rId3"/>
              </a:rPr>
              <a:t>https://www.elektrina.cz/vypocet-spotreby-energie</a:t>
            </a:r>
            <a:endParaRPr lang="cs-CZ" dirty="0"/>
          </a:p>
          <a:p>
            <a:pPr>
              <a:buNone/>
            </a:pPr>
            <a:endParaRPr lang="cs-CZ" dirty="0"/>
          </a:p>
        </p:txBody>
      </p:sp>
    </p:spTree>
    <p:extLst>
      <p:ext uri="{BB962C8B-B14F-4D97-AF65-F5344CB8AC3E}">
        <p14:creationId xmlns:p14="http://schemas.microsoft.com/office/powerpoint/2010/main" val="3162233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0E71F2-D71B-4C28-9CD7-7C5ABF9FDB5A}"/>
              </a:ext>
            </a:extLst>
          </p:cNvPr>
          <p:cNvSpPr>
            <a:spLocks noGrp="1"/>
          </p:cNvSpPr>
          <p:nvPr>
            <p:ph type="title"/>
          </p:nvPr>
        </p:nvSpPr>
        <p:spPr/>
        <p:txBody>
          <a:bodyPr/>
          <a:lstStyle/>
          <a:p>
            <a:endParaRPr lang="en-US"/>
          </a:p>
        </p:txBody>
      </p:sp>
      <p:pic>
        <p:nvPicPr>
          <p:cNvPr id="4" name="Zástupný symbol pro obsah 3">
            <a:extLst>
              <a:ext uri="{FF2B5EF4-FFF2-40B4-BE49-F238E27FC236}">
                <a16:creationId xmlns:a16="http://schemas.microsoft.com/office/drawing/2014/main" id="{4CED7C1D-E11A-477B-B577-5569CAC9554E}"/>
              </a:ext>
            </a:extLst>
          </p:cNvPr>
          <p:cNvPicPr>
            <a:picLocks noGrp="1" noChangeAspect="1"/>
          </p:cNvPicPr>
          <p:nvPr>
            <p:ph idx="1"/>
          </p:nvPr>
        </p:nvPicPr>
        <p:blipFill rotWithShape="1">
          <a:blip r:embed="rId2"/>
          <a:srcRect l="17618" t="9423" r="19762" b="18877"/>
          <a:stretch/>
        </p:blipFill>
        <p:spPr>
          <a:xfrm>
            <a:off x="503096" y="404813"/>
            <a:ext cx="8607979" cy="5544120"/>
          </a:xfrm>
          <a:prstGeom prst="rect">
            <a:avLst/>
          </a:prstGeom>
        </p:spPr>
      </p:pic>
      <p:pic>
        <p:nvPicPr>
          <p:cNvPr id="5" name="Obrázek 4">
            <a:extLst>
              <a:ext uri="{FF2B5EF4-FFF2-40B4-BE49-F238E27FC236}">
                <a16:creationId xmlns:a16="http://schemas.microsoft.com/office/drawing/2014/main" id="{0E015F77-33BE-4E0B-8B03-9F02E2C05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4581128"/>
            <a:ext cx="3072384" cy="1325880"/>
          </a:xfrm>
          <a:prstGeom prst="rect">
            <a:avLst/>
          </a:prstGeom>
        </p:spPr>
      </p:pic>
      <p:pic>
        <p:nvPicPr>
          <p:cNvPr id="3" name="Obrázek 2">
            <a:extLst>
              <a:ext uri="{FF2B5EF4-FFF2-40B4-BE49-F238E27FC236}">
                <a16:creationId xmlns:a16="http://schemas.microsoft.com/office/drawing/2014/main" id="{E9B48700-2FEE-4E23-83FE-AC7CDC943370}"/>
              </a:ext>
            </a:extLst>
          </p:cNvPr>
          <p:cNvPicPr>
            <a:picLocks noChangeAspect="1"/>
          </p:cNvPicPr>
          <p:nvPr/>
        </p:nvPicPr>
        <p:blipFill>
          <a:blip r:embed="rId4"/>
          <a:stretch>
            <a:fillRect/>
          </a:stretch>
        </p:blipFill>
        <p:spPr>
          <a:xfrm>
            <a:off x="16939" y="3626178"/>
            <a:ext cx="2569580" cy="3136739"/>
          </a:xfrm>
          <a:prstGeom prst="rect">
            <a:avLst/>
          </a:prstGeom>
          <a:ln>
            <a:solidFill>
              <a:schemeClr val="accent1">
                <a:lumMod val="50000"/>
              </a:schemeClr>
            </a:solidFill>
          </a:ln>
        </p:spPr>
      </p:pic>
    </p:spTree>
    <p:extLst>
      <p:ext uri="{BB962C8B-B14F-4D97-AF65-F5344CB8AC3E}">
        <p14:creationId xmlns:p14="http://schemas.microsoft.com/office/powerpoint/2010/main" val="2138033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8221"/>
            <a:ext cx="7183018" cy="5328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054536"/>
            <a:ext cx="3888432" cy="260525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E4717948-0189-49ED-A58D-07F955C517DD}"/>
              </a:ext>
            </a:extLst>
          </p:cNvPr>
          <p:cNvSpPr/>
          <p:nvPr/>
        </p:nvSpPr>
        <p:spPr>
          <a:xfrm>
            <a:off x="95116" y="5183695"/>
            <a:ext cx="4572000" cy="1674305"/>
          </a:xfrm>
          <a:prstGeom prst="rect">
            <a:avLst/>
          </a:prstGeom>
        </p:spPr>
        <p:txBody>
          <a:bodyPr>
            <a:spAutoFit/>
          </a:bodyPr>
          <a:lstStyle/>
          <a:p>
            <a:pPr>
              <a:buNone/>
            </a:pPr>
            <a:r>
              <a:rPr lang="en-US" dirty="0"/>
              <a:t>More than 2.5 billion people lack access to clean cooking facilities, relying instead on solid biomass, kerosene or coal as their primary cooking fuel. </a:t>
            </a:r>
            <a:endParaRPr lang="cs-CZ" dirty="0"/>
          </a:p>
          <a:p>
            <a:pPr>
              <a:buNone/>
            </a:pPr>
            <a:r>
              <a:rPr lang="cs-CZ" sz="1400" dirty="0">
                <a:hlinkClick r:id="rId4"/>
              </a:rPr>
              <a:t>https://www.iea.org/reports/sdg7-data-and-projections/access-to-clean-cooking</a:t>
            </a:r>
            <a:r>
              <a:rPr lang="cs-CZ" sz="1400" dirty="0"/>
              <a:t> </a:t>
            </a:r>
          </a:p>
        </p:txBody>
      </p:sp>
    </p:spTree>
    <p:extLst>
      <p:ext uri="{BB962C8B-B14F-4D97-AF65-F5344CB8AC3E}">
        <p14:creationId xmlns:p14="http://schemas.microsoft.com/office/powerpoint/2010/main" val="3260276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DDCA51-AC52-4151-A042-D4A41EB28C8D}"/>
              </a:ext>
            </a:extLst>
          </p:cNvPr>
          <p:cNvSpPr>
            <a:spLocks noGrp="1"/>
          </p:cNvSpPr>
          <p:nvPr>
            <p:ph type="title"/>
          </p:nvPr>
        </p:nvSpPr>
        <p:spPr>
          <a:xfrm>
            <a:off x="395536" y="260449"/>
            <a:ext cx="7704138" cy="863600"/>
          </a:xfrm>
        </p:spPr>
        <p:txBody>
          <a:bodyPr/>
          <a:lstStyle/>
          <a:p>
            <a:r>
              <a:rPr lang="cs-CZ" dirty="0"/>
              <a:t>Bohatí – peníze i energie</a:t>
            </a:r>
          </a:p>
        </p:txBody>
      </p:sp>
      <p:pic>
        <p:nvPicPr>
          <p:cNvPr id="5" name="Zástupný symbol pro obsah 4">
            <a:extLst>
              <a:ext uri="{FF2B5EF4-FFF2-40B4-BE49-F238E27FC236}">
                <a16:creationId xmlns:a16="http://schemas.microsoft.com/office/drawing/2014/main" id="{5BCEABF5-D861-40EC-8322-62415C55DE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268760"/>
            <a:ext cx="8354169" cy="5184775"/>
          </a:xfrm>
        </p:spPr>
      </p:pic>
    </p:spTree>
    <p:extLst>
      <p:ext uri="{BB962C8B-B14F-4D97-AF65-F5344CB8AC3E}">
        <p14:creationId xmlns:p14="http://schemas.microsoft.com/office/powerpoint/2010/main" val="2027297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4DFBF2-C34D-4C25-B53C-00A6F7EC58CE}"/>
              </a:ext>
            </a:extLst>
          </p:cNvPr>
          <p:cNvSpPr>
            <a:spLocks noGrp="1"/>
          </p:cNvSpPr>
          <p:nvPr>
            <p:ph type="title"/>
          </p:nvPr>
        </p:nvSpPr>
        <p:spPr>
          <a:xfrm>
            <a:off x="395536" y="0"/>
            <a:ext cx="7704138" cy="863600"/>
          </a:xfrm>
        </p:spPr>
        <p:txBody>
          <a:bodyPr/>
          <a:lstStyle/>
          <a:p>
            <a:r>
              <a:rPr lang="cs-CZ" dirty="0" err="1"/>
              <a:t>SDGs</a:t>
            </a:r>
            <a:r>
              <a:rPr lang="cs-CZ" dirty="0"/>
              <a:t> </a:t>
            </a:r>
            <a:endParaRPr lang="en-GB" dirty="0"/>
          </a:p>
        </p:txBody>
      </p:sp>
      <p:pic>
        <p:nvPicPr>
          <p:cNvPr id="15" name="Zástupný symbol pro obsah 14">
            <a:extLst>
              <a:ext uri="{FF2B5EF4-FFF2-40B4-BE49-F238E27FC236}">
                <a16:creationId xmlns:a16="http://schemas.microsoft.com/office/drawing/2014/main" id="{E0EFDAC0-394B-47DC-B4F6-4F21DA0E01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46504" y="692696"/>
            <a:ext cx="2448396" cy="2448396"/>
          </a:xfrm>
        </p:spPr>
      </p:pic>
      <p:sp>
        <p:nvSpPr>
          <p:cNvPr id="16" name="Obdélník 15">
            <a:extLst>
              <a:ext uri="{FF2B5EF4-FFF2-40B4-BE49-F238E27FC236}">
                <a16:creationId xmlns:a16="http://schemas.microsoft.com/office/drawing/2014/main" id="{107987FF-4E86-46A0-B073-DB0CC275148C}"/>
              </a:ext>
            </a:extLst>
          </p:cNvPr>
          <p:cNvSpPr/>
          <p:nvPr/>
        </p:nvSpPr>
        <p:spPr>
          <a:xfrm>
            <a:off x="349100" y="980728"/>
            <a:ext cx="5832648" cy="5576911"/>
          </a:xfrm>
          <a:prstGeom prst="rect">
            <a:avLst/>
          </a:prstGeom>
        </p:spPr>
        <p:txBody>
          <a:bodyPr wrap="square">
            <a:spAutoFit/>
          </a:bodyPr>
          <a:lstStyle/>
          <a:p>
            <a:r>
              <a:rPr lang="en-US" b="1" dirty="0"/>
              <a:t>7.1</a:t>
            </a:r>
            <a:r>
              <a:rPr lang="en-US" dirty="0"/>
              <a:t> Do </a:t>
            </a:r>
            <a:r>
              <a:rPr lang="en-US" dirty="0" err="1"/>
              <a:t>roku</a:t>
            </a:r>
            <a:r>
              <a:rPr lang="en-US" dirty="0"/>
              <a:t> 2030 </a:t>
            </a:r>
            <a:r>
              <a:rPr lang="en-US" b="1" dirty="0" err="1">
                <a:solidFill>
                  <a:srgbClr val="F7CA43"/>
                </a:solidFill>
              </a:rPr>
              <a:t>zajistit</a:t>
            </a:r>
            <a:r>
              <a:rPr lang="en-US" b="1" dirty="0">
                <a:solidFill>
                  <a:srgbClr val="F7CA43"/>
                </a:solidFill>
              </a:rPr>
              <a:t> </a:t>
            </a:r>
            <a:r>
              <a:rPr lang="en-US" b="1" dirty="0" err="1">
                <a:solidFill>
                  <a:srgbClr val="F7CA43"/>
                </a:solidFill>
              </a:rPr>
              <a:t>všem</a:t>
            </a:r>
            <a:r>
              <a:rPr lang="en-US" b="1" dirty="0">
                <a:solidFill>
                  <a:srgbClr val="F7CA43"/>
                </a:solidFill>
              </a:rPr>
              <a:t> </a:t>
            </a:r>
            <a:r>
              <a:rPr lang="en-US" b="1" dirty="0" err="1">
                <a:solidFill>
                  <a:srgbClr val="F7CA43"/>
                </a:solidFill>
              </a:rPr>
              <a:t>přístup</a:t>
            </a:r>
            <a:r>
              <a:rPr lang="en-US" b="1" dirty="0">
                <a:solidFill>
                  <a:srgbClr val="F7CA43"/>
                </a:solidFill>
              </a:rPr>
              <a:t> k </a:t>
            </a:r>
            <a:r>
              <a:rPr lang="en-US" b="1" dirty="0" err="1">
                <a:solidFill>
                  <a:srgbClr val="F7CA43"/>
                </a:solidFill>
              </a:rPr>
              <a:t>cenově</a:t>
            </a:r>
            <a:r>
              <a:rPr lang="en-US" b="1" dirty="0">
                <a:solidFill>
                  <a:srgbClr val="F7CA43"/>
                </a:solidFill>
              </a:rPr>
              <a:t> </a:t>
            </a:r>
            <a:r>
              <a:rPr lang="en-US" b="1" dirty="0" err="1">
                <a:solidFill>
                  <a:srgbClr val="F7CA43"/>
                </a:solidFill>
              </a:rPr>
              <a:t>dostupným</a:t>
            </a:r>
            <a:r>
              <a:rPr lang="en-US" b="1" dirty="0">
                <a:solidFill>
                  <a:srgbClr val="F7CA43"/>
                </a:solidFill>
              </a:rPr>
              <a:t>, </a:t>
            </a:r>
            <a:r>
              <a:rPr lang="en-US" b="1" dirty="0" err="1">
                <a:solidFill>
                  <a:srgbClr val="F7CA43"/>
                </a:solidFill>
              </a:rPr>
              <a:t>spolehlivým</a:t>
            </a:r>
            <a:r>
              <a:rPr lang="en-US" b="1" dirty="0">
                <a:solidFill>
                  <a:srgbClr val="F7CA43"/>
                </a:solidFill>
              </a:rPr>
              <a:t> a </a:t>
            </a:r>
            <a:r>
              <a:rPr lang="en-US" b="1" dirty="0" err="1">
                <a:solidFill>
                  <a:srgbClr val="F7CA43"/>
                </a:solidFill>
              </a:rPr>
              <a:t>moderním</a:t>
            </a:r>
            <a:r>
              <a:rPr lang="en-US" b="1" dirty="0">
                <a:solidFill>
                  <a:srgbClr val="F7CA43"/>
                </a:solidFill>
              </a:rPr>
              <a:t> </a:t>
            </a:r>
            <a:r>
              <a:rPr lang="en-US" b="1" dirty="0" err="1">
                <a:solidFill>
                  <a:srgbClr val="F7CA43"/>
                </a:solidFill>
              </a:rPr>
              <a:t>energetickým</a:t>
            </a:r>
            <a:r>
              <a:rPr lang="en-US" b="1" dirty="0">
                <a:solidFill>
                  <a:srgbClr val="F7CA43"/>
                </a:solidFill>
              </a:rPr>
              <a:t> </a:t>
            </a:r>
            <a:r>
              <a:rPr lang="en-US" b="1" dirty="0" err="1">
                <a:solidFill>
                  <a:srgbClr val="F7CA43"/>
                </a:solidFill>
              </a:rPr>
              <a:t>službám</a:t>
            </a:r>
            <a:endParaRPr lang="en-US" dirty="0"/>
          </a:p>
          <a:p>
            <a:r>
              <a:rPr lang="en-US" b="1" dirty="0"/>
              <a:t>7.2</a:t>
            </a:r>
            <a:r>
              <a:rPr lang="en-US" dirty="0"/>
              <a:t> Do </a:t>
            </a:r>
            <a:r>
              <a:rPr lang="en-US" dirty="0" err="1"/>
              <a:t>roku</a:t>
            </a:r>
            <a:r>
              <a:rPr lang="en-US" dirty="0"/>
              <a:t> 2030 </a:t>
            </a:r>
            <a:r>
              <a:rPr lang="en-US" dirty="0" err="1"/>
              <a:t>podstatně</a:t>
            </a:r>
            <a:r>
              <a:rPr lang="en-US" dirty="0"/>
              <a:t> </a:t>
            </a:r>
            <a:r>
              <a:rPr lang="en-US" b="1" dirty="0" err="1">
                <a:solidFill>
                  <a:srgbClr val="F7CA43"/>
                </a:solidFill>
              </a:rPr>
              <a:t>zvýšit</a:t>
            </a:r>
            <a:r>
              <a:rPr lang="en-US" b="1" dirty="0">
                <a:solidFill>
                  <a:srgbClr val="F7CA43"/>
                </a:solidFill>
              </a:rPr>
              <a:t> </a:t>
            </a:r>
            <a:r>
              <a:rPr lang="en-US" b="1" dirty="0" err="1">
                <a:solidFill>
                  <a:srgbClr val="F7CA43"/>
                </a:solidFill>
              </a:rPr>
              <a:t>podíl</a:t>
            </a:r>
            <a:r>
              <a:rPr lang="en-US" b="1" dirty="0">
                <a:solidFill>
                  <a:srgbClr val="F7CA43"/>
                </a:solidFill>
              </a:rPr>
              <a:t> </a:t>
            </a:r>
            <a:r>
              <a:rPr lang="en-US" b="1" dirty="0" err="1">
                <a:solidFill>
                  <a:srgbClr val="F7CA43"/>
                </a:solidFill>
              </a:rPr>
              <a:t>energie</a:t>
            </a:r>
            <a:r>
              <a:rPr lang="en-US" b="1" dirty="0">
                <a:solidFill>
                  <a:srgbClr val="F7CA43"/>
                </a:solidFill>
              </a:rPr>
              <a:t> z </a:t>
            </a:r>
            <a:r>
              <a:rPr lang="en-US" b="1" dirty="0" err="1">
                <a:solidFill>
                  <a:srgbClr val="F7CA43"/>
                </a:solidFill>
              </a:rPr>
              <a:t>obnovitelných</a:t>
            </a:r>
            <a:r>
              <a:rPr lang="en-US" b="1" dirty="0">
                <a:solidFill>
                  <a:srgbClr val="F7CA43"/>
                </a:solidFill>
              </a:rPr>
              <a:t> </a:t>
            </a:r>
            <a:r>
              <a:rPr lang="en-US" b="1" dirty="0" err="1">
                <a:solidFill>
                  <a:srgbClr val="F7CA43"/>
                </a:solidFill>
              </a:rPr>
              <a:t>zdrojů</a:t>
            </a:r>
            <a:r>
              <a:rPr lang="en-US" dirty="0"/>
              <a:t> </a:t>
            </a:r>
            <a:r>
              <a:rPr lang="en-US" dirty="0" err="1"/>
              <a:t>na</a:t>
            </a:r>
            <a:r>
              <a:rPr lang="en-US" dirty="0"/>
              <a:t> </a:t>
            </a:r>
            <a:r>
              <a:rPr lang="en-US" dirty="0" err="1"/>
              <a:t>celosvětovém</a:t>
            </a:r>
            <a:r>
              <a:rPr lang="en-US" dirty="0"/>
              <a:t> </a:t>
            </a:r>
            <a:r>
              <a:rPr lang="en-US" dirty="0" err="1"/>
              <a:t>energetickém</a:t>
            </a:r>
            <a:r>
              <a:rPr lang="en-US" dirty="0"/>
              <a:t> </a:t>
            </a:r>
            <a:r>
              <a:rPr lang="en-US" dirty="0" err="1"/>
              <a:t>mixu</a:t>
            </a:r>
            <a:endParaRPr lang="en-US" dirty="0"/>
          </a:p>
          <a:p>
            <a:r>
              <a:rPr lang="en-US" b="1" dirty="0"/>
              <a:t>7.3</a:t>
            </a:r>
            <a:r>
              <a:rPr lang="en-US" dirty="0"/>
              <a:t> Do </a:t>
            </a:r>
            <a:r>
              <a:rPr lang="en-US" dirty="0" err="1"/>
              <a:t>roku</a:t>
            </a:r>
            <a:r>
              <a:rPr lang="en-US" dirty="0"/>
              <a:t> 2030 </a:t>
            </a:r>
            <a:r>
              <a:rPr lang="en-US" dirty="0" err="1"/>
              <a:t>celosvětově</a:t>
            </a:r>
            <a:r>
              <a:rPr lang="en-US" dirty="0"/>
              <a:t> </a:t>
            </a:r>
            <a:r>
              <a:rPr lang="en-US" b="1" dirty="0" err="1">
                <a:solidFill>
                  <a:srgbClr val="F7CA43"/>
                </a:solidFill>
              </a:rPr>
              <a:t>zdvojnásobit</a:t>
            </a:r>
            <a:r>
              <a:rPr lang="en-US" b="1" dirty="0">
                <a:solidFill>
                  <a:srgbClr val="F7CA43"/>
                </a:solidFill>
              </a:rPr>
              <a:t> </a:t>
            </a:r>
            <a:r>
              <a:rPr lang="en-US" b="1" dirty="0" err="1">
                <a:solidFill>
                  <a:srgbClr val="F7CA43"/>
                </a:solidFill>
              </a:rPr>
              <a:t>energetickou</a:t>
            </a:r>
            <a:r>
              <a:rPr lang="en-US" b="1" dirty="0">
                <a:solidFill>
                  <a:srgbClr val="F7CA43"/>
                </a:solidFill>
              </a:rPr>
              <a:t> </a:t>
            </a:r>
            <a:r>
              <a:rPr lang="en-US" b="1" dirty="0" err="1">
                <a:solidFill>
                  <a:srgbClr val="F7CA43"/>
                </a:solidFill>
              </a:rPr>
              <a:t>účinnost</a:t>
            </a:r>
            <a:endParaRPr lang="en-US" dirty="0"/>
          </a:p>
          <a:p>
            <a:r>
              <a:rPr lang="en-US" b="1" dirty="0"/>
              <a:t>7.a</a:t>
            </a:r>
            <a:r>
              <a:rPr lang="en-US" dirty="0"/>
              <a:t> Do </a:t>
            </a:r>
            <a:r>
              <a:rPr lang="en-US" dirty="0" err="1"/>
              <a:t>roku</a:t>
            </a:r>
            <a:r>
              <a:rPr lang="en-US" dirty="0"/>
              <a:t> 2030 </a:t>
            </a:r>
            <a:r>
              <a:rPr lang="en-US" b="1" dirty="0" err="1">
                <a:solidFill>
                  <a:srgbClr val="F7CA43"/>
                </a:solidFill>
              </a:rPr>
              <a:t>zlepšit</a:t>
            </a:r>
            <a:r>
              <a:rPr lang="en-US" b="1" dirty="0">
                <a:solidFill>
                  <a:srgbClr val="F7CA43"/>
                </a:solidFill>
              </a:rPr>
              <a:t> </a:t>
            </a:r>
            <a:r>
              <a:rPr lang="en-US" b="1" dirty="0" err="1">
                <a:solidFill>
                  <a:srgbClr val="F7CA43"/>
                </a:solidFill>
              </a:rPr>
              <a:t>mezinárodní</a:t>
            </a:r>
            <a:r>
              <a:rPr lang="en-US" b="1" dirty="0">
                <a:solidFill>
                  <a:srgbClr val="F7CA43"/>
                </a:solidFill>
              </a:rPr>
              <a:t> </a:t>
            </a:r>
            <a:r>
              <a:rPr lang="en-US" b="1" dirty="0" err="1">
                <a:solidFill>
                  <a:srgbClr val="F7CA43"/>
                </a:solidFill>
              </a:rPr>
              <a:t>spolupráci</a:t>
            </a:r>
            <a:r>
              <a:rPr lang="en-US" b="1" dirty="0">
                <a:solidFill>
                  <a:srgbClr val="F7CA43"/>
                </a:solidFill>
              </a:rPr>
              <a:t> </a:t>
            </a:r>
            <a:r>
              <a:rPr lang="en-US" b="1" dirty="0" err="1">
                <a:solidFill>
                  <a:srgbClr val="F7CA43"/>
                </a:solidFill>
              </a:rPr>
              <a:t>ve</a:t>
            </a:r>
            <a:r>
              <a:rPr lang="en-US" b="1" dirty="0">
                <a:solidFill>
                  <a:srgbClr val="F7CA43"/>
                </a:solidFill>
              </a:rPr>
              <a:t> </a:t>
            </a:r>
            <a:r>
              <a:rPr lang="en-US" b="1" dirty="0" err="1">
                <a:solidFill>
                  <a:srgbClr val="F7CA43"/>
                </a:solidFill>
              </a:rPr>
              <a:t>zpřístupňování</a:t>
            </a:r>
            <a:r>
              <a:rPr lang="en-US" b="1" dirty="0">
                <a:solidFill>
                  <a:srgbClr val="F7CA43"/>
                </a:solidFill>
              </a:rPr>
              <a:t> </a:t>
            </a:r>
            <a:r>
              <a:rPr lang="en-US" b="1" dirty="0" err="1">
                <a:solidFill>
                  <a:srgbClr val="F7CA43"/>
                </a:solidFill>
              </a:rPr>
              <a:t>výzkumu</a:t>
            </a:r>
            <a:r>
              <a:rPr lang="en-US" b="1" dirty="0">
                <a:solidFill>
                  <a:srgbClr val="F7CA43"/>
                </a:solidFill>
              </a:rPr>
              <a:t> a </a:t>
            </a:r>
            <a:r>
              <a:rPr lang="en-US" b="1" dirty="0" err="1">
                <a:solidFill>
                  <a:srgbClr val="F7CA43"/>
                </a:solidFill>
              </a:rPr>
              <a:t>technologií</a:t>
            </a:r>
            <a:r>
              <a:rPr lang="en-US" b="1" dirty="0">
                <a:solidFill>
                  <a:srgbClr val="F7CA43"/>
                </a:solidFill>
              </a:rPr>
              <a:t> </a:t>
            </a:r>
            <a:r>
              <a:rPr lang="en-US" b="1" dirty="0" err="1">
                <a:solidFill>
                  <a:srgbClr val="F7CA43"/>
                </a:solidFill>
              </a:rPr>
              <a:t>čisté</a:t>
            </a:r>
            <a:r>
              <a:rPr lang="en-US" b="1" dirty="0">
                <a:solidFill>
                  <a:srgbClr val="F7CA43"/>
                </a:solidFill>
              </a:rPr>
              <a:t> </a:t>
            </a:r>
            <a:r>
              <a:rPr lang="en-US" b="1" dirty="0" err="1">
                <a:solidFill>
                  <a:srgbClr val="F7CA43"/>
                </a:solidFill>
              </a:rPr>
              <a:t>energie</a:t>
            </a:r>
            <a:r>
              <a:rPr lang="en-US" dirty="0"/>
              <a:t>, </a:t>
            </a:r>
            <a:r>
              <a:rPr lang="en-US" dirty="0" err="1"/>
              <a:t>včetně</a:t>
            </a:r>
            <a:r>
              <a:rPr lang="en-US" dirty="0"/>
              <a:t> </a:t>
            </a:r>
            <a:r>
              <a:rPr lang="en-US" dirty="0" err="1"/>
              <a:t>energie</a:t>
            </a:r>
            <a:r>
              <a:rPr lang="en-US" dirty="0"/>
              <a:t> z </a:t>
            </a:r>
            <a:r>
              <a:rPr lang="en-US" dirty="0" err="1"/>
              <a:t>obnovitelných</a:t>
            </a:r>
            <a:r>
              <a:rPr lang="en-US" dirty="0"/>
              <a:t> </a:t>
            </a:r>
            <a:r>
              <a:rPr lang="en-US" dirty="0" err="1"/>
              <a:t>zdrojů</a:t>
            </a:r>
            <a:r>
              <a:rPr lang="en-US" dirty="0"/>
              <a:t>, </a:t>
            </a:r>
            <a:r>
              <a:rPr lang="en-US" dirty="0" err="1"/>
              <a:t>energetické</a:t>
            </a:r>
            <a:r>
              <a:rPr lang="en-US" dirty="0"/>
              <a:t> </a:t>
            </a:r>
            <a:r>
              <a:rPr lang="en-US" dirty="0" err="1"/>
              <a:t>účinnosti</a:t>
            </a:r>
            <a:r>
              <a:rPr lang="en-US" dirty="0"/>
              <a:t> a </a:t>
            </a:r>
            <a:r>
              <a:rPr lang="en-US" dirty="0" err="1"/>
              <a:t>pokročilých</a:t>
            </a:r>
            <a:r>
              <a:rPr lang="en-US" dirty="0"/>
              <a:t> a </a:t>
            </a:r>
            <a:r>
              <a:rPr lang="en-US" dirty="0" err="1"/>
              <a:t>čistších</a:t>
            </a:r>
            <a:r>
              <a:rPr lang="en-US" dirty="0"/>
              <a:t> </a:t>
            </a:r>
            <a:r>
              <a:rPr lang="en-US" dirty="0" err="1"/>
              <a:t>technologií</a:t>
            </a:r>
            <a:r>
              <a:rPr lang="en-US" dirty="0"/>
              <a:t> </a:t>
            </a:r>
            <a:r>
              <a:rPr lang="en-US" dirty="0" err="1"/>
              <a:t>fosilních</a:t>
            </a:r>
            <a:r>
              <a:rPr lang="en-US" dirty="0"/>
              <a:t> </a:t>
            </a:r>
            <a:r>
              <a:rPr lang="en-US" dirty="0" err="1"/>
              <a:t>paliv</a:t>
            </a:r>
            <a:r>
              <a:rPr lang="en-US" dirty="0"/>
              <a:t>; </a:t>
            </a:r>
            <a:r>
              <a:rPr lang="en-US" dirty="0" err="1"/>
              <a:t>podporovat</a:t>
            </a:r>
            <a:r>
              <a:rPr lang="en-US" dirty="0"/>
              <a:t> </a:t>
            </a:r>
            <a:r>
              <a:rPr lang="en-US" dirty="0" err="1"/>
              <a:t>investice</a:t>
            </a:r>
            <a:r>
              <a:rPr lang="en-US" dirty="0"/>
              <a:t> do </a:t>
            </a:r>
            <a:r>
              <a:rPr lang="en-US" dirty="0" err="1"/>
              <a:t>energetické</a:t>
            </a:r>
            <a:r>
              <a:rPr lang="en-US" dirty="0"/>
              <a:t> </a:t>
            </a:r>
            <a:r>
              <a:rPr lang="en-US" dirty="0" err="1"/>
              <a:t>infrastruktury</a:t>
            </a:r>
            <a:r>
              <a:rPr lang="en-US" dirty="0"/>
              <a:t> a </a:t>
            </a:r>
            <a:r>
              <a:rPr lang="en-US" dirty="0" err="1"/>
              <a:t>technologií</a:t>
            </a:r>
            <a:r>
              <a:rPr lang="en-US" dirty="0"/>
              <a:t> </a:t>
            </a:r>
            <a:r>
              <a:rPr lang="en-US" dirty="0" err="1"/>
              <a:t>čisté</a:t>
            </a:r>
            <a:r>
              <a:rPr lang="en-US" dirty="0"/>
              <a:t> </a:t>
            </a:r>
            <a:r>
              <a:rPr lang="en-US" dirty="0" err="1"/>
              <a:t>energie</a:t>
            </a:r>
            <a:endParaRPr lang="en-US" dirty="0"/>
          </a:p>
          <a:p>
            <a:r>
              <a:rPr lang="en-US" b="1" dirty="0"/>
              <a:t>7.b</a:t>
            </a:r>
            <a:r>
              <a:rPr lang="en-US" dirty="0"/>
              <a:t> Do </a:t>
            </a:r>
            <a:r>
              <a:rPr lang="en-US" dirty="0" err="1"/>
              <a:t>roku</a:t>
            </a:r>
            <a:r>
              <a:rPr lang="en-US" dirty="0"/>
              <a:t> 2030 </a:t>
            </a:r>
            <a:r>
              <a:rPr lang="en-US" b="1" dirty="0" err="1">
                <a:solidFill>
                  <a:srgbClr val="F7CA43"/>
                </a:solidFill>
              </a:rPr>
              <a:t>rozšířit</a:t>
            </a:r>
            <a:r>
              <a:rPr lang="en-US" b="1" dirty="0">
                <a:solidFill>
                  <a:srgbClr val="F7CA43"/>
                </a:solidFill>
              </a:rPr>
              <a:t> </a:t>
            </a:r>
            <a:r>
              <a:rPr lang="en-US" b="1" dirty="0" err="1">
                <a:solidFill>
                  <a:srgbClr val="F7CA43"/>
                </a:solidFill>
              </a:rPr>
              <a:t>infrastrukturu</a:t>
            </a:r>
            <a:r>
              <a:rPr lang="en-US" b="1" dirty="0">
                <a:solidFill>
                  <a:srgbClr val="F7CA43"/>
                </a:solidFill>
              </a:rPr>
              <a:t> a </a:t>
            </a:r>
            <a:r>
              <a:rPr lang="en-US" b="1" dirty="0" err="1">
                <a:solidFill>
                  <a:srgbClr val="F7CA43"/>
                </a:solidFill>
              </a:rPr>
              <a:t>vylepšit</a:t>
            </a:r>
            <a:r>
              <a:rPr lang="en-US" b="1" dirty="0">
                <a:solidFill>
                  <a:srgbClr val="F7CA43"/>
                </a:solidFill>
              </a:rPr>
              <a:t> </a:t>
            </a:r>
            <a:r>
              <a:rPr lang="en-US" b="1" dirty="0" err="1">
                <a:solidFill>
                  <a:srgbClr val="F7CA43"/>
                </a:solidFill>
              </a:rPr>
              <a:t>technologie</a:t>
            </a:r>
            <a:r>
              <a:rPr lang="en-US" b="1" dirty="0">
                <a:solidFill>
                  <a:srgbClr val="F7CA43"/>
                </a:solidFill>
              </a:rPr>
              <a:t> pro </a:t>
            </a:r>
            <a:r>
              <a:rPr lang="en-US" b="1" dirty="0" err="1">
                <a:solidFill>
                  <a:srgbClr val="F7CA43"/>
                </a:solidFill>
              </a:rPr>
              <a:t>dodávky</a:t>
            </a:r>
            <a:r>
              <a:rPr lang="en-US" b="1" dirty="0">
                <a:solidFill>
                  <a:srgbClr val="F7CA43"/>
                </a:solidFill>
              </a:rPr>
              <a:t> </a:t>
            </a:r>
            <a:r>
              <a:rPr lang="en-US" b="1" dirty="0" err="1">
                <a:solidFill>
                  <a:srgbClr val="F7CA43"/>
                </a:solidFill>
              </a:rPr>
              <a:t>moderních</a:t>
            </a:r>
            <a:r>
              <a:rPr lang="en-US" b="1" dirty="0">
                <a:solidFill>
                  <a:srgbClr val="F7CA43"/>
                </a:solidFill>
              </a:rPr>
              <a:t> a </a:t>
            </a:r>
            <a:r>
              <a:rPr lang="en-US" b="1" dirty="0" err="1">
                <a:solidFill>
                  <a:srgbClr val="F7CA43"/>
                </a:solidFill>
              </a:rPr>
              <a:t>udržitelných</a:t>
            </a:r>
            <a:r>
              <a:rPr lang="en-US" b="1" dirty="0">
                <a:solidFill>
                  <a:srgbClr val="F7CA43"/>
                </a:solidFill>
              </a:rPr>
              <a:t> </a:t>
            </a:r>
            <a:r>
              <a:rPr lang="en-US" b="1" dirty="0" err="1">
                <a:solidFill>
                  <a:srgbClr val="F7CA43"/>
                </a:solidFill>
              </a:rPr>
              <a:t>energetických</a:t>
            </a:r>
            <a:r>
              <a:rPr lang="en-US" b="1" dirty="0">
                <a:solidFill>
                  <a:srgbClr val="F7CA43"/>
                </a:solidFill>
              </a:rPr>
              <a:t> </a:t>
            </a:r>
            <a:r>
              <a:rPr lang="en-US" b="1" dirty="0" err="1">
                <a:solidFill>
                  <a:srgbClr val="F7CA43"/>
                </a:solidFill>
              </a:rPr>
              <a:t>služeb</a:t>
            </a:r>
            <a:r>
              <a:rPr lang="en-US" dirty="0"/>
              <a:t> pro </a:t>
            </a:r>
            <a:r>
              <a:rPr lang="en-US" dirty="0" err="1"/>
              <a:t>všechny</a:t>
            </a:r>
            <a:r>
              <a:rPr lang="en-US" dirty="0"/>
              <a:t> v </a:t>
            </a:r>
            <a:r>
              <a:rPr lang="en-US" dirty="0" err="1"/>
              <a:t>rozvojových</a:t>
            </a:r>
            <a:r>
              <a:rPr lang="en-US" dirty="0"/>
              <a:t> </a:t>
            </a:r>
            <a:r>
              <a:rPr lang="en-US" dirty="0" err="1"/>
              <a:t>zemích</a:t>
            </a:r>
            <a:r>
              <a:rPr lang="en-US" dirty="0"/>
              <a:t>, </a:t>
            </a:r>
            <a:r>
              <a:rPr lang="en-US" dirty="0" err="1"/>
              <a:t>zejména</a:t>
            </a:r>
            <a:r>
              <a:rPr lang="en-US" dirty="0"/>
              <a:t> v </a:t>
            </a:r>
            <a:r>
              <a:rPr lang="en-US" dirty="0" err="1"/>
              <a:t>nejméně</a:t>
            </a:r>
            <a:r>
              <a:rPr lang="en-US" dirty="0"/>
              <a:t> </a:t>
            </a:r>
            <a:r>
              <a:rPr lang="en-US" dirty="0" err="1"/>
              <a:t>rozvinutých</a:t>
            </a:r>
            <a:r>
              <a:rPr lang="en-US" dirty="0"/>
              <a:t> a </a:t>
            </a:r>
            <a:r>
              <a:rPr lang="en-US" dirty="0" err="1"/>
              <a:t>malých</a:t>
            </a:r>
            <a:r>
              <a:rPr lang="en-US" dirty="0"/>
              <a:t> </a:t>
            </a:r>
            <a:r>
              <a:rPr lang="en-US" dirty="0" err="1"/>
              <a:t>ostrovních</a:t>
            </a:r>
            <a:r>
              <a:rPr lang="en-US" dirty="0"/>
              <a:t> </a:t>
            </a:r>
            <a:r>
              <a:rPr lang="en-US" dirty="0" err="1"/>
              <a:t>rozvojových</a:t>
            </a:r>
            <a:r>
              <a:rPr lang="en-US" dirty="0"/>
              <a:t> </a:t>
            </a:r>
            <a:r>
              <a:rPr lang="en-US" dirty="0" err="1"/>
              <a:t>státech</a:t>
            </a:r>
            <a:endParaRPr lang="en-US" dirty="0"/>
          </a:p>
        </p:txBody>
      </p:sp>
    </p:spTree>
    <p:extLst>
      <p:ext uri="{BB962C8B-B14F-4D97-AF65-F5344CB8AC3E}">
        <p14:creationId xmlns:p14="http://schemas.microsoft.com/office/powerpoint/2010/main" val="16278972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7338E3-3F2A-4D7D-A29A-98F60DE3E743}"/>
              </a:ext>
            </a:extLst>
          </p:cNvPr>
          <p:cNvSpPr>
            <a:spLocks noGrp="1"/>
          </p:cNvSpPr>
          <p:nvPr>
            <p:ph type="title"/>
          </p:nvPr>
        </p:nvSpPr>
        <p:spPr>
          <a:xfrm>
            <a:off x="323528" y="416426"/>
            <a:ext cx="7704138" cy="863600"/>
          </a:xfrm>
        </p:spPr>
        <p:txBody>
          <a:bodyPr/>
          <a:lstStyle/>
          <a:p>
            <a:r>
              <a:rPr lang="cs-CZ" dirty="0"/>
              <a:t>Co říkají Globální cíle - </a:t>
            </a:r>
            <a:r>
              <a:rPr lang="cs-CZ" dirty="0" err="1"/>
              <a:t>modern</a:t>
            </a:r>
            <a:r>
              <a:rPr lang="cs-CZ" dirty="0"/>
              <a:t> </a:t>
            </a:r>
            <a:r>
              <a:rPr lang="cs-CZ" dirty="0" err="1"/>
              <a:t>access</a:t>
            </a:r>
            <a:r>
              <a:rPr lang="cs-CZ" dirty="0"/>
              <a:t> ? </a:t>
            </a:r>
            <a:endParaRPr lang="en-GB" dirty="0"/>
          </a:p>
        </p:txBody>
      </p:sp>
      <p:pic>
        <p:nvPicPr>
          <p:cNvPr id="4" name="Zástupný symbol pro obsah 3">
            <a:extLst>
              <a:ext uri="{FF2B5EF4-FFF2-40B4-BE49-F238E27FC236}">
                <a16:creationId xmlns:a16="http://schemas.microsoft.com/office/drawing/2014/main" id="{EBD407B4-CB8A-4528-9A93-987E5845232E}"/>
              </a:ext>
            </a:extLst>
          </p:cNvPr>
          <p:cNvPicPr>
            <a:picLocks noGrp="1" noChangeAspect="1"/>
          </p:cNvPicPr>
          <p:nvPr>
            <p:ph idx="1"/>
          </p:nvPr>
        </p:nvPicPr>
        <p:blipFill rotWithShape="1">
          <a:blip r:embed="rId2"/>
          <a:srcRect l="33538" t="11310" r="4904" b="9443"/>
          <a:stretch/>
        </p:blipFill>
        <p:spPr>
          <a:xfrm>
            <a:off x="3419872" y="1772816"/>
            <a:ext cx="5270301" cy="3816424"/>
          </a:xfrm>
          <a:prstGeom prst="rect">
            <a:avLst/>
          </a:prstGeom>
        </p:spPr>
      </p:pic>
      <p:sp>
        <p:nvSpPr>
          <p:cNvPr id="5" name="Obdélník 4">
            <a:extLst>
              <a:ext uri="{FF2B5EF4-FFF2-40B4-BE49-F238E27FC236}">
                <a16:creationId xmlns:a16="http://schemas.microsoft.com/office/drawing/2014/main" id="{61138D94-48F1-440E-8FC2-FDEB5BB1193C}"/>
              </a:ext>
            </a:extLst>
          </p:cNvPr>
          <p:cNvSpPr/>
          <p:nvPr/>
        </p:nvSpPr>
        <p:spPr>
          <a:xfrm>
            <a:off x="323528" y="1484784"/>
            <a:ext cx="2827543" cy="4302716"/>
          </a:xfrm>
          <a:prstGeom prst="rect">
            <a:avLst/>
          </a:prstGeom>
        </p:spPr>
        <p:txBody>
          <a:bodyPr wrap="square">
            <a:spAutoFit/>
          </a:bodyPr>
          <a:lstStyle/>
          <a:p>
            <a:pPr>
              <a:buNone/>
            </a:pPr>
            <a:r>
              <a:rPr lang="cs-CZ" dirty="0"/>
              <a:t>IEA definuje moderní přístup (dostupnost) energie na venkově jako spotřebu </a:t>
            </a:r>
            <a:r>
              <a:rPr lang="en-US" dirty="0"/>
              <a:t>50 kWh</a:t>
            </a:r>
            <a:r>
              <a:rPr lang="cs-CZ" dirty="0"/>
              <a:t> (na osobu a rok)</a:t>
            </a:r>
          </a:p>
          <a:p>
            <a:pPr>
              <a:buNone/>
            </a:pPr>
            <a:endParaRPr lang="cs-CZ" dirty="0"/>
          </a:p>
          <a:p>
            <a:pPr>
              <a:buNone/>
            </a:pPr>
            <a:r>
              <a:rPr lang="cs-CZ" dirty="0"/>
              <a:t>Notebook – 25 W (250 dnů po 8 hodin)</a:t>
            </a:r>
          </a:p>
          <a:p>
            <a:pPr>
              <a:buNone/>
            </a:pPr>
            <a:endParaRPr lang="cs-CZ" dirty="0"/>
          </a:p>
          <a:p>
            <a:pPr>
              <a:buNone/>
            </a:pPr>
            <a:r>
              <a:rPr lang="cs-CZ" dirty="0"/>
              <a:t>Malé auto 50 kW – </a:t>
            </a:r>
            <a:r>
              <a:rPr lang="cs-CZ" dirty="0" err="1"/>
              <a:t>jizda</a:t>
            </a:r>
            <a:r>
              <a:rPr lang="cs-CZ" dirty="0"/>
              <a:t> 1 hodinu</a:t>
            </a:r>
          </a:p>
          <a:p>
            <a:pPr>
              <a:buNone/>
            </a:pPr>
            <a:endParaRPr lang="cs-CZ" dirty="0"/>
          </a:p>
          <a:p>
            <a:pPr>
              <a:buNone/>
            </a:pPr>
            <a:r>
              <a:rPr lang="cs-CZ" dirty="0"/>
              <a:t>N</a:t>
            </a:r>
            <a:r>
              <a:rPr lang="en-US" dirty="0" err="1"/>
              <a:t>ew</a:t>
            </a:r>
            <a:r>
              <a:rPr lang="en-US" dirty="0"/>
              <a:t> Modern Energy Minimum </a:t>
            </a:r>
            <a:r>
              <a:rPr lang="cs-CZ" dirty="0"/>
              <a:t>= </a:t>
            </a:r>
            <a:r>
              <a:rPr lang="en-US" dirty="0"/>
              <a:t>1000 kWh</a:t>
            </a:r>
            <a:r>
              <a:rPr lang="cs-CZ" dirty="0"/>
              <a:t>/rok </a:t>
            </a:r>
            <a:endParaRPr lang="en-GB" dirty="0"/>
          </a:p>
        </p:txBody>
      </p:sp>
      <p:sp>
        <p:nvSpPr>
          <p:cNvPr id="3" name="Obdélník 2">
            <a:extLst>
              <a:ext uri="{FF2B5EF4-FFF2-40B4-BE49-F238E27FC236}">
                <a16:creationId xmlns:a16="http://schemas.microsoft.com/office/drawing/2014/main" id="{C43D73EB-6512-4E41-A659-A7DCA85CEDB6}"/>
              </a:ext>
            </a:extLst>
          </p:cNvPr>
          <p:cNvSpPr/>
          <p:nvPr/>
        </p:nvSpPr>
        <p:spPr>
          <a:xfrm>
            <a:off x="179512" y="5787500"/>
            <a:ext cx="9010736" cy="369332"/>
          </a:xfrm>
          <a:prstGeom prst="rect">
            <a:avLst/>
          </a:prstGeom>
        </p:spPr>
        <p:txBody>
          <a:bodyPr wrap="none">
            <a:spAutoFit/>
          </a:bodyPr>
          <a:lstStyle/>
          <a:p>
            <a:pPr>
              <a:buNone/>
            </a:pPr>
            <a:r>
              <a:rPr lang="cs-CZ" dirty="0"/>
              <a:t>  </a:t>
            </a:r>
            <a:r>
              <a:rPr lang="cs-CZ" dirty="0" err="1"/>
              <a:t>Energy</a:t>
            </a:r>
            <a:r>
              <a:rPr lang="cs-CZ" dirty="0"/>
              <a:t> </a:t>
            </a:r>
            <a:r>
              <a:rPr lang="cs-CZ" dirty="0" err="1"/>
              <a:t>for</a:t>
            </a:r>
            <a:r>
              <a:rPr lang="cs-CZ" dirty="0"/>
              <a:t> </a:t>
            </a:r>
            <a:r>
              <a:rPr lang="cs-CZ" dirty="0" err="1"/>
              <a:t>Growth</a:t>
            </a:r>
            <a:r>
              <a:rPr lang="cs-CZ" dirty="0"/>
              <a:t> Hub  - 50 </a:t>
            </a:r>
            <a:r>
              <a:rPr lang="cs-CZ" dirty="0" err="1"/>
              <a:t>kWH</a:t>
            </a:r>
            <a:r>
              <a:rPr lang="cs-CZ" dirty="0"/>
              <a:t>;   1.000 KWh;     12.800 KWh (USA – per person, 2021) </a:t>
            </a:r>
          </a:p>
        </p:txBody>
      </p:sp>
    </p:spTree>
    <p:extLst>
      <p:ext uri="{BB962C8B-B14F-4D97-AF65-F5344CB8AC3E}">
        <p14:creationId xmlns:p14="http://schemas.microsoft.com/office/powerpoint/2010/main" val="173714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Milníky využívání energie – 20. stol. </a:t>
            </a:r>
          </a:p>
        </p:txBody>
      </p:sp>
      <p:pic>
        <p:nvPicPr>
          <p:cNvPr id="3075"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723" t="24257" r="27485" b="11206"/>
          <a:stretch/>
        </p:blipFill>
        <p:spPr bwMode="auto">
          <a:xfrm>
            <a:off x="539552" y="2242736"/>
            <a:ext cx="6912768" cy="399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Výsledek obrázk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5373216"/>
            <a:ext cx="3333750" cy="16954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83568" y="1484784"/>
            <a:ext cx="6696744" cy="646331"/>
          </a:xfrm>
          <a:prstGeom prst="rect">
            <a:avLst/>
          </a:prstGeom>
          <a:noFill/>
        </p:spPr>
        <p:txBody>
          <a:bodyPr wrap="square" rtlCol="0">
            <a:spAutoFit/>
          </a:bodyPr>
          <a:lstStyle/>
          <a:p>
            <a:pPr>
              <a:buNone/>
            </a:pPr>
            <a:r>
              <a:rPr lang="cs-CZ" dirty="0"/>
              <a:t>1909 – </a:t>
            </a:r>
            <a:r>
              <a:rPr lang="cs-CZ" dirty="0" err="1"/>
              <a:t>Haber-Boschova</a:t>
            </a:r>
            <a:r>
              <a:rPr lang="cs-CZ" dirty="0"/>
              <a:t> reakce (výroba amoniaku), energeticky náročný proces, dnes asi 1–2 % světové roční spotřeby energie</a:t>
            </a:r>
          </a:p>
        </p:txBody>
      </p:sp>
    </p:spTree>
    <p:extLst>
      <p:ext uri="{BB962C8B-B14F-4D97-AF65-F5344CB8AC3E}">
        <p14:creationId xmlns:p14="http://schemas.microsoft.com/office/powerpoint/2010/main" val="2441825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Vývoj populace a spotřeby energie</a:t>
            </a:r>
          </a:p>
        </p:txBody>
      </p:sp>
      <p:pic>
        <p:nvPicPr>
          <p:cNvPr id="4" name="Zástupný symbol pro obsah 3"/>
          <p:cNvPicPr>
            <a:picLocks noGrp="1" noChangeAspect="1"/>
          </p:cNvPicPr>
          <p:nvPr>
            <p:ph idx="1"/>
          </p:nvPr>
        </p:nvPicPr>
        <p:blipFill>
          <a:blip r:embed="rId2"/>
          <a:stretch>
            <a:fillRect/>
          </a:stretch>
        </p:blipFill>
        <p:spPr>
          <a:xfrm>
            <a:off x="323528" y="1412776"/>
            <a:ext cx="8502644" cy="4049858"/>
          </a:xfrm>
          <a:prstGeom prst="rect">
            <a:avLst/>
          </a:prstGeom>
        </p:spPr>
      </p:pic>
    </p:spTree>
    <p:extLst>
      <p:ext uri="{BB962C8B-B14F-4D97-AF65-F5344CB8AC3E}">
        <p14:creationId xmlns:p14="http://schemas.microsoft.com/office/powerpoint/2010/main" val="1258055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7EFE5D-BE34-4107-BA01-A79CC99867D6}"/>
              </a:ext>
            </a:extLst>
          </p:cNvPr>
          <p:cNvSpPr>
            <a:spLocks noGrp="1"/>
          </p:cNvSpPr>
          <p:nvPr>
            <p:ph type="title"/>
          </p:nvPr>
        </p:nvSpPr>
        <p:spPr>
          <a:xfrm>
            <a:off x="116681" y="85060"/>
            <a:ext cx="7886700" cy="994172"/>
          </a:xfrm>
        </p:spPr>
        <p:txBody>
          <a:bodyPr/>
          <a:lstStyle/>
          <a:p>
            <a:r>
              <a:rPr lang="cs-CZ" dirty="0"/>
              <a:t>Zdroje energie na Zemi</a:t>
            </a:r>
            <a:endParaRPr lang="en-US" dirty="0"/>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23022" y="1023977"/>
            <a:ext cx="3129055" cy="1505858"/>
          </a:xfrm>
        </p:spPr>
      </p:pic>
      <p:pic>
        <p:nvPicPr>
          <p:cNvPr id="4" name="Obrázek 3"/>
          <p:cNvPicPr>
            <a:picLocks noChangeAspect="1"/>
          </p:cNvPicPr>
          <p:nvPr/>
        </p:nvPicPr>
        <p:blipFill>
          <a:blip r:embed="rId3"/>
          <a:stretch>
            <a:fillRect/>
          </a:stretch>
        </p:blipFill>
        <p:spPr>
          <a:xfrm>
            <a:off x="1069" y="1349889"/>
            <a:ext cx="5591369" cy="3267664"/>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841" y="2704711"/>
            <a:ext cx="3201416" cy="1566231"/>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3700" y="5029021"/>
            <a:ext cx="1324503" cy="883002"/>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837" y="4908587"/>
            <a:ext cx="1033646" cy="1012973"/>
          </a:xfrm>
          <a:prstGeom prst="rect">
            <a:avLst/>
          </a:prstGeom>
        </p:spPr>
      </p:pic>
      <p:pic>
        <p:nvPicPr>
          <p:cNvPr id="10" name="Obráze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8949" y="4850028"/>
            <a:ext cx="1313128" cy="874745"/>
          </a:xfrm>
          <a:prstGeom prst="rect">
            <a:avLst/>
          </a:prstGeom>
        </p:spPr>
      </p:pic>
      <p:sp>
        <p:nvSpPr>
          <p:cNvPr id="11" name="AutoShape 4" descr="Image result for rychle rostouci dreviny"/>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a:p>
        </p:txBody>
      </p:sp>
      <p:pic>
        <p:nvPicPr>
          <p:cNvPr id="12" name="Obráze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1589" y="5169832"/>
            <a:ext cx="1792461" cy="742191"/>
          </a:xfrm>
          <a:prstGeom prst="rect">
            <a:avLst/>
          </a:prstGeom>
        </p:spPr>
      </p:pic>
      <p:pic>
        <p:nvPicPr>
          <p:cNvPr id="16" name="Obrázek 15"/>
          <p:cNvPicPr>
            <a:picLocks noChangeAspect="1"/>
          </p:cNvPicPr>
          <p:nvPr/>
        </p:nvPicPr>
        <p:blipFill>
          <a:blip r:embed="rId9"/>
          <a:stretch>
            <a:fillRect/>
          </a:stretch>
        </p:blipFill>
        <p:spPr>
          <a:xfrm>
            <a:off x="1385045" y="5084469"/>
            <a:ext cx="1450708" cy="772106"/>
          </a:xfrm>
          <a:prstGeom prst="rect">
            <a:avLst/>
          </a:prstGeom>
        </p:spPr>
      </p:pic>
      <p:pic>
        <p:nvPicPr>
          <p:cNvPr id="17" name="Obrázek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7236" y="4850027"/>
            <a:ext cx="1240649" cy="825596"/>
          </a:xfrm>
          <a:prstGeom prst="rect">
            <a:avLst/>
          </a:prstGeom>
        </p:spPr>
      </p:pic>
    </p:spTree>
    <p:extLst>
      <p:ext uri="{BB962C8B-B14F-4D97-AF65-F5344CB8AC3E}">
        <p14:creationId xmlns:p14="http://schemas.microsoft.com/office/powerpoint/2010/main" val="272298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_sablona_0909_cz">
  <a:themeElements>
    <a:clrScheme name="ppt_sablona_0909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_sablona_0909_cz">
      <a:majorFont>
        <a:latin typeface="Franklin Gothic Demi"/>
        <a:ea typeface=""/>
        <a:cs typeface=""/>
      </a:majorFont>
      <a:minorFont>
        <a:latin typeface="Franklin Gothic Book"/>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D4E2DA"/>
        </a:solidFill>
        <a:ln w="19050" cap="flat" cmpd="sng" algn="ctr">
          <a:solidFill>
            <a:srgbClr val="99B9A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cs-CZ" altLang="cs-CZ" sz="1800" b="0" i="0" u="none" strike="noStrike" cap="none" normalizeH="0" baseline="0" smtClean="0">
            <a:ln>
              <a:noFill/>
            </a:ln>
            <a:solidFill>
              <a:schemeClr val="tx1"/>
            </a:solidFill>
            <a:effectLst/>
            <a:latin typeface="Franklin Gothic Book" panose="020B0503020102020204" pitchFamily="34" charset="0"/>
          </a:defRPr>
        </a:defPPr>
      </a:lstStyle>
    </a:spDef>
    <a:lnDef>
      <a:spPr bwMode="auto">
        <a:xfrm>
          <a:off x="0" y="0"/>
          <a:ext cx="1" cy="1"/>
        </a:xfrm>
        <a:custGeom>
          <a:avLst/>
          <a:gdLst/>
          <a:ahLst/>
          <a:cxnLst/>
          <a:rect l="0" t="0" r="0" b="0"/>
          <a:pathLst/>
        </a:custGeom>
        <a:solidFill>
          <a:srgbClr val="D4E2DA"/>
        </a:solidFill>
        <a:ln w="19050" cap="flat" cmpd="sng" algn="ctr">
          <a:solidFill>
            <a:srgbClr val="99B9A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cs-CZ" altLang="cs-CZ" sz="1800" b="0" i="0" u="none" strike="noStrike" cap="none" normalizeH="0" baseline="0" smtClean="0">
            <a:ln>
              <a:noFill/>
            </a:ln>
            <a:solidFill>
              <a:schemeClr val="tx1"/>
            </a:solidFill>
            <a:effectLst/>
            <a:latin typeface="Franklin Gothic Book" panose="020B0503020102020204" pitchFamily="34" charset="0"/>
          </a:defRPr>
        </a:defPPr>
      </a:lstStyle>
    </a:lnDef>
  </a:objectDefaults>
  <a:extraClrSchemeLst>
    <a:extraClrScheme>
      <a:clrScheme name="ppt_sablona_0909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_sablona_0909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_sablona_0909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_sablona_0909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_sablona_0909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_sablona_0909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_sablona_0909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_sablona_0909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_sablona_0909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_sablona_0909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_sablona_0909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_sablona_0909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ppt_sablona_0909_cz</Template>
  <TotalTime>11645</TotalTime>
  <Words>5779</Words>
  <Application>Microsoft Office PowerPoint</Application>
  <PresentationFormat>Předvádění na obrazovce (4:3)</PresentationFormat>
  <Paragraphs>526</Paragraphs>
  <Slides>68</Slides>
  <Notes>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68</vt:i4>
      </vt:variant>
    </vt:vector>
  </HeadingPairs>
  <TitlesOfParts>
    <vt:vector size="73" baseType="lpstr">
      <vt:lpstr>Arial</vt:lpstr>
      <vt:lpstr>Franklin Gothic Book</vt:lpstr>
      <vt:lpstr>Franklin Gothic Demi</vt:lpstr>
      <vt:lpstr>Times New Roman</vt:lpstr>
      <vt:lpstr>ppt_sablona_0909_cz</vt:lpstr>
      <vt:lpstr>Energie a společnost</vt:lpstr>
      <vt:lpstr>Prezentace aplikace PowerPoint</vt:lpstr>
      <vt:lpstr>Milníky využívání energie - dávnověk</vt:lpstr>
      <vt:lpstr>Kůň – tažný favorit</vt:lpstr>
      <vt:lpstr>Milníky využívání energie – 18. a 19. stol. </vt:lpstr>
      <vt:lpstr>Prezentace aplikace PowerPoint</vt:lpstr>
      <vt:lpstr>Milníky využívání energie – 20. stol. </vt:lpstr>
      <vt:lpstr>Vývoj populace a spotřeby energie</vt:lpstr>
      <vt:lpstr>Zdroje energie na Zemi</vt:lpstr>
      <vt:lpstr>Energetická bilance Země (jen pro připomenutí) </vt:lpstr>
      <vt:lpstr>Přírodní procesy (příkladmo)</vt:lpstr>
      <vt:lpstr>Fotosyntéza (zdroj energie – Slunce)</vt:lpstr>
      <vt:lpstr>Primární produkce</vt:lpstr>
      <vt:lpstr>Primární produkce</vt:lpstr>
      <vt:lpstr>Bez rostlin to nejde</vt:lpstr>
      <vt:lpstr>Energetické ztráty v potravní pyramidě</vt:lpstr>
      <vt:lpstr>Prezentace aplikace PowerPoint</vt:lpstr>
      <vt:lpstr>Energetické procesy a zdroje na Zemi (různé klasifikace)</vt:lpstr>
      <vt:lpstr>Efektivita využívání energetických zdrojů – výhřevnost (energetická hustota)</vt:lpstr>
      <vt:lpstr>Jakým dřevem topit? Měkkým nebo tvrdým?</vt:lpstr>
      <vt:lpstr>Roční výnos obnovitelné energie z hektaru zemědělské půdy</vt:lpstr>
      <vt:lpstr>Náhrada fosilních paliv - limity</vt:lpstr>
      <vt:lpstr>Analýza efektivity využívání energetických zdrojů - hustota energetického toku (HET)</vt:lpstr>
      <vt:lpstr>Analýza efektivity využívání energetických zdrojů - hustota energetického toku (HET)</vt:lpstr>
      <vt:lpstr>V. Smil – Power Density</vt:lpstr>
      <vt:lpstr>Prezentace aplikace PowerPoint</vt:lpstr>
      <vt:lpstr>Prezentace aplikace PowerPoint</vt:lpstr>
      <vt:lpstr>Sluneční záření – opakování </vt:lpstr>
      <vt:lpstr>Efektivita využívání energetických zdrojů - hustota energetického toku (HET) (pokr.)</vt:lpstr>
      <vt:lpstr>Efektivita využívání energetických zdrojů - hustota energetického toku (HET) (pokr.)</vt:lpstr>
      <vt:lpstr>Efektivita využívání energetických zdrojů - hustota energetického toku (HET) (pokr.)</vt:lpstr>
      <vt:lpstr>Efektivita využívání energetických zdrojů - hustota energetického toku (HET) (pokr.)</vt:lpstr>
      <vt:lpstr>Efektivita využívání energetických zdrojů - hustota energetického toku (HET) (pokr.)</vt:lpstr>
      <vt:lpstr>Efektivita využívání energetických zdrojů - hustota energetického toku (HET) (pokr.)</vt:lpstr>
      <vt:lpstr>Efektivita využívání energetických zdrojů - hustota energetického toku (HET) (pokr.)</vt:lpstr>
      <vt:lpstr>Efektivita využívání energetických zdrojů - hustota energetického toku (HET) (pokr.)</vt:lpstr>
      <vt:lpstr>Hustota energetického toku (HET) (pokr.)</vt:lpstr>
      <vt:lpstr>Hustota energetického toku (HET) (pokr.)</vt:lpstr>
      <vt:lpstr>Jakou hustotu energetického toku má moderní společnost?</vt:lpstr>
      <vt:lpstr>HET ? </vt:lpstr>
      <vt:lpstr>Více o HET </vt:lpstr>
      <vt:lpstr>Prezentace aplikace PowerPoint</vt:lpstr>
      <vt:lpstr>Prezentace aplikace PowerPoint</vt:lpstr>
      <vt:lpstr>Odhad EROI vybraných energ. zdrojů v USA</vt:lpstr>
      <vt:lpstr>Biopaliva první a druhé generace</vt:lpstr>
      <vt:lpstr>Biopaliva první a druhé generace</vt:lpstr>
      <vt:lpstr>Biopaliva první a druhé generace</vt:lpstr>
      <vt:lpstr>Energetická výzva tohoto století</vt:lpstr>
      <vt:lpstr>Efekt odrazu (týká se energ. účinnosti) </vt:lpstr>
      <vt:lpstr>Efekt odrazu (týká se energ. účinnosti) </vt:lpstr>
      <vt:lpstr>Rozsah efektu odrazu  </vt:lpstr>
      <vt:lpstr>Příklad RE</vt:lpstr>
      <vt:lpstr>Typy rebound efektu </vt:lpstr>
      <vt:lpstr>Typy rebound efektu </vt:lpstr>
      <vt:lpstr>Energetický otrok</vt:lpstr>
      <vt:lpstr>Energetický otrok (denní práce 1 muže vyjádřená v energii)   </vt:lpstr>
      <vt:lpstr>(Energetičtí) otroci v ČR </vt:lpstr>
      <vt:lpstr>(Energetičtí) otroci v ČR a ve světě</vt:lpstr>
      <vt:lpstr>Energetický otrok </vt:lpstr>
      <vt:lpstr>Energetický otrok </vt:lpstr>
      <vt:lpstr>Energetická chudoba </vt:lpstr>
      <vt:lpstr>Výdaje domácností na základní potřeby</vt:lpstr>
      <vt:lpstr>Výdaje domácností na základní potřeby</vt:lpstr>
      <vt:lpstr>Prezentace aplikace PowerPoint</vt:lpstr>
      <vt:lpstr>Prezentace aplikace PowerPoint</vt:lpstr>
      <vt:lpstr>Bohatí – peníze i energie</vt:lpstr>
      <vt:lpstr>SDGs </vt:lpstr>
      <vt:lpstr>Co říkají Globální cíle - modern access ? </vt:lpstr>
    </vt:vector>
  </TitlesOfParts>
  <Company>Univerzita Karlova v Praze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Svatava Janoušková</dc:creator>
  <cp:lastModifiedBy>Tomáš</cp:lastModifiedBy>
  <cp:revision>620</cp:revision>
  <cp:lastPrinted>2016-02-15T07:54:53Z</cp:lastPrinted>
  <dcterms:created xsi:type="dcterms:W3CDTF">2016-02-03T08:14:38Z</dcterms:created>
  <dcterms:modified xsi:type="dcterms:W3CDTF">2024-10-20T10:13:14Z</dcterms:modified>
</cp:coreProperties>
</file>