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3" r:id="rId6"/>
    <p:sldId id="317" r:id="rId7"/>
    <p:sldId id="353" r:id="rId8"/>
    <p:sldId id="340" r:id="rId9"/>
    <p:sldId id="339" r:id="rId10"/>
    <p:sldId id="354" r:id="rId11"/>
    <p:sldId id="355" r:id="rId12"/>
    <p:sldId id="276" r:id="rId13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E3F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CA754A3-384E-4C97-A612-E0841531ED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D97338-DDB0-4F89-BABC-23FF90599C3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716939-1963-485E-A41F-EDA541961C38}" type="datetime1"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28.02.2025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1F900-F09B-4FD7-B7A3-8A9B6BE3E12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9BB593-53F0-4C27-8EFA-C733D2BB0A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A16AAC-4742-4367-8D44-F45285859E26}" type="slidenum">
              <a:t>‹#›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3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94B90BE-2B7F-4B35-9804-B5866C4D96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4B1E52-D1B9-4B61-B3F8-2772CC214E0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02BAF6-D38E-4242-8D25-A2E254CDC758}" type="datetime1">
              <a:rPr lang="cs-CZ"/>
              <a:pPr lvl="0"/>
              <a:t>28.02.2025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2632FD9-3109-4E2E-8232-AB7D8822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91" y="1336679"/>
            <a:ext cx="6413501" cy="36083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E982BB8-D473-4E90-89A7-F6CCE05D04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1" y="5145091"/>
            <a:ext cx="6048371" cy="421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1C3BAD-5C80-463F-8522-FC48838069E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22733-126C-4216-9476-7A48711F4F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DC9C3D-1E58-4025-8F87-EB75A366A3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38AE-D2E0-ECAD-F559-A2C73EA6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38FF89E-DE8F-0B51-0A41-323C20F08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52B778-9085-29A4-7C8F-E19F09466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6F3B58-E86F-671A-BFC2-C9D7648A8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7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61D565A9-A56C-48F1-83DD-EE372D734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91" y="782"/>
            <a:ext cx="12189219" cy="6856435"/>
          </a:xfrm>
          <a:prstGeom prst="rect">
            <a:avLst/>
          </a:prstGeom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F0A5FD5F-E9A5-4F96-88C3-526AF89A6A37}"/>
              </a:ext>
            </a:extLst>
          </p:cNvPr>
          <p:cNvSpPr txBox="1"/>
          <p:nvPr userDrawn="1"/>
        </p:nvSpPr>
        <p:spPr>
          <a:xfrm>
            <a:off x="-16519" y="-783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cs-CZ" sz="5400" b="0" strike="noStrike" spc="-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84">
            <a:extLst>
              <a:ext uri="{FF2B5EF4-FFF2-40B4-BE49-F238E27FC236}">
                <a16:creationId xmlns:a16="http://schemas.microsoft.com/office/drawing/2014/main" id="{7B864498-CB7C-439F-B005-1237D5AFF674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6001" y="324000"/>
            <a:ext cx="3632555" cy="1183719"/>
          </a:xfrm>
          <a:prstGeom prst="rect">
            <a:avLst/>
          </a:prstGeom>
          <a:ln>
            <a:noFill/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556DC76-0CBD-4090-96FE-4B20629BF8D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Úvodní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5924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 v ro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5174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81200"/>
            <a:ext cx="7115175" cy="4257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6DFAB33-0F36-4796-A1D0-6B755F82A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-1721513"/>
            <a:ext cx="6235700" cy="6234113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2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32BAF5D9-0943-44B0-8DE6-1A1B2EFFE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87626" y="1484313"/>
            <a:ext cx="4470400" cy="4575175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438900" cy="4257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3937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42479811-0C0E-4704-9A4F-DFDA9C976F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1900" y="1447800"/>
            <a:ext cx="4638675" cy="4743450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E4F7D9-8FF8-41DB-A3A0-B1F6AB4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267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0FA1A394-01D3-455E-987F-B8328BAA6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9716" y="3739057"/>
            <a:ext cx="2581275" cy="2558555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6">
            <a:extLst>
              <a:ext uri="{FF2B5EF4-FFF2-40B4-BE49-F238E27FC236}">
                <a16:creationId xmlns:a16="http://schemas.microsoft.com/office/drawing/2014/main" id="{BB5DC540-C74A-451C-8F9F-9214EAE81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07021" y="548995"/>
            <a:ext cx="2581275" cy="2569945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241516" cy="4257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8819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6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C3C1E-5825-4CF5-8D16-FEF5A1A46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1B1AA2-1CE2-4034-91DD-C9E13A06B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7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C3C1E-5825-4CF5-8D16-FEF5A1A467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337058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/>
              <a:t>Text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61EE1A6-9295-466C-B671-54E88D02D58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10709" y="1817919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Text</a:t>
            </a:r>
            <a:endParaRPr lang="en-US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551C968-AC93-46F0-B28B-6DDF4D82D0C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83219" y="1825625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7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 a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0DCAA10F-0DF4-4624-9F32-D4F00FA7812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27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Zástupný objekt grafu 6">
            <a:extLst>
              <a:ext uri="{FF2B5EF4-FFF2-40B4-BE49-F238E27FC236}">
                <a16:creationId xmlns:a16="http://schemas.microsoft.com/office/drawing/2014/main" id="{FDD25276-32A4-4E62-967C-E10A0CA77F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58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  <p:sp>
        <p:nvSpPr>
          <p:cNvPr id="8" name="Zástupný symbol pro tabulku 7">
            <a:extLst>
              <a:ext uri="{FF2B5EF4-FFF2-40B4-BE49-F238E27FC236}">
                <a16:creationId xmlns:a16="http://schemas.microsoft.com/office/drawing/2014/main" id="{9ADD4E3D-FF06-4006-8A9C-536D73B990D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845469"/>
            <a:ext cx="10515600" cy="43561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7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oddíl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4986"/>
            <a:ext cx="5797383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365F2E3A-773E-444C-B65C-6495F61A4C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5750" y="621750"/>
            <a:ext cx="5158633" cy="5158799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83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přeliv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Clr>
                <a:schemeClr val="bg1"/>
              </a:buClr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/>
              <a:t>Fotografie by měla mít minimum přechodů, aby byl slide čitelný. </a:t>
            </a:r>
            <a:br>
              <a:rPr lang="cs-CZ"/>
            </a:br>
            <a:br>
              <a:rPr lang="cs-CZ"/>
            </a:br>
            <a:r>
              <a:rPr lang="cs-CZ"/>
              <a:t>Je možné si pomoci i černým přelivem jako v tomto případě.</a:t>
            </a:r>
            <a:br>
              <a:rPr lang="cs-CZ"/>
            </a:br>
            <a:br>
              <a:rPr lang="cs-CZ"/>
            </a:br>
            <a:r>
              <a:rPr lang="cs-CZ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9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ČB)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Fotografie by měla mít minimum přechodů, varianta je i pomoci si černým přelivem.</a:t>
            </a:r>
          </a:p>
          <a:p>
            <a:pPr lvl="0"/>
            <a:endParaRPr lang="cs-CZ"/>
          </a:p>
          <a:p>
            <a:pPr lvl="0"/>
            <a:r>
              <a:rPr lang="cs-CZ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avní sdělení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359589"/>
            <a:ext cx="11107806" cy="4071010"/>
          </a:xfrm>
        </p:spPr>
        <p:txBody>
          <a:bodyPr>
            <a:normAutofit/>
          </a:bodyPr>
          <a:lstStyle>
            <a:lvl1pPr>
              <a:defRPr sz="11500">
                <a:solidFill>
                  <a:schemeClr val="tx2"/>
                </a:solidFill>
              </a:defRPr>
            </a:lvl1pPr>
          </a:lstStyle>
          <a:p>
            <a:r>
              <a:rPr lang="cs-CZ" sz="11500"/>
              <a:t>Hlavní sdělení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Naprosto zásadní sdělení - podtext</a:t>
            </a:r>
          </a:p>
          <a:p>
            <a:pPr lvl="0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9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lké čís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2924355"/>
            <a:ext cx="11107806" cy="1506244"/>
          </a:xfrm>
        </p:spPr>
        <p:txBody>
          <a:bodyPr>
            <a:noAutofit/>
          </a:bodyPr>
          <a:lstStyle>
            <a:lvl1pPr>
              <a:defRPr sz="13800">
                <a:solidFill>
                  <a:schemeClr val="tx2"/>
                </a:solidFill>
              </a:defRPr>
            </a:lvl1pPr>
          </a:lstStyle>
          <a:p>
            <a:r>
              <a:rPr lang="cs-CZ"/>
              <a:t>2129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Velké číslo si zaslouží velký prostor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Pedagogická fakulta UK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0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8C10AC14-CB43-43DA-AD80-135ACDF0B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799" y="816990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1 265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C6C2D702-EA61-498D-AB9E-8F9D517EB7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1685948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/>
              <a:t>Dětí</a:t>
            </a:r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F738BEAA-E66D-42A7-A388-E87FB8E7AC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5457" y="2917973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12 265</a:t>
            </a:r>
          </a:p>
        </p:txBody>
      </p:sp>
      <p:sp>
        <p:nvSpPr>
          <p:cNvPr id="20" name="Zástupný text 15">
            <a:extLst>
              <a:ext uri="{FF2B5EF4-FFF2-40B4-BE49-F238E27FC236}">
                <a16:creationId xmlns:a16="http://schemas.microsoft.com/office/drawing/2014/main" id="{BF2BACAF-D68E-4B7C-BB2F-C6A94B728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5458" y="3786931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/>
              <a:t>Dětí</a:t>
            </a:r>
          </a:p>
        </p:txBody>
      </p:sp>
      <p:sp>
        <p:nvSpPr>
          <p:cNvPr id="21" name="Zástupný text 13">
            <a:extLst>
              <a:ext uri="{FF2B5EF4-FFF2-40B4-BE49-F238E27FC236}">
                <a16:creationId xmlns:a16="http://schemas.microsoft.com/office/drawing/2014/main" id="{5A0F52D0-E613-445E-BC30-D913CCACF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798" y="4766884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126 265</a:t>
            </a:r>
          </a:p>
        </p:txBody>
      </p:sp>
      <p:sp>
        <p:nvSpPr>
          <p:cNvPr id="22" name="Zástupný text 15">
            <a:extLst>
              <a:ext uri="{FF2B5EF4-FFF2-40B4-BE49-F238E27FC236}">
                <a16:creationId xmlns:a16="http://schemas.microsoft.com/office/drawing/2014/main" id="{7A103E6B-5D5B-45A6-BEC8-F3443E5C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799" y="5635842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/>
              <a:t>Dětí</a:t>
            </a:r>
          </a:p>
        </p:txBody>
      </p:sp>
    </p:spTree>
    <p:extLst>
      <p:ext uri="{BB962C8B-B14F-4D97-AF65-F5344CB8AC3E}">
        <p14:creationId xmlns:p14="http://schemas.microsoft.com/office/powerpoint/2010/main" val="181052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á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9B18567B-26D6-4538-825B-4EB645C3D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91" y="782"/>
            <a:ext cx="12189219" cy="6856435"/>
          </a:xfrm>
          <a:prstGeom prst="rect">
            <a:avLst/>
          </a:prstGeom>
        </p:spPr>
      </p:pic>
      <p:pic>
        <p:nvPicPr>
          <p:cNvPr id="7" name="Obrázek 84">
            <a:extLst>
              <a:ext uri="{FF2B5EF4-FFF2-40B4-BE49-F238E27FC236}">
                <a16:creationId xmlns:a16="http://schemas.microsoft.com/office/drawing/2014/main" id="{523DD506-1126-4D14-AE9B-ED36BB798304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6001" y="324000"/>
            <a:ext cx="3632555" cy="1183719"/>
          </a:xfrm>
          <a:prstGeom prst="rect">
            <a:avLst/>
          </a:prstGeom>
          <a:ln>
            <a:noFill/>
          </a:ln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5365D53B-8EA2-4958-B9A0-B794F312DEEA}"/>
              </a:ext>
            </a:extLst>
          </p:cNvPr>
          <p:cNvSpPr txBox="1"/>
          <p:nvPr userDrawn="1"/>
        </p:nvSpPr>
        <p:spPr>
          <a:xfrm>
            <a:off x="7266000" y="549000"/>
            <a:ext cx="4455000" cy="270000"/>
          </a:xfrm>
          <a:prstGeom prst="rect">
            <a:avLst/>
          </a:prstGeom>
          <a:noFill/>
          <a:ln>
            <a:noFill/>
          </a:ln>
        </p:spPr>
        <p:txBody>
          <a:bodyPr numCol="1" anchor="t">
            <a:noAutofit/>
          </a:bodyPr>
          <a:lstStyle/>
          <a:p>
            <a:pPr algn="r"/>
            <a:r>
              <a:rPr lang="cs-CZ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fakulta, Magdalény Rettigové 4, 116 39 Praha 1</a:t>
            </a:r>
            <a:endParaRPr lang="cs-CZ" sz="1100" b="1" u="sng" strike="noStrike" spc="-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E2C74CF8-6EC6-46EA-9745-ABA4C637F32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Konečný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30912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9C8DFE-1982-44DB-8391-F8BE3508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EBF06-C058-42AC-8585-7E6D71F3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B21980-B006-4CBA-A39D-812F5A68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8">
            <a:extLst>
              <a:ext uri="{FF2B5EF4-FFF2-40B4-BE49-F238E27FC236}">
                <a16:creationId xmlns:a16="http://schemas.microsoft.com/office/drawing/2014/main" id="{5ACE2A24-7876-41E0-A060-E633B2F90C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ástupný text 10">
            <a:extLst>
              <a:ext uri="{FF2B5EF4-FFF2-40B4-BE49-F238E27FC236}">
                <a16:creationId xmlns:a16="http://schemas.microsoft.com/office/drawing/2014/main" id="{6771E77B-6A53-4B7D-BC9D-E8CC95BAE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683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/>
              <a:t>Jméno a příjmení</a:t>
            </a:r>
          </a:p>
        </p:txBody>
      </p:sp>
      <p:sp>
        <p:nvSpPr>
          <p:cNvPr id="25" name="Zástupný symbol obrázku 8">
            <a:extLst>
              <a:ext uri="{FF2B5EF4-FFF2-40B4-BE49-F238E27FC236}">
                <a16:creationId xmlns:a16="http://schemas.microsoft.com/office/drawing/2014/main" id="{A60E78E8-070E-4BA2-B2F8-DE3C9FED66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11027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7A20053E-AA7E-40F3-A7BA-3D8156734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511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/>
              <a:t>Jméno a příjmení</a:t>
            </a:r>
          </a:p>
        </p:txBody>
      </p:sp>
      <p:sp>
        <p:nvSpPr>
          <p:cNvPr id="27" name="Zástupný symbol obrázku 8">
            <a:extLst>
              <a:ext uri="{FF2B5EF4-FFF2-40B4-BE49-F238E27FC236}">
                <a16:creationId xmlns:a16="http://schemas.microsoft.com/office/drawing/2014/main" id="{37ACC557-F9FB-4856-BF6F-E6709A5251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83855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8" name="Zástupný text 10">
            <a:extLst>
              <a:ext uri="{FF2B5EF4-FFF2-40B4-BE49-F238E27FC236}">
                <a16:creationId xmlns:a16="http://schemas.microsoft.com/office/drawing/2014/main" id="{41E2A29F-9BE7-46B8-B3FB-2A8F737C6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4339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45552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9839F683-B3FA-436A-A52E-7746719FC6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81175" y="-1171575"/>
            <a:ext cx="5791200" cy="5753100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solidFill>
                <a:schemeClr val="tx2"/>
              </a:solidFill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4D1AAD4-4842-4F31-BD10-65C24FDA6F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0025" y="3143010"/>
            <a:ext cx="4341813" cy="438150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Eva Nováková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9E631083-3838-4443-8929-7D9F31B5D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0025" y="3581400"/>
            <a:ext cx="5572125" cy="2406162"/>
          </a:xfrm>
        </p:spPr>
        <p:txBody>
          <a:bodyPr wrap="none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Proděkanka pro studium 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eva.novakova@pedf.cuni.cz </a:t>
            </a:r>
          </a:p>
        </p:txBody>
      </p:sp>
    </p:spTree>
    <p:extLst>
      <p:ext uri="{BB962C8B-B14F-4D97-AF65-F5344CB8AC3E}">
        <p14:creationId xmlns:p14="http://schemas.microsoft.com/office/powerpoint/2010/main" val="344010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F6725-8E52-4E09-AC40-3FDF35B1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9" y="1619211"/>
            <a:ext cx="11107800" cy="291976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E676BF-F253-4BFE-A976-9F3A5BA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FA45-2921-4FBD-A380-8DCD1B9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739869-10AC-42BA-9279-A4BE1F61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508A-D5BD-45E3-B791-9F2A960F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2622430"/>
            <a:ext cx="10799996" cy="318326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C3C634-53B4-4AEC-AFE7-67DC1AD0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52BB32-8664-4F89-9DDC-C6C59704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743CF-F78C-4186-982A-C6B4ECDE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D5393-D321-4885-BDB8-F288F1C7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69F4FF-ECB9-40E4-8BB5-32753419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2D1FC3-2099-4F5B-9563-ACEEF5B3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04175F-5BD9-4436-90BD-5746884F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5C44C240-8393-4594-9303-A89FCBFC39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6737" y="1766888"/>
            <a:ext cx="3438525" cy="3471862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D6B8362-5CBE-455D-B928-0BA80FCD4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300" y="5391150"/>
            <a:ext cx="3743325" cy="457200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/>
              <a:t>Text pod obrázkem</a:t>
            </a:r>
          </a:p>
        </p:txBody>
      </p:sp>
    </p:spTree>
    <p:extLst>
      <p:ext uri="{BB962C8B-B14F-4D97-AF65-F5344CB8AC3E}">
        <p14:creationId xmlns:p14="http://schemas.microsoft.com/office/powerpoint/2010/main" val="356976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1027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010275" cy="4257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7850" y="1246188"/>
            <a:ext cx="5037138" cy="5035550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3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půlkr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555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305550" cy="42576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0331" y="-318791"/>
            <a:ext cx="7951094" cy="7948587"/>
          </a:xfrm>
          <a:prstGeom prst="ellipse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50742C-6558-4E98-A305-41E3ECA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D45563-1F73-493F-8EAD-AB6461BD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239FA1-2977-4091-82A1-1D26ACAB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310E98-B670-44EE-B403-57846D21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56874-091B-45EB-9F0B-C18F46BD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9" r:id="rId3"/>
    <p:sldLayoutId id="2147483720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685" r:id="rId14"/>
    <p:sldLayoutId id="2147483687" r:id="rId15"/>
    <p:sldLayoutId id="2147483699" r:id="rId16"/>
    <p:sldLayoutId id="2147483701" r:id="rId17"/>
    <p:sldLayoutId id="2147483702" r:id="rId18"/>
    <p:sldLayoutId id="2147483708" r:id="rId19"/>
    <p:sldLayoutId id="2147483704" r:id="rId20"/>
    <p:sldLayoutId id="2147483707" r:id="rId21"/>
    <p:sldLayoutId id="2147483721" r:id="rId22"/>
    <p:sldLayoutId id="2147483722" r:id="rId23"/>
    <p:sldLayoutId id="2147483723" r:id="rId24"/>
    <p:sldLayoutId id="2147483706" r:id="rId25"/>
    <p:sldLayoutId id="2147483696" r:id="rId26"/>
    <p:sldLayoutId id="214748370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8C1FD4-C9CF-49CD-A339-1E252F6F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9538" y="2262433"/>
            <a:ext cx="9988061" cy="1996444"/>
          </a:xfrm>
        </p:spPr>
        <p:txBody>
          <a:bodyPr/>
          <a:lstStyle/>
          <a:p>
            <a:r>
              <a:rPr lang="cs-CZ" sz="3600" dirty="0" err="1"/>
              <a:t>Oborovědidaktická</a:t>
            </a:r>
            <a:r>
              <a:rPr lang="cs-CZ" sz="3600" dirty="0"/>
              <a:t> praxe</a:t>
            </a:r>
          </a:p>
          <a:p>
            <a:r>
              <a:rPr lang="cs-CZ" sz="1400" dirty="0"/>
              <a:t>DPS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r>
              <a:rPr lang="cs-CZ" sz="1400" dirty="0"/>
              <a:t>01. 03. 2025</a:t>
            </a:r>
          </a:p>
          <a:p>
            <a:pPr>
              <a:spcBef>
                <a:spcPts val="600"/>
              </a:spcBef>
            </a:pPr>
            <a:r>
              <a:rPr lang="cs-CZ" sz="1400" dirty="0" err="1"/>
              <a:t>PedF</a:t>
            </a:r>
            <a:r>
              <a:rPr lang="cs-CZ" sz="1400" dirty="0"/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3757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C4A99-37F2-4EA8-BC16-09B62CD8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2905737"/>
            <a:ext cx="10799996" cy="3241884"/>
          </a:xfrm>
        </p:spPr>
        <p:txBody>
          <a:bodyPr>
            <a:normAutofit fontScale="90000"/>
          </a:bodyPr>
          <a:lstStyle/>
          <a:p>
            <a:pPr algn="just"/>
            <a:br>
              <a:rPr lang="cs-C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r>
              <a:rPr lang="cs-CZ" sz="3100" dirty="0">
                <a:solidFill>
                  <a:schemeClr val="tx1"/>
                </a:solidFill>
              </a:rPr>
              <a:t>Cílem předmětu je aplikovat znalosti oboru a oborové didaktiky do praxe (1.2), plánovat a realizovat výuku konkrétních tematických celků (2.1, 2.4), poskytovat průběžnou zpětnou vazbu (4.2) a v rámci kooperativního učení podporovat spolupráci žáků (3.3) a motivaci k učení (2.2).</a:t>
            </a:r>
            <a:br>
              <a:rPr lang="cs-CZ" sz="3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br>
              <a:rPr lang="cs-CZ" sz="3100" b="0" i="1" dirty="0">
                <a:solidFill>
                  <a:schemeClr val="tx1"/>
                </a:solidFill>
                <a:effectLst/>
              </a:rPr>
            </a:br>
            <a:br>
              <a:rPr lang="cs-CZ" sz="1400" dirty="0">
                <a:solidFill>
                  <a:schemeClr val="tx1"/>
                </a:solidFill>
              </a:rPr>
            </a:br>
            <a:br>
              <a:rPr lang="cs-CZ" sz="1400" b="0" i="1" dirty="0">
                <a:solidFill>
                  <a:srgbClr val="262626"/>
                </a:solidFill>
                <a:effectLst/>
                <a:latin typeface="Ariel"/>
              </a:rPr>
            </a:br>
            <a:br>
              <a:rPr lang="cs-CZ" sz="1400" b="0" i="1" dirty="0">
                <a:solidFill>
                  <a:srgbClr val="262626"/>
                </a:solidFill>
                <a:effectLst/>
                <a:latin typeface="Ariel"/>
              </a:rPr>
            </a:br>
            <a:br>
              <a:rPr lang="cs-CZ" sz="1400" dirty="0"/>
            </a:br>
            <a:r>
              <a:rPr lang="cs-CZ" sz="3200" b="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cs-CZ" sz="3200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F82B77-7417-48D0-97CF-051F1CB4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2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4D3F43-B6CA-499F-98F8-06FE48B7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17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506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/>
                <a:cs typeface="Arial"/>
              </a:rPr>
              <a:t>Předměty </a:t>
            </a:r>
            <a:r>
              <a:rPr lang="cs-CZ" dirty="0" err="1">
                <a:latin typeface="Arial"/>
                <a:cs typeface="Arial"/>
              </a:rPr>
              <a:t>o</a:t>
            </a:r>
            <a:r>
              <a:rPr lang="cs-CZ" sz="4400" dirty="0" err="1">
                <a:latin typeface="Arial"/>
                <a:cs typeface="Arial"/>
              </a:rPr>
              <a:t>borovědidaktické</a:t>
            </a:r>
            <a:r>
              <a:rPr lang="cs-CZ" sz="4400" dirty="0">
                <a:latin typeface="Arial"/>
                <a:cs typeface="Arial"/>
              </a:rPr>
              <a:t> praxe</a:t>
            </a:r>
            <a:br>
              <a:rPr lang="cs-CZ" sz="4400" dirty="0">
                <a:latin typeface="Arial"/>
                <a:cs typeface="Arial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LETNÍ SEMESTR 2024/2025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Oborově didaktická praxe I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 28 hodin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12 výuka, B: 4 hospitace, C: 8 reflexe a plánování, D: 4 reflexe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PedF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ZIMNÍ SEMESTR 2025/2026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Oborově didaktická praxe II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 42 hodin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A:18 výuka, B: 2 hospitace, C: 14 reflexe a plánování, D: 8 reflexe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PedF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Arie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</p:spTree>
    <p:extLst>
      <p:ext uri="{BB962C8B-B14F-4D97-AF65-F5344CB8AC3E}">
        <p14:creationId xmlns:p14="http://schemas.microsoft.com/office/powerpoint/2010/main" val="31434744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FF031-F723-04C6-2001-147980C1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CFB8B-9CA5-B1C0-B4E6-D1BE9A69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506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/>
                <a:cs typeface="Arial"/>
              </a:rPr>
              <a:t>Předměty </a:t>
            </a:r>
            <a:r>
              <a:rPr lang="cs-CZ" dirty="0" err="1">
                <a:latin typeface="Arial"/>
                <a:cs typeface="Arial"/>
              </a:rPr>
              <a:t>o</a:t>
            </a:r>
            <a:r>
              <a:rPr lang="cs-CZ" sz="4400" dirty="0" err="1">
                <a:latin typeface="Arial"/>
                <a:cs typeface="Arial"/>
              </a:rPr>
              <a:t>borovědidaktické</a:t>
            </a:r>
            <a:r>
              <a:rPr lang="cs-CZ" sz="4400" dirty="0">
                <a:latin typeface="Arial"/>
                <a:cs typeface="Arial"/>
              </a:rPr>
              <a:t> praxe</a:t>
            </a:r>
            <a:br>
              <a:rPr lang="cs-CZ" sz="4400" dirty="0">
                <a:latin typeface="Arial"/>
                <a:cs typeface="Arial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E5EBF-2A11-E8DA-AF83-5182D127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LETNÍ SEMESTR 2025/2026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Oborově didaktická praxe III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 30 hodin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10 výuka, B: 6 hospitace, C: 8 reflexe a plánování, D: 6 reflexe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PedF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Arie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127427-654F-11EF-C2A0-28F5D486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028ECC1-A7F9-D0A6-BBD7-D9BB78FF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</p:spTree>
    <p:extLst>
      <p:ext uri="{BB962C8B-B14F-4D97-AF65-F5344CB8AC3E}">
        <p14:creationId xmlns:p14="http://schemas.microsoft.com/office/powerpoint/2010/main" val="9569955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18382"/>
            <a:ext cx="10515600" cy="984704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/>
                <a:cs typeface="Arial"/>
              </a:rPr>
              <a:t>Rozvrh v ZS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430"/>
            <a:ext cx="10515600" cy="5206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b="1" dirty="0" err="1"/>
              <a:t>Oborovědidaktická</a:t>
            </a:r>
            <a:r>
              <a:rPr lang="cs-CZ" sz="2400" b="1" dirty="0"/>
              <a:t> praxe I. 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300" dirty="0"/>
              <a:t>sobota 01.03.2025	10:45–12:15, R130, (2 h) dr. Klementová, dr. Nečasová</a:t>
            </a:r>
          </a:p>
          <a:p>
            <a:r>
              <a:rPr lang="cs-CZ" sz="2300" dirty="0"/>
              <a:t>(organizace praxe)</a:t>
            </a:r>
          </a:p>
          <a:p>
            <a:endParaRPr lang="cs-CZ" sz="2300" dirty="0"/>
          </a:p>
          <a:p>
            <a:pPr marL="0" indent="0">
              <a:buNone/>
            </a:pPr>
            <a:endParaRPr lang="cs-CZ" sz="2300" dirty="0"/>
          </a:p>
          <a:p>
            <a:r>
              <a:rPr lang="cs-CZ" sz="2300" dirty="0"/>
              <a:t>pátek 23.05.2025 17:45–19:15, R125, (2 h), dr. Klementová, dr. Nečasová</a:t>
            </a:r>
          </a:p>
          <a:p>
            <a:r>
              <a:rPr lang="cs-CZ" sz="2300" dirty="0"/>
              <a:t>(reflexe praxe)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</p:spTree>
    <p:extLst>
      <p:ext uri="{BB962C8B-B14F-4D97-AF65-F5344CB8AC3E}">
        <p14:creationId xmlns:p14="http://schemas.microsoft.com/office/powerpoint/2010/main" val="26705338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Oborově didaktická praxe I</a:t>
            </a:r>
            <a:br>
              <a:rPr lang="cs-CZ" sz="4400" dirty="0">
                <a:latin typeface="Arial"/>
                <a:cs typeface="Arial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007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000" dirty="0"/>
              <a:t>A: Min. 12 VH bude účastník aktivně vyučovat. Část výuky může probíhat v páru s PU/UU, ale nejméně 4 VH by měl odučit samostatně. </a:t>
            </a:r>
          </a:p>
          <a:p>
            <a:pPr marL="0" indent="0">
              <a:buNone/>
            </a:pPr>
            <a:r>
              <a:rPr lang="cs-CZ" sz="2000" dirty="0"/>
              <a:t>B: Min. 4 VH hospituje účastník ve výuce u svého PU/UU s cílem poznat třídy, ve kterých bude sám později vyučovat. Účastník může pozorovat nebo asistovat PU/UU při výuce. </a:t>
            </a:r>
          </a:p>
          <a:p>
            <a:pPr marL="0" indent="0">
              <a:buNone/>
            </a:pPr>
            <a:r>
              <a:rPr lang="cs-CZ" sz="2000" dirty="0"/>
              <a:t>C: Min. 8 VH budou účastníci plánovat a reflektovat svou vlastní výuku s provázejícím a/nebo uvádějícím učitelem. Reflexe bude vycházet z přítomnosti PU/UU na výuce účastníka. Reflexe bude probíhat formou mentorského rozhovoru a bude obsahovat naplánování konkrétních postupů v následující výuce. </a:t>
            </a:r>
          </a:p>
          <a:p>
            <a:pPr marL="0" indent="0">
              <a:buNone/>
            </a:pPr>
            <a:r>
              <a:rPr lang="cs-CZ" sz="2000" dirty="0"/>
              <a:t>D: Min. 4 VH. Na prvním semináři (2VH) bude praxe pro celý semestr naplánována, vysvětleny úkoly do portfolia. Na konci semestru bude další seminář (2 VH), kde budou účastníci sdílet své zkušenosti z praxe. Pro průběžné sdílení podkladů bude používán LMS (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/>
              <a:t>teams</a:t>
            </a:r>
            <a:r>
              <a:rPr lang="cs-CZ" sz="2000" dirty="0"/>
              <a:t>), kde v bezpečném uzavřeném prostředí formou nástrojů jako workshop či diskusní fórum budou účastníci sdílet výsledky své práce s ostatními členy studijní skupiny.</a:t>
            </a:r>
            <a:endParaRPr lang="cs-CZ" sz="2000" dirty="0">
              <a:latin typeface="Ariel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Pedagogická fakulta UK</a:t>
            </a:r>
          </a:p>
        </p:txBody>
      </p:sp>
    </p:spTree>
    <p:extLst>
      <p:ext uri="{BB962C8B-B14F-4D97-AF65-F5344CB8AC3E}">
        <p14:creationId xmlns:p14="http://schemas.microsoft.com/office/powerpoint/2010/main" val="10397291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AFE3D-1920-5620-DE4C-12915E9F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9E8AA-3949-7664-E28B-EDBD243A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4769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Oborově didaktická praxe I</a:t>
            </a:r>
            <a:br>
              <a:rPr lang="cs-CZ" sz="4400" dirty="0">
                <a:latin typeface="Arial"/>
                <a:cs typeface="Arial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47C0E-3FCA-9895-B6FA-04C3A1B5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007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000" dirty="0"/>
              <a:t>A: Min. 12 VH bude účastník aktivně vyučovat. Část výuky může probíhat v páru s PU/UU, ale nejméně 4 VH by měl odučit samostatně. </a:t>
            </a:r>
          </a:p>
          <a:p>
            <a:pPr>
              <a:buFontTx/>
              <a:buChar char="-"/>
            </a:pPr>
            <a:r>
              <a:rPr lang="cs-CZ" sz="2000" dirty="0"/>
              <a:t>2 odučené hodiny budou podrobně popsány v portfoliu, ostatní odučené hodiny budou uvedeny přehledově v evidenci docházky: celkem 24 položek s podpisem PU/UU</a:t>
            </a:r>
            <a:endParaRPr lang="cs-CZ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800" dirty="0">
                <a:solidFill>
                  <a:srgbClr val="000000"/>
                </a:solidFill>
              </a:rPr>
              <a:t>Definovaný cíl, splnění cíle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Rozvržení, časový plán výuky – detailně popsat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Přiměřenost a výběr učiva – reflexe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Výukové metody a organizační formy (zejména vzhledem k aktivizaci žáka)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Hodnocení žáků, zpětná vazba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Komunikace s žáky</a:t>
            </a:r>
          </a:p>
          <a:p>
            <a:pPr marL="342900" indent="-342900" algn="l">
              <a:buAutoNum type="arabicPeriod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Vytváření pozitivního a rozvíjejícího prostředí</a:t>
            </a:r>
          </a:p>
          <a:p>
            <a:pPr marL="0" indent="0">
              <a:buNone/>
            </a:pPr>
            <a:r>
              <a:rPr lang="cs-CZ" sz="2000" dirty="0"/>
              <a:t>B: 4 VH hospitace</a:t>
            </a:r>
          </a:p>
          <a:p>
            <a:pPr marL="0" indent="0">
              <a:buNone/>
            </a:pPr>
            <a:r>
              <a:rPr lang="cs-CZ" sz="2000" dirty="0"/>
              <a:t>- 2 hospitované hodiny budou zaznamenány do záznamového archu (průběh a reflexe)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E80A1C-B931-F515-204B-FA9D5005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527E364-8C8E-B18D-214E-5D1E8250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Pedagogická fakulta UK</a:t>
            </a:r>
          </a:p>
        </p:txBody>
      </p:sp>
    </p:spTree>
    <p:extLst>
      <p:ext uri="{BB962C8B-B14F-4D97-AF65-F5344CB8AC3E}">
        <p14:creationId xmlns:p14="http://schemas.microsoft.com/office/powerpoint/2010/main" val="42567049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30E5A-BD84-6EF9-A154-599AFCC5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05751-64E0-9138-108B-A4265F6B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18382"/>
            <a:ext cx="10515600" cy="984704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/>
                <a:cs typeface="Arial"/>
              </a:rPr>
              <a:t>Portfolio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11386-A700-EEA2-EEC0-F7D85ED80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430"/>
            <a:ext cx="10515600" cy="5206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b="1" dirty="0" err="1"/>
              <a:t>Oborovědidaktická</a:t>
            </a:r>
            <a:r>
              <a:rPr lang="cs-CZ" sz="2400" b="1" dirty="0"/>
              <a:t> praxe I. </a:t>
            </a:r>
          </a:p>
          <a:p>
            <a:r>
              <a:rPr lang="cs-CZ" sz="2300" dirty="0"/>
              <a:t>představení školy a tříd</a:t>
            </a:r>
          </a:p>
          <a:p>
            <a:r>
              <a:rPr lang="cs-CZ" sz="2300" dirty="0"/>
              <a:t>zvolená kritéria a ukazatele podle Rámce profesních kvalit učitele cizích jazyků (prostřednictvím ukazatelů bude reflektována výuka)</a:t>
            </a:r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endParaRPr lang="cs-CZ" sz="2300" dirty="0"/>
          </a:p>
          <a:p>
            <a:r>
              <a:rPr lang="cs-CZ" sz="2300" dirty="0"/>
              <a:t>detailní popis a reflexe 2 hospitovaných hodin (záznamový arch)</a:t>
            </a:r>
          </a:p>
          <a:p>
            <a:r>
              <a:rPr lang="cs-CZ" sz="2300" dirty="0"/>
              <a:t>detailní popis a reflexe 2 odučených hodin (v uvedené struktuře) vč. reflexe ukazatelů</a:t>
            </a:r>
          </a:p>
          <a:p>
            <a:r>
              <a:rPr lang="cs-CZ" sz="2300" dirty="0"/>
              <a:t>evidence docházky s 24 položkami a podpisem PU/UU</a:t>
            </a:r>
          </a:p>
          <a:p>
            <a:pPr marL="0" indent="0">
              <a:buNone/>
            </a:pPr>
            <a:endParaRPr lang="cs-CZ" sz="23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7850C9-427D-4535-13CE-E87D9245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5A8323F-5C79-CCDB-0B8D-00135A9D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Pedagogická fakulta UK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E7EBDEA-B47B-FA22-3302-0A08B5CC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85462"/>
              </p:ext>
            </p:extLst>
          </p:nvPr>
        </p:nvGraphicFramePr>
        <p:xfrm>
          <a:off x="1131667" y="258062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370950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50702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9705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97026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Klíčová kritéria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Ukazatel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Ukazatel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Ukazatel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4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68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06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525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9C44F44-C02A-4565-85B0-D3E6EC77B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337" y="2821316"/>
            <a:ext cx="11090031" cy="840230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717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Barvy fakulty">
      <a:dk1>
        <a:srgbClr val="000000"/>
      </a:dk1>
      <a:lt1>
        <a:sysClr val="window" lastClr="FFFFFF"/>
      </a:lt1>
      <a:dk2>
        <a:srgbClr val="D32E3F"/>
      </a:dk2>
      <a:lt2>
        <a:srgbClr val="FFFFFF"/>
      </a:lt2>
      <a:accent1>
        <a:srgbClr val="47BCCA"/>
      </a:accent1>
      <a:accent2>
        <a:srgbClr val="F6B2B6"/>
      </a:accent2>
      <a:accent3>
        <a:srgbClr val="A1662C"/>
      </a:accent3>
      <a:accent4>
        <a:srgbClr val="A7D5C2"/>
      </a:accent4>
      <a:accent5>
        <a:srgbClr val="EC662C"/>
      </a:accent5>
      <a:accent6>
        <a:srgbClr val="92D050"/>
      </a:accent6>
      <a:hlink>
        <a:srgbClr val="47BCCA"/>
      </a:hlink>
      <a:folHlink>
        <a:srgbClr val="47BC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AD41985587AB46B37EC48C02445A7C" ma:contentTypeVersion="2" ma:contentTypeDescription="Vytvoří nový dokument" ma:contentTypeScope="" ma:versionID="9ed492cab6b80bf67f73dd139dca2b3c">
  <xsd:schema xmlns:xsd="http://www.w3.org/2001/XMLSchema" xmlns:xs="http://www.w3.org/2001/XMLSchema" xmlns:p="http://schemas.microsoft.com/office/2006/metadata/properties" xmlns:ns2="ac0ab9b2-3a19-4bf4-b84e-ab2b260b4ae6" targetNamespace="http://schemas.microsoft.com/office/2006/metadata/properties" ma:root="true" ma:fieldsID="2e608e1ed931a5467c9fa570183991a7" ns2:_="">
    <xsd:import namespace="ac0ab9b2-3a19-4bf4-b84e-ab2b260b4a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ab9b2-3a19-4bf4-b84e-ab2b260b4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C0DDCB-BA2A-4875-814E-24B45581245F}">
  <ds:schemaRefs>
    <ds:schemaRef ds:uri="ac0ab9b2-3a19-4bf4-b84e-ab2b260b4a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BE21F9-95EB-4AB0-B066-F79A2C4C648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c0ab9b2-3a19-4bf4-b84e-ab2b260b4a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2F6DC1-05E7-4EFD-BAEF-0917B52B3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664</Words>
  <Application>Microsoft Office PowerPoint</Application>
  <PresentationFormat>Širokoúhlá obrazovka</PresentationFormat>
  <Paragraphs>82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Ariel</vt:lpstr>
      <vt:lpstr>Calibri</vt:lpstr>
      <vt:lpstr>Times New Roman</vt:lpstr>
      <vt:lpstr>Vlastní návrh</vt:lpstr>
      <vt:lpstr>Prezentace aplikace PowerPoint</vt:lpstr>
      <vt:lpstr>   Cílem předmětu je aplikovat znalosti oboru a oborové didaktiky do praxe (1.2), plánovat a realizovat výuku konkrétních tematických celků (2.1, 2.4), poskytovat průběžnou zpětnou vazbu (4.2) a v rámci kooperativního učení podporovat spolupráci žáků (3.3) a motivaci k učení (2.2).       </vt:lpstr>
      <vt:lpstr>Předměty oborovědidaktické praxe </vt:lpstr>
      <vt:lpstr>Předměty oborovědidaktické praxe </vt:lpstr>
      <vt:lpstr>Rozvrh v ZS</vt:lpstr>
      <vt:lpstr> Oborově didaktická praxe I </vt:lpstr>
      <vt:lpstr> Oborově didaktická praxe I </vt:lpstr>
      <vt:lpstr>Portfolio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Nečasová</dc:creator>
  <cp:lastModifiedBy>Pavla Nečasová</cp:lastModifiedBy>
  <cp:revision>72</cp:revision>
  <dcterms:created xsi:type="dcterms:W3CDTF">2020-08-24T16:21:19Z</dcterms:created>
  <dcterms:modified xsi:type="dcterms:W3CDTF">2025-02-28T20:29:40Z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0x01010062AD41985587AB46B37EC48C02445A7C</vt:lpwstr>
  </property>
</Properties>
</file>