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1" r:id="rId6"/>
    <p:sldId id="262" r:id="rId7"/>
    <p:sldId id="260" r:id="rId8"/>
    <p:sldId id="264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B6DE8C-EC91-F873-79DD-D39572B58911}" v="113" dt="2025-03-10T14:06:13.740"/>
    <p1510:client id="{BE9BECE3-BCD1-0632-5701-4C32E868EA3E}" v="537" dt="2025-03-09T15:51:50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0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9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78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0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59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3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8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6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0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0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3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24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itace.fsv.cuni.cz/CITFSV-14.html" TargetMode="External"/><Relationship Id="rId2" Type="http://schemas.openxmlformats.org/officeDocument/2006/relationships/hyperlink" Target="https://pedagogika.phil.muni.cz/studium/citacni-norma-ap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microsoft.com/cs-cz/office/p%C5%99epis-nahr%C3%A1vek-7fc2efec-245e-45f0-b053-2a97531ecf57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ublication/278406065_Badatelsky_orientovana_vyuka_pojeti_podstata_vyznam_a_prinos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78406065_Badatelsky_orientovana_vyuka_pojeti_podstata_vyznam_a_prinosy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istorylab.cz/" TargetMode="External"/><Relationship Id="rId5" Type="http://schemas.openxmlformats.org/officeDocument/2006/relationships/hyperlink" Target="https://badatele.cz/" TargetMode="External"/><Relationship Id="rId4" Type="http://schemas.openxmlformats.org/officeDocument/2006/relationships/hyperlink" Target="https://ojs.cuni.cz/scied/article/view/29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tessorieducation.com/podcast/interview-with-maria-montessori" TargetMode="External"/><Relationship Id="rId2" Type="http://schemas.openxmlformats.org/officeDocument/2006/relationships/hyperlink" Target="https://www.youtube.com/watch?v=N6U4aOBjV9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lobe-czech.cz/_files/userfiles/01_Pruvodce_pro_ucitele.pdf" TargetMode="External"/><Relationship Id="rId2" Type="http://schemas.openxmlformats.org/officeDocument/2006/relationships/hyperlink" Target="https://www.researchgate.net/publication/278406065_Badatelsky_orientovana_vyuka_pojeti_podstata_vyznam_a_prinos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x.doi.org/10.14712/23362189.2015.7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Kresba z malovaného tvaru s vlnovkou">
            <a:extLst>
              <a:ext uri="{FF2B5EF4-FFF2-40B4-BE49-F238E27FC236}">
                <a16:creationId xmlns:a16="http://schemas.microsoft.com/office/drawing/2014/main" id="{7B3E7515-58F7-6137-4AB8-BC0CD975C4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253" r="1" b="1"/>
          <a:stretch/>
        </p:blipFill>
        <p:spPr>
          <a:xfrm>
            <a:off x="20" y="10"/>
            <a:ext cx="6931132" cy="685799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37528" y="1032764"/>
            <a:ext cx="4308672" cy="3224045"/>
          </a:xfrm>
        </p:spPr>
        <p:txBody>
          <a:bodyPr anchor="b">
            <a:normAutofit/>
          </a:bodyPr>
          <a:lstStyle/>
          <a:p>
            <a:r>
              <a:rPr lang="cs-CZ" sz="5800" dirty="0"/>
              <a:t>Dějiny pedagogiky 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35756" y="5046281"/>
            <a:ext cx="4308672" cy="1172408"/>
          </a:xfrm>
        </p:spPr>
        <p:txBody>
          <a:bodyPr anchor="t">
            <a:normAutofit/>
          </a:bodyPr>
          <a:lstStyle/>
          <a:p>
            <a:r>
              <a:rPr lang="cs-CZ" dirty="0"/>
              <a:t>Letní semestr 2025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A391F1-4B2C-521B-F6A5-52C74B303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5848" y="47115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A4423-DDAB-C944-F9B4-EE8A033D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Obsah</a:t>
            </a:r>
            <a:r>
              <a:rPr lang="en-US" dirty="0"/>
              <a:t> </a:t>
            </a:r>
            <a:r>
              <a:rPr lang="en-US" dirty="0" err="1"/>
              <a:t>dnešního</a:t>
            </a:r>
            <a:r>
              <a:rPr lang="en-US" dirty="0"/>
              <a:t> </a:t>
            </a:r>
            <a:r>
              <a:rPr lang="en-US" dirty="0" err="1"/>
              <a:t>setkání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F40E2-3BA1-FF7F-40FE-0EDB2146C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4000" dirty="0"/>
              <a:t>Seminární práce - témata</a:t>
            </a:r>
          </a:p>
          <a:p>
            <a:r>
              <a:rPr lang="cs-CZ" sz="4000" dirty="0" err="1"/>
              <a:t>Moodle</a:t>
            </a:r>
            <a:r>
              <a:rPr lang="cs-CZ" sz="4000" dirty="0"/>
              <a:t> kurzu</a:t>
            </a:r>
            <a:endParaRPr lang="cs-CZ" sz="4000" dirty="0">
              <a:ea typeface="+mn-lt"/>
              <a:cs typeface="+mn-lt"/>
            </a:endParaRPr>
          </a:p>
          <a:p>
            <a:r>
              <a:rPr lang="cs-CZ" sz="4000" dirty="0"/>
              <a:t>John </a:t>
            </a:r>
            <a:r>
              <a:rPr lang="cs-CZ" sz="4000" dirty="0" err="1"/>
              <a:t>Dewey</a:t>
            </a:r>
            <a:endParaRPr lang="cs-CZ" sz="4000"/>
          </a:p>
          <a:p>
            <a:r>
              <a:rPr lang="cs-CZ" sz="4000" dirty="0"/>
              <a:t>Maria Montessori</a:t>
            </a:r>
          </a:p>
        </p:txBody>
      </p:sp>
    </p:spTree>
    <p:extLst>
      <p:ext uri="{BB962C8B-B14F-4D97-AF65-F5344CB8AC3E}">
        <p14:creationId xmlns:p14="http://schemas.microsoft.com/office/powerpoint/2010/main" val="771507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892B84-D180-D03E-D901-5818ACD67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475D-83C7-0416-DD7C-CE77F8886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5737859" cy="1097280"/>
          </a:xfrm>
        </p:spPr>
        <p:txBody>
          <a:bodyPr>
            <a:normAutofit/>
          </a:bodyPr>
          <a:lstStyle/>
          <a:p>
            <a:r>
              <a:rPr lang="en-US" dirty="0"/>
              <a:t>Moodle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EA837-DA6A-0ED8-F6C8-926A2FC1E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633236"/>
            <a:ext cx="5737860" cy="36669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/>
              <a:t>Kurz: Dějiny pedagogiky II PS</a:t>
            </a:r>
          </a:p>
          <a:p>
            <a:r>
              <a:rPr lang="cs-CZ" sz="3200" dirty="0"/>
              <a:t>Heslo: </a:t>
            </a:r>
            <a:r>
              <a:rPr lang="cs-CZ" sz="3200" dirty="0">
                <a:ea typeface="+mn-lt"/>
                <a:cs typeface="+mn-lt"/>
              </a:rPr>
              <a:t>Dějiny_II_PS2025</a:t>
            </a:r>
          </a:p>
          <a:p>
            <a:endParaRPr lang="cs-CZ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71CDF872-6A68-4559-6491-785431FBA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179" y="1835084"/>
            <a:ext cx="4375829" cy="446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83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A2EBC9-4D58-2BFF-E58A-5DF079646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4E85D8-F7B0-9F71-2829-2F98483AA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169C11-BDA7-51F5-EC08-EC7369371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5737859" cy="1097280"/>
          </a:xfrm>
        </p:spPr>
        <p:txBody>
          <a:bodyPr>
            <a:normAutofit fontScale="90000"/>
          </a:bodyPr>
          <a:lstStyle/>
          <a:p>
            <a:r>
              <a:rPr lang="en-US" dirty="0"/>
              <a:t>APA </a:t>
            </a:r>
            <a:r>
              <a:rPr lang="en-US" dirty="0" err="1"/>
              <a:t>citační</a:t>
            </a:r>
            <a:r>
              <a:rPr lang="en-US" dirty="0"/>
              <a:t> </a:t>
            </a:r>
            <a:r>
              <a:rPr lang="en-US" dirty="0" err="1"/>
              <a:t>manuál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6CFB8-6A76-38BD-D737-5CAB8468B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930" y="2187385"/>
            <a:ext cx="10731392" cy="411283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sz="3200" dirty="0">
                <a:ea typeface="+mn-lt"/>
                <a:cs typeface="+mn-lt"/>
                <a:hlinkClick r:id="rId2"/>
              </a:rPr>
              <a:t>https://pedagogika.phil.muni.cz/studium/citacni-norma-apa</a:t>
            </a:r>
            <a:endParaRPr lang="en-US"/>
          </a:p>
          <a:p>
            <a:r>
              <a:rPr lang="cs-CZ" sz="3200" dirty="0">
                <a:ea typeface="+mn-lt"/>
                <a:cs typeface="+mn-lt"/>
                <a:hlinkClick r:id="rId3"/>
              </a:rPr>
              <a:t>https://citace.fsv.cuni.cz/CITFSV-14.html</a:t>
            </a:r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Přepis nahrávek ve </a:t>
            </a:r>
            <a:r>
              <a:rPr lang="cs-CZ" sz="3200" dirty="0" err="1"/>
              <a:t>wordu</a:t>
            </a:r>
            <a:r>
              <a:rPr lang="cs-CZ" sz="3200" dirty="0"/>
              <a:t> (nebo lze nahrávat v Teams, kde se dá zapnout transkripce záznamu a posléze stáhnout):</a:t>
            </a:r>
            <a:br>
              <a:rPr lang="cs-CZ" sz="3200" dirty="0"/>
            </a:br>
            <a:r>
              <a:rPr lang="cs-CZ" sz="3200" dirty="0">
                <a:ea typeface="+mn-lt"/>
                <a:cs typeface="+mn-lt"/>
                <a:hlinkClick r:id="rId4"/>
              </a:rPr>
              <a:t>https://support.microsoft.com/cs-cz/office/p%C5%99epis-nahr%C3%A1vek-7fc2efec-245e-45f0-b053-2a97531ecf57</a:t>
            </a:r>
            <a:endParaRPr lang="cs-CZ" sz="3200" dirty="0">
              <a:ea typeface="+mn-lt"/>
              <a:cs typeface="+mn-lt"/>
            </a:endParaRPr>
          </a:p>
          <a:p>
            <a:endParaRPr lang="cs-CZ">
              <a:ea typeface="+mn-lt"/>
              <a:cs typeface="+mn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455A857-7A70-93A3-3D15-F78C17605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275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C77E4-6BE8-33BC-2CD3-E118E9D24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96175"/>
            <a:ext cx="10890929" cy="708174"/>
          </a:xfrm>
        </p:spPr>
        <p:txBody>
          <a:bodyPr/>
          <a:lstStyle/>
          <a:p>
            <a:r>
              <a:rPr lang="cs-CZ" dirty="0"/>
              <a:t>Badatelsky orientovaná výuka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4AE47-08D3-6190-6046-2EC325524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98" y="1247281"/>
            <a:ext cx="11896118" cy="5390095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cs-CZ" dirty="0"/>
              <a:t>Co to je? (Dostál, 2015, s. 52-53)</a:t>
            </a:r>
            <a:endParaRPr lang="cs-CZ" dirty="0">
              <a:ea typeface="+mn-lt"/>
              <a:cs typeface="+mn-lt"/>
            </a:endParaRP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bádání realizované v rámci BOV nelze ztotožňovat s vědeckým bádáním, lze ovšem hledat paralely, provádět komparace a podrobovat obojí dalšímu zkoumání;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BOV zahrnuje i bádání, jehož cílem je uvědomění si problémové situace a objevení problému; 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BOV zahrnuje i bádání mající neproblémový charakter – např. potvrzující bádání;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existuje vzdělávací obsah, který lze realizovat pouze prostřednictvím badatelských aktivit žáků;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v  rámci BOV jsou využívány různé vyučovací metody, především problémového charakteru (problémové metody); 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realizace BOV se projevuje ve všech složkách výuky, ne jen v metodách;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při BOV je žák badatelsky aktivní, což lze chápat jako motivovanou, více méně reflektovanou a cílevědomou činnost subjektu zaměřenou na bádání;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BOV se vztahuje nejen k žákovi, ale i k učiteli;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veškerá doba BOV nemusí být bezpodmínečně věnována přímému bádání;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je vhodné, aby BOV zahrnovala i multioborová badatelská témata;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BOV předpokládá využití badatelských metod nejen empirického, ale i teoretického charakteru;</a:t>
            </a:r>
          </a:p>
          <a:p>
            <a:pPr marL="493395"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BOV může sestávat z různého množství badatelsko-didaktických situací. </a:t>
            </a:r>
            <a:br>
              <a:rPr lang="cs-CZ" sz="1700" dirty="0">
                <a:ea typeface="+mn-lt"/>
                <a:cs typeface="+mn-lt"/>
              </a:rPr>
            </a:br>
            <a:endParaRPr lang="cs-CZ" sz="1600"/>
          </a:p>
          <a:p>
            <a:pPr marL="264795" lvl="1" indent="0">
              <a:buNone/>
            </a:pPr>
            <a:r>
              <a:rPr lang="cs-CZ" sz="1500" i="1" dirty="0">
                <a:ea typeface="+mn-lt"/>
                <a:cs typeface="+mn-lt"/>
              </a:rPr>
              <a:t>Badatelsky orientovaná výuka: Pojetí, podstata, význam a přínosy</a:t>
            </a:r>
            <a:r>
              <a:rPr lang="cs-CZ" sz="1500" dirty="0">
                <a:ea typeface="+mn-lt"/>
                <a:cs typeface="+mn-lt"/>
              </a:rPr>
              <a:t>. </a:t>
            </a:r>
            <a:r>
              <a:rPr lang="cs-CZ" sz="1500" dirty="0">
                <a:ea typeface="+mn-lt"/>
                <a:cs typeface="+mn-lt"/>
                <a:hlinkClick r:id="rId2"/>
              </a:rPr>
              <a:t>https://www.researchgate.net/publication/278406065_Badatelsky_orientovana_vyuka_pojeti_podstata_vyznam_a_prinosy</a:t>
            </a:r>
            <a:r>
              <a:rPr lang="cs-CZ" sz="1500" dirty="0">
                <a:ea typeface="+mn-lt"/>
                <a:cs typeface="+mn-lt"/>
              </a:rPr>
              <a:t> 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71271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93B08C7-C1D4-02D7-5552-71F6FA17DC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584"/>
          <a:stretch/>
        </p:blipFill>
        <p:spPr>
          <a:xfrm>
            <a:off x="20" y="10"/>
            <a:ext cx="5067421" cy="685799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91422F5-4221-4812-AFD9-5479C6D60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80905" y="1031005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7">
            <a:extLst>
              <a:ext uri="{FF2B5EF4-FFF2-40B4-BE49-F238E27FC236}">
                <a16:creationId xmlns:a16="http://schemas.microsoft.com/office/drawing/2014/main" id="{F124E90A-102B-807B-D9C7-1685A5F34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060" y="5893674"/>
            <a:ext cx="5953948" cy="5966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/>
              <a:t>Zdroj</a:t>
            </a:r>
            <a:r>
              <a:rPr lang="en-US" sz="2400" dirty="0"/>
              <a:t>: (</a:t>
            </a:r>
            <a:r>
              <a:rPr lang="en-US" sz="2400" dirty="0" err="1"/>
              <a:t>Votápková</a:t>
            </a:r>
            <a:r>
              <a:rPr lang="en-US" sz="2400" dirty="0"/>
              <a:t>, 2013, s. 30)</a:t>
            </a:r>
          </a:p>
          <a:p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ABAF16-8165-5626-5418-3D63843F022C}"/>
              </a:ext>
            </a:extLst>
          </p:cNvPr>
          <p:cNvSpPr txBox="1"/>
          <p:nvPr/>
        </p:nvSpPr>
        <p:spPr>
          <a:xfrm>
            <a:off x="5578002" y="1453653"/>
            <a:ext cx="5838128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Vybrané </a:t>
            </a:r>
            <a:r>
              <a:rPr lang="en-US" dirty="0" err="1"/>
              <a:t>zdroje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  <a:hlinkClick r:id="rId3"/>
              </a:rPr>
              <a:t>https://www.researchgate.net/publication/278406065_Badatelsky_orientovana_vyuka_pojeti_podstata_vyznam_a_prinosy</a:t>
            </a:r>
            <a:r>
              <a:rPr lang="en-US" dirty="0">
                <a:ea typeface="+mn-lt"/>
                <a:cs typeface="+mn-lt"/>
              </a:rPr>
              <a:t> 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  <a:hlinkClick r:id="rId4"/>
              </a:rPr>
              <a:t>https://ojs.cuni.cz/scied/article/view/293</a:t>
            </a:r>
            <a:r>
              <a:rPr lang="en-US" dirty="0">
                <a:ea typeface="+mn-lt"/>
                <a:cs typeface="+mn-lt"/>
              </a:rPr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  <a:hlinkClick r:id="rId5"/>
              </a:rPr>
              <a:t>https://badatele.cz/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dirty="0">
                <a:hlinkClick r:id="rId6"/>
              </a:rPr>
              <a:t>https://historylab.cz/</a:t>
            </a:r>
            <a:r>
              <a:rPr lang="en-US" dirty="0"/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91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32805-D97F-D200-AFC3-DA2C7A061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243414"/>
            <a:ext cx="7899901" cy="1097280"/>
          </a:xfrm>
        </p:spPr>
        <p:txBody>
          <a:bodyPr/>
          <a:lstStyle/>
          <a:p>
            <a:r>
              <a:rPr lang="en-US" dirty="0"/>
              <a:t>John Dewey (</a:t>
            </a:r>
            <a:r>
              <a:rPr lang="cs-CZ" sz="4400" b="0" dirty="0">
                <a:latin typeface="Calibri Light"/>
                <a:ea typeface="Calibri Light"/>
                <a:cs typeface="Calibri Light"/>
              </a:rPr>
              <a:t>1859 – 1952)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A628C-83EF-0A58-6464-43E076FBE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341491"/>
            <a:ext cx="10890928" cy="385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/>
              <a:t>Potvrzující bádání:</a:t>
            </a:r>
          </a:p>
          <a:p>
            <a:pPr marL="607695" lvl="1" indent="-342900">
              <a:buAutoNum type="arabicPeriod"/>
            </a:pPr>
            <a:r>
              <a:rPr lang="cs-CZ" sz="2400" dirty="0"/>
              <a:t>Co rozumí </a:t>
            </a:r>
            <a:r>
              <a:rPr lang="cs-CZ" sz="2400" dirty="0" err="1"/>
              <a:t>Dewey</a:t>
            </a:r>
            <a:r>
              <a:rPr lang="cs-CZ" sz="2400" dirty="0"/>
              <a:t> demokratickou myšlenkou ve výchově?</a:t>
            </a:r>
          </a:p>
          <a:p>
            <a:pPr marL="607695" lvl="1" indent="-342900">
              <a:buAutoNum type="arabicPeriod"/>
            </a:pPr>
            <a:r>
              <a:rPr lang="cs-CZ" sz="2400" dirty="0"/>
              <a:t>Charakterizujte </a:t>
            </a:r>
            <a:r>
              <a:rPr lang="cs-CZ" sz="2400" dirty="0" err="1"/>
              <a:t>Deweyho</a:t>
            </a:r>
            <a:r>
              <a:rPr lang="cs-CZ" sz="2400" dirty="0"/>
              <a:t> pojetí vyučování (východisko, cíl). Vysvětlete větu: "Činná zaměstnání znamenají, že je třeba konat věci, nikoli studia..."</a:t>
            </a:r>
          </a:p>
          <a:p>
            <a:pPr marL="607695" lvl="1" indent="-342900">
              <a:buAutoNum type="arabicPeriod"/>
            </a:pPr>
            <a:r>
              <a:rPr lang="cs-CZ" sz="2400" dirty="0"/>
              <a:t>Vysvětlete </a:t>
            </a:r>
            <a:r>
              <a:rPr lang="cs-CZ" sz="2400" dirty="0" err="1"/>
              <a:t>Deweyho</a:t>
            </a:r>
            <a:r>
              <a:rPr lang="cs-CZ" sz="2400" dirty="0"/>
              <a:t> pojetí průběhu vyučovacího procesu (problémové vyučování).</a:t>
            </a:r>
          </a:p>
          <a:p>
            <a:pPr marL="607695" lvl="1" indent="-342900">
              <a:buAutoNum type="arabicPeriod"/>
            </a:pPr>
            <a:r>
              <a:rPr lang="cs-CZ" sz="2400" dirty="0"/>
              <a:t>Proč </a:t>
            </a:r>
            <a:r>
              <a:rPr lang="cs-CZ" sz="2400" dirty="0" err="1"/>
              <a:t>Dewey</a:t>
            </a:r>
            <a:r>
              <a:rPr lang="cs-CZ" sz="2400" dirty="0"/>
              <a:t> požadoval otevřenost školy? Co míní heslem: "koperníkovský obrat" ve výchově?</a:t>
            </a:r>
          </a:p>
        </p:txBody>
      </p:sp>
    </p:spTree>
    <p:extLst>
      <p:ext uri="{BB962C8B-B14F-4D97-AF65-F5344CB8AC3E}">
        <p14:creationId xmlns:p14="http://schemas.microsoft.com/office/powerpoint/2010/main" val="3610789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94774B-9617-2997-E2A7-B20FF3D21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16F62F-DAAE-531F-A0E2-D5ABA206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61" y="1371600"/>
            <a:ext cx="6476768" cy="10972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Maria Montessori (</a:t>
            </a:r>
            <a:r>
              <a:rPr lang="cs-CZ" sz="3400" b="0">
                <a:latin typeface="Calibri Light"/>
                <a:ea typeface="Calibri Light"/>
                <a:cs typeface="Calibri Light"/>
              </a:rPr>
              <a:t>1870 – 1952)</a:t>
            </a:r>
            <a:endParaRPr lang="en-US" sz="3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3315C-DDD3-A25A-3F3B-3BF001583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867" y="2363843"/>
            <a:ext cx="5707073" cy="39363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Video</a:t>
            </a:r>
          </a:p>
          <a:p>
            <a:r>
              <a:rPr lang="en-US" dirty="0">
                <a:ea typeface="+mn-lt"/>
                <a:cs typeface="+mn-lt"/>
                <a:hlinkClick r:id="rId2"/>
              </a:rPr>
              <a:t>https://www.youtube.com/watch?v=N6U4aOBjV9Q</a:t>
            </a:r>
          </a:p>
          <a:p>
            <a:pPr marL="0" indent="0">
              <a:buNone/>
            </a:pPr>
            <a:r>
              <a:rPr lang="en-US" err="1"/>
              <a:t>Přepis</a:t>
            </a:r>
            <a:r>
              <a:rPr lang="en-US" dirty="0"/>
              <a:t> </a:t>
            </a:r>
            <a:r>
              <a:rPr lang="en-US" err="1"/>
              <a:t>nahrávky</a:t>
            </a:r>
            <a:r>
              <a:rPr lang="en-US" dirty="0"/>
              <a:t> do AJ: 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3"/>
              </a:rPr>
              <a:t>https://www.montessorieducation.com/podcast/interview-with-maria-montessori</a:t>
            </a:r>
            <a:r>
              <a:rPr lang="en-US" dirty="0">
                <a:ea typeface="+mn-lt"/>
                <a:cs typeface="+mn-lt"/>
              </a:rPr>
              <a:t> </a:t>
            </a:r>
            <a:endParaRPr lang="en-US"/>
          </a:p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58BEEC3D-EC41-D6C0-8376-6E8D26C514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5179" y="1924386"/>
            <a:ext cx="4375829" cy="437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426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157C3-1440-F12B-33CA-A2BF4B676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330239"/>
            <a:ext cx="10890928" cy="486939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28600" lvl="1"/>
            <a:r>
              <a:rPr lang="en-US" sz="2000" dirty="0"/>
              <a:t>Dostál, J. 2015. </a:t>
            </a:r>
            <a:r>
              <a:rPr lang="cs-CZ" sz="2000" i="1" dirty="0"/>
              <a:t>Badatelsky orientovaná výuka: Pojetí, podstata, význam a přínosy</a:t>
            </a:r>
            <a:r>
              <a:rPr lang="cs-CZ" sz="2000" dirty="0"/>
              <a:t>. </a:t>
            </a:r>
            <a:r>
              <a:rPr lang="cs-CZ" sz="2000" dirty="0">
                <a:hlinkClick r:id="rId2"/>
              </a:rPr>
              <a:t>https://www.researchgate.net/publication/278406065_Badatelsky_orientovana_vyuka_pojeti_podstata_vyznam_a_prinosy</a:t>
            </a:r>
            <a:r>
              <a:rPr lang="cs-CZ" sz="2000" dirty="0"/>
              <a:t> </a:t>
            </a:r>
          </a:p>
          <a:p>
            <a:r>
              <a:rPr lang="en-US" dirty="0" err="1"/>
              <a:t>Votápková</a:t>
            </a:r>
            <a:r>
              <a:rPr lang="en-US" dirty="0"/>
              <a:t>, D. (ed.). 2013. </a:t>
            </a:r>
            <a:r>
              <a:rPr lang="en-US" i="1" dirty="0"/>
              <a:t>Badatelé.cz: </a:t>
            </a:r>
            <a:r>
              <a:rPr lang="en-US" i="1" dirty="0" err="1"/>
              <a:t>průvodce</a:t>
            </a:r>
            <a:r>
              <a:rPr lang="en-US" i="1" dirty="0"/>
              <a:t> pro </a:t>
            </a:r>
            <a:r>
              <a:rPr lang="en-US" i="1" dirty="0" err="1"/>
              <a:t>učitele</a:t>
            </a:r>
            <a:r>
              <a:rPr lang="en-US" i="1" dirty="0"/>
              <a:t> </a:t>
            </a:r>
            <a:r>
              <a:rPr lang="en-US" i="1" dirty="0" err="1"/>
              <a:t>badatelsky</a:t>
            </a:r>
            <a:r>
              <a:rPr lang="en-US" i="1" dirty="0"/>
              <a:t> </a:t>
            </a:r>
            <a:r>
              <a:rPr lang="en-US" i="1" dirty="0" err="1"/>
              <a:t>orientovaným</a:t>
            </a:r>
            <a:r>
              <a:rPr lang="en-US" i="1" dirty="0"/>
              <a:t> </a:t>
            </a:r>
            <a:r>
              <a:rPr lang="en-US" i="1" dirty="0" err="1"/>
              <a:t>vyučováním</a:t>
            </a:r>
            <a:r>
              <a:rPr lang="en-US" dirty="0"/>
              <a:t>. ISBN 978-80-87905-02-9. </a:t>
            </a:r>
            <a:r>
              <a:rPr lang="en-US" dirty="0">
                <a:ea typeface="+mn-lt"/>
                <a:cs typeface="+mn-lt"/>
                <a:hlinkClick r:id="rId3"/>
              </a:rPr>
              <a:t>https://globe-czech.cz/_files/userfiles/01_Pruvodce_pro_ucitele.pdf</a:t>
            </a:r>
            <a:r>
              <a:rPr lang="en-US" dirty="0">
                <a:ea typeface="+mn-lt"/>
                <a:cs typeface="+mn-lt"/>
              </a:rPr>
              <a:t> </a:t>
            </a:r>
          </a:p>
          <a:p>
            <a:r>
              <a:rPr lang="en-US" dirty="0">
                <a:ea typeface="+mn-lt"/>
                <a:cs typeface="+mn-lt"/>
              </a:rPr>
              <a:t>Váňová, R. (1997). </a:t>
            </a:r>
            <a:r>
              <a:rPr lang="en-US" i="1" dirty="0" err="1">
                <a:ea typeface="+mn-lt"/>
                <a:cs typeface="+mn-lt"/>
              </a:rPr>
              <a:t>Studijní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texty</a:t>
            </a:r>
            <a:r>
              <a:rPr lang="en-US" i="1" dirty="0">
                <a:ea typeface="+mn-lt"/>
                <a:cs typeface="+mn-lt"/>
              </a:rPr>
              <a:t> k </a:t>
            </a:r>
            <a:r>
              <a:rPr lang="en-US" i="1" dirty="0" err="1">
                <a:ea typeface="+mn-lt"/>
                <a:cs typeface="+mn-lt"/>
              </a:rPr>
              <a:t>dějinám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pedagogiky</a:t>
            </a:r>
            <a:r>
              <a:rPr lang="en-US" dirty="0">
                <a:ea typeface="+mn-lt"/>
                <a:cs typeface="+mn-lt"/>
              </a:rPr>
              <a:t>. Praha: </a:t>
            </a:r>
            <a:r>
              <a:rPr lang="en-US" dirty="0" err="1">
                <a:ea typeface="+mn-lt"/>
                <a:cs typeface="+mn-lt"/>
              </a:rPr>
              <a:t>PedF</a:t>
            </a:r>
            <a:r>
              <a:rPr lang="en-US" dirty="0">
                <a:ea typeface="+mn-lt"/>
                <a:cs typeface="+mn-lt"/>
              </a:rPr>
              <a:t> UK.</a:t>
            </a:r>
            <a:endParaRPr lang="en-US" dirty="0"/>
          </a:p>
          <a:p>
            <a:r>
              <a:rPr lang="en-US" i="1" dirty="0" err="1">
                <a:ea typeface="+mn-lt"/>
                <a:cs typeface="+mn-lt"/>
              </a:rPr>
              <a:t>Americká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pragmatická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pedagogika</a:t>
            </a:r>
            <a:r>
              <a:rPr lang="en-US" i="1" dirty="0">
                <a:ea typeface="+mn-lt"/>
                <a:cs typeface="+mn-lt"/>
              </a:rPr>
              <a:t>: John Dewey a </a:t>
            </a:r>
            <a:r>
              <a:rPr lang="en-US" i="1" dirty="0" err="1">
                <a:ea typeface="+mn-lt"/>
                <a:cs typeface="+mn-lt"/>
              </a:rPr>
              <a:t>jeho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následovníci</a:t>
            </a:r>
            <a:r>
              <a:rPr lang="en-US" dirty="0">
                <a:ea typeface="+mn-lt"/>
                <a:cs typeface="+mn-lt"/>
              </a:rPr>
              <a:t>. (1990). </a:t>
            </a:r>
            <a:r>
              <a:rPr lang="en-US" dirty="0" err="1">
                <a:ea typeface="+mn-lt"/>
                <a:cs typeface="+mn-lt"/>
              </a:rPr>
              <a:t>Státní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pedagogické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nakladatelství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ŠÍP, R. Dewey a "</a:t>
            </a:r>
            <a:r>
              <a:rPr lang="en-US" dirty="0" err="1">
                <a:ea typeface="+mn-lt"/>
                <a:cs typeface="+mn-lt"/>
              </a:rPr>
              <a:t>český</a:t>
            </a:r>
            <a:r>
              <a:rPr lang="en-US" dirty="0">
                <a:ea typeface="+mn-lt"/>
                <a:cs typeface="+mn-lt"/>
              </a:rPr>
              <a:t> Dewey", </a:t>
            </a:r>
            <a:r>
              <a:rPr lang="en-US" dirty="0" err="1">
                <a:ea typeface="+mn-lt"/>
                <a:cs typeface="+mn-lt"/>
              </a:rPr>
              <a:t>pedagogika</a:t>
            </a:r>
            <a:r>
              <a:rPr lang="en-US" dirty="0">
                <a:ea typeface="+mn-lt"/>
                <a:cs typeface="+mn-lt"/>
              </a:rPr>
              <a:t> a </a:t>
            </a:r>
            <a:r>
              <a:rPr lang="en-US" dirty="0" err="1">
                <a:ea typeface="+mn-lt"/>
                <a:cs typeface="+mn-lt"/>
              </a:rPr>
              <a:t>ideologie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Pedagogika</a:t>
            </a:r>
            <a:r>
              <a:rPr lang="en-US" dirty="0">
                <a:ea typeface="+mn-lt"/>
                <a:cs typeface="+mn-lt"/>
              </a:rPr>
              <a:t>. Praha: </a:t>
            </a:r>
            <a:r>
              <a:rPr lang="en-US" dirty="0" err="1">
                <a:ea typeface="+mn-lt"/>
                <a:cs typeface="+mn-lt"/>
              </a:rPr>
              <a:t>Univerzita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Karlova</a:t>
            </a:r>
            <a:r>
              <a:rPr lang="en-US" dirty="0">
                <a:ea typeface="+mn-lt"/>
                <a:cs typeface="+mn-lt"/>
              </a:rPr>
              <a:t> v </a:t>
            </a:r>
            <a:r>
              <a:rPr lang="en-US" dirty="0" err="1">
                <a:ea typeface="+mn-lt"/>
                <a:cs typeface="+mn-lt"/>
              </a:rPr>
              <a:t>Praze</a:t>
            </a:r>
            <a:r>
              <a:rPr lang="en-US" dirty="0">
                <a:ea typeface="+mn-lt"/>
                <a:cs typeface="+mn-lt"/>
              </a:rPr>
              <a:t>, 2016, </a:t>
            </a:r>
            <a:r>
              <a:rPr lang="en-US" dirty="0" err="1">
                <a:ea typeface="+mn-lt"/>
                <a:cs typeface="+mn-lt"/>
              </a:rPr>
              <a:t>roč</a:t>
            </a:r>
            <a:r>
              <a:rPr lang="en-US" dirty="0">
                <a:ea typeface="+mn-lt"/>
                <a:cs typeface="+mn-lt"/>
              </a:rPr>
              <a:t>. 66, č. 2, s. 134-153. ISSN 0031-3815. </a:t>
            </a:r>
            <a:r>
              <a:rPr lang="en-US" dirty="0" err="1">
                <a:ea typeface="+mn-lt"/>
                <a:cs typeface="+mn-lt"/>
              </a:rPr>
              <a:t>Dostupné</a:t>
            </a:r>
            <a:r>
              <a:rPr lang="en-US" dirty="0">
                <a:ea typeface="+mn-lt"/>
                <a:cs typeface="+mn-lt"/>
              </a:rPr>
              <a:t> z: </a:t>
            </a:r>
            <a:r>
              <a:rPr lang="en-US" dirty="0">
                <a:ea typeface="+mn-lt"/>
                <a:cs typeface="+mn-lt"/>
                <a:hlinkClick r:id="rId4"/>
              </a:rPr>
              <a:t>https://dx.doi.org/10.14712/23362189.2015.723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467411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LightSeedLeftStep">
      <a:dk1>
        <a:srgbClr val="000000"/>
      </a:dk1>
      <a:lt1>
        <a:srgbClr val="FFFFFF"/>
      </a:lt1>
      <a:dk2>
        <a:srgbClr val="3F2923"/>
      </a:dk2>
      <a:lt2>
        <a:srgbClr val="E5E2E8"/>
      </a:lt2>
      <a:accent1>
        <a:srgbClr val="81AE4D"/>
      </a:accent1>
      <a:accent2>
        <a:srgbClr val="A2A63B"/>
      </a:accent2>
      <a:accent3>
        <a:srgbClr val="D19632"/>
      </a:accent3>
      <a:accent4>
        <a:srgbClr val="E67252"/>
      </a:accent4>
      <a:accent5>
        <a:srgbClr val="EB728A"/>
      </a:accent5>
      <a:accent6>
        <a:srgbClr val="E652AE"/>
      </a:accent6>
      <a:hlink>
        <a:srgbClr val="8969AE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DashVTI</vt:lpstr>
      <vt:lpstr>Dějiny pedagogiky II.</vt:lpstr>
      <vt:lpstr>Obsah dnešního setkání</vt:lpstr>
      <vt:lpstr>Moodle</vt:lpstr>
      <vt:lpstr>APA citační manuál </vt:lpstr>
      <vt:lpstr>Badatelsky orientovaná výuka</vt:lpstr>
      <vt:lpstr>PowerPoint Presentation</vt:lpstr>
      <vt:lpstr>John Dewey (1859 – 1952)</vt:lpstr>
      <vt:lpstr>Maria Montessori (1870 – 1952)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455</cp:revision>
  <dcterms:created xsi:type="dcterms:W3CDTF">2025-02-19T14:09:02Z</dcterms:created>
  <dcterms:modified xsi:type="dcterms:W3CDTF">2025-03-10T14:06:26Z</dcterms:modified>
</cp:coreProperties>
</file>