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06" r:id="rId2"/>
    <p:sldId id="279" r:id="rId3"/>
    <p:sldId id="273" r:id="rId4"/>
    <p:sldId id="274" r:id="rId5"/>
    <p:sldId id="275" r:id="rId6"/>
    <p:sldId id="290" r:id="rId7"/>
    <p:sldId id="291" r:id="rId8"/>
    <p:sldId id="280" r:id="rId9"/>
    <p:sldId id="281" r:id="rId10"/>
    <p:sldId id="282" r:id="rId11"/>
    <p:sldId id="307" r:id="rId12"/>
    <p:sldId id="308" r:id="rId13"/>
    <p:sldId id="292" r:id="rId14"/>
    <p:sldId id="309" r:id="rId15"/>
    <p:sldId id="286" r:id="rId16"/>
    <p:sldId id="289" r:id="rId17"/>
    <p:sldId id="287" r:id="rId18"/>
    <p:sldId id="288" r:id="rId19"/>
    <p:sldId id="283" r:id="rId20"/>
    <p:sldId id="284" r:id="rId21"/>
    <p:sldId id="310" r:id="rId22"/>
    <p:sldId id="285" r:id="rId23"/>
    <p:sldId id="311" r:id="rId2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5154"/>
  </p:normalViewPr>
  <p:slideViewPr>
    <p:cSldViewPr>
      <p:cViewPr varScale="1">
        <p:scale>
          <a:sx n="102" d="100"/>
          <a:sy n="102" d="100"/>
        </p:scale>
        <p:origin x="152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4B23EB2A-94BE-EC16-0489-EA8494F7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256590D1-C571-665C-05E7-595B704DB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72EAD8D5-93A5-588B-55B4-E6D45748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42B27EC4-3E9B-52DB-1B66-DCB19DA1A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320CDA2D-477D-5E40-D1F5-2D3A07BE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810801BB-B938-FB5E-D17F-302C4367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78499EB1-DA40-D8B5-1BEA-F5858CF6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E2CAF2A4-1C6D-3BA4-2D7E-A0DA4703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CF3F072C-5B05-6A07-22DC-022CDFA7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DCAB94EC-8096-F797-BDF5-1856A510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AC8609EC-239E-893A-EDCA-543B3BC5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AutoShape 12">
            <a:extLst>
              <a:ext uri="{FF2B5EF4-FFF2-40B4-BE49-F238E27FC236}">
                <a16:creationId xmlns:a16="http://schemas.microsoft.com/office/drawing/2014/main" id="{6F40175E-35E7-03C4-617A-145D6131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0" name="AutoShape 13">
            <a:extLst>
              <a:ext uri="{FF2B5EF4-FFF2-40B4-BE49-F238E27FC236}">
                <a16:creationId xmlns:a16="http://schemas.microsoft.com/office/drawing/2014/main" id="{9C6FBFA2-0826-F723-E0DB-A5066B5EA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1" name="AutoShape 14">
            <a:extLst>
              <a:ext uri="{FF2B5EF4-FFF2-40B4-BE49-F238E27FC236}">
                <a16:creationId xmlns:a16="http://schemas.microsoft.com/office/drawing/2014/main" id="{8BF2850A-8A4B-DD7A-5FBC-BEFAC137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2" name="AutoShape 15">
            <a:extLst>
              <a:ext uri="{FF2B5EF4-FFF2-40B4-BE49-F238E27FC236}">
                <a16:creationId xmlns:a16="http://schemas.microsoft.com/office/drawing/2014/main" id="{43098745-598E-8BD4-08DF-B657E0202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3" name="AutoShape 16">
            <a:extLst>
              <a:ext uri="{FF2B5EF4-FFF2-40B4-BE49-F238E27FC236}">
                <a16:creationId xmlns:a16="http://schemas.microsoft.com/office/drawing/2014/main" id="{D9413A6C-B638-FB86-864A-D88846D5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4" name="AutoShape 17">
            <a:extLst>
              <a:ext uri="{FF2B5EF4-FFF2-40B4-BE49-F238E27FC236}">
                <a16:creationId xmlns:a16="http://schemas.microsoft.com/office/drawing/2014/main" id="{2885CB83-0600-24B2-F198-6D2E3DB0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5" name="AutoShape 18">
            <a:extLst>
              <a:ext uri="{FF2B5EF4-FFF2-40B4-BE49-F238E27FC236}">
                <a16:creationId xmlns:a16="http://schemas.microsoft.com/office/drawing/2014/main" id="{F48AE1EF-AC77-E472-0495-B3134D29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6" name="AutoShape 19">
            <a:extLst>
              <a:ext uri="{FF2B5EF4-FFF2-40B4-BE49-F238E27FC236}">
                <a16:creationId xmlns:a16="http://schemas.microsoft.com/office/drawing/2014/main" id="{74CD2872-275B-3B1B-EAE1-3326BFC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7" name="Rectangle 20">
            <a:extLst>
              <a:ext uri="{FF2B5EF4-FFF2-40B4-BE49-F238E27FC236}">
                <a16:creationId xmlns:a16="http://schemas.microsoft.com/office/drawing/2014/main" id="{76A3F68F-9C7F-D752-5DFA-D7529D9A9FD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3362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5451C8FC-9F50-379E-0896-9E1AB95365A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6625" cy="4779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14359" name="Text Box 22">
            <a:extLst>
              <a:ext uri="{FF2B5EF4-FFF2-40B4-BE49-F238E27FC236}">
                <a16:creationId xmlns:a16="http://schemas.microsoft.com/office/drawing/2014/main" id="{D159B4DA-9003-3585-B972-0FFAE53D4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60" name="Text Box 23">
            <a:extLst>
              <a:ext uri="{FF2B5EF4-FFF2-40B4-BE49-F238E27FC236}">
                <a16:creationId xmlns:a16="http://schemas.microsoft.com/office/drawing/2014/main" id="{543FFD52-828E-0112-AF1F-79D6C9B5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61" name="Text Box 24">
            <a:extLst>
              <a:ext uri="{FF2B5EF4-FFF2-40B4-BE49-F238E27FC236}">
                <a16:creationId xmlns:a16="http://schemas.microsoft.com/office/drawing/2014/main" id="{A2579DF3-D84E-7453-4786-10035AFF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C4FA87D3-D7F3-7B53-A2A4-599C949EBF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49612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1566DE-CEEC-CE44-9957-551A897CA621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4B46FA74-F02A-EB03-21E1-A50DB08E07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64C0DF-DC2F-AB43-A583-ABA4984ACAF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318E793E-8AA2-4A99-ABFE-0D48141F9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8A10226-DA26-49DE-5F6A-FEB51B0DE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AB842A66-0238-98A6-AA56-AC86B2CB0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240125" y="-13793788"/>
            <a:ext cx="19472275" cy="146050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4CED791-32FF-D561-B17D-771EF9B05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bildplatzhalter 1">
            <a:extLst>
              <a:ext uri="{FF2B5EF4-FFF2-40B4-BE49-F238E27FC236}">
                <a16:creationId xmlns:a16="http://schemas.microsoft.com/office/drawing/2014/main" id="{D97CE6BD-06A0-EE77-CE4C-9C28399C0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3838" cy="3976688"/>
          </a:xfrm>
        </p:spPr>
      </p:sp>
      <p:sp>
        <p:nvSpPr>
          <p:cNvPr id="37890" name="Notizenplatzhalter 2">
            <a:extLst>
              <a:ext uri="{FF2B5EF4-FFF2-40B4-BE49-F238E27FC236}">
                <a16:creationId xmlns:a16="http://schemas.microsoft.com/office/drawing/2014/main" id="{CA22CD14-6B8E-ABEE-597E-D56666AE9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liennummernplatzhalter 3">
            <a:extLst>
              <a:ext uri="{FF2B5EF4-FFF2-40B4-BE49-F238E27FC236}">
                <a16:creationId xmlns:a16="http://schemas.microsoft.com/office/drawing/2014/main" id="{83472BBA-B09B-D3E3-FDAC-CBF35BA954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94C318-CBB9-E44F-87C9-08C5656D0EDE}" type="slidenum">
              <a:rPr lang="cs-CZ" altLang="de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cs-CZ" altLang="de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C45ECD-E22D-2CB6-738E-F0F2180433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0FE1-5505-0345-A0B4-1A97145D5CFC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258906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BFD4AC-FAEE-86EB-2C2B-F0967E16B2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9FCA-B97B-924F-A071-295ECA48E6ED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341797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83450" y="287338"/>
            <a:ext cx="2259013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27812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5BE409-77FC-1C1B-ECEE-3A2E35C0C7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DD6F3-F0C0-9C4B-86F4-3A013422A294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257554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141744"/>
            <a:ext cx="9058562" cy="158018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458E30-8442-9050-EA31-554101A36C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503238" y="6884988"/>
            <a:ext cx="2338387" cy="509587"/>
          </a:xfrm>
          <a:prstGeom prst="rect">
            <a:avLst/>
          </a:prstGeom>
        </p:spPr>
        <p:txBody>
          <a:bodyPr lIns="100794" tIns="50397" rIns="100794" bIns="50397"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355F6-1C53-0BC2-61A7-E45D801AAC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xfrm>
            <a:off x="3444875" y="6884988"/>
            <a:ext cx="3178175" cy="509587"/>
          </a:xfrm>
          <a:prstGeom prst="rect">
            <a:avLst/>
          </a:prstGeom>
        </p:spPr>
        <p:txBody>
          <a:bodyPr lIns="100794" tIns="50397" rIns="100794" bIns="50397"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E74F33-E825-EC9E-EB63-21294ECEE1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09D1-2DD8-1545-8DED-634FE362A6D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93581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BFBE31-845A-A277-1523-3C79236C42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46FD-CBF5-5347-93EA-07C245008B71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401306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1AA93F-DB60-C194-43FD-22C3CD1592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B1A-0C96-8440-B5E7-8F8A643A84E0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263709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3412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768475"/>
            <a:ext cx="4443413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DAC63-5AEA-2011-0DF4-1F80736457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F41E-6368-D346-8F40-AB42B4196360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289970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B94E64-5B9B-9D54-18AD-0BC821DAB1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48F8-B95C-B841-BD54-4F4BEDC27949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38143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14A112-B8A2-1B94-5A4F-89FAD827A5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0F74-EF20-BF47-98EB-7DF6804748EC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270530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8F04115-B599-CA48-3435-5D175C61BD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95F7-02C1-B745-8DFF-EF90E8C222E3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186479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C5F761-101D-261B-6685-6C63CEE142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3142-E063-1B4E-8016-5880DBE9028A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106561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BBCB51-4772-E717-1540-A1C92CC211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E848-F982-1048-88B2-891A3CE665DE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  <p:extLst>
      <p:ext uri="{BB962C8B-B14F-4D97-AF65-F5344CB8AC3E}">
        <p14:creationId xmlns:p14="http://schemas.microsoft.com/office/powerpoint/2010/main" val="11997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BF4F680-55EC-CE44-926D-DAA58C82A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7338"/>
            <a:ext cx="90392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A1E364E-C054-B7B1-FEB8-1CF10B0EB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92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3E05F99F-5DCA-233E-7523-938358F6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E2D8B909-239A-4E06-DAA8-44ACF750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BCA9F5D-142D-4517-6D40-D3812EA3C5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616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38D794-8EBE-334A-8563-047B4EB0C097}" type="slidenum">
              <a:rPr lang="cs-CZ" altLang="de-CZ"/>
              <a:pPr>
                <a:defRPr/>
              </a:pPr>
              <a:t>‹Nr.›</a:t>
            </a:fld>
            <a:endParaRPr lang="cs-CZ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34B4D87-49B6-7CF0-04F1-7B13576A0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746125"/>
            <a:ext cx="9069388" cy="1284288"/>
          </a:xfrm>
        </p:spPr>
        <p:txBody>
          <a:bodyPr tIns="38876"/>
          <a:lstStyle/>
          <a:p>
            <a:pPr eaLnBrk="1">
              <a:buClrTx/>
              <a:tabLst>
                <a:tab pos="0" algn="l"/>
                <a:tab pos="446088" algn="l"/>
                <a:tab pos="895350" algn="l"/>
                <a:tab pos="1344613" algn="l"/>
                <a:tab pos="1792288" algn="l"/>
                <a:tab pos="2243138" algn="l"/>
                <a:tab pos="2692400" algn="l"/>
                <a:tab pos="3141663" algn="l"/>
                <a:tab pos="3589338" algn="l"/>
                <a:tab pos="4040188" algn="l"/>
                <a:tab pos="4489450" algn="l"/>
                <a:tab pos="4937125" algn="l"/>
                <a:tab pos="5386388" algn="l"/>
                <a:tab pos="5837238" algn="l"/>
                <a:tab pos="6286500" algn="l"/>
                <a:tab pos="6734175" algn="l"/>
                <a:tab pos="7185025" algn="l"/>
                <a:tab pos="7634288" algn="l"/>
                <a:tab pos="8081963" algn="l"/>
                <a:tab pos="8531225" algn="l"/>
                <a:tab pos="8982075" algn="l"/>
              </a:tabLst>
            </a:pPr>
            <a:r>
              <a:rPr lang="ru-RU" altLang="de-CZ" b="1" dirty="0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r>
              <a:rPr lang="cs-CZ" altLang="de-CZ" b="1">
                <a:latin typeface="Times New Roman" panose="02020603050405020304" pitchFamily="18" charset="0"/>
              </a:rPr>
              <a:t>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B0088D4-177D-AF29-DBE1-AD14A2A8154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4825" y="1768475"/>
            <a:ext cx="9069388" cy="4989513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103188" algn="l"/>
                <a:tab pos="552450" algn="l"/>
                <a:tab pos="1001713" algn="l"/>
                <a:tab pos="1449388" algn="l"/>
                <a:tab pos="1900238" algn="l"/>
                <a:tab pos="2349500" algn="l"/>
                <a:tab pos="2798763" algn="l"/>
                <a:tab pos="3246438" algn="l"/>
                <a:tab pos="3697288" algn="l"/>
                <a:tab pos="4146550" algn="l"/>
                <a:tab pos="4594225" algn="l"/>
                <a:tab pos="5043488" algn="l"/>
                <a:tab pos="5494338" algn="l"/>
                <a:tab pos="5943600" algn="l"/>
                <a:tab pos="6391275" algn="l"/>
                <a:tab pos="6840538" algn="l"/>
                <a:tab pos="7291388" algn="l"/>
                <a:tab pos="7739063" algn="l"/>
                <a:tab pos="8188325" algn="l"/>
                <a:tab pos="8639175" algn="l"/>
                <a:tab pos="8683625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2">
            <a:extLst>
              <a:ext uri="{FF2B5EF4-FFF2-40B4-BE49-F238E27FC236}">
                <a16:creationId xmlns:a16="http://schemas.microsoft.com/office/drawing/2014/main" id="{EA650940-D0A4-7B11-B4D3-1674CF36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80988"/>
            <a:ext cx="95758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Grafik 2">
            <a:extLst>
              <a:ext uri="{FF2B5EF4-FFF2-40B4-BE49-F238E27FC236}">
                <a16:creationId xmlns:a16="http://schemas.microsoft.com/office/drawing/2014/main" id="{8A1F5594-0E5E-F851-357A-61AE644A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79660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2">
            <a:extLst>
              <a:ext uri="{FF2B5EF4-FFF2-40B4-BE49-F238E27FC236}">
                <a16:creationId xmlns:a16="http://schemas.microsoft.com/office/drawing/2014/main" id="{EFFD09CA-445C-2848-0081-E4B6480E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74638"/>
            <a:ext cx="99568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rafik 2">
            <a:extLst>
              <a:ext uri="{FF2B5EF4-FFF2-40B4-BE49-F238E27FC236}">
                <a16:creationId xmlns:a16="http://schemas.microsoft.com/office/drawing/2014/main" id="{DA19FBB9-736D-AA5C-BCC3-049D740C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5888"/>
            <a:ext cx="10033000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rafik 2">
            <a:extLst>
              <a:ext uri="{FF2B5EF4-FFF2-40B4-BE49-F238E27FC236}">
                <a16:creationId xmlns:a16="http://schemas.microsoft.com/office/drawing/2014/main" id="{7F7FDFEF-A304-A87F-9AE4-2EF5BFDD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0"/>
            <a:ext cx="935355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71D1EF82-2A7E-CC6E-5BF5-6D1FFE4E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То же самое повторяют Граудина</a:t>
            </a:r>
            <a:r>
              <a:rPr lang="de-DE" altLang="de-CZ" sz="2800" dirty="0">
                <a:latin typeface="Times New Roman" panose="02020603050405020304" pitchFamily="18" charset="0"/>
              </a:rPr>
              <a:t>/</a:t>
            </a:r>
            <a:r>
              <a:rPr lang="ru-RU" altLang="de-CZ" sz="2800" dirty="0">
                <a:latin typeface="Times New Roman" panose="02020603050405020304" pitchFamily="18" charset="0"/>
              </a:rPr>
              <a:t>Ицкович</a:t>
            </a:r>
            <a:r>
              <a:rPr lang="de-DE" altLang="de-CZ" sz="2800" dirty="0">
                <a:latin typeface="Times New Roman" panose="02020603050405020304" pitchFamily="18" charset="0"/>
              </a:rPr>
              <a:t>/</a:t>
            </a:r>
            <a:r>
              <a:rPr lang="ru-RU" altLang="de-CZ" sz="2800" dirty="0">
                <a:latin typeface="Times New Roman" panose="02020603050405020304" pitchFamily="18" charset="0"/>
              </a:rPr>
              <a:t>Катлинская </a:t>
            </a:r>
            <a:r>
              <a:rPr lang="cs-CZ" altLang="de-CZ" sz="2800" dirty="0">
                <a:latin typeface="Times New Roman" panose="02020603050405020304" pitchFamily="18" charset="0"/>
              </a:rPr>
              <a:t>(2001: 81-85)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С другой стороны, можно ожидать, что по крайней мере некоторые из «ошибок» 1970-х годов распространились и стабилизировались, потому что динамика развития инфинитивных конструкций, вероятно, высока в современном русском языке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>
                <a:latin typeface="Times New Roman" panose="02020603050405020304" pitchFamily="18" charset="0"/>
              </a:rPr>
              <a:t>см. ниже Гловинская </a:t>
            </a:r>
            <a:r>
              <a:rPr lang="cs-CZ" altLang="de-CZ" sz="2800" dirty="0">
                <a:latin typeface="Times New Roman" panose="02020603050405020304" pitchFamily="18" charset="0"/>
              </a:rPr>
              <a:t>1998)</a:t>
            </a:r>
            <a:endParaRPr lang="ru-RU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В НКРЯ можно найти больше 1</a:t>
            </a:r>
            <a:r>
              <a:rPr lang="cs-CZ" altLang="de-CZ" sz="2800">
                <a:latin typeface="Times New Roman" panose="02020603050405020304" pitchFamily="18" charset="0"/>
              </a:rPr>
              <a:t>8</a:t>
            </a:r>
            <a:r>
              <a:rPr lang="ru-RU" altLang="de-CZ" sz="2800">
                <a:latin typeface="Times New Roman" panose="02020603050405020304" pitchFamily="18" charset="0"/>
              </a:rPr>
              <a:t>0 </a:t>
            </a:r>
            <a:r>
              <a:rPr lang="ru-RU" altLang="de-CZ" sz="2800" dirty="0">
                <a:latin typeface="Times New Roman" panose="02020603050405020304" pitchFamily="18" charset="0"/>
              </a:rPr>
              <a:t>примеров глагола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претендовать</a:t>
            </a:r>
            <a:r>
              <a:rPr lang="ru-RU" altLang="de-CZ" sz="2800" dirty="0">
                <a:latin typeface="Times New Roman" panose="02020603050405020304" pitchFamily="18" charset="0"/>
              </a:rPr>
              <a:t> с инфинитивом прямо после глагола </a:t>
            </a:r>
            <a:r>
              <a:rPr lang="cs-CZ" altLang="de-CZ" sz="2800" i="1" dirty="0">
                <a:latin typeface="Times New Roman" panose="02020603050405020304" pitchFamily="18" charset="0"/>
              </a:rPr>
              <a:t>(</a:t>
            </a:r>
            <a:r>
              <a:rPr lang="ru-RU" altLang="de-CZ" sz="2800" i="1" dirty="0">
                <a:latin typeface="Times New Roman" panose="02020603050405020304" pitchFamily="18" charset="0"/>
              </a:rPr>
              <a:t>Никто теперь не претендует понимать Пушкина</a:t>
            </a:r>
            <a:r>
              <a:rPr lang="cs-CZ" altLang="de-CZ" sz="2800" i="1" dirty="0">
                <a:latin typeface="Times New Roman" panose="02020603050405020304" pitchFamily="18" charset="0"/>
              </a:rPr>
              <a:t>)</a:t>
            </a:r>
            <a:r>
              <a:rPr lang="ru-RU" altLang="de-CZ" sz="2800" dirty="0">
                <a:latin typeface="Times New Roman" panose="02020603050405020304" pitchFamily="18" charset="0"/>
              </a:rPr>
              <a:t>, существительное </a:t>
            </a:r>
            <a:r>
              <a:rPr lang="ru-RU" altLang="de-CZ" sz="2800" i="1" dirty="0">
                <a:latin typeface="Times New Roman" panose="02020603050405020304" pitchFamily="18" charset="0"/>
              </a:rPr>
              <a:t>гарантия </a:t>
            </a:r>
            <a:r>
              <a:rPr lang="ru-RU" altLang="de-CZ" sz="2800" dirty="0">
                <a:latin typeface="Times New Roman" panose="02020603050405020304" pitchFamily="18" charset="0"/>
              </a:rPr>
              <a:t>с инфинитивом можно также найти несколько раз (примеры типа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есть хоть небольшая гарантия остаться в живых</a:t>
            </a:r>
            <a:r>
              <a:rPr lang="ru-RU" altLang="de-CZ" sz="2800" dirty="0">
                <a:latin typeface="Times New Roman" panose="02020603050405020304" pitchFamily="18" charset="0"/>
              </a:rPr>
              <a:t>), пришлось бы их считать вручную, потому что есть и примеры типа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Никакой гарантии быть не может</a:t>
            </a:r>
            <a:r>
              <a:rPr lang="ru-RU" altLang="de-CZ" sz="2800" dirty="0">
                <a:latin typeface="Times New Roman" panose="02020603050405020304" pitchFamily="18" charset="0"/>
              </a:rPr>
              <a:t>, которые конечно тут ни при чем, потому что инфинитив не зависит от </a:t>
            </a:r>
            <a:r>
              <a:rPr lang="ru-RU" altLang="de-CZ" sz="2800" i="1" dirty="0">
                <a:latin typeface="Times New Roman" panose="02020603050405020304" pitchFamily="18" charset="0"/>
              </a:rPr>
              <a:t>гарантия</a:t>
            </a:r>
            <a:endParaRPr lang="cs-CZ" altLang="de-CZ" sz="2800" i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nhaltsplatzhalter 2">
            <a:extLst>
              <a:ext uri="{FF2B5EF4-FFF2-40B4-BE49-F238E27FC236}">
                <a16:creationId xmlns:a16="http://schemas.microsoft.com/office/drawing/2014/main" id="{027C356B-18F0-A09C-A70F-484340554C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 инфинитиве говорит – после деепричастных оборотов, о которых мы уже говорили – и М. Я. Гловинская </a:t>
            </a:r>
            <a:r>
              <a:rPr lang="cs-CZ" altLang="de-CZ" sz="2800">
                <a:latin typeface="Times New Roman" panose="02020603050405020304" pitchFamily="18" charset="0"/>
              </a:rPr>
              <a:t>(1994: 289</a:t>
            </a:r>
            <a:r>
              <a:rPr lang="ru-RU" altLang="de-CZ" sz="2800">
                <a:latin typeface="Times New Roman" panose="02020603050405020304" pitchFamily="18" charset="0"/>
              </a:rPr>
              <a:t>сл.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сборник </a:t>
            </a:r>
            <a:r>
              <a:rPr lang="ru-RU" altLang="de-CZ" sz="2800" i="1">
                <a:latin typeface="Times New Roman" panose="02020603050405020304" pitchFamily="18" charset="0"/>
              </a:rPr>
              <a:t>Русский язык конца </a:t>
            </a:r>
            <a:r>
              <a:rPr lang="cs-CZ" altLang="de-CZ" sz="2800" i="1">
                <a:latin typeface="Times New Roman" panose="02020603050405020304" pitchFamily="18" charset="0"/>
              </a:rPr>
              <a:t>XX </a:t>
            </a:r>
            <a:r>
              <a:rPr lang="ru-RU" altLang="de-CZ" sz="2800" i="1">
                <a:latin typeface="Times New Roman" panose="02020603050405020304" pitchFamily="18" charset="0"/>
              </a:rPr>
              <a:t>столетия</a:t>
            </a:r>
            <a:r>
              <a:rPr lang="cs-CZ" altLang="de-CZ" sz="2800" i="1">
                <a:latin typeface="Times New Roman" panose="02020603050405020304" pitchFamily="18" charset="0"/>
              </a:rPr>
              <a:t> (1985-1995)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Также как у деепричастий вопрос в том, соблюдается ли правило кореферентности, которое применяется к инфинитиву: «(не выраженный) семантический субъект оборота должен быть кореферентен подлежащему в главном предложении». Напр. инфинитив цели: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Чтобы политически не потерять свое лицо, идет медленная, тлеющая работа </a:t>
            </a:r>
            <a:r>
              <a:rPr lang="de-CH" altLang="de-CZ" sz="2800">
                <a:latin typeface="Times New Roman" panose="02020603050405020304" pitchFamily="18" charset="0"/>
              </a:rPr>
              <a:t>=&gt;</a:t>
            </a:r>
            <a:r>
              <a:rPr lang="ru-RU" altLang="de-CZ" sz="2800">
                <a:latin typeface="Times New Roman" panose="02020603050405020304" pitchFamily="18" charset="0"/>
              </a:rPr>
              <a:t> «Правильно было бы </a:t>
            </a:r>
            <a:r>
              <a:rPr lang="ru-RU" altLang="de-CZ" sz="2800" i="1">
                <a:latin typeface="Times New Roman" panose="02020603050405020304" pitchFamily="18" charset="0"/>
              </a:rPr>
              <a:t>они ведут медленную работу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Семантическим субъектом выражения </a:t>
            </a:r>
            <a:r>
              <a:rPr lang="ru-RU" altLang="de-CZ" sz="2800" i="1">
                <a:latin typeface="Times New Roman" panose="02020603050405020304" pitchFamily="18" charset="0"/>
              </a:rPr>
              <a:t>идет работа </a:t>
            </a:r>
            <a:r>
              <a:rPr lang="ru-RU" altLang="de-CZ" sz="2800">
                <a:latin typeface="Times New Roman" panose="02020603050405020304" pitchFamily="18" charset="0"/>
              </a:rPr>
              <a:t>является тот, кто ее ведет. Ее ведет тот же субъект, который не хочет политически потерять лицо» 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F8F1A741-4001-2627-8017-AFC2F2104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Многие документы еще утаены, чтобы использовать их потом в политических целях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чтобы быть потом использованными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Временные инфинитивные конструкции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Прежде чем взять больного на кодирование, он проходит всевозможные исследования </a:t>
            </a:r>
            <a:r>
              <a:rPr lang="ru-RU" altLang="de-CZ" sz="2800">
                <a:latin typeface="Times New Roman" panose="02020603050405020304" pitchFamily="18" charset="0"/>
              </a:rPr>
              <a:t>«Нарушено поверхностное правило, но семантический субъект и в обороте, и в главном предложении один и тот же, хотя с первого взгляда это не очевидно. </a:t>
            </a:r>
            <a:r>
              <a:rPr lang="ru-RU" altLang="de-CZ" sz="2800" i="1">
                <a:latin typeface="Times New Roman" panose="02020603050405020304" pitchFamily="18" charset="0"/>
              </a:rPr>
              <a:t>Больной проходит… </a:t>
            </a:r>
            <a:r>
              <a:rPr lang="ru-RU" altLang="de-CZ" sz="2800">
                <a:latin typeface="Times New Roman" panose="02020603050405020304" pitchFamily="18" charset="0"/>
              </a:rPr>
              <a:t>значит, что врач его исследует, т. е. исследует тот же, кто берет на кодирование»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Прежде чем стать тканью, шерсть распаривают, красят и закрепляют серной кислотой</a:t>
            </a:r>
            <a:r>
              <a:rPr lang="ru-RU" altLang="de-CZ" sz="2800">
                <a:latin typeface="Times New Roman" panose="02020603050405020304" pitchFamily="18" charset="0"/>
              </a:rPr>
              <a:t>. Распаривает шерсть тот же, кто делает ее тканью 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Inhaltsplatzhalter 2">
            <a:extLst>
              <a:ext uri="{FF2B5EF4-FFF2-40B4-BE49-F238E27FC236}">
                <a16:creationId xmlns:a16="http://schemas.microsoft.com/office/drawing/2014/main" id="{E5FE25B4-C5F3-736C-811E-47770C9E9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Также как у деепричастия, примеры, в которых главная предикация и инфинитив имеют разные «семантические субъекты» бывают редкими: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Прежде чем заплатить деньги, психолог подробно расскажет о методе</a:t>
            </a:r>
            <a:r>
              <a:rPr lang="ru-RU" altLang="de-CZ" sz="2800">
                <a:latin typeface="Times New Roman" panose="02020603050405020304" pitchFamily="18" charset="0"/>
              </a:rPr>
              <a:t> (платит пациент, рассказывает психолог), </a:t>
            </a:r>
            <a:r>
              <a:rPr lang="ru-RU" altLang="de-CZ" sz="2800" i="1">
                <a:latin typeface="Times New Roman" panose="02020603050405020304" pitchFamily="18" charset="0"/>
              </a:rPr>
              <a:t>Перед тем как отправиться в брачную комнату, белье невесты и жениха тщательно осматривали</a:t>
            </a:r>
            <a:r>
              <a:rPr lang="ru-RU" altLang="de-CZ" sz="2800">
                <a:latin typeface="Times New Roman" panose="02020603050405020304" pitchFamily="18" charset="0"/>
              </a:rPr>
              <a:t> (отправлялись жених и невеста, а их белье осматривали другие люди)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D7953481-DD42-7F4D-4D86-637B1AC020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395288"/>
            <a:ext cx="9039225" cy="576262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Гловинская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в: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Ширяев</a:t>
            </a:r>
            <a:r>
              <a:rPr lang="de-DE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ред</a:t>
            </a:r>
            <a:r>
              <a:rPr lang="de-DE" altLang="de-CZ" sz="2800">
                <a:latin typeface="Times New Roman" panose="02020603050405020304" pitchFamily="18" charset="0"/>
              </a:rPr>
              <a:t>.), </a:t>
            </a:r>
            <a:r>
              <a:rPr lang="ru-RU" altLang="de-CZ" sz="2800" i="1">
                <a:latin typeface="Times New Roman" panose="02020603050405020304" pitchFamily="18" charset="0"/>
              </a:rPr>
              <a:t>Русский</a:t>
            </a:r>
            <a:r>
              <a:rPr lang="de-DE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язык</a:t>
            </a:r>
            <a:r>
              <a:rPr lang="de-DE" altLang="de-CZ" sz="2800">
                <a:latin typeface="Times New Roman" panose="02020603050405020304" pitchFamily="18" charset="0"/>
              </a:rPr>
              <a:t>, Opole 1998</a:t>
            </a:r>
          </a:p>
        </p:txBody>
      </p:sp>
      <p:pic>
        <p:nvPicPr>
          <p:cNvPr id="35842" name="Bild 1" descr="Glovinskaja_Inf_01a.jpeg">
            <a:extLst>
              <a:ext uri="{FF2B5EF4-FFF2-40B4-BE49-F238E27FC236}">
                <a16:creationId xmlns:a16="http://schemas.microsoft.com/office/drawing/2014/main" id="{9BDEAB86-75C0-F401-328D-22609B53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051050"/>
            <a:ext cx="92916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02B645D-486A-71ED-D558-3D367EA86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141288"/>
            <a:ext cx="9067800" cy="158115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r>
              <a:rPr lang="ru-RU" altLang="de-CZ" sz="3600">
                <a:latin typeface="Times New Roman" panose="02020603050405020304" pitchFamily="18" charset="0"/>
              </a:rPr>
              <a:t>Синтаксис</a:t>
            </a:r>
            <a:r>
              <a:rPr lang="de-CH" altLang="de-CZ" sz="3600">
                <a:latin typeface="Times New Roman" panose="02020603050405020304" pitchFamily="18" charset="0"/>
              </a:rPr>
              <a:t> II: </a:t>
            </a:r>
            <a:r>
              <a:rPr lang="ru-RU" altLang="de-CZ" sz="3600">
                <a:latin typeface="Times New Roman" panose="02020603050405020304" pitchFamily="18" charset="0"/>
              </a:rPr>
              <a:t>Второстепенные предикации и их выражение инфинитными формами глагола </a:t>
            </a:r>
            <a:r>
              <a:rPr lang="de-DE" altLang="de-CZ" sz="3600">
                <a:latin typeface="Times New Roman" panose="02020603050405020304" pitchFamily="18" charset="0"/>
              </a:rPr>
              <a:t>I: </a:t>
            </a:r>
            <a:r>
              <a:rPr lang="ru-RU" altLang="de-CZ" sz="3600">
                <a:latin typeface="Times New Roman" panose="02020603050405020304" pitchFamily="18" charset="0"/>
              </a:rPr>
              <a:t>деепричастия и причастия</a:t>
            </a:r>
            <a:endParaRPr lang="de-CH" altLang="de-CZ" sz="3500"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B1F6665-B405-6C33-81DC-6EBDAA9B3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299575" cy="55880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Причастия </a:t>
            </a:r>
            <a:r>
              <a:rPr lang="de-CZ" altLang="de-CZ" sz="2800" dirty="0">
                <a:latin typeface="Times New Roman" panose="02020603050405020304" pitchFamily="18" charset="0"/>
              </a:rPr>
              <a:t>выража</a:t>
            </a:r>
            <a:r>
              <a:rPr lang="ru-RU" altLang="de-CZ" sz="2800" dirty="0">
                <a:latin typeface="Times New Roman" panose="02020603050405020304" pitchFamily="18" charset="0"/>
              </a:rPr>
              <a:t>ют глагольную</a:t>
            </a:r>
            <a:r>
              <a:rPr lang="de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предикацию </a:t>
            </a:r>
            <a:r>
              <a:rPr lang="de-CZ" altLang="de-CZ" sz="2800" dirty="0">
                <a:latin typeface="Times New Roman" panose="02020603050405020304" pitchFamily="18" charset="0"/>
              </a:rPr>
              <a:t>как синтаксический атрибут, свойство существительного </a:t>
            </a:r>
            <a:endParaRPr lang="ru-RU" altLang="de-CZ" sz="2800" dirty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Можно их заменить относительным придаточным предложением: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i="1" dirty="0">
                <a:latin typeface="Times New Roman" panose="02020603050405020304" pitchFamily="18" charset="0"/>
              </a:rPr>
              <a:t>Я читаю книгу, взятую в библиотеке </a:t>
            </a:r>
            <a:r>
              <a:rPr lang="cs-CZ" altLang="de-CZ" sz="2800" i="1" dirty="0">
                <a:latin typeface="Times New Roman" panose="02020603050405020304" pitchFamily="18" charset="0"/>
              </a:rPr>
              <a:t>– </a:t>
            </a:r>
            <a:r>
              <a:rPr lang="ru-RU" altLang="de-CZ" sz="2800" i="1" dirty="0">
                <a:latin typeface="Times New Roman" panose="02020603050405020304" pitchFamily="18" charset="0"/>
              </a:rPr>
              <a:t>Я читаю книгу, которую взял в библиотеке</a:t>
            </a:r>
            <a:endParaRPr lang="cs-CZ" altLang="de-CZ" sz="2800" i="1" dirty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i="1" dirty="0">
                <a:latin typeface="Times New Roman" panose="02020603050405020304" pitchFamily="18" charset="0"/>
              </a:rPr>
              <a:t>Руководитель ансамбля, который приехал в Москву, выступил по радио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двусмысленное предложение</a:t>
            </a:r>
            <a:r>
              <a:rPr lang="cs-CZ" altLang="de-CZ" sz="2800" dirty="0">
                <a:latin typeface="Times New Roman" panose="02020603050405020304" pitchFamily="18" charset="0"/>
              </a:rPr>
              <a:t>) =&gt;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Руководитель ансамбля, приехавший в Москву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приехал руководитель</a:t>
            </a:r>
            <a:r>
              <a:rPr lang="cs-CZ" altLang="de-CZ" sz="2800" dirty="0">
                <a:latin typeface="Times New Roman" panose="02020603050405020304" pitchFamily="18" charset="0"/>
              </a:rPr>
              <a:t>) </a:t>
            </a:r>
            <a:r>
              <a:rPr lang="ru-RU" altLang="de-CZ" sz="2800" i="1" dirty="0">
                <a:latin typeface="Times New Roman" panose="02020603050405020304" pitchFamily="18" charset="0"/>
              </a:rPr>
              <a:t>/ Руководитель ансамбля, приехавшего в Москву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приехал весь ансамбль</a:t>
            </a:r>
            <a:r>
              <a:rPr lang="cs-CZ" altLang="de-CZ" sz="2800" dirty="0">
                <a:latin typeface="Times New Roman" panose="02020603050405020304" pitchFamily="18" charset="0"/>
              </a:rPr>
              <a:t>)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выступил по радио </a:t>
            </a:r>
            <a:endParaRPr lang="de-DE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rafik 2">
            <a:extLst>
              <a:ext uri="{FF2B5EF4-FFF2-40B4-BE49-F238E27FC236}">
                <a16:creationId xmlns:a16="http://schemas.microsoft.com/office/drawing/2014/main" id="{5093DD90-B6FA-EBCF-3BA9-B45203883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0"/>
            <a:ext cx="91598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Grafik 2">
            <a:extLst>
              <a:ext uri="{FF2B5EF4-FFF2-40B4-BE49-F238E27FC236}">
                <a16:creationId xmlns:a16="http://schemas.microsoft.com/office/drawing/2014/main" id="{DE189A84-89CC-E463-6F4E-0DDD0643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0"/>
            <a:ext cx="98583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1" descr="Glovinskaja_Inf_03a.jpeg">
            <a:extLst>
              <a:ext uri="{FF2B5EF4-FFF2-40B4-BE49-F238E27FC236}">
                <a16:creationId xmlns:a16="http://schemas.microsoft.com/office/drawing/2014/main" id="{1C606A6E-9713-5331-1401-1CA9708BB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39750"/>
            <a:ext cx="84931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EFBE8037-203C-64E9-64D2-C628803A6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Таким образом, мы видим, что тенденция русского языка к неопределенным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 err="1">
                <a:latin typeface="Times New Roman" panose="02020603050405020304" pitchFamily="18" charset="0"/>
              </a:rPr>
              <a:t>инфинитным</a:t>
            </a:r>
            <a:r>
              <a:rPr lang="cs-CZ" altLang="de-CZ" sz="2800" dirty="0">
                <a:latin typeface="Times New Roman" panose="02020603050405020304" pitchFamily="18" charset="0"/>
              </a:rPr>
              <a:t>) </a:t>
            </a:r>
            <a:r>
              <a:rPr lang="ru-RU" altLang="de-CZ" sz="2800" dirty="0">
                <a:latin typeface="Times New Roman" panose="02020603050405020304" pitchFamily="18" charset="0"/>
              </a:rPr>
              <a:t>глагольным формам - это не только деепричастия и причастия, но и инфинитив.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При этом инфинитив, в отличие от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партицпиальных</a:t>
            </a:r>
            <a:r>
              <a:rPr lang="ru-RU" altLang="de-CZ" sz="2800" dirty="0">
                <a:latin typeface="Times New Roman" panose="02020603050405020304" pitchFamily="18" charset="0"/>
              </a:rPr>
              <a:t> форм, часто бывает разговорным</a:t>
            </a: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FDD5A60C-64C7-2E44-4E96-C4F6DE081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70564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Кроме того, причастия выражают – так же как деепричастия – релятивное временное отношение к основной предикации, выраженной финитной формой глагола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Ситуация, однако, в сравнении с деепричастиями более сложна, потому что действительное причастие прошедшего времени вполне продуктивно в обоих видах. У страдательных причастиях находятся страдательное причастие наст. времени и страд. причастие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глаголов несов. вида в довольно сложном отношении взаимной комплементарности, потому что обе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партиципиальные</a:t>
            </a:r>
            <a:r>
              <a:rPr lang="ru-RU" altLang="de-CZ" sz="2800" dirty="0">
                <a:latin typeface="Times New Roman" panose="02020603050405020304" pitchFamily="18" charset="0"/>
              </a:rPr>
              <a:t> формы сильно ограничены, но можно их дополнить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возвратными формами</a:t>
            </a:r>
            <a:r>
              <a:rPr lang="cs-CZ" altLang="de-CZ" sz="2800" dirty="0">
                <a:latin typeface="Times New Roman" panose="02020603050405020304" pitchFamily="18" charset="0"/>
              </a:rPr>
              <a:t>.</a:t>
            </a: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8254823B-BE58-B35C-11DB-45C6F0415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91356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Роман вскрывает всю глубину социального неравенства, </a:t>
            </a:r>
            <a:r>
              <a:rPr lang="ru-RU" altLang="de-CZ" sz="2800" b="1" i="1">
                <a:latin typeface="Times New Roman" panose="02020603050405020304" pitchFamily="18" charset="0"/>
              </a:rPr>
              <a:t>господствовавшего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дейст. пр. прош. вр., несов. вид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предшествие</a:t>
            </a:r>
            <a:r>
              <a:rPr lang="cs-CZ" altLang="de-CZ" sz="2800">
                <a:latin typeface="Times New Roman" panose="02020603050405020304" pitchFamily="18" charset="0"/>
              </a:rPr>
              <a:t>)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дореволюционное время в Казахстане </a:t>
            </a:r>
            <a:r>
              <a:rPr lang="ru-RU" altLang="de-CZ" sz="2800">
                <a:latin typeface="Times New Roman" panose="02020603050405020304" pitchFamily="18" charset="0"/>
              </a:rPr>
              <a:t>–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Вчера я наблюдал двух альпинистов, </a:t>
            </a:r>
            <a:r>
              <a:rPr lang="ru-RU" altLang="de-CZ" sz="2800" b="1" i="1">
                <a:latin typeface="Times New Roman" panose="02020603050405020304" pitchFamily="18" charset="0"/>
              </a:rPr>
              <a:t>поднимавшихся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дейст. пр. прош. вр., несов. вид, одновременность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/ поднимающихся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дейст. пр. наст. вр</a:t>
            </a:r>
            <a:r>
              <a:rPr lang="cs-CZ" altLang="de-CZ" sz="2800">
                <a:latin typeface="Times New Roman" panose="02020603050405020304" pitchFamily="18" charset="0"/>
              </a:rPr>
              <a:t>.) </a:t>
            </a:r>
            <a:r>
              <a:rPr lang="ru-RU" altLang="de-CZ" sz="2800" i="1">
                <a:latin typeface="Times New Roman" panose="02020603050405020304" pitchFamily="18" charset="0"/>
              </a:rPr>
              <a:t>на этот пик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Včera jsem pozoroval dva horolezce, jak zlézali / zlézají ten štít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Автор рассказал об изменениях в книге, подготовляемой </a:t>
            </a:r>
            <a:r>
              <a:rPr lang="ru-RU" altLang="de-CZ" sz="2800">
                <a:latin typeface="Times New Roman" panose="02020603050405020304" pitchFamily="18" charset="0"/>
              </a:rPr>
              <a:t>(страд. пр. наст. вр</a:t>
            </a:r>
            <a:r>
              <a:rPr lang="cs-CZ" altLang="de-CZ" sz="2800">
                <a:latin typeface="Times New Roman" panose="02020603050405020304" pitchFamily="18" charset="0"/>
              </a:rPr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) / </a:t>
            </a:r>
            <a:r>
              <a:rPr lang="ru-RU" altLang="de-CZ" sz="2800" i="1">
                <a:latin typeface="Times New Roman" panose="02020603050405020304" pitchFamily="18" charset="0"/>
              </a:rPr>
              <a:t>(готовящейся)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дейст. пр. наст. вр</a:t>
            </a:r>
            <a:r>
              <a:rPr lang="cs-CZ" altLang="de-CZ" sz="2800">
                <a:latin typeface="Times New Roman" panose="02020603050405020304" pitchFamily="18" charset="0"/>
              </a:rPr>
              <a:t>., </a:t>
            </a:r>
            <a:r>
              <a:rPr lang="ru-RU" altLang="de-CZ" sz="2800">
                <a:latin typeface="Times New Roman" panose="02020603050405020304" pitchFamily="18" charset="0"/>
              </a:rPr>
              <a:t>возвратная форма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с пассивным значением</a:t>
            </a:r>
            <a:r>
              <a:rPr lang="cs-CZ" altLang="de-CZ" sz="2800">
                <a:latin typeface="Times New Roman" panose="02020603050405020304" pitchFamily="18" charset="0"/>
              </a:rPr>
              <a:t>) </a:t>
            </a:r>
            <a:r>
              <a:rPr lang="ru-RU" altLang="de-CZ" sz="2800" i="1">
                <a:latin typeface="Times New Roman" panose="02020603050405020304" pitchFamily="18" charset="0"/>
              </a:rPr>
              <a:t>им к переизданию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,(...), kterou připravuje k novému vydání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 (PMR 2: 315)</a:t>
            </a:r>
            <a:endParaRPr lang="de-DE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B74C0770-DB7A-992B-D16B-ACDC4C9C4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9850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Это была та самая Фрося, выдававшаяся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дейст. пр. прош. вр., несов. вид, одновременность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возвратная форма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с пассивным значением</a:t>
            </a:r>
            <a:r>
              <a:rPr lang="cs-CZ" altLang="de-CZ" sz="2800">
                <a:latin typeface="Times New Roman" panose="02020603050405020304" pitchFamily="18" charset="0"/>
              </a:rPr>
              <a:t>) </a:t>
            </a:r>
            <a:r>
              <a:rPr lang="ru-RU" altLang="de-CZ" sz="2800" i="1">
                <a:latin typeface="Times New Roman" panose="02020603050405020304" pitchFamily="18" charset="0"/>
              </a:rPr>
              <a:t>им за его жену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de-CH" altLang="de-CZ" sz="2800">
                <a:latin typeface="Times New Roman" panose="02020603050405020304" pitchFamily="18" charset="0"/>
              </a:rPr>
              <a:t>Weiss 1995: 239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ср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Исаченко</a:t>
            </a:r>
            <a:r>
              <a:rPr lang="cs-CZ" altLang="de-CZ" sz="2800">
                <a:latin typeface="Times New Roman" panose="02020603050405020304" pitchFamily="18" charset="0"/>
              </a:rPr>
              <a:t> (1960 2: 547</a:t>
            </a:r>
            <a:r>
              <a:rPr lang="ru-RU" altLang="de-CZ" sz="2800">
                <a:latin typeface="Times New Roman" panose="02020603050405020304" pitchFamily="18" charset="0"/>
              </a:rPr>
              <a:t>сл</a:t>
            </a:r>
            <a:r>
              <a:rPr lang="cs-CZ" altLang="de-CZ" sz="2800">
                <a:latin typeface="Times New Roman" panose="02020603050405020304" pitchFamily="18" charset="0"/>
              </a:rPr>
              <a:t>., 568</a:t>
            </a:r>
            <a:r>
              <a:rPr lang="ru-RU" altLang="de-CZ" sz="2800">
                <a:latin typeface="Times New Roman" panose="02020603050405020304" pitchFamily="18" charset="0"/>
              </a:rPr>
              <a:t>сл</a:t>
            </a:r>
            <a:r>
              <a:rPr lang="cs-CZ" altLang="de-CZ" sz="2800">
                <a:latin typeface="Times New Roman" panose="02020603050405020304" pitchFamily="18" charset="0"/>
              </a:rPr>
              <a:t>.)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PMR (2: 316) </a:t>
            </a:r>
            <a:r>
              <a:rPr lang="ru-RU" altLang="de-CZ" sz="2800">
                <a:latin typeface="Times New Roman" panose="02020603050405020304" pitchFamily="18" charset="0"/>
              </a:rPr>
              <a:t>обращает внимание на то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что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de-CZ" altLang="de-CZ" sz="2800">
                <a:latin typeface="Times New Roman" panose="02020603050405020304" pitchFamily="18" charset="0"/>
              </a:rPr>
              <a:t>не всегда возможно или целесообразно </a:t>
            </a:r>
            <a:r>
              <a:rPr lang="ru-RU" altLang="de-CZ" sz="2800">
                <a:latin typeface="Times New Roman" panose="02020603050405020304" pitchFamily="18" charset="0"/>
              </a:rPr>
              <a:t>в чешском языке </a:t>
            </a:r>
            <a:r>
              <a:rPr lang="de-CZ" altLang="de-CZ" sz="2800">
                <a:latin typeface="Times New Roman" panose="02020603050405020304" pitchFamily="18" charset="0"/>
              </a:rPr>
              <a:t>имитировать сложность русских </a:t>
            </a:r>
            <a:r>
              <a:rPr lang="ru-RU" altLang="de-CZ" sz="2800">
                <a:latin typeface="Times New Roman" panose="02020603050405020304" pitchFamily="18" charset="0"/>
              </a:rPr>
              <a:t>конструкций с причастиями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Одинаковое причастие</a:t>
            </a:r>
            <a:r>
              <a:rPr lang="cs-CZ" altLang="de-CZ" sz="2800" i="1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Язык относится к числу общественных явлений, </a:t>
            </a:r>
            <a:r>
              <a:rPr lang="ru-RU" altLang="de-CZ" sz="2800" i="1" u="sng">
                <a:latin typeface="Times New Roman" panose="02020603050405020304" pitchFamily="18" charset="0"/>
              </a:rPr>
              <a:t>действующих</a:t>
            </a:r>
            <a:r>
              <a:rPr lang="ru-RU" altLang="de-CZ" sz="2800" i="1">
                <a:latin typeface="Times New Roman" panose="02020603050405020304" pitchFamily="18" charset="0"/>
              </a:rPr>
              <a:t> за всё время существования общества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Jazyk patří k společenským jevům, </a:t>
            </a:r>
            <a:r>
              <a:rPr lang="cs-CZ" altLang="de-CZ" sz="2800" u="sng">
                <a:latin typeface="Times New Roman" panose="02020603050405020304" pitchFamily="18" charset="0"/>
              </a:rPr>
              <a:t>působícím</a:t>
            </a:r>
            <a:r>
              <a:rPr lang="cs-CZ" altLang="de-CZ" sz="2800">
                <a:latin typeface="Times New Roman" panose="02020603050405020304" pitchFamily="18" charset="0"/>
              </a:rPr>
              <a:t> po celou dobu trvání společnosti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F03881C5-B1C8-E461-A6C8-C3062935D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замена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другим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типом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причастия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Последние «Правила» уже допускают ряд новых, прежде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считавшихся</a:t>
            </a:r>
            <a:r>
              <a:rPr lang="ru-RU" altLang="de-CZ" sz="2800" i="1" dirty="0">
                <a:latin typeface="Times New Roman" panose="02020603050405020304" pitchFamily="18" charset="0"/>
              </a:rPr>
              <a:t> разговорными, параллельных форм</a:t>
            </a:r>
            <a:r>
              <a:rPr lang="ru-RU" altLang="de-CZ" sz="2800" dirty="0">
                <a:latin typeface="Times New Roman" panose="02020603050405020304" pitchFamily="18" charset="0"/>
              </a:rPr>
              <a:t> ,</a:t>
            </a:r>
            <a:r>
              <a:rPr lang="cs-CZ" altLang="de-CZ" sz="2800" dirty="0">
                <a:latin typeface="Times New Roman" panose="02020603050405020304" pitchFamily="18" charset="0"/>
              </a:rPr>
              <a:t>řadu nových souběžných tvarů, </a:t>
            </a:r>
            <a:r>
              <a:rPr lang="cs-CZ" altLang="de-CZ" sz="2800" u="sng" dirty="0">
                <a:latin typeface="Times New Roman" panose="02020603050405020304" pitchFamily="18" charset="0"/>
              </a:rPr>
              <a:t>považovaných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Великий русский революционный демократ Чернышевский вёл последовательную борьбу против угнетения нерусских народностей,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проводившейся</a:t>
            </a:r>
            <a:r>
              <a:rPr lang="ru-RU" altLang="de-CZ" sz="2800" i="1" dirty="0">
                <a:latin typeface="Times New Roman" panose="02020603050405020304" pitchFamily="18" charset="0"/>
              </a:rPr>
              <a:t> царизмом в России</a:t>
            </a:r>
            <a:r>
              <a:rPr lang="ru-RU" altLang="de-CZ" sz="2800" dirty="0">
                <a:latin typeface="Times New Roman" panose="02020603050405020304" pitchFamily="18" charset="0"/>
              </a:rPr>
              <a:t> ,</a:t>
            </a:r>
            <a:r>
              <a:rPr lang="cs-CZ" altLang="de-CZ" sz="2800" dirty="0">
                <a:latin typeface="Times New Roman" panose="02020603050405020304" pitchFamily="18" charset="0"/>
              </a:rPr>
              <a:t>proti politice utiskování neruských národností, </a:t>
            </a:r>
            <a:r>
              <a:rPr lang="cs-CZ" altLang="de-CZ" sz="2800" u="sng" dirty="0">
                <a:latin typeface="Times New Roman" panose="02020603050405020304" pitchFamily="18" charset="0"/>
              </a:rPr>
              <a:t>prováděné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относительное придаточное предложение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Изменился смысл ряда слов и выражений,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получивших</a:t>
            </a:r>
            <a:r>
              <a:rPr lang="ru-RU" altLang="de-CZ" sz="2800" i="1" dirty="0">
                <a:latin typeface="Times New Roman" panose="02020603050405020304" pitchFamily="18" charset="0"/>
              </a:rPr>
              <a:t> новое смысловое значение </a:t>
            </a:r>
            <a:r>
              <a:rPr lang="ru-RU" altLang="de-CZ" sz="2800" dirty="0">
                <a:latin typeface="Times New Roman" panose="02020603050405020304" pitchFamily="18" charset="0"/>
              </a:rPr>
              <a:t>,</a:t>
            </a:r>
            <a:r>
              <a:rPr lang="cs-CZ" altLang="de-CZ" sz="2800" dirty="0">
                <a:latin typeface="Times New Roman" panose="02020603050405020304" pitchFamily="18" charset="0"/>
              </a:rPr>
              <a:t>Změnil se smysl řady slov a výrazů, </a:t>
            </a:r>
            <a:r>
              <a:rPr lang="cs-CZ" altLang="de-CZ" sz="2800" u="sng" dirty="0">
                <a:latin typeface="Times New Roman" panose="02020603050405020304" pitchFamily="18" charset="0"/>
              </a:rPr>
              <a:t>jež nabyly</a:t>
            </a:r>
            <a:r>
              <a:rPr lang="cs-CZ" altLang="de-CZ" sz="2800" dirty="0">
                <a:latin typeface="Times New Roman" panose="02020603050405020304" pitchFamily="18" charset="0"/>
              </a:rPr>
              <a:t> nového věcného významu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Установленный</a:t>
            </a:r>
            <a:r>
              <a:rPr lang="ru-RU" altLang="de-CZ" sz="2800" i="1" dirty="0">
                <a:latin typeface="Times New Roman" panose="02020603050405020304" pitchFamily="18" charset="0"/>
              </a:rPr>
              <a:t> в настоящее время новый порядок планирования в колхозах развязал инициативу широких масс колхозников </a:t>
            </a:r>
            <a:r>
              <a:rPr lang="ru-RU" altLang="de-CZ" sz="2800" dirty="0">
                <a:latin typeface="Times New Roman" panose="02020603050405020304" pitchFamily="18" charset="0"/>
              </a:rPr>
              <a:t>,</a:t>
            </a:r>
            <a:r>
              <a:rPr lang="cs-CZ" altLang="de-CZ" sz="2800" dirty="0">
                <a:latin typeface="Times New Roman" panose="02020603050405020304" pitchFamily="18" charset="0"/>
              </a:rPr>
              <a:t>Nový způsob plánování v kolchozech, </a:t>
            </a:r>
            <a:r>
              <a:rPr lang="cs-CZ" altLang="de-CZ" sz="2800" u="sng" dirty="0">
                <a:latin typeface="Times New Roman" panose="02020603050405020304" pitchFamily="18" charset="0"/>
              </a:rPr>
              <a:t>který byl </a:t>
            </a:r>
            <a:r>
              <a:rPr lang="cs-CZ" altLang="de-CZ" sz="2800" dirty="0">
                <a:latin typeface="Times New Roman" panose="02020603050405020304" pitchFamily="18" charset="0"/>
              </a:rPr>
              <a:t>v současné době </a:t>
            </a:r>
            <a:r>
              <a:rPr lang="cs-CZ" altLang="de-CZ" sz="2800" u="sng" dirty="0">
                <a:latin typeface="Times New Roman" panose="02020603050405020304" pitchFamily="18" charset="0"/>
              </a:rPr>
              <a:t>zaveden</a:t>
            </a:r>
            <a:r>
              <a:rPr lang="cs-CZ" altLang="de-CZ" sz="2800" dirty="0">
                <a:latin typeface="Times New Roman" panose="02020603050405020304" pitchFamily="18" charset="0"/>
              </a:rPr>
              <a:t>, rozvinul iniciativu širokých mas kolchozníků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8708F820-8DD4-DA08-BF6B-E4FCB595BF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 dirty="0">
                <a:latin typeface="Times New Roman" panose="02020603050405020304" pitchFamily="18" charset="0"/>
              </a:rPr>
              <a:t>„Bohatěji rozvitá věta s jedním, dvěma (nebo i více) takovými obraty může vyjadřovat už poměrně složitou myšlenku. </a:t>
            </a:r>
            <a:r>
              <a:rPr lang="cs-CZ" altLang="de-CZ" sz="2800" u="sng" dirty="0">
                <a:latin typeface="Times New Roman" panose="02020603050405020304" pitchFamily="18" charset="0"/>
              </a:rPr>
              <a:t>Vhodné vyjádření v češtině je leckdy dosti obtížné a vyžaduje přestavbu celé ruské konstrukce</a:t>
            </a:r>
            <a:r>
              <a:rPr lang="cs-CZ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dirty="0">
                <a:latin typeface="Times New Roman" panose="02020603050405020304" pitchFamily="18" charset="0"/>
              </a:rPr>
              <a:t>Ср</a:t>
            </a:r>
            <a:r>
              <a:rPr lang="cs-CZ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В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опубликованных</a:t>
            </a:r>
            <a:r>
              <a:rPr lang="ru-RU" altLang="de-CZ" sz="2800" i="1" dirty="0">
                <a:latin typeface="Times New Roman" panose="02020603050405020304" pitchFamily="18" charset="0"/>
              </a:rPr>
              <a:t> во французской печати выдержках из доклада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Дебр</a:t>
            </a:r>
            <a:r>
              <a:rPr lang="de-DE" altLang="de-CZ" sz="2800" i="1" dirty="0" err="1">
                <a:latin typeface="Times New Roman" panose="02020603050405020304" pitchFamily="18" charset="0"/>
              </a:rPr>
              <a:t>é</a:t>
            </a:r>
            <a:r>
              <a:rPr lang="ru-RU" altLang="de-CZ" sz="2800" i="1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подготовленного</a:t>
            </a:r>
            <a:r>
              <a:rPr lang="ru-RU" altLang="de-CZ" sz="2800" i="1" dirty="0">
                <a:latin typeface="Times New Roman" panose="02020603050405020304" pitchFamily="18" charset="0"/>
              </a:rPr>
              <a:t> им от имени комиссии по иностранным делам, делаются жалкие попытки оправдать парижские соглашения</a:t>
            </a:r>
            <a:r>
              <a:rPr lang="de-DE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,</a:t>
            </a:r>
            <a:r>
              <a:rPr lang="cs-CZ" altLang="de-CZ" sz="2800" dirty="0">
                <a:latin typeface="Times New Roman" panose="02020603050405020304" pitchFamily="18" charset="0"/>
              </a:rPr>
              <a:t>Ve francouzském tisku </a:t>
            </a:r>
            <a:r>
              <a:rPr lang="cs-CZ" altLang="de-CZ" sz="2800" u="sng" dirty="0">
                <a:latin typeface="Times New Roman" panose="02020603050405020304" pitchFamily="18" charset="0"/>
              </a:rPr>
              <a:t>byly uveřejněny </a:t>
            </a:r>
            <a:r>
              <a:rPr lang="cs-CZ" altLang="de-CZ" sz="2800" dirty="0">
                <a:latin typeface="Times New Roman" panose="02020603050405020304" pitchFamily="18" charset="0"/>
              </a:rPr>
              <a:t>výňatky z projevu, </a:t>
            </a:r>
            <a:r>
              <a:rPr lang="cs-CZ" altLang="de-CZ" sz="2800" u="sng" dirty="0">
                <a:latin typeface="Times New Roman" panose="02020603050405020304" pitchFamily="18" charset="0"/>
              </a:rPr>
              <a:t>který </a:t>
            </a:r>
            <a:r>
              <a:rPr lang="cs-CZ" altLang="de-CZ" sz="2800" u="sng" dirty="0" err="1">
                <a:latin typeface="Times New Roman" panose="02020603050405020304" pitchFamily="18" charset="0"/>
              </a:rPr>
              <a:t>Debré</a:t>
            </a:r>
            <a:r>
              <a:rPr lang="cs-CZ" altLang="de-CZ" sz="2800" u="sng" dirty="0">
                <a:latin typeface="Times New Roman" panose="02020603050405020304" pitchFamily="18" charset="0"/>
              </a:rPr>
              <a:t> vypracoval </a:t>
            </a:r>
            <a:r>
              <a:rPr lang="cs-CZ" altLang="de-CZ" sz="2800" dirty="0">
                <a:latin typeface="Times New Roman" panose="02020603050405020304" pitchFamily="18" charset="0"/>
              </a:rPr>
              <a:t>jménem komise pro zahraniční věci; </a:t>
            </a:r>
            <a:r>
              <a:rPr lang="cs-CZ" altLang="de-CZ" sz="2800" u="sng" dirty="0">
                <a:latin typeface="Times New Roman" panose="02020603050405020304" pitchFamily="18" charset="0"/>
              </a:rPr>
              <a:t>v nich </a:t>
            </a:r>
            <a:r>
              <a:rPr lang="cs-CZ" altLang="de-CZ" sz="2800" dirty="0">
                <a:latin typeface="Times New Roman" panose="02020603050405020304" pitchFamily="18" charset="0"/>
              </a:rPr>
              <a:t>se činí žalostné pokusy ospravedlnit pařížské dohody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Депутаты тепло приветствовали появление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прибывших</a:t>
            </a:r>
            <a:r>
              <a:rPr lang="ru-RU" altLang="de-CZ" sz="2800" i="1" dirty="0">
                <a:latin typeface="Times New Roman" panose="02020603050405020304" pitchFamily="18" charset="0"/>
              </a:rPr>
              <a:t> на сессию президента республики, премьер-министра и других членов партии и правительства </a:t>
            </a:r>
            <a:r>
              <a:rPr lang="ru-RU" altLang="de-CZ" sz="2800" dirty="0">
                <a:latin typeface="Times New Roman" panose="02020603050405020304" pitchFamily="18" charset="0"/>
              </a:rPr>
              <a:t>,</a:t>
            </a:r>
            <a:r>
              <a:rPr lang="cs-CZ" altLang="de-CZ" sz="2800" dirty="0">
                <a:latin typeface="Times New Roman" panose="02020603050405020304" pitchFamily="18" charset="0"/>
              </a:rPr>
              <a:t>Poslanci vřele pozdravili příchod presidenta republiky, předsedy vlády a jiných členů strany a vlády, </a:t>
            </a:r>
            <a:r>
              <a:rPr lang="cs-CZ" altLang="de-CZ" sz="2800" u="sng" dirty="0">
                <a:latin typeface="Times New Roman" panose="02020603050405020304" pitchFamily="18" charset="0"/>
              </a:rPr>
              <a:t>kteří se</a:t>
            </a:r>
            <a:r>
              <a:rPr lang="cs-CZ" altLang="de-CZ" sz="2800" dirty="0">
                <a:latin typeface="Times New Roman" panose="02020603050405020304" pitchFamily="18" charset="0"/>
              </a:rPr>
              <a:t> na zasedání </a:t>
            </a:r>
            <a:r>
              <a:rPr lang="cs-CZ" altLang="de-CZ" sz="2800" u="sng" dirty="0">
                <a:latin typeface="Times New Roman" panose="02020603050405020304" pitchFamily="18" charset="0"/>
              </a:rPr>
              <a:t>dostavili</a:t>
            </a:r>
            <a:r>
              <a:rPr lang="cs-CZ" altLang="de-DE" sz="2800" dirty="0">
                <a:latin typeface="Times New Roman" panose="02020603050405020304" pitchFamily="18" charset="0"/>
              </a:rPr>
              <a:t>‘“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>
                <a:latin typeface="Times New Roman" panose="02020603050405020304" pitchFamily="18" charset="0"/>
              </a:rPr>
              <a:t>подчеркивание</a:t>
            </a:r>
            <a:r>
              <a:rPr lang="cs-CZ" altLang="de-CZ" sz="2800" dirty="0">
                <a:latin typeface="Times New Roman" panose="02020603050405020304" pitchFamily="18" charset="0"/>
              </a:rPr>
              <a:t> – MG)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2E61917A-E7F5-6BFE-A33C-07A73B547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1368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Инфинитив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Граудина</a:t>
            </a:r>
            <a:r>
              <a:rPr lang="de-DE" altLang="de-CZ" sz="2800">
                <a:latin typeface="Times New Roman" panose="02020603050405020304" pitchFamily="18" charset="0"/>
              </a:rPr>
              <a:t>/</a:t>
            </a:r>
            <a:r>
              <a:rPr lang="ru-RU" altLang="de-CZ" sz="2800">
                <a:latin typeface="Times New Roman" panose="02020603050405020304" pitchFamily="18" charset="0"/>
              </a:rPr>
              <a:t>Ицкович</a:t>
            </a:r>
            <a:r>
              <a:rPr lang="de-DE" altLang="de-CZ" sz="2800">
                <a:latin typeface="Times New Roman" panose="02020603050405020304" pitchFamily="18" charset="0"/>
              </a:rPr>
              <a:t>/</a:t>
            </a:r>
            <a:r>
              <a:rPr lang="ru-RU" altLang="de-CZ" sz="2800">
                <a:latin typeface="Times New Roman" panose="02020603050405020304" pitchFamily="18" charset="0"/>
              </a:rPr>
              <a:t>Катлинская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  <p:pic>
        <p:nvPicPr>
          <p:cNvPr id="24578" name="Grafik 2">
            <a:extLst>
              <a:ext uri="{FF2B5EF4-FFF2-40B4-BE49-F238E27FC236}">
                <a16:creationId xmlns:a16="http://schemas.microsoft.com/office/drawing/2014/main" id="{F2810FC0-9809-F3CC-4E65-86269AFC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100806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afik 4">
            <a:extLst>
              <a:ext uri="{FF2B5EF4-FFF2-40B4-BE49-F238E27FC236}">
                <a16:creationId xmlns:a16="http://schemas.microsoft.com/office/drawing/2014/main" id="{17AF2592-62E2-D8AF-082E-C0A228DE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8302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Macintosh PowerPoint</Application>
  <PresentationFormat>Benutzerdefiniert</PresentationFormat>
  <Paragraphs>36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Office-Design</vt:lpstr>
      <vt:lpstr>Актуальные аспекты развития современного русского языка II</vt:lpstr>
      <vt:lpstr>Синтаксис II: Второстепенные предикации и их выражение инфинитными формами глагола I: деепричастия и причастия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334</cp:revision>
  <cp:lastPrinted>1601-01-01T00:00:00Z</cp:lastPrinted>
  <dcterms:created xsi:type="dcterms:W3CDTF">2012-10-11T18:59:19Z</dcterms:created>
  <dcterms:modified xsi:type="dcterms:W3CDTF">2025-03-21T20:12:14Z</dcterms:modified>
</cp:coreProperties>
</file>