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4660"/>
  </p:normalViewPr>
  <p:slideViewPr>
    <p:cSldViewPr snapToGrid="0">
      <p:cViewPr varScale="1">
        <p:scale>
          <a:sx n="98" d="100"/>
          <a:sy n="98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83C90D-A114-D1C2-AB92-68F425D184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75CC295-49AB-8D5C-2719-84BCDC96B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1E151C-17E4-054D-B9FB-6CC0DFFE6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1D2E-9BF7-466A-BE40-8BBD7E198502}" type="datetimeFigureOut">
              <a:rPr lang="cs-CZ" smtClean="0"/>
              <a:t>13.03.2025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7A364D-D11B-2688-325E-7F0A9327D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C0B251-DA12-2F49-033D-138518E5A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762B-61A9-481A-8331-F87BEB661E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6619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C20310-05A1-C632-C24C-CC63B2382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574EF32-9D25-1ECA-CC96-843D13E62A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5D43FD2-FA08-2546-1E56-871EC410E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1D2E-9BF7-466A-BE40-8BBD7E198502}" type="datetimeFigureOut">
              <a:rPr lang="cs-CZ" smtClean="0"/>
              <a:t>13.03.2025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FACC219-D695-C19F-1C41-C843E5627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2236D4-9C61-0924-6724-B092CFA6A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762B-61A9-481A-8331-F87BEB661E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324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03BE06C-AFD1-4357-DC12-26705EDCAB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4E5F89F-76F2-8047-17A3-1B7536FF68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59CA80-9B12-31CE-0346-2CDE10E42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1D2E-9BF7-466A-BE40-8BBD7E198502}" type="datetimeFigureOut">
              <a:rPr lang="cs-CZ" smtClean="0"/>
              <a:t>13.03.2025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3B43C76-9FAA-EBA9-B964-56F442E87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41FCE4-3727-DC97-67BA-DAB7F9584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762B-61A9-481A-8331-F87BEB661E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704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D05791-3BB5-59E8-9DB6-4352D6B03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5AE2A9-B6DA-787C-B63A-243E4D0A3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2C8F6C4-E256-8247-3E85-FDD381A2E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1D2E-9BF7-466A-BE40-8BBD7E198502}" type="datetimeFigureOut">
              <a:rPr lang="cs-CZ" smtClean="0"/>
              <a:t>13.03.2025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39D4B8-56D8-3703-C38B-ADB0A797A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4A5CDFF-D208-C35B-CA6A-A57EB827D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762B-61A9-481A-8331-F87BEB661E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5218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4733C1-CAFE-16BF-ED22-EBE70F72F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81B66F0-2EA6-7FE2-F8C0-D8A13D82C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63549A9-A111-D4B9-73B8-09868A208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1D2E-9BF7-466A-BE40-8BBD7E198502}" type="datetimeFigureOut">
              <a:rPr lang="cs-CZ" smtClean="0"/>
              <a:t>13.03.2025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E1F5606-7B66-92FF-3AA1-AE7974CE3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757D7DD-1F35-21E7-97FC-2AB3C0DC3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762B-61A9-481A-8331-F87BEB661E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496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BA7668-A7D8-E084-95BD-DE57D5CEE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BF821A-612A-D67A-BFF2-B8A4208155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FE19BF5-562E-8C08-9388-E33F28FA2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CE33548-B4EF-ED99-9B3D-0697A73C0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1D2E-9BF7-466A-BE40-8BBD7E198502}" type="datetimeFigureOut">
              <a:rPr lang="cs-CZ" smtClean="0"/>
              <a:t>13.03.2025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5540814-642E-B27D-6ACF-119BB8060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4252559-B553-C01A-0175-6714559F3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762B-61A9-481A-8331-F87BEB661E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7469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08DDC0-050E-64A6-95F3-3A46AB427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C3DB5CC-F82A-32D7-4299-79F2AE4D2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112C437-5CC9-DD7A-56D8-D00903D92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E93D099-DCB7-651F-D36F-16FD3CD7F0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3304A7D-8946-9062-98FD-57873A1494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3743B27-C339-BCCD-00B3-0F2D3F310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1D2E-9BF7-466A-BE40-8BBD7E198502}" type="datetimeFigureOut">
              <a:rPr lang="cs-CZ" smtClean="0"/>
              <a:t>13.03.2025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DBF74BF-B42F-CE15-9DBE-5384E94DD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E1A2F21-01F3-A9E8-7346-73D261B94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762B-61A9-481A-8331-F87BEB661E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048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A46370-1899-1448-8FF9-811B19656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EF3B3CD-05C6-EB28-1AF0-4AFEC542A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1D2E-9BF7-466A-BE40-8BBD7E198502}" type="datetimeFigureOut">
              <a:rPr lang="cs-CZ" smtClean="0"/>
              <a:t>13.03.2025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704123E-7513-8E26-2C20-4E93A77FB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6C7EF1D-C2D6-2F36-48AE-6E7EF3BC8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762B-61A9-481A-8331-F87BEB661E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2590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C0A9726-BA5B-CE6F-4691-C7968E4BF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1D2E-9BF7-466A-BE40-8BBD7E198502}" type="datetimeFigureOut">
              <a:rPr lang="cs-CZ" smtClean="0"/>
              <a:t>13.03.2025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366A675-5BE1-7891-952D-666A38E29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47BB68-1B8C-97CB-9115-057AA66E8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762B-61A9-481A-8331-F87BEB661E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8099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F5109A-5BFC-2082-AB47-C8D085E39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8C00A8-25DE-32F3-1CB7-12DFCA231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883297F-6C06-F169-82FD-C8E35DC2D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3732347-1AEC-A26D-B1F5-B386D82EE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1D2E-9BF7-466A-BE40-8BBD7E198502}" type="datetimeFigureOut">
              <a:rPr lang="cs-CZ" smtClean="0"/>
              <a:t>13.03.2025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4E5E6DB-3952-5249-8DC1-8572D18D0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511BCFD-09F1-E29D-5226-123ED2AE3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762B-61A9-481A-8331-F87BEB661E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9541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E64962-2839-3147-4F12-E4D18010E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97F4CC6-3E58-7795-F57B-B7D2D35B69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79D7CE-6410-779F-DF12-3930A97888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260F747-B7AA-AC69-91CB-940D94D96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1D2E-9BF7-466A-BE40-8BBD7E198502}" type="datetimeFigureOut">
              <a:rPr lang="cs-CZ" smtClean="0"/>
              <a:t>13.03.2025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53596AD-7299-8171-E05D-54D4CC9D7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74503DE-1DFB-20C3-5B70-97277045A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762B-61A9-481A-8331-F87BEB661E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3776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7E283EA-7C32-F9B2-BE19-CFB34DABA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9E7481C-D6A1-6633-7E16-B66359A0A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59DD128-4671-4FB1-CCF1-DA7C5EA1CD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921D2E-9BF7-466A-BE40-8BBD7E198502}" type="datetimeFigureOut">
              <a:rPr lang="cs-CZ" smtClean="0"/>
              <a:t>13.03.2025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1C903DA-70DF-F8AA-4788-688086DF55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463341E-3B17-1960-FC3B-B2C4A3924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5B762B-61A9-481A-8331-F87BEB661E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045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Шевченко Тарас - векторний кліпарт в 2024 г | Портретные зарисовки ...">
            <a:extLst>
              <a:ext uri="{FF2B5EF4-FFF2-40B4-BE49-F238E27FC236}">
                <a16:creationId xmlns:a16="http://schemas.microsoft.com/office/drawing/2014/main" id="{9572F08E-70C3-EDDD-8C16-E59B558B7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19" y="565735"/>
            <a:ext cx="5333681" cy="572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F89A3B8-C579-4285-DB67-D2864569E38D}"/>
              </a:ext>
            </a:extLst>
          </p:cNvPr>
          <p:cNvSpPr txBox="1"/>
          <p:nvPr/>
        </p:nvSpPr>
        <p:spPr>
          <a:xfrm>
            <a:off x="5569779" y="2228671"/>
            <a:ext cx="6253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Amasis MT Pro Medium" panose="020F0502020204030204" pitchFamily="18" charset="0"/>
                <a:cs typeface="Aldhabi" panose="020F0502020204030204" pitchFamily="2" charset="-78"/>
              </a:rPr>
              <a:t>Taras </a:t>
            </a:r>
            <a:r>
              <a:rPr lang="cs-CZ" sz="7200" dirty="0">
                <a:latin typeface="Amasis MT Pro Medium" panose="020F0502020204030204" pitchFamily="18" charset="0"/>
                <a:cs typeface="Aldhabi" panose="020F0502020204030204" pitchFamily="2" charset="-78"/>
              </a:rPr>
              <a:t>Ševčenko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3FD4449-897B-91F0-97A3-CD4F328B9FA2}"/>
              </a:ext>
            </a:extLst>
          </p:cNvPr>
          <p:cNvSpPr txBox="1"/>
          <p:nvPr/>
        </p:nvSpPr>
        <p:spPr>
          <a:xfrm>
            <a:off x="9577137" y="6030655"/>
            <a:ext cx="2887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Vira Bylitska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927520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288F91C3-9CC1-8815-26FD-0A64B72CA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264" y="1876926"/>
            <a:ext cx="5492801" cy="364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1D9CD1B1-530D-99E5-DED6-14D382838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158" y="1254351"/>
            <a:ext cx="6416842" cy="42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34166865-7E46-D61B-A9C4-A90CF6D03011}"/>
              </a:ext>
            </a:extLst>
          </p:cNvPr>
          <p:cNvSpPr txBox="1"/>
          <p:nvPr/>
        </p:nvSpPr>
        <p:spPr>
          <a:xfrm>
            <a:off x="0" y="5621344"/>
            <a:ext cx="38501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/>
              <a:t>Vilnius, Litva.</a:t>
            </a:r>
          </a:p>
          <a:p>
            <a:r>
              <a:rPr lang="cs-CZ" sz="2400" b="1" dirty="0"/>
              <a:t>Rok otevření: 2011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733A4B7-3F99-0372-1587-3D6180099AE5}"/>
              </a:ext>
            </a:extLst>
          </p:cNvPr>
          <p:cNvSpPr txBox="1"/>
          <p:nvPr/>
        </p:nvSpPr>
        <p:spPr>
          <a:xfrm>
            <a:off x="5775158" y="5621344"/>
            <a:ext cx="61481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/>
              <a:t>Winnipeg, Kanada.</a:t>
            </a:r>
          </a:p>
          <a:p>
            <a:r>
              <a:rPr lang="pl-PL" sz="2400" b="1" dirty="0"/>
              <a:t>Rok otevření: 1961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89059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7D4A6C89-586D-710B-2CBC-88DA4FEEC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2210"/>
            <a:ext cx="5907303" cy="444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945B0D2C-F2DB-7950-9D61-5718F93A6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063" y="842210"/>
            <a:ext cx="5309937" cy="444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2241902-665D-5E86-E00A-59DC06492F0D}"/>
              </a:ext>
            </a:extLst>
          </p:cNvPr>
          <p:cNvSpPr txBox="1"/>
          <p:nvPr/>
        </p:nvSpPr>
        <p:spPr>
          <a:xfrm>
            <a:off x="0" y="5369459"/>
            <a:ext cx="61000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/>
              <a:t>Záhřeb, Chorvatsko.</a:t>
            </a:r>
          </a:p>
          <a:p>
            <a:r>
              <a:rPr lang="cs-CZ" sz="2400" b="1" dirty="0"/>
              <a:t>Rok otevření: 2015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D65EF4A-B89F-DCA1-9B8A-CF069BD7AA52}"/>
              </a:ext>
            </a:extLst>
          </p:cNvPr>
          <p:cNvSpPr txBox="1"/>
          <p:nvPr/>
        </p:nvSpPr>
        <p:spPr>
          <a:xfrm>
            <a:off x="6882063" y="5369458"/>
            <a:ext cx="61240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/>
              <a:t>Canberra, Austrálie.</a:t>
            </a:r>
          </a:p>
          <a:p>
            <a:r>
              <a:rPr lang="cs-CZ" sz="2400" b="1" dirty="0"/>
              <a:t>Rok otevření: 2005</a:t>
            </a:r>
          </a:p>
        </p:txBody>
      </p:sp>
    </p:spTree>
    <p:extLst>
      <p:ext uri="{BB962C8B-B14F-4D97-AF65-F5344CB8AC3E}">
        <p14:creationId xmlns:p14="http://schemas.microsoft.com/office/powerpoint/2010/main" val="2220485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Obsah obrázku venku, tráva, strom, obloha&#10;&#10;Obsah vygenerovaný umělou inteligencí může být nesprávný.">
            <a:extLst>
              <a:ext uri="{FF2B5EF4-FFF2-40B4-BE49-F238E27FC236}">
                <a16:creationId xmlns:a16="http://schemas.microsoft.com/office/drawing/2014/main" id="{FDA4FC85-6F6D-B8E2-1A06-ABEA05DA9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1803900"/>
            <a:ext cx="4812632" cy="360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30EB01D-551C-60A7-CA2D-81A5C78CB71B}"/>
              </a:ext>
            </a:extLst>
          </p:cNvPr>
          <p:cNvSpPr txBox="1"/>
          <p:nvPr/>
        </p:nvSpPr>
        <p:spPr>
          <a:xfrm>
            <a:off x="0" y="5413374"/>
            <a:ext cx="61000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 err="1"/>
              <a:t>Curitiba</a:t>
            </a:r>
            <a:r>
              <a:rPr lang="cs-CZ" sz="2400" b="1" dirty="0"/>
              <a:t>, Brazílie.</a:t>
            </a:r>
          </a:p>
          <a:p>
            <a:r>
              <a:rPr lang="cs-CZ" sz="2400" b="1" dirty="0"/>
              <a:t>Rok otevření: 1967</a:t>
            </a:r>
          </a:p>
        </p:txBody>
      </p:sp>
      <p:pic>
        <p:nvPicPr>
          <p:cNvPr id="8200" name="Picture 8">
            <a:extLst>
              <a:ext uri="{FF2B5EF4-FFF2-40B4-BE49-F238E27FC236}">
                <a16:creationId xmlns:a16="http://schemas.microsoft.com/office/drawing/2014/main" id="{F24DD6C8-BBB5-DF25-4504-AC16F23C2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477" y="889267"/>
            <a:ext cx="3389396" cy="452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786417E-8CBE-8205-44F0-2B0BB94E6A70}"/>
              </a:ext>
            </a:extLst>
          </p:cNvPr>
          <p:cNvSpPr txBox="1"/>
          <p:nvPr/>
        </p:nvSpPr>
        <p:spPr>
          <a:xfrm>
            <a:off x="6743477" y="5413374"/>
            <a:ext cx="4539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Praha ,</a:t>
            </a:r>
            <a:r>
              <a:rPr lang="cs-CZ" sz="2400" b="1" dirty="0"/>
              <a:t>Česká republika</a:t>
            </a:r>
          </a:p>
          <a:p>
            <a:r>
              <a:rPr lang="cs-CZ" sz="2400" b="1" dirty="0"/>
              <a:t>Rok otevření </a:t>
            </a:r>
            <a:r>
              <a:rPr lang="en-US" sz="2400" b="1" dirty="0"/>
              <a:t>: 2009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458289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venku, obloha, budova, socha&#10;&#10;Obsah vygenerovaný umělou inteligencí může být nesprávný.">
            <a:extLst>
              <a:ext uri="{FF2B5EF4-FFF2-40B4-BE49-F238E27FC236}">
                <a16:creationId xmlns:a16="http://schemas.microsoft.com/office/drawing/2014/main" id="{C7B9D386-6D35-A0EC-BA12-BB649C5C4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15F66CF-F259-93D8-C3C5-A29D0CB412CE}"/>
              </a:ext>
            </a:extLst>
          </p:cNvPr>
          <p:cNvSpPr txBox="1"/>
          <p:nvPr/>
        </p:nvSpPr>
        <p:spPr>
          <a:xfrm>
            <a:off x="5143500" y="2607802"/>
            <a:ext cx="48988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D</a:t>
            </a:r>
            <a:r>
              <a:rPr lang="cs-CZ" sz="6600" dirty="0" err="1"/>
              <a:t>ěkuji</a:t>
            </a:r>
            <a:r>
              <a:rPr lang="cs-CZ" sz="6600" dirty="0"/>
              <a:t> za pozornost</a:t>
            </a:r>
          </a:p>
        </p:txBody>
      </p:sp>
    </p:spTree>
    <p:extLst>
      <p:ext uri="{BB962C8B-B14F-4D97-AF65-F5344CB8AC3E}">
        <p14:creationId xmlns:p14="http://schemas.microsoft.com/office/powerpoint/2010/main" val="3251395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5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Тарас Шевченко: Дитинство">
            <a:extLst>
              <a:ext uri="{FF2B5EF4-FFF2-40B4-BE49-F238E27FC236}">
                <a16:creationId xmlns:a16="http://schemas.microsoft.com/office/drawing/2014/main" id="{AB45E97E-6EC8-1C1D-69AA-29F03EB47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5" r="25868" b="-1"/>
          <a:stretch/>
        </p:blipFill>
        <p:spPr bwMode="auto">
          <a:xfrm>
            <a:off x="-1" y="-2"/>
            <a:ext cx="5410198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2297" name="Rectangle 12296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C037B79-A484-DB7F-DE88-B5F21E05D91F}"/>
              </a:ext>
            </a:extLst>
          </p:cNvPr>
          <p:cNvSpPr txBox="1"/>
          <p:nvPr/>
        </p:nvSpPr>
        <p:spPr>
          <a:xfrm>
            <a:off x="6115317" y="2743200"/>
            <a:ext cx="5247340" cy="3496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Podle církevního kalendáře dostal jméno Taras. 25. únor, den jeho narození, byl podle juliánského kalendáře dnem svatého Tarasia.</a:t>
            </a:r>
          </a:p>
        </p:txBody>
      </p:sp>
    </p:spTree>
    <p:extLst>
      <p:ext uri="{BB962C8B-B14F-4D97-AF65-F5344CB8AC3E}">
        <p14:creationId xmlns:p14="http://schemas.microsoft.com/office/powerpoint/2010/main" val="1159714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D75F6984-FED2-267D-80DE-753BE0846A3F}"/>
              </a:ext>
            </a:extLst>
          </p:cNvPr>
          <p:cNvSpPr txBox="1"/>
          <p:nvPr/>
        </p:nvSpPr>
        <p:spPr>
          <a:xfrm>
            <a:off x="5745479" y="1163064"/>
            <a:ext cx="61000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000" b="1" dirty="0"/>
              <a:t>Ševčenko vyrůstal ve vesnici </a:t>
            </a:r>
            <a:r>
              <a:rPr lang="cs-CZ" sz="2000" b="1" dirty="0" err="1"/>
              <a:t>Kerelivka</a:t>
            </a:r>
            <a:r>
              <a:rPr lang="cs-CZ" sz="2000" b="1" dirty="0"/>
              <a:t>, nikoliv </a:t>
            </a:r>
            <a:r>
              <a:rPr lang="cs-CZ" sz="2000" b="1" dirty="0" err="1"/>
              <a:t>Kyrylivka</a:t>
            </a:r>
            <a:r>
              <a:rPr lang="cs-CZ" sz="2000" b="1" dirty="0"/>
              <a:t>, jak se píše v učebnicích. Název vesnice pochází od zemědělského nářadí „</a:t>
            </a:r>
            <a:r>
              <a:rPr lang="cs-CZ" sz="2000" b="1" dirty="0" err="1"/>
              <a:t>kereli</a:t>
            </a:r>
            <a:r>
              <a:rPr lang="cs-CZ" sz="2000" b="1" dirty="0"/>
              <a:t>“, které vypadá jako hrábě.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80A1246-3863-F279-53D7-DA43471B4C47}"/>
              </a:ext>
            </a:extLst>
          </p:cNvPr>
          <p:cNvSpPr txBox="1"/>
          <p:nvPr/>
        </p:nvSpPr>
        <p:spPr>
          <a:xfrm>
            <a:off x="0" y="4643776"/>
            <a:ext cx="44657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i="1" dirty="0"/>
              <a:t>Například v dopise svému bratru </a:t>
            </a:r>
            <a:r>
              <a:rPr lang="cs-CZ" i="1" dirty="0" err="1"/>
              <a:t>Mykytovi</a:t>
            </a:r>
            <a:r>
              <a:rPr lang="cs-CZ" i="1" dirty="0"/>
              <a:t> Ševčenko píše: „Každou noc vidím ve snu tebe, </a:t>
            </a:r>
            <a:r>
              <a:rPr lang="cs-CZ" i="1" dirty="0" err="1"/>
              <a:t>Kerelivku</a:t>
            </a:r>
            <a:r>
              <a:rPr lang="cs-CZ" i="1" dirty="0"/>
              <a:t>, svou rodinu a plevel (plevel, který jsem schovával před školou); bude mi veselo, probudím se a budu plakat.“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905E4A2-EC00-219E-445B-49B336FAFD03}"/>
              </a:ext>
            </a:extLst>
          </p:cNvPr>
          <p:cNvSpPr txBox="1"/>
          <p:nvPr/>
        </p:nvSpPr>
        <p:spPr>
          <a:xfrm>
            <a:off x="7060533" y="3645556"/>
            <a:ext cx="513146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i="1" dirty="0"/>
              <a:t>Na svůj domov v </a:t>
            </a:r>
            <a:r>
              <a:rPr lang="cs-CZ" i="1" dirty="0" err="1"/>
              <a:t>Kerelivce</a:t>
            </a:r>
            <a:r>
              <a:rPr lang="cs-CZ" i="1" dirty="0"/>
              <a:t> básník vzpomíná také v románu Princezna: „A tady přede mnou stojí náš chudý, starý bílý dům s tmavou doškovou střechou a černým komínem, a u domu na kůlně je jabloň s červeně zbarvenými jablky, a u té jabloně je květinová zahrada, oblíbená zahrada mé nezapomenutelné sestry, mé pacientky, mé něžné sestřičky! A u vrat je stará rozložitá vrba s uschlým vrškem a za vrbou je stodola obklopená stohy žita, pšenice a všelijakého chleba; a za stodolou se zahrada táhne do kopce.“</a:t>
            </a:r>
          </a:p>
        </p:txBody>
      </p:sp>
      <p:pic>
        <p:nvPicPr>
          <p:cNvPr id="13314" name="Picture 2" descr="Зображення, знайдене за запитом &quot;Тарас Шевченко Фото малий&quot;">
            <a:extLst>
              <a:ext uri="{FF2B5EF4-FFF2-40B4-BE49-F238E27FC236}">
                <a16:creationId xmlns:a16="http://schemas.microsoft.com/office/drawing/2014/main" id="{294BF0A6-23CC-D012-9A60-9859CF338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45479" cy="418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642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Тарас Шевченко. Селянська родина">
            <a:extLst>
              <a:ext uri="{FF2B5EF4-FFF2-40B4-BE49-F238E27FC236}">
                <a16:creationId xmlns:a16="http://schemas.microsoft.com/office/drawing/2014/main" id="{79D4DACC-1817-7520-32D7-A234253A4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9" r="22839" b="1"/>
          <a:stretch/>
        </p:blipFill>
        <p:spPr bwMode="auto">
          <a:xfrm>
            <a:off x="-1" y="-2"/>
            <a:ext cx="5410198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1273" name="Rectangle 11272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3E4CFBA-1461-7DD3-E0FD-8952FC9E52DC}"/>
              </a:ext>
            </a:extLst>
          </p:cNvPr>
          <p:cNvSpPr txBox="1"/>
          <p:nvPr/>
        </p:nvSpPr>
        <p:spPr>
          <a:xfrm>
            <a:off x="6115317" y="2743200"/>
            <a:ext cx="5247340" cy="3496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Taras se </a:t>
            </a:r>
            <a:r>
              <a:rPr lang="en-US" sz="2000" dirty="0" err="1"/>
              <a:t>narodil</a:t>
            </a:r>
            <a:r>
              <a:rPr lang="en-US" sz="2000" dirty="0"/>
              <a:t> v </a:t>
            </a:r>
            <a:r>
              <a:rPr lang="en-US" sz="2000" dirty="0" err="1"/>
              <a:t>nevolnické</a:t>
            </a:r>
            <a:r>
              <a:rPr lang="en-US" sz="2000" dirty="0"/>
              <a:t> </a:t>
            </a:r>
            <a:r>
              <a:rPr lang="en-US" sz="2000" dirty="0" err="1"/>
              <a:t>rodině</a:t>
            </a:r>
            <a:r>
              <a:rPr lang="en-US" sz="2000" dirty="0"/>
              <a:t>, ale ne </a:t>
            </a:r>
            <a:r>
              <a:rPr lang="en-US" sz="2000" dirty="0" err="1"/>
              <a:t>příliš</a:t>
            </a:r>
            <a:r>
              <a:rPr lang="en-US" sz="2000" dirty="0"/>
              <a:t> </a:t>
            </a:r>
            <a:r>
              <a:rPr lang="en-US" sz="2000" dirty="0" err="1"/>
              <a:t>chudé</a:t>
            </a:r>
            <a:r>
              <a:rPr lang="en-US" sz="2000" dirty="0"/>
              <a:t>. </a:t>
            </a:r>
            <a:r>
              <a:rPr lang="en-US" sz="2000" dirty="0" err="1"/>
              <a:t>Jeho</a:t>
            </a:r>
            <a:r>
              <a:rPr lang="en-US" sz="2000" dirty="0"/>
              <a:t> </a:t>
            </a:r>
            <a:r>
              <a:rPr lang="en-US" sz="2000" dirty="0" err="1"/>
              <a:t>matka</a:t>
            </a:r>
            <a:r>
              <a:rPr lang="en-US" sz="2000" dirty="0"/>
              <a:t> </a:t>
            </a:r>
            <a:r>
              <a:rPr lang="en-US" sz="2000" dirty="0" err="1"/>
              <a:t>byla</a:t>
            </a:r>
            <a:r>
              <a:rPr lang="en-US" sz="2000" dirty="0"/>
              <a:t> </a:t>
            </a:r>
            <a:r>
              <a:rPr lang="en-US" sz="2000" dirty="0" err="1"/>
              <a:t>svobodná</a:t>
            </a:r>
            <a:r>
              <a:rPr lang="en-US" sz="2000" dirty="0"/>
              <a:t> </a:t>
            </a:r>
            <a:r>
              <a:rPr lang="en-US" sz="2000" dirty="0" err="1"/>
              <a:t>rolnice</a:t>
            </a:r>
            <a:r>
              <a:rPr lang="en-US" sz="2000" dirty="0"/>
              <a:t>, ale </a:t>
            </a:r>
            <a:r>
              <a:rPr lang="en-US" sz="2000" dirty="0" err="1"/>
              <a:t>provdala</a:t>
            </a:r>
            <a:r>
              <a:rPr lang="en-US" sz="2000" dirty="0"/>
              <a:t> se za </a:t>
            </a:r>
            <a:r>
              <a:rPr lang="en-US" sz="2000" dirty="0" err="1"/>
              <a:t>nevolníka</a:t>
            </a:r>
            <a:r>
              <a:rPr lang="en-US" sz="2000" dirty="0"/>
              <a:t>. </a:t>
            </a:r>
            <a:r>
              <a:rPr lang="en-US" sz="2000" dirty="0" err="1"/>
              <a:t>Jeho</a:t>
            </a:r>
            <a:r>
              <a:rPr lang="en-US" sz="2000" dirty="0"/>
              <a:t> </a:t>
            </a:r>
            <a:r>
              <a:rPr lang="en-US" sz="2000" dirty="0" err="1"/>
              <a:t>dědeček</a:t>
            </a:r>
            <a:r>
              <a:rPr lang="en-US" sz="2000" dirty="0"/>
              <a:t> z </a:t>
            </a:r>
            <a:r>
              <a:rPr lang="en-US" sz="2000" dirty="0" err="1"/>
              <a:t>matčiny</a:t>
            </a:r>
            <a:r>
              <a:rPr lang="en-US" sz="2000" dirty="0"/>
              <a:t> </a:t>
            </a:r>
            <a:r>
              <a:rPr lang="en-US" sz="2000" dirty="0" err="1"/>
              <a:t>strany</a:t>
            </a:r>
            <a:r>
              <a:rPr lang="en-US" sz="2000" dirty="0"/>
              <a:t>, Jakym Bojko, </a:t>
            </a:r>
            <a:r>
              <a:rPr lang="en-US" sz="2000" dirty="0" err="1"/>
              <a:t>vlastnil</a:t>
            </a:r>
            <a:r>
              <a:rPr lang="en-US" sz="2000" dirty="0"/>
              <a:t> </a:t>
            </a:r>
            <a:r>
              <a:rPr lang="en-US" sz="2000" dirty="0" err="1"/>
              <a:t>kovárnu</a:t>
            </a:r>
            <a:r>
              <a:rPr lang="en-US" sz="2000" dirty="0"/>
              <a:t> a </a:t>
            </a:r>
            <a:r>
              <a:rPr lang="en-US" sz="2000" dirty="0" err="1"/>
              <a:t>včelín</a:t>
            </a:r>
            <a:r>
              <a:rPr lang="en-US" sz="2000" dirty="0"/>
              <a:t>. </a:t>
            </a:r>
            <a:r>
              <a:rPr lang="en-US" sz="2000" dirty="0" err="1"/>
              <a:t>Jeho</a:t>
            </a:r>
            <a:r>
              <a:rPr lang="en-US" sz="2000" dirty="0"/>
              <a:t> </a:t>
            </a:r>
            <a:r>
              <a:rPr lang="en-US" sz="2000" dirty="0" err="1"/>
              <a:t>otec</a:t>
            </a:r>
            <a:r>
              <a:rPr lang="en-US" sz="2000" dirty="0"/>
              <a:t> </a:t>
            </a:r>
            <a:r>
              <a:rPr lang="en-US" sz="2000" dirty="0" err="1"/>
              <a:t>byl</a:t>
            </a:r>
            <a:r>
              <a:rPr lang="en-US" sz="2000" dirty="0"/>
              <a:t> </a:t>
            </a:r>
            <a:r>
              <a:rPr lang="en-US" sz="2000" dirty="0" err="1"/>
              <a:t>chumak</a:t>
            </a:r>
            <a:r>
              <a:rPr lang="en-US" sz="2000" dirty="0"/>
              <a:t> a </a:t>
            </a:r>
            <a:r>
              <a:rPr lang="en-US" sz="2000" dirty="0" err="1"/>
              <a:t>stelmak</a:t>
            </a:r>
            <a:r>
              <a:rPr lang="en-US" sz="2000" dirty="0"/>
              <a:t>. </a:t>
            </a:r>
            <a:r>
              <a:rPr lang="en-US" sz="2000" dirty="0" err="1"/>
              <a:t>Bratři</a:t>
            </a:r>
            <a:r>
              <a:rPr lang="en-US" sz="2000" dirty="0"/>
              <a:t> </a:t>
            </a:r>
            <a:r>
              <a:rPr lang="en-US" sz="2000" dirty="0" err="1"/>
              <a:t>Tarase</a:t>
            </a:r>
            <a:r>
              <a:rPr lang="en-US" sz="2000" dirty="0"/>
              <a:t> </a:t>
            </a:r>
            <a:r>
              <a:rPr lang="en-US" sz="2000" dirty="0" err="1"/>
              <a:t>Ševčenka</a:t>
            </a:r>
            <a:r>
              <a:rPr lang="en-US" sz="2000" dirty="0"/>
              <a:t> </a:t>
            </a:r>
            <a:r>
              <a:rPr lang="en-US" sz="2000" dirty="0" err="1"/>
              <a:t>Josyp</a:t>
            </a:r>
            <a:r>
              <a:rPr lang="en-US" sz="2000" dirty="0"/>
              <a:t> a Mykyta</a:t>
            </a:r>
          </a:p>
        </p:txBody>
      </p:sp>
    </p:spTree>
    <p:extLst>
      <p:ext uri="{BB962C8B-B14F-4D97-AF65-F5344CB8AC3E}">
        <p14:creationId xmlns:p14="http://schemas.microsoft.com/office/powerpoint/2010/main" val="1654901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Тарас Шевченко фото 10 из 15 в галерее на - 24СМИ">
            <a:extLst>
              <a:ext uri="{FF2B5EF4-FFF2-40B4-BE49-F238E27FC236}">
                <a16:creationId xmlns:a16="http://schemas.microsoft.com/office/drawing/2014/main" id="{782937FD-F30D-BAD0-FADF-075898869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0"/>
          <a:stretch/>
        </p:blipFill>
        <p:spPr bwMode="auto">
          <a:xfrm>
            <a:off x="-1" y="-2"/>
            <a:ext cx="5410198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249" name="Rectangle 10248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D36F74C-A0C4-510F-7684-4C707FD03DE8}"/>
              </a:ext>
            </a:extLst>
          </p:cNvPr>
          <p:cNvSpPr txBox="1"/>
          <p:nvPr/>
        </p:nvSpPr>
        <p:spPr>
          <a:xfrm>
            <a:off x="6115317" y="2743200"/>
            <a:ext cx="5247340" cy="3496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První peníze si Taras vydělal tím, že pomáhal vykonávat pohřební obřady za zemřelé. Byl pomocníkem kněze. Pro Ševčenka bylo jedinou možností, jak se v životě prosadit, stát se malířem. To znamená malovat ikony. Když mu bylo 12-15 let, chodil 15-20 kilometrů po vesnicích a hledal učitele. </a:t>
            </a:r>
          </a:p>
        </p:txBody>
      </p:sp>
    </p:spTree>
    <p:extLst>
      <p:ext uri="{BB962C8B-B14F-4D97-AF65-F5344CB8AC3E}">
        <p14:creationId xmlns:p14="http://schemas.microsoft.com/office/powerpoint/2010/main" val="1107237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6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88" name="Rectangle 3087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Obsah obrázku skica, obraz, Kresby, umění&#10;&#10;Obsah vygenerovaný umělou inteligencí může být nesprávný.">
            <a:extLst>
              <a:ext uri="{FF2B5EF4-FFF2-40B4-BE49-F238E27FC236}">
                <a16:creationId xmlns:a16="http://schemas.microsoft.com/office/drawing/2014/main" id="{E912B2F6-2305-B373-20FE-D00F632A0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3" r="2" b="5520"/>
          <a:stretch/>
        </p:blipFill>
        <p:spPr bwMode="auto">
          <a:xfrm>
            <a:off x="-1" y="0"/>
            <a:ext cx="6095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DAD2A74F-22E1-654C-E728-FA26502DE9EE}"/>
              </a:ext>
            </a:extLst>
          </p:cNvPr>
          <p:cNvSpPr txBox="1"/>
          <p:nvPr/>
        </p:nvSpPr>
        <p:spPr>
          <a:xfrm>
            <a:off x="6803409" y="2470245"/>
            <a:ext cx="4156512" cy="3769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Báseň „Bylo mi 13“ je věnována Oksaně Kovalenko, Tarasově první lásce. Kdyby ho neodvedli z vesnice, je velmi pravděpodobné, že by se s ní oženil. V šestnácti letech se však ve Vilniusu seznámil s Polkou Jadwigou Husykovskou. Taras se do ní zamiloval a dokonce se naučil polsky, aby byl své milé blíž. Překážkou však bylo jejich společenské postavení. Polka byla svobodná a on byl nevolník.</a:t>
            </a:r>
          </a:p>
        </p:txBody>
      </p:sp>
    </p:spTree>
    <p:extLst>
      <p:ext uri="{BB962C8B-B14F-4D97-AF65-F5344CB8AC3E}">
        <p14:creationId xmlns:p14="http://schemas.microsoft.com/office/powerpoint/2010/main" val="623925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Obsah obrázku symbol, skica, černobílá, design&#10;&#10;Obsah vygenerovaný umělou inteligencí může být nesprávný.">
            <a:extLst>
              <a:ext uri="{FF2B5EF4-FFF2-40B4-BE49-F238E27FC236}">
                <a16:creationId xmlns:a16="http://schemas.microsoft.com/office/drawing/2014/main" id="{C1A8F1AA-94A7-C079-3D01-57AB059FB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" r="2992"/>
          <a:stretch/>
        </p:blipFill>
        <p:spPr bwMode="auto">
          <a:xfrm>
            <a:off x="6103027" y="10"/>
            <a:ext cx="608897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07" name="Rectangle 4106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8CA5213-CAE5-E1BE-3296-5E3D1EEFF4AE}"/>
              </a:ext>
            </a:extLst>
          </p:cNvPr>
          <p:cNvSpPr txBox="1"/>
          <p:nvPr/>
        </p:nvSpPr>
        <p:spPr>
          <a:xfrm>
            <a:off x="761801" y="2884929"/>
            <a:ext cx="4659756" cy="3374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Kolem</a:t>
            </a:r>
            <a:r>
              <a:rPr lang="en-US" sz="1700" dirty="0"/>
              <a:t> </a:t>
            </a:r>
            <a:r>
              <a:rPr lang="en-US" sz="1700" dirty="0" err="1"/>
              <a:t>Ševčenka</a:t>
            </a:r>
            <a:r>
              <a:rPr lang="en-US" sz="1700" dirty="0"/>
              <a:t> se </a:t>
            </a:r>
            <a:r>
              <a:rPr lang="en-US" sz="1700" dirty="0" err="1"/>
              <a:t>pohybovalo</a:t>
            </a:r>
            <a:r>
              <a:rPr lang="en-US" sz="1700" dirty="0"/>
              <a:t> </a:t>
            </a:r>
            <a:r>
              <a:rPr lang="en-US" sz="1700" dirty="0" err="1"/>
              <a:t>mnoho</a:t>
            </a:r>
            <a:r>
              <a:rPr lang="en-US" sz="1700" dirty="0"/>
              <a:t> </a:t>
            </a:r>
            <a:r>
              <a:rPr lang="en-US" sz="1700" dirty="0" err="1"/>
              <a:t>svobodných</a:t>
            </a:r>
            <a:r>
              <a:rPr lang="en-US" sz="1700" dirty="0"/>
              <a:t> </a:t>
            </a:r>
            <a:r>
              <a:rPr lang="en-US" sz="1700" dirty="0" err="1"/>
              <a:t>zednářů</a:t>
            </a:r>
            <a:r>
              <a:rPr lang="en-US" sz="1700" dirty="0"/>
              <a:t>, </a:t>
            </a:r>
            <a:r>
              <a:rPr lang="en-US" sz="1700" dirty="0" err="1"/>
              <a:t>kteří</a:t>
            </a:r>
            <a:r>
              <a:rPr lang="en-US" sz="1700" dirty="0"/>
              <a:t> </a:t>
            </a:r>
            <a:r>
              <a:rPr lang="en-US" sz="1700" dirty="0" err="1"/>
              <a:t>měli</a:t>
            </a:r>
            <a:r>
              <a:rPr lang="en-US" sz="1700" dirty="0"/>
              <a:t> </a:t>
            </a:r>
            <a:r>
              <a:rPr lang="en-US" sz="1700" dirty="0" err="1"/>
              <a:t>velký</a:t>
            </a:r>
            <a:r>
              <a:rPr lang="en-US" sz="1700" dirty="0"/>
              <a:t> </a:t>
            </a:r>
            <a:r>
              <a:rPr lang="en-US" sz="1700" dirty="0" err="1"/>
              <a:t>vliv</a:t>
            </a:r>
            <a:r>
              <a:rPr lang="en-US" sz="1700" dirty="0"/>
              <a:t> </a:t>
            </a:r>
            <a:r>
              <a:rPr lang="en-US" sz="1700" dirty="0" err="1"/>
              <a:t>na</a:t>
            </a:r>
            <a:r>
              <a:rPr lang="en-US" sz="1700" dirty="0"/>
              <a:t> </a:t>
            </a:r>
            <a:r>
              <a:rPr lang="en-US" sz="1700" dirty="0" err="1"/>
              <a:t>utváření</a:t>
            </a:r>
            <a:r>
              <a:rPr lang="en-US" sz="1700" dirty="0"/>
              <a:t> </a:t>
            </a:r>
            <a:r>
              <a:rPr lang="en-US" sz="1700" dirty="0" err="1"/>
              <a:t>jeho</a:t>
            </a:r>
            <a:r>
              <a:rPr lang="en-US" sz="1700" dirty="0"/>
              <a:t> </a:t>
            </a:r>
            <a:r>
              <a:rPr lang="en-US" sz="1700" dirty="0" err="1"/>
              <a:t>světonázoru</a:t>
            </a:r>
            <a:r>
              <a:rPr lang="en-US" sz="1700" dirty="0"/>
              <a:t>. </a:t>
            </a:r>
            <a:r>
              <a:rPr lang="en-US" sz="1700" dirty="0" err="1"/>
              <a:t>Navštěvoval</a:t>
            </a:r>
            <a:r>
              <a:rPr lang="en-US" sz="1700" dirty="0"/>
              <a:t> </a:t>
            </a:r>
            <a:r>
              <a:rPr lang="en-US" sz="1700" dirty="0" err="1"/>
              <a:t>jejich</a:t>
            </a:r>
            <a:r>
              <a:rPr lang="en-US" sz="1700" dirty="0"/>
              <a:t> </a:t>
            </a:r>
            <a:r>
              <a:rPr lang="en-US" sz="1700" dirty="0" err="1"/>
              <a:t>sídla</a:t>
            </a:r>
            <a:r>
              <a:rPr lang="en-US" sz="1700" dirty="0"/>
              <a:t> </a:t>
            </a:r>
            <a:r>
              <a:rPr lang="en-US" sz="1700" dirty="0" err="1"/>
              <a:t>na</a:t>
            </a:r>
            <a:r>
              <a:rPr lang="en-US" sz="1700" dirty="0"/>
              <a:t> </a:t>
            </a:r>
            <a:r>
              <a:rPr lang="en-US" sz="1700" dirty="0" err="1"/>
              <a:t>Ukrajině</a:t>
            </a:r>
            <a:r>
              <a:rPr lang="en-US" sz="1700" dirty="0"/>
              <a:t>. </a:t>
            </a:r>
            <a:r>
              <a:rPr lang="en-US" sz="1700" dirty="0" err="1"/>
              <a:t>Textem</a:t>
            </a:r>
            <a:r>
              <a:rPr lang="en-US" sz="1700" dirty="0"/>
              <a:t>, </a:t>
            </a:r>
            <a:r>
              <a:rPr lang="en-US" sz="1700" dirty="0" err="1"/>
              <a:t>který</a:t>
            </a:r>
            <a:r>
              <a:rPr lang="en-US" sz="1700" dirty="0"/>
              <a:t> </a:t>
            </a:r>
            <a:r>
              <a:rPr lang="en-US" sz="1700" dirty="0" err="1"/>
              <a:t>měl</a:t>
            </a:r>
            <a:r>
              <a:rPr lang="en-US" sz="1700" dirty="0"/>
              <a:t> </a:t>
            </a:r>
            <a:r>
              <a:rPr lang="en-US" sz="1700" dirty="0" err="1"/>
              <a:t>na</a:t>
            </a:r>
            <a:r>
              <a:rPr lang="en-US" sz="1700" dirty="0"/>
              <a:t> </a:t>
            </a:r>
            <a:r>
              <a:rPr lang="en-US" sz="1700" dirty="0" err="1"/>
              <a:t>Ševčenka</a:t>
            </a:r>
            <a:r>
              <a:rPr lang="en-US" sz="1700" dirty="0"/>
              <a:t> </a:t>
            </a:r>
            <a:r>
              <a:rPr lang="en-US" sz="1700" dirty="0" err="1"/>
              <a:t>největší</a:t>
            </a:r>
            <a:r>
              <a:rPr lang="en-US" sz="1700" dirty="0"/>
              <a:t> </a:t>
            </a:r>
            <a:r>
              <a:rPr lang="en-US" sz="1700" dirty="0" err="1"/>
              <a:t>vliv</a:t>
            </a:r>
            <a:r>
              <a:rPr lang="en-US" sz="1700" dirty="0"/>
              <a:t>, </a:t>
            </a:r>
            <a:r>
              <a:rPr lang="en-US" sz="1700" dirty="0" err="1"/>
              <a:t>byly</a:t>
            </a:r>
            <a:r>
              <a:rPr lang="en-US" sz="1700" dirty="0"/>
              <a:t> </a:t>
            </a:r>
            <a:r>
              <a:rPr lang="en-US" sz="1700" dirty="0" err="1"/>
              <a:t>Dějiny</a:t>
            </a:r>
            <a:r>
              <a:rPr lang="en-US" sz="1700" dirty="0"/>
              <a:t> </a:t>
            </a:r>
            <a:r>
              <a:rPr lang="en-US" sz="1700" dirty="0" err="1"/>
              <a:t>Rusínů</a:t>
            </a:r>
            <a:r>
              <a:rPr lang="en-US" sz="1700" dirty="0"/>
              <a:t>, </a:t>
            </a:r>
            <a:r>
              <a:rPr lang="en-US" sz="1700" dirty="0" err="1"/>
              <a:t>dílo</a:t>
            </a:r>
            <a:r>
              <a:rPr lang="en-US" sz="1700" dirty="0"/>
              <a:t> s </a:t>
            </a:r>
            <a:r>
              <a:rPr lang="en-US" sz="1700" dirty="0" err="1"/>
              <a:t>historickou</a:t>
            </a:r>
            <a:r>
              <a:rPr lang="en-US" sz="1700" dirty="0"/>
              <a:t> </a:t>
            </a:r>
            <a:r>
              <a:rPr lang="en-US" sz="1700" dirty="0" err="1"/>
              <a:t>tematikou</a:t>
            </a:r>
            <a:r>
              <a:rPr lang="en-US" sz="1700" dirty="0"/>
              <a:t>, </a:t>
            </a:r>
            <a:r>
              <a:rPr lang="en-US" sz="1700" dirty="0" err="1"/>
              <a:t>jehož</a:t>
            </a:r>
            <a:r>
              <a:rPr lang="en-US" sz="1700" dirty="0"/>
              <a:t> </a:t>
            </a:r>
            <a:r>
              <a:rPr lang="en-US" sz="1700" dirty="0" err="1"/>
              <a:t>pravdivosti</a:t>
            </a:r>
            <a:r>
              <a:rPr lang="en-US" sz="1700" dirty="0"/>
              <a:t> </a:t>
            </a:r>
            <a:r>
              <a:rPr lang="en-US" sz="1700" dirty="0" err="1"/>
              <a:t>všichni</a:t>
            </a:r>
            <a:r>
              <a:rPr lang="en-US" sz="1700" dirty="0"/>
              <a:t> </a:t>
            </a:r>
            <a:r>
              <a:rPr lang="en-US" sz="1700" dirty="0" err="1"/>
              <a:t>věřili</a:t>
            </a:r>
            <a:r>
              <a:rPr lang="en-US" sz="1700" dirty="0"/>
              <a:t>. </a:t>
            </a:r>
            <a:r>
              <a:rPr lang="en-US" sz="1700" dirty="0" err="1"/>
              <a:t>Byla</a:t>
            </a:r>
            <a:r>
              <a:rPr lang="en-US" sz="1700" dirty="0"/>
              <a:t> to </a:t>
            </a:r>
            <a:r>
              <a:rPr lang="en-US" sz="1700" dirty="0" err="1"/>
              <a:t>doba</a:t>
            </a:r>
            <a:r>
              <a:rPr lang="en-US" sz="1700" dirty="0"/>
              <a:t> </a:t>
            </a:r>
            <a:r>
              <a:rPr lang="en-US" sz="1700" dirty="0" err="1"/>
              <a:t>romantismu</a:t>
            </a:r>
            <a:r>
              <a:rPr lang="en-US" sz="1700" dirty="0"/>
              <a:t> a </a:t>
            </a:r>
            <a:r>
              <a:rPr lang="en-US" sz="1700" dirty="0" err="1"/>
              <a:t>všichni</a:t>
            </a:r>
            <a:r>
              <a:rPr lang="en-US" sz="1700" dirty="0"/>
              <a:t> se </a:t>
            </a:r>
            <a:r>
              <a:rPr lang="en-US" sz="1700" dirty="0" err="1"/>
              <a:t>najednou</a:t>
            </a:r>
            <a:r>
              <a:rPr lang="en-US" sz="1700" dirty="0"/>
              <a:t> </a:t>
            </a:r>
            <a:r>
              <a:rPr lang="en-US" sz="1700" dirty="0" err="1"/>
              <a:t>začali</a:t>
            </a:r>
            <a:r>
              <a:rPr lang="en-US" sz="1700" dirty="0"/>
              <a:t> </a:t>
            </a:r>
            <a:r>
              <a:rPr lang="en-US" sz="1700" dirty="0" err="1"/>
              <a:t>zajímat</a:t>
            </a:r>
            <a:r>
              <a:rPr lang="en-US" sz="1700" dirty="0"/>
              <a:t> o </a:t>
            </a:r>
            <a:r>
              <a:rPr lang="en-US" sz="1700" dirty="0" err="1"/>
              <a:t>lidovou</a:t>
            </a:r>
            <a:r>
              <a:rPr lang="en-US" sz="1700" dirty="0"/>
              <a:t> </a:t>
            </a:r>
            <a:r>
              <a:rPr lang="en-US" sz="1700" dirty="0" err="1"/>
              <a:t>kulturu</a:t>
            </a:r>
            <a:r>
              <a:rPr lang="en-US" sz="1700" dirty="0"/>
              <a:t>. V </a:t>
            </a:r>
            <a:r>
              <a:rPr lang="en-US" sz="1700" dirty="0" err="1"/>
              <a:t>té</a:t>
            </a:r>
            <a:r>
              <a:rPr lang="en-US" sz="1700" dirty="0"/>
              <a:t> </a:t>
            </a:r>
            <a:r>
              <a:rPr lang="en-US" sz="1700" dirty="0" err="1"/>
              <a:t>době</a:t>
            </a:r>
            <a:r>
              <a:rPr lang="en-US" sz="1700" dirty="0"/>
              <a:t> </a:t>
            </a:r>
            <a:r>
              <a:rPr lang="en-US" sz="1700" dirty="0" err="1"/>
              <a:t>musela</a:t>
            </a:r>
            <a:r>
              <a:rPr lang="en-US" sz="1700" dirty="0"/>
              <a:t> </a:t>
            </a:r>
            <a:r>
              <a:rPr lang="en-US" sz="1700" dirty="0" err="1"/>
              <a:t>existovat</a:t>
            </a:r>
            <a:r>
              <a:rPr lang="en-US" sz="1700" dirty="0"/>
              <a:t> </a:t>
            </a:r>
            <a:r>
              <a:rPr lang="en-US" sz="1700" dirty="0" err="1"/>
              <a:t>osobnost</a:t>
            </a:r>
            <a:r>
              <a:rPr lang="en-US" sz="1700" dirty="0"/>
              <a:t>, </a:t>
            </a:r>
            <a:r>
              <a:rPr lang="en-US" sz="1700" dirty="0" err="1"/>
              <a:t>kolem</a:t>
            </a:r>
            <a:r>
              <a:rPr lang="en-US" sz="1700" dirty="0"/>
              <a:t> </a:t>
            </a:r>
            <a:r>
              <a:rPr lang="en-US" sz="1700" dirty="0" err="1"/>
              <a:t>níž</a:t>
            </a:r>
            <a:r>
              <a:rPr lang="en-US" sz="1700" dirty="0"/>
              <a:t> se </a:t>
            </a:r>
            <a:r>
              <a:rPr lang="en-US" sz="1700" dirty="0" err="1"/>
              <a:t>stmelil</a:t>
            </a:r>
            <a:r>
              <a:rPr lang="en-US" sz="1700" dirty="0"/>
              <a:t> </a:t>
            </a:r>
            <a:r>
              <a:rPr lang="en-US" sz="1700" dirty="0" err="1"/>
              <a:t>kult</a:t>
            </a:r>
            <a:r>
              <a:rPr lang="en-US" sz="1700" dirty="0"/>
              <a:t>. A </a:t>
            </a:r>
            <a:r>
              <a:rPr lang="en-US" sz="1700" dirty="0" err="1"/>
              <a:t>Ševčenko</a:t>
            </a:r>
            <a:r>
              <a:rPr lang="en-US" sz="1700" dirty="0"/>
              <a:t> </a:t>
            </a:r>
            <a:r>
              <a:rPr lang="en-US" sz="1700" dirty="0" err="1"/>
              <a:t>byl</a:t>
            </a:r>
            <a:r>
              <a:rPr lang="en-US" sz="1700" dirty="0"/>
              <a:t> </a:t>
            </a:r>
            <a:r>
              <a:rPr lang="en-US" sz="1700" dirty="0" err="1"/>
              <a:t>asi</a:t>
            </a:r>
            <a:r>
              <a:rPr lang="en-US" sz="1700" dirty="0"/>
              <a:t> od </a:t>
            </a:r>
            <a:r>
              <a:rPr lang="en-US" sz="1700" dirty="0" err="1"/>
              <a:t>svých</a:t>
            </a:r>
            <a:r>
              <a:rPr lang="en-US" sz="1700" dirty="0"/>
              <a:t> 26 let </a:t>
            </a:r>
            <a:r>
              <a:rPr lang="en-US" sz="1700" dirty="0" err="1"/>
              <a:t>mezi</a:t>
            </a:r>
            <a:r>
              <a:rPr lang="en-US" sz="1700" dirty="0"/>
              <a:t> </a:t>
            </a:r>
            <a:r>
              <a:rPr lang="en-US" sz="1700" dirty="0" err="1"/>
              <a:t>lidmi</a:t>
            </a:r>
            <a:r>
              <a:rPr lang="en-US" sz="1700" dirty="0"/>
              <a:t> z </a:t>
            </a:r>
            <a:r>
              <a:rPr lang="en-US" sz="1700" dirty="0" err="1"/>
              <a:t>Ukrajiny</a:t>
            </a:r>
            <a:r>
              <a:rPr lang="en-US" sz="1700" dirty="0"/>
              <a:t> </a:t>
            </a:r>
            <a:r>
              <a:rPr lang="en-US" sz="1700" dirty="0" err="1"/>
              <a:t>superhvězdou</a:t>
            </a:r>
            <a:r>
              <a:rPr lang="en-US" sz="1700" dirty="0"/>
              <a:t>. </a:t>
            </a:r>
            <a:r>
              <a:rPr lang="en-US" sz="1700" dirty="0" err="1"/>
              <a:t>Kandidátem</a:t>
            </a:r>
            <a:r>
              <a:rPr lang="en-US" sz="1700" dirty="0"/>
              <a:t> </a:t>
            </a:r>
            <a:r>
              <a:rPr lang="en-US" sz="1700" dirty="0" err="1"/>
              <a:t>číslo</a:t>
            </a:r>
            <a:r>
              <a:rPr lang="en-US" sz="1700" dirty="0"/>
              <a:t> </a:t>
            </a:r>
            <a:r>
              <a:rPr lang="en-US" sz="1700" dirty="0" err="1"/>
              <a:t>dvě</a:t>
            </a:r>
            <a:r>
              <a:rPr lang="en-US" sz="1700" dirty="0"/>
              <a:t> </a:t>
            </a:r>
            <a:r>
              <a:rPr lang="en-US" sz="1700" dirty="0" err="1"/>
              <a:t>byl</a:t>
            </a:r>
            <a:r>
              <a:rPr lang="en-US" sz="1700" dirty="0"/>
              <a:t> </a:t>
            </a:r>
            <a:r>
              <a:rPr lang="en-US" sz="1700" dirty="0" err="1"/>
              <a:t>Pantelejmon</a:t>
            </a:r>
            <a:r>
              <a:rPr lang="en-US" sz="1700" dirty="0"/>
              <a:t> </a:t>
            </a:r>
            <a:r>
              <a:rPr lang="en-US" sz="1700" dirty="0" err="1"/>
              <a:t>Kuliš</a:t>
            </a:r>
            <a:r>
              <a:rPr lang="en-US" sz="17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8159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Биография Тараса Шевченко - РИА Новости, 09.03.2014">
            <a:extLst>
              <a:ext uri="{FF2B5EF4-FFF2-40B4-BE49-F238E27FC236}">
                <a16:creationId xmlns:a16="http://schemas.microsoft.com/office/drawing/2014/main" id="{2CA18467-F276-A8FF-8CDD-677FCCE7A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1" r="10180"/>
          <a:stretch/>
        </p:blipFill>
        <p:spPr bwMode="auto">
          <a:xfrm>
            <a:off x="-136010" y="0"/>
            <a:ext cx="54101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9225" name="Rectangle 9224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BF23896-7B3B-1576-FE11-F9A8368095D9}"/>
              </a:ext>
            </a:extLst>
          </p:cNvPr>
          <p:cNvSpPr txBox="1"/>
          <p:nvPr/>
        </p:nvSpPr>
        <p:spPr>
          <a:xfrm>
            <a:off x="5719532" y="2823560"/>
            <a:ext cx="5247340" cy="3496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Ukrajinští emigranti stavěli Tarasu Ševčenkovi pomníky po celém světě. Když se naši lidé usadili v zahraničí, postavili Ševčenkovi kostel, školu a pomník. Tímto způsobem komunita označila své území. Aby se rozdělila hranice mezi Ukrajinou a Běloruskem, byly vesnice s Ševčenkovými portréty zaznamenány jako ukrajinské a ty bez nich jako běloruské. Jedná se o silné označení ukrajinské identity.</a:t>
            </a:r>
          </a:p>
        </p:txBody>
      </p:sp>
    </p:spTree>
    <p:extLst>
      <p:ext uri="{BB962C8B-B14F-4D97-AF65-F5344CB8AC3E}">
        <p14:creationId xmlns:p14="http://schemas.microsoft.com/office/powerpoint/2010/main" val="3314577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189D42FB-03F8-A72F-3218-C4F361DCD660}"/>
              </a:ext>
            </a:extLst>
          </p:cNvPr>
          <p:cNvSpPr txBox="1"/>
          <p:nvPr/>
        </p:nvSpPr>
        <p:spPr>
          <a:xfrm>
            <a:off x="282741" y="5343709"/>
            <a:ext cx="610001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b="1" dirty="0"/>
              <a:t>Varšava, Polsko.</a:t>
            </a:r>
          </a:p>
          <a:p>
            <a:r>
              <a:rPr lang="pl-PL" sz="3200" b="1" dirty="0"/>
              <a:t>Rok otevření: 2002</a:t>
            </a:r>
            <a:r>
              <a:rPr lang="pl-PL" dirty="0"/>
              <a:t>.</a:t>
            </a:r>
            <a:endParaRPr lang="cs-CZ" dirty="0"/>
          </a:p>
        </p:txBody>
      </p:sp>
      <p:pic>
        <p:nvPicPr>
          <p:cNvPr id="5128" name="Picture 8">
            <a:extLst>
              <a:ext uri="{FF2B5EF4-FFF2-40B4-BE49-F238E27FC236}">
                <a16:creationId xmlns:a16="http://schemas.microsoft.com/office/drawing/2014/main" id="{9805A337-CB6D-09F9-980C-2524E4FDB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375" y="1555777"/>
            <a:ext cx="456995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EA768D8-344E-AED9-8BF8-D8A69DCEC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73179"/>
            <a:ext cx="5351909" cy="301159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004A191-9ABB-1479-74B6-303B2F7532D8}"/>
              </a:ext>
            </a:extLst>
          </p:cNvPr>
          <p:cNvSpPr txBox="1"/>
          <p:nvPr/>
        </p:nvSpPr>
        <p:spPr>
          <a:xfrm>
            <a:off x="6948375" y="5302223"/>
            <a:ext cx="40005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/>
              <a:t>Washington, USA.</a:t>
            </a:r>
          </a:p>
          <a:p>
            <a:r>
              <a:rPr lang="cs-CZ" sz="3200" b="1" dirty="0"/>
              <a:t>Rok otevření: 1964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033894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608</Words>
  <Application>Microsoft Office PowerPoint</Application>
  <PresentationFormat>Širokoúhlá obrazovka</PresentationFormat>
  <Paragraphs>28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Amasis MT Pro Medium</vt:lpstr>
      <vt:lpstr>Aptos</vt:lpstr>
      <vt:lpstr>Aptos Display</vt:lpstr>
      <vt:lpstr>Arial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Bylitska, Vira</dc:creator>
  <cp:lastModifiedBy>Chlaňová, Tereza</cp:lastModifiedBy>
  <cp:revision>1</cp:revision>
  <dcterms:created xsi:type="dcterms:W3CDTF">2025-03-13T03:39:39Z</dcterms:created>
  <dcterms:modified xsi:type="dcterms:W3CDTF">2025-03-13T10:57:39Z</dcterms:modified>
</cp:coreProperties>
</file>