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60" r:id="rId6"/>
    <p:sldId id="261" r:id="rId7"/>
    <p:sldId id="265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677B7E6F-EC58-4621-ADB8-CC7FFD9D7428}"/>
    <pc:docChg chg="modSld">
      <pc:chgData name="Jarolímková, Adéla" userId="999f5e52-b3b5-4322-ac6a-365c09c88039" providerId="ADAL" clId="{677B7E6F-EC58-4621-ADB8-CC7FFD9D7428}" dt="2023-03-24T12:40:43.120" v="0" actId="20577"/>
      <pc:docMkLst>
        <pc:docMk/>
      </pc:docMkLst>
      <pc:sldChg chg="modSp mod">
        <pc:chgData name="Jarolímková, Adéla" userId="999f5e52-b3b5-4322-ac6a-365c09c88039" providerId="ADAL" clId="{677B7E6F-EC58-4621-ADB8-CC7FFD9D7428}" dt="2023-03-24T12:40:43.120" v="0" actId="20577"/>
        <pc:sldMkLst>
          <pc:docMk/>
          <pc:sldMk cId="1599116520" sldId="256"/>
        </pc:sldMkLst>
        <pc:spChg chg="mod">
          <ac:chgData name="Jarolímková, Adéla" userId="999f5e52-b3b5-4322-ac6a-365c09c88039" providerId="ADAL" clId="{677B7E6F-EC58-4621-ADB8-CC7FFD9D7428}" dt="2023-03-24T12:40:43.120" v="0" actId="20577"/>
          <ac:spMkLst>
            <pc:docMk/>
            <pc:sldMk cId="1599116520" sldId="256"/>
            <ac:spMk id="2" creationId="{00000000-0000-0000-0000-000000000000}"/>
          </ac:spMkLst>
        </pc:spChg>
      </pc:sldChg>
    </pc:docChg>
  </pc:docChgLst>
  <pc:docChgLst>
    <pc:chgData name="Jarolímková, Adéla" userId="999f5e52-b3b5-4322-ac6a-365c09c88039" providerId="ADAL" clId="{6D3754FA-19FF-40FD-99B4-8679743ECE53}"/>
    <pc:docChg chg="modSld">
      <pc:chgData name="Jarolímková, Adéla" userId="999f5e52-b3b5-4322-ac6a-365c09c88039" providerId="ADAL" clId="{6D3754FA-19FF-40FD-99B4-8679743ECE53}" dt="2022-03-28T11:40:15.393" v="2" actId="20577"/>
      <pc:docMkLst>
        <pc:docMk/>
      </pc:docMkLst>
      <pc:sldChg chg="modSp mod">
        <pc:chgData name="Jarolímková, Adéla" userId="999f5e52-b3b5-4322-ac6a-365c09c88039" providerId="ADAL" clId="{6D3754FA-19FF-40FD-99B4-8679743ECE53}" dt="2022-03-28T11:39:49.368" v="1" actId="113"/>
        <pc:sldMkLst>
          <pc:docMk/>
          <pc:sldMk cId="836287527" sldId="260"/>
        </pc:sldMkLst>
        <pc:spChg chg="mod">
          <ac:chgData name="Jarolímková, Adéla" userId="999f5e52-b3b5-4322-ac6a-365c09c88039" providerId="ADAL" clId="{6D3754FA-19FF-40FD-99B4-8679743ECE53}" dt="2022-03-28T11:39:49.368" v="1" actId="113"/>
          <ac:spMkLst>
            <pc:docMk/>
            <pc:sldMk cId="836287527" sldId="260"/>
            <ac:spMk id="3" creationId="{00000000-0000-0000-0000-000000000000}"/>
          </ac:spMkLst>
        </pc:spChg>
      </pc:sldChg>
      <pc:sldChg chg="modSp mod">
        <pc:chgData name="Jarolímková, Adéla" userId="999f5e52-b3b5-4322-ac6a-365c09c88039" providerId="ADAL" clId="{6D3754FA-19FF-40FD-99B4-8679743ECE53}" dt="2022-03-28T11:40:15.393" v="2" actId="20577"/>
        <pc:sldMkLst>
          <pc:docMk/>
          <pc:sldMk cId="542538389" sldId="262"/>
        </pc:sldMkLst>
        <pc:spChg chg="mod">
          <ac:chgData name="Jarolímková, Adéla" userId="999f5e52-b3b5-4322-ac6a-365c09c88039" providerId="ADAL" clId="{6D3754FA-19FF-40FD-99B4-8679743ECE53}" dt="2022-03-28T11:40:15.393" v="2" actId="20577"/>
          <ac:spMkLst>
            <pc:docMk/>
            <pc:sldMk cId="542538389" sldId="262"/>
            <ac:spMk id="3" creationId="{039393D0-D094-4113-AEA2-D5FF8C74089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8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5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49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9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45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47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1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5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2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7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7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7BD6-80B5-431D-A6DA-251F39B5D414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5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l2.cuni.cz/course/view.php?id=2796%C2%A7ion=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l2.cuni.cz/course/view.php?id=2796%C2%A7ion=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Odborný styl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11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Odborný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Prostředek komunikace mezi </a:t>
            </a:r>
            <a:r>
              <a:rPr lang="cs-CZ" b="1" dirty="0"/>
              <a:t>odborníky</a:t>
            </a:r>
            <a:r>
              <a:rPr lang="cs-CZ" dirty="0"/>
              <a:t> v daném oboru</a:t>
            </a:r>
          </a:p>
          <a:p>
            <a:r>
              <a:rPr lang="cs-CZ" dirty="0"/>
              <a:t>Cíl: seznámit </a:t>
            </a:r>
            <a:r>
              <a:rPr lang="cs-CZ" b="1" dirty="0"/>
              <a:t>odbornou</a:t>
            </a:r>
            <a:r>
              <a:rPr lang="cs-CZ" dirty="0"/>
              <a:t> veřejnost s výsledky bádání, předložit kritickou reflexi, přispět k širšímu poznání zkoumané problematiky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9600" y="5680364"/>
            <a:ext cx="8894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ŠANDEROVÁ, Jadwiga a Alena MILTOVÁ. </a:t>
            </a:r>
            <a:r>
              <a:rPr lang="cs-CZ" sz="900" i="1" dirty="0"/>
              <a:t>Jak číst a psát odborný text ve společenských vědách: několik zásad pro začátečníky</a:t>
            </a:r>
            <a:r>
              <a:rPr lang="cs-CZ" sz="900" dirty="0"/>
              <a:t>. Praha: Sociologické nakladatelství, 2005. Studijní texty (Sociologické nakladatelství). ISBN 9788086429403.</a:t>
            </a:r>
          </a:p>
        </p:txBody>
      </p:sp>
    </p:spTree>
    <p:extLst>
      <p:ext uri="{BB962C8B-B14F-4D97-AF65-F5344CB8AC3E}">
        <p14:creationId xmlns:p14="http://schemas.microsoft.com/office/powerpoint/2010/main" val="83628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odborného stylu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Odborná terminologie</a:t>
            </a:r>
          </a:p>
          <a:p>
            <a:pPr lvl="1"/>
            <a:r>
              <a:rPr lang="cs-CZ" dirty="0"/>
              <a:t>Termíny mají jednoznačný význam</a:t>
            </a:r>
          </a:p>
          <a:p>
            <a:pPr lvl="1"/>
            <a:r>
              <a:rPr lang="cs-CZ" dirty="0"/>
              <a:t>Zapojení do textu – definice – při prvním výskytu</a:t>
            </a:r>
          </a:p>
          <a:p>
            <a:pPr lvl="1"/>
            <a:r>
              <a:rPr lang="cs-CZ" dirty="0"/>
              <a:t>Známost/neznámost pojmu – úzce specializovaný obor, nově vzniklé pojmy, méně časté pojmy (pojmy přeložené!), zkratky</a:t>
            </a:r>
          </a:p>
          <a:p>
            <a:pPr lvl="1"/>
            <a:r>
              <a:rPr lang="cs-CZ" dirty="0"/>
              <a:t>Využití cizího pojmu (nepřeloženého)</a:t>
            </a:r>
          </a:p>
          <a:p>
            <a:r>
              <a:rPr lang="cs-CZ" dirty="0"/>
              <a:t>Přesnost a jednoznačnost – opakování slov (synonyma jsou nežádoucí)</a:t>
            </a:r>
          </a:p>
          <a:p>
            <a:r>
              <a:rPr lang="cs-CZ" dirty="0"/>
              <a:t>Užívání spisovného jazyka a neutrální slovní zásoby</a:t>
            </a:r>
          </a:p>
          <a:p>
            <a:r>
              <a:rPr lang="cs-CZ" dirty="0"/>
              <a:t>Složitější syntax (zhuštěná vyjádření – vedlejší věty místo samostatných vět)</a:t>
            </a:r>
          </a:p>
          <a:p>
            <a:r>
              <a:rPr lang="cs-CZ" dirty="0"/>
              <a:t>Racionální, logicky vystavěná argumentace</a:t>
            </a:r>
          </a:p>
          <a:p>
            <a:r>
              <a:rPr lang="cs-CZ" dirty="0"/>
              <a:t>Dobře sledovatelná myšlenková struktura</a:t>
            </a:r>
          </a:p>
          <a:p>
            <a:r>
              <a:rPr lang="cs-CZ" dirty="0"/>
              <a:t>Pečlivé uvedení zdrojů informací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63418" y="6197600"/>
            <a:ext cx="104093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LEHEČKOVÁ, Eva et al. Akademický psaný projev. </a:t>
            </a:r>
            <a:r>
              <a:rPr lang="cs-CZ" sz="900" i="1" dirty="0"/>
              <a:t>Proseminář akademické práce</a:t>
            </a:r>
            <a:r>
              <a:rPr lang="cs-CZ" sz="900" dirty="0"/>
              <a:t> [online]. FF UK, 2020 [cit. 2021-03-23]. Dostupné z: </a:t>
            </a:r>
            <a:r>
              <a:rPr lang="cs-CZ" sz="900" dirty="0">
                <a:hlinkClick r:id="rId2"/>
              </a:rPr>
              <a:t>https://dl2.cuni.cz/</a:t>
            </a:r>
            <a:r>
              <a:rPr lang="cs-CZ" sz="900" dirty="0" err="1">
                <a:hlinkClick r:id="rId2"/>
              </a:rPr>
              <a:t>course</a:t>
            </a:r>
            <a:r>
              <a:rPr lang="cs-CZ" sz="900" dirty="0">
                <a:hlinkClick r:id="rId2"/>
              </a:rPr>
              <a:t>/</a:t>
            </a:r>
            <a:r>
              <a:rPr lang="cs-CZ" sz="900" dirty="0" err="1">
                <a:hlinkClick r:id="rId2"/>
              </a:rPr>
              <a:t>view.php?id</a:t>
            </a:r>
            <a:r>
              <a:rPr lang="cs-CZ" sz="900" dirty="0">
                <a:hlinkClick r:id="rId2"/>
              </a:rPr>
              <a:t>=2796§ion=3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264197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Nevhodné jazykové prostředky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Pronikání z jiných okruhů: mediální, institucionální, literární, běžná komunikace</a:t>
            </a:r>
          </a:p>
          <a:p>
            <a:r>
              <a:rPr lang="cs-CZ" dirty="0"/>
              <a:t>Odkazy na vlastní zkušenost z běžného života</a:t>
            </a:r>
          </a:p>
          <a:p>
            <a:r>
              <a:rPr lang="cs-CZ" dirty="0"/>
              <a:t>Expresivní jazykové prostředky</a:t>
            </a:r>
          </a:p>
          <a:p>
            <a:r>
              <a:rPr lang="cs-CZ" dirty="0"/>
              <a:t>Rétorické prostředky (např. řečnické otázky)</a:t>
            </a:r>
          </a:p>
          <a:p>
            <a:r>
              <a:rPr lang="cs-CZ" dirty="0"/>
              <a:t>Obrazná vyjádření</a:t>
            </a:r>
          </a:p>
          <a:p>
            <a:r>
              <a:rPr lang="cs-CZ" dirty="0"/>
              <a:t>Manažerský styl</a:t>
            </a:r>
          </a:p>
          <a:p>
            <a:r>
              <a:rPr lang="cs-CZ" dirty="0"/>
              <a:t>Osobní názor založený na emocích</a:t>
            </a:r>
          </a:p>
          <a:p>
            <a:r>
              <a:rPr lang="cs-CZ" dirty="0"/>
              <a:t>Krátké věty</a:t>
            </a:r>
          </a:p>
          <a:p>
            <a:r>
              <a:rPr lang="cs-CZ" dirty="0"/>
              <a:t>Zdvořilá oslovení (v článku pana profesora XY…)</a:t>
            </a:r>
          </a:p>
          <a:p>
            <a:r>
              <a:rPr lang="cs-CZ" dirty="0"/>
              <a:t>Módní slova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3418" y="6197600"/>
            <a:ext cx="104093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LEHEČKOVÁ, Eva et al. Akademický psaný projev. </a:t>
            </a:r>
            <a:r>
              <a:rPr lang="cs-CZ" sz="900" i="1" dirty="0"/>
              <a:t>Proseminář akademické práce</a:t>
            </a:r>
            <a:r>
              <a:rPr lang="cs-CZ" sz="900" dirty="0"/>
              <a:t> [online]. FF UK, 2020 [cit. 2021-03-23]. Dostupné z: </a:t>
            </a:r>
            <a:r>
              <a:rPr lang="cs-CZ" sz="900" dirty="0">
                <a:hlinkClick r:id="rId2"/>
              </a:rPr>
              <a:t>https://dl2.cuni.cz/</a:t>
            </a:r>
            <a:r>
              <a:rPr lang="cs-CZ" sz="900" dirty="0" err="1">
                <a:hlinkClick r:id="rId2"/>
              </a:rPr>
              <a:t>course</a:t>
            </a:r>
            <a:r>
              <a:rPr lang="cs-CZ" sz="900" dirty="0">
                <a:hlinkClick r:id="rId2"/>
              </a:rPr>
              <a:t>/</a:t>
            </a:r>
            <a:r>
              <a:rPr lang="cs-CZ" sz="900" dirty="0" err="1">
                <a:hlinkClick r:id="rId2"/>
              </a:rPr>
              <a:t>view.php?id</a:t>
            </a:r>
            <a:r>
              <a:rPr lang="cs-CZ" sz="900" dirty="0">
                <a:hlinkClick r:id="rId2"/>
              </a:rPr>
              <a:t>=2796§ion=3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712826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A7849C-19FB-4CF0-938C-369C90EC6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Postoj autora k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9393D0-D094-4113-AEA2-D5FF8C740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Autorský singulár – autor v popředí</a:t>
            </a:r>
          </a:p>
          <a:p>
            <a:r>
              <a:rPr lang="cs-CZ" dirty="0"/>
              <a:t>Autorský plurál (plurál skromnosti)</a:t>
            </a:r>
          </a:p>
          <a:p>
            <a:r>
              <a:rPr lang="cs-CZ" dirty="0"/>
              <a:t>Pasivní konstrukce</a:t>
            </a:r>
          </a:p>
          <a:p>
            <a:r>
              <a:rPr lang="cs-CZ" dirty="0"/>
              <a:t>Zcela neosobní konstrukce</a:t>
            </a:r>
          </a:p>
          <a:p>
            <a:endParaRPr lang="cs-CZ" dirty="0"/>
          </a:p>
          <a:p>
            <a:r>
              <a:rPr lang="cs-CZ" dirty="0"/>
              <a:t>Zachovat jednotu!</a:t>
            </a:r>
          </a:p>
        </p:txBody>
      </p:sp>
    </p:spTree>
    <p:extLst>
      <p:ext uri="{BB962C8B-B14F-4D97-AF65-F5344CB8AC3E}">
        <p14:creationId xmlns:p14="http://schemas.microsoft.com/office/powerpoint/2010/main" val="54253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F5C3B-2846-4B29-B231-49817AFAC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Koherence a koheze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D20F21-E2E2-4764-9F83-4D7DB3523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Koherence = myšlenková soudržnost textu</a:t>
            </a:r>
          </a:p>
          <a:p>
            <a:pPr lvl="1"/>
            <a:r>
              <a:rPr lang="cs-CZ" dirty="0"/>
              <a:t>Hlavní úvahová linka, argumentace</a:t>
            </a:r>
          </a:p>
          <a:p>
            <a:pPr lvl="1"/>
            <a:r>
              <a:rPr lang="cs-CZ" dirty="0"/>
              <a:t>Návaznost a srozumitelnost jednotlivých úseků textu</a:t>
            </a:r>
          </a:p>
          <a:p>
            <a:pPr lvl="1"/>
            <a:r>
              <a:rPr lang="cs-CZ" dirty="0"/>
              <a:t>Nejčastější problém – špatné propojení teoretické a empirické části práce</a:t>
            </a:r>
          </a:p>
          <a:p>
            <a:r>
              <a:rPr lang="cs-CZ" dirty="0"/>
              <a:t>Koheze = jazyková soudržnost textu</a:t>
            </a:r>
          </a:p>
          <a:p>
            <a:pPr lvl="1"/>
            <a:r>
              <a:rPr lang="cs-CZ" dirty="0"/>
              <a:t>Konektory</a:t>
            </a:r>
          </a:p>
          <a:p>
            <a:pPr lvl="2"/>
            <a:r>
              <a:rPr lang="cs-CZ" dirty="0"/>
              <a:t>Částice - také/rovněž, především, zejména, zvláště…</a:t>
            </a:r>
          </a:p>
          <a:p>
            <a:pPr lvl="2"/>
            <a:r>
              <a:rPr lang="cs-CZ" dirty="0"/>
              <a:t>K</a:t>
            </a:r>
            <a:r>
              <a:rPr lang="cs-CZ"/>
              <a:t>ompoziční </a:t>
            </a:r>
            <a:r>
              <a:rPr lang="cs-CZ" dirty="0"/>
              <a:t>konektory („v úvodu je nutné poznamenat“)</a:t>
            </a:r>
          </a:p>
          <a:p>
            <a:pPr lvl="2"/>
            <a:r>
              <a:rPr lang="cs-CZ" dirty="0"/>
              <a:t>Textové </a:t>
            </a:r>
            <a:r>
              <a:rPr lang="cs-CZ" dirty="0" err="1"/>
              <a:t>orientátory</a:t>
            </a:r>
            <a:r>
              <a:rPr lang="cs-CZ" dirty="0"/>
              <a:t> („jak jsme uvedli v první kapitole“)</a:t>
            </a:r>
          </a:p>
        </p:txBody>
      </p:sp>
    </p:spTree>
    <p:extLst>
      <p:ext uri="{BB962C8B-B14F-4D97-AF65-F5344CB8AC3E}">
        <p14:creationId xmlns:p14="http://schemas.microsoft.com/office/powerpoint/2010/main" val="514299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1BED4-56E4-4695-935B-0100B697E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Kapitola a odstavec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9DB118-0D63-49CE-9A9F-F10293B42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Členění </a:t>
            </a:r>
            <a:r>
              <a:rPr lang="cs-CZ" dirty="0" smtClean="0"/>
              <a:t>práce – kapitoly, podkapitoly, odstavce</a:t>
            </a:r>
            <a:endParaRPr lang="cs-CZ" dirty="0"/>
          </a:p>
          <a:p>
            <a:r>
              <a:rPr lang="cs-CZ" dirty="0" smtClean="0"/>
              <a:t>Název kapitoly musí odpovídat obsahu</a:t>
            </a:r>
          </a:p>
          <a:p>
            <a:r>
              <a:rPr lang="cs-CZ" dirty="0" smtClean="0"/>
              <a:t>Grafické </a:t>
            </a:r>
            <a:r>
              <a:rPr lang="cs-CZ" dirty="0"/>
              <a:t>zpracování odstavců</a:t>
            </a:r>
          </a:p>
          <a:p>
            <a:r>
              <a:rPr lang="cs-CZ" dirty="0"/>
              <a:t>Rozdělování na odstavce</a:t>
            </a:r>
          </a:p>
          <a:p>
            <a:pPr lvl="1"/>
            <a:r>
              <a:rPr lang="cs-CZ" dirty="0"/>
              <a:t>Nutné - změna tématu</a:t>
            </a:r>
          </a:p>
          <a:p>
            <a:pPr lvl="1"/>
            <a:r>
              <a:rPr lang="cs-CZ" dirty="0"/>
              <a:t>Neutrální</a:t>
            </a:r>
          </a:p>
          <a:p>
            <a:pPr lvl="1"/>
            <a:r>
              <a:rPr lang="cs-CZ" dirty="0"/>
              <a:t>Nepřijatelné – spojitost tématu; po první </a:t>
            </a:r>
            <a:r>
              <a:rPr lang="cs-CZ" dirty="0" smtClean="0"/>
              <a:t>větě</a:t>
            </a:r>
          </a:p>
          <a:p>
            <a:r>
              <a:rPr lang="cs-CZ" dirty="0"/>
              <a:t>Odstavec musí dávat </a:t>
            </a:r>
            <a:r>
              <a:rPr lang="cs-CZ" dirty="0" smtClean="0"/>
              <a:t>smysl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66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5535A-7E39-4D53-8EDA-7E1B32A87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F4CF6A-9098-41B5-8E22-2F969CE8A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Teze, tvrzení = stanovisko k tématu</a:t>
            </a:r>
          </a:p>
          <a:p>
            <a:r>
              <a:rPr lang="cs-CZ" dirty="0" smtClean="0"/>
              <a:t>Argument = způsob či postup, jakým je teze dokládána či vyvracena</a:t>
            </a:r>
          </a:p>
          <a:p>
            <a:pPr lvl="1"/>
            <a:r>
              <a:rPr lang="cs-CZ" smtClean="0"/>
              <a:t>v </a:t>
            </a:r>
            <a:r>
              <a:rPr lang="cs-CZ" dirty="0" smtClean="0"/>
              <a:t>BP nejčastěji na základě prostudované literatury a vlastního výzkumu</a:t>
            </a:r>
          </a:p>
          <a:p>
            <a:r>
              <a:rPr lang="cs-CZ" dirty="0" smtClean="0"/>
              <a:t>Práce musí míst logický průběh, směřovat k vytyčenému cíli</a:t>
            </a:r>
          </a:p>
          <a:p>
            <a:r>
              <a:rPr lang="cs-CZ" dirty="0" smtClean="0"/>
              <a:t>Z textu musí být patrné, z čeho vyvozené závěry vycházejí</a:t>
            </a:r>
          </a:p>
          <a:p>
            <a:pPr lvl="1"/>
            <a:r>
              <a:rPr lang="cs-CZ" dirty="0" smtClean="0"/>
              <a:t>Závěr nesmí vyplynout z ničeho</a:t>
            </a:r>
          </a:p>
          <a:p>
            <a:pPr lvl="1"/>
            <a:r>
              <a:rPr lang="cs-CZ" dirty="0" smtClean="0"/>
              <a:t>Je potřeba pečlivě odůvodnit, vysvětlit myšlenkové pochody, podložit fakty</a:t>
            </a:r>
          </a:p>
          <a:p>
            <a:pPr lvl="1"/>
            <a:r>
              <a:rPr lang="cs-CZ" dirty="0" smtClean="0"/>
              <a:t>„evidence </a:t>
            </a:r>
            <a:r>
              <a:rPr lang="cs-CZ" dirty="0" err="1" smtClean="0"/>
              <a:t>based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Pozor na stavbu textu – vzájemné odporování si</a:t>
            </a:r>
          </a:p>
          <a:p>
            <a:pPr lvl="1"/>
            <a:r>
              <a:rPr lang="cs-CZ" dirty="0" smtClean="0"/>
              <a:t>Špatná volba slov</a:t>
            </a:r>
          </a:p>
          <a:p>
            <a:pPr lvl="1"/>
            <a:r>
              <a:rPr lang="cs-CZ" dirty="0" smtClean="0"/>
              <a:t>Špatné spojky</a:t>
            </a:r>
          </a:p>
        </p:txBody>
      </p:sp>
    </p:spTree>
    <p:extLst>
      <p:ext uri="{BB962C8B-B14F-4D97-AF65-F5344CB8AC3E}">
        <p14:creationId xmlns:p14="http://schemas.microsoft.com/office/powerpoint/2010/main" val="229330482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593E7D-CB22-4DD6-AE2D-36E2211556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0E9E85-236E-493A-A79E-03EC801E94CC}">
  <ds:schemaRefs>
    <ds:schemaRef ds:uri="http://purl.org/dc/elements/1.1/"/>
    <ds:schemaRef ds:uri="http://schemas.microsoft.com/office/2006/metadata/properties"/>
    <ds:schemaRef ds:uri="04154ce8-de10-43e5-bac2-7607c4efa263"/>
    <ds:schemaRef ds:uri="http://purl.org/dc/terms/"/>
    <ds:schemaRef ds:uri="ad9319be-0f24-4bac-9f91-d45c695379bf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CAA0B06-784F-4029-8521-0F42CB4E5C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1146</TotalTime>
  <Words>483</Words>
  <Application>Microsoft Office PowerPoint</Application>
  <PresentationFormat>Širokoúhlá obrazovka</PresentationFormat>
  <Paragraphs>68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Fazeta</vt:lpstr>
      <vt:lpstr>Odborný styl</vt:lpstr>
      <vt:lpstr>Odborný text</vt:lpstr>
      <vt:lpstr>Znaky odborného stylu</vt:lpstr>
      <vt:lpstr>Nevhodné jazykové prostředky</vt:lpstr>
      <vt:lpstr>Postoj autora k textu</vt:lpstr>
      <vt:lpstr>Koherence a koheze</vt:lpstr>
      <vt:lpstr>Kapitola a odstavec</vt:lpstr>
      <vt:lpstr>Argumentace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výzkumu, výzkumné metody</dc:title>
  <dc:creator>Jarolímková, Adéla</dc:creator>
  <cp:lastModifiedBy>Jarolímková, Adéla</cp:lastModifiedBy>
  <cp:revision>35</cp:revision>
  <dcterms:created xsi:type="dcterms:W3CDTF">2021-03-15T15:30:47Z</dcterms:created>
  <dcterms:modified xsi:type="dcterms:W3CDTF">2025-03-11T06:13:36Z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