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2" r:id="rId20"/>
    <p:sldId id="273" r:id="rId21"/>
    <p:sldId id="274" r:id="rId22"/>
    <p:sldId id="275" r:id="rId23"/>
    <p:sldId id="276" r:id="rId24"/>
    <p:sldId id="280" r:id="rId25"/>
    <p:sldId id="278" r:id="rId26"/>
    <p:sldId id="281" r:id="rId27"/>
    <p:sldId id="277" r:id="rId28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7630C3-0529-45A3-AB9A-98D07E1747F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4D3B69-9B5E-4D95-B4ED-91D47F038F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4CAC68-A767-492B-85C3-7B5DB7FA536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2CD7A4-E06C-4A44-9760-BBF6924199B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D900B64-04BC-4E45-B77D-7BDAA1F28AF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6787F85-10D5-4A56-801F-E1A9D54047D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669F84-8502-4125-91D0-2DD8F8DE96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7EF7B34-4A9E-433C-946C-AD19077FA4F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15F698-A6C1-4782-B306-A846C9A0FD8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3A43136-2A66-453D-A5AE-ABA9590E95E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7F42F6-6710-4313-9CC7-38F22883707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4951D3-2F0F-4DC9-A24C-51C212A3F8D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03D819-872A-47FA-8335-528F0A9010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E908548-63C8-42EF-B27A-3983C85FDF2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91D574-18D6-4FA2-8C15-C8C960F492A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F4B2D44-FEBA-4CCD-9A2A-3F4A34D5674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C11C0D3-78BC-4641-BC5B-C3ECCB6D355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C158C86-7E74-4AD9-82FD-03152012B5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081466-6A16-4D73-A9B5-E4F976A699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35C40B-8D52-4734-B746-D5A09100431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2FE0CA-B782-4252-A7C9-3E781385334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63F4CB-458A-4555-885F-AE98C209E66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9A1423-36CC-4A90-A85B-672BF10025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EB83DC-AD4D-47AD-8D36-333B324398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cs-CZ" sz="600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2AE4860-D40A-42EB-BB2A-27C71373F754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Upravte styly předlohy textu.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cs-CZ" sz="1200" b="0" strike="noStrike" spc="-1">
                <a:solidFill>
                  <a:srgbClr val="8B8B8B"/>
                </a:solidFill>
                <a:latin typeface="Calibri"/>
              </a:rPr>
              <a:t>&lt;datum/čas&gt;</a:t>
            </a:r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A03B6E5-8D7F-4621-876C-A0C71E0D28E7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ichal_Ajvaz#cite_note-S&#269;l-7" TargetMode="External"/><Relationship Id="rId2" Type="http://schemas.openxmlformats.org/officeDocument/2006/relationships/hyperlink" Target="https://cs.wikipedia.org/wiki/Michal_Ajvaz#cite_note-S&#269;s-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hyperlink" Target="https://cs.wikipedia.org/wiki/Michal_Ajvaz#cite_note-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84" y="-129193"/>
            <a:ext cx="7035042" cy="7035042"/>
          </a:xfrm>
          <a:prstGeom prst="rect">
            <a:avLst/>
          </a:prstGeom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cs-CZ" sz="6000" b="1" strike="noStrike" spc="-1" dirty="0">
                <a:solidFill>
                  <a:srgbClr val="FF0000"/>
                </a:solidFill>
                <a:latin typeface="Calibri Light"/>
              </a:rPr>
              <a:t>Literatura po roce 1990</a:t>
            </a:r>
            <a:endParaRPr lang="cs-CZ" sz="6000" b="1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FF0000"/>
                </a:solidFill>
                <a:latin typeface="Calibri"/>
              </a:rPr>
              <a:t>Postmoderna a ti druzí</a:t>
            </a:r>
            <a:endParaRPr lang="cs-CZ" sz="2400" b="1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Jan Balabán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396440"/>
            <a:ext cx="8926920" cy="397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Středověk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Sfinga, 1995 – povídky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Boží lano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Vetus Via, 1998 – povídky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Prázdniny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Host, 1998 – povídky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Černý beran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Host, 2000 – novela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Kudy šel anděl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Vetus Via, 2003 – román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Možná že odcházíme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Host, 2004 – povídky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68" y="1236137"/>
            <a:ext cx="4590070" cy="32220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Jáchym Topol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3"/>
          <p:cNvPicPr/>
          <p:nvPr/>
        </p:nvPicPr>
        <p:blipFill>
          <a:blip r:embed="rId2"/>
          <a:stretch/>
        </p:blipFill>
        <p:spPr>
          <a:xfrm>
            <a:off x="5664240" y="3500280"/>
            <a:ext cx="4690800" cy="2579400"/>
          </a:xfrm>
          <a:prstGeom prst="rect">
            <a:avLst/>
          </a:prstGeom>
          <a:ln w="0">
            <a:noFill/>
          </a:ln>
        </p:spPr>
      </p:pic>
      <p:sp>
        <p:nvSpPr>
          <p:cNvPr id="104" name="Rectangle 4"/>
          <p:cNvSpPr/>
          <p:nvPr/>
        </p:nvSpPr>
        <p:spPr>
          <a:xfrm>
            <a:off x="1919160" y="1548720"/>
            <a:ext cx="4824000" cy="255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Výlet k nádražní hale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(Petrov, 1994)</a:t>
            </a:r>
            <a:br>
              <a:rPr sz="1800"/>
            </a:b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Sestra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(Atlantis, 1994) </a:t>
            </a: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Anděl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(Hynek, 1995)</a:t>
            </a:r>
            <a:br>
              <a:rPr sz="1800"/>
            </a:b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Trnová dívka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(1997)</a:t>
            </a: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Noční práce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(Hynek, 2001)</a:t>
            </a:r>
          </a:p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Kloktat dehet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(Torst, 2005)</a:t>
            </a:r>
            <a:br>
              <a:rPr sz="1800"/>
            </a:b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Supermarket sovětských hrdinů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(Torst, 2007): 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Chladnou zemí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(Torst, 2009) </a:t>
            </a: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1" strike="noStrike" spc="-1">
                <a:solidFill>
                  <a:srgbClr val="000000"/>
                </a:solidFill>
                <a:latin typeface="Calibri Light"/>
              </a:rPr>
              <a:t>Tereza Boučková</a:t>
            </a:r>
            <a:br>
              <a:rPr sz="4400"/>
            </a:b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9266760" cy="397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Indiánský běh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1991,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Křepelice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1993 – novela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Když milujete muže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Středoevropské nakladatelství, 1995 – obsahuje i novelu 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Křepelice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Indiánský běh; Křepelice; Když milujete muže; Krákorám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Sodoma komora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Větrné mlýny, Brno 2003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Jen si tak trochu schnít – fejetony o mužích a lidech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Petrov, 2004,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Rok kohouta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2008,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93" y="639669"/>
            <a:ext cx="1825472" cy="2744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Je ztráta předlistopadového ideového cíle zisk či ztráta?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/>
          </a:bodyPr>
          <a:lstStyle/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„Dosud nikdy nebyla česká literatura tak svobodná. Ale zůstala jen sama se sebou (a s hrstkou těch nejvěrnějších čtenářů) v autistické a solipsistické izolaci.“ Jiří Kratochvil: Obnovení chaosu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Literatura v českém prostředí suplovala slabou či nepřítomnou politiku</a:t>
            </a:r>
          </a:p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Patetické pojetí spisovatele jako „svědomí národa“ získalo na síle zvláště v podmínkách totalitního režimu a vrcholilo reformním procesem tzv. Pražského jara 1968.</a:t>
            </a:r>
          </a:p>
          <a:p>
            <a:pPr marL="246960" indent="-2469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diskuze v porevolučních poměrech ukázaly, že úloha spisovatelů a literárního života se výrazně promění.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A do toho ta postmoderna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500" lnSpcReduction="20000"/>
          </a:bodyPr>
          <a:lstStyle/>
          <a:p>
            <a:pPr marL="204840" indent="-204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Postmoderna se vyhýbala přesnému vymezení hodnot, relativizovaná „pravda“ se stala otázkou konsenzu. </a:t>
            </a:r>
          </a:p>
          <a:p>
            <a:pPr marL="204840" indent="-204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Literární díla ztratila funkci instrumentu ideového a mravního zápasu o mimoestetické pravdy.</a:t>
            </a:r>
          </a:p>
          <a:p>
            <a:pPr marL="204840" indent="-204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„V literatuře neexistuje pohyb vpřed, ale jen pohyb jinam.“</a:t>
            </a:r>
          </a:p>
          <a:p>
            <a:pPr marL="204840" indent="-204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„podmínkou dějinnosti nejsou ani příběhy, ani filozofická zkoumání, ale řeč, která umožňuje obojí“</a:t>
            </a:r>
          </a:p>
          <a:p>
            <a:pPr marL="204840" indent="-204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Bohuš Balajka shrnul výhrady proti postmoderně v textu Literatura, která si podřezává větev aneb Nástup blábolismu, v němž nařkl část postmoderních tvůrců z grafomanie a infantility</a:t>
            </a:r>
          </a:p>
          <a:p>
            <a:pPr marL="204840" indent="-204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Miroslav Červenka: tvorba fikčních světů „ je možná jedním z vrcholných cílů a smyslů umění“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Jiří Kratochvil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97920"/>
            <a:ext cx="10515240" cy="42066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Medvědí román</a:t>
            </a:r>
            <a:r>
              <a:rPr lang="cs-CZ" sz="1800" b="0" strike="noStrike" spc="-1" dirty="0">
                <a:latin typeface="Arial"/>
              </a:rPr>
              <a:t>, samizdat 1987, 1990, román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Uprostřed nocí zpěv</a:t>
            </a:r>
            <a:r>
              <a:rPr lang="cs-CZ" sz="1800" b="0" strike="noStrike" spc="-1" dirty="0">
                <a:latin typeface="Arial"/>
              </a:rPr>
              <a:t>, 1992, </a:t>
            </a: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Orfeus z </a:t>
            </a:r>
            <a:r>
              <a:rPr lang="cs-CZ" sz="1800" b="0" i="1" strike="noStrike" spc="-1" dirty="0" err="1">
                <a:latin typeface="Arial"/>
              </a:rPr>
              <a:t>Kénigu</a:t>
            </a:r>
            <a:r>
              <a:rPr lang="cs-CZ" sz="1800" b="0" strike="noStrike" spc="-1" dirty="0">
                <a:latin typeface="Arial"/>
              </a:rPr>
              <a:t>, 1994, povídky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Má lásko, postmoderno</a:t>
            </a:r>
            <a:r>
              <a:rPr lang="cs-CZ" sz="1800" b="0" strike="noStrike" spc="-1" dirty="0">
                <a:latin typeface="Arial"/>
              </a:rPr>
              <a:t>, 1994, povídky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Avion</a:t>
            </a:r>
            <a:r>
              <a:rPr lang="cs-CZ" sz="1800" b="0" strike="noStrike" spc="-1" dirty="0">
                <a:latin typeface="Arial"/>
              </a:rPr>
              <a:t>, 1995, román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Příběhy příběhů</a:t>
            </a:r>
            <a:r>
              <a:rPr lang="cs-CZ" sz="1800" b="0" strike="noStrike" spc="-1" dirty="0">
                <a:latin typeface="Arial"/>
              </a:rPr>
              <a:t>, 1996, eseje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Siamský příběh</a:t>
            </a:r>
            <a:r>
              <a:rPr lang="cs-CZ" sz="1800" b="0" strike="noStrike" spc="-1" dirty="0">
                <a:latin typeface="Arial"/>
              </a:rPr>
              <a:t>, 1996, román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Slepecká cvičení</a:t>
            </a:r>
            <a:r>
              <a:rPr lang="cs-CZ" sz="1800" b="0" strike="noStrike" spc="-1" dirty="0">
                <a:latin typeface="Arial"/>
              </a:rPr>
              <a:t>, 1997, sbírka divadelních a rozhlasových her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Nesmrtelný příběh</a:t>
            </a:r>
            <a:r>
              <a:rPr lang="cs-CZ" sz="1800" b="0" strike="noStrike" spc="-1" dirty="0">
                <a:latin typeface="Arial"/>
              </a:rPr>
              <a:t>, 1997, román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Noční tango</a:t>
            </a:r>
            <a:r>
              <a:rPr lang="cs-CZ" sz="1800" b="0" strike="noStrike" spc="-1" dirty="0">
                <a:latin typeface="Arial"/>
              </a:rPr>
              <a:t>, 1999, román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 err="1">
                <a:latin typeface="Arial"/>
              </a:rPr>
              <a:t>Urmedvěd</a:t>
            </a:r>
            <a:r>
              <a:rPr lang="cs-CZ" sz="1800" b="0" strike="noStrike" spc="-1" dirty="0">
                <a:latin typeface="Arial"/>
              </a:rPr>
              <a:t>, 1999, román </a:t>
            </a:r>
            <a:endParaRPr lang="cs-CZ" sz="1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 dirty="0">
                <a:latin typeface="Arial"/>
              </a:rPr>
              <a:t>Truchlivý Bůh</a:t>
            </a:r>
            <a:r>
              <a:rPr lang="cs-CZ" sz="1800" b="0" strike="noStrike" spc="-1" dirty="0">
                <a:latin typeface="Arial"/>
              </a:rPr>
              <a:t>, 2000, román </a:t>
            </a:r>
            <a:endParaRPr lang="cs-CZ" sz="1800" b="0" strike="noStrike" spc="-1" dirty="0"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5" y="1007803"/>
            <a:ext cx="2554060" cy="3289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Daniela Hodrová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91280" y="2249280"/>
            <a:ext cx="10562040" cy="397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Podobojí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Severočeské nakladatelství, 1991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Kukly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Práce, 1991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Théta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Československý spisovatel, 1991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Město vidím...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Euroslavica, 1992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Perunův den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Hynek, 1994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Ztracené děti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Hynek, 1997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Trýznivé město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Hynek, 1999 (souborné vydání „pražské trilogie“, tedy románů 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Podobojí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Kukly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a </a:t>
            </a: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Théta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)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074" y="365040"/>
            <a:ext cx="3352800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Vladimír Macura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070" y="365040"/>
            <a:ext cx="2762250" cy="3667125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143069" y="1803918"/>
            <a:ext cx="11210251" cy="4372602"/>
          </a:xfrm>
        </p:spPr>
        <p:txBody>
          <a:bodyPr/>
          <a:lstStyle/>
          <a:p>
            <a:r>
              <a:rPr lang="cs-CZ" sz="1800" i="1" dirty="0"/>
              <a:t>Něžnými drápky</a:t>
            </a:r>
            <a:r>
              <a:rPr lang="cs-CZ" sz="1800" dirty="0"/>
              <a:t> (1983) – prozaická prvotina, srovnávaný s Kunderovými </a:t>
            </a:r>
            <a:r>
              <a:rPr lang="cs-CZ" sz="1800" i="1" dirty="0"/>
              <a:t>Směšnými láskami</a:t>
            </a:r>
            <a:r>
              <a:rPr lang="cs-CZ" sz="1800" dirty="0"/>
              <a:t>.</a:t>
            </a:r>
          </a:p>
          <a:p>
            <a:r>
              <a:rPr lang="cs-CZ" sz="1800" i="1" dirty="0"/>
              <a:t>Občan Monte Christo</a:t>
            </a:r>
            <a:r>
              <a:rPr lang="cs-CZ" sz="1800" dirty="0"/>
              <a:t> (1993 ) –</a:t>
            </a:r>
          </a:p>
          <a:p>
            <a:r>
              <a:rPr lang="cs-CZ" sz="1800" i="1" dirty="0"/>
              <a:t>Ten, který bude</a:t>
            </a:r>
            <a:r>
              <a:rPr lang="cs-CZ" sz="1800" dirty="0"/>
              <a:t> – tetralogie odehrávající se za českého národního obrození </a:t>
            </a:r>
          </a:p>
          <a:p>
            <a:pPr marL="0" indent="0">
              <a:buNone/>
            </a:pPr>
            <a:r>
              <a:rPr lang="cs-CZ" sz="1800" dirty="0"/>
              <a:t>	fikce se proplétá s historickou skutečností. </a:t>
            </a:r>
          </a:p>
          <a:p>
            <a:pPr marL="0" indent="0">
              <a:buNone/>
            </a:pPr>
            <a:r>
              <a:rPr lang="cs-CZ" sz="1800" i="1" dirty="0"/>
              <a:t>	Informátor</a:t>
            </a:r>
            <a:r>
              <a:rPr lang="cs-CZ" sz="1800" dirty="0"/>
              <a:t> (1992) – hlavní postavou je fiktivní Johann Mann</a:t>
            </a:r>
          </a:p>
          <a:p>
            <a:pPr marL="457200" lvl="1" indent="0">
              <a:buNone/>
            </a:pPr>
            <a:r>
              <a:rPr lang="cs-CZ" sz="1800" i="1" dirty="0"/>
              <a:t>	Komandant</a:t>
            </a:r>
            <a:r>
              <a:rPr lang="cs-CZ" sz="1800" dirty="0"/>
              <a:t> (1994) – hlavní postavou je Josef Václav Frič</a:t>
            </a:r>
          </a:p>
          <a:p>
            <a:pPr marL="457200" lvl="1" indent="0">
              <a:buNone/>
            </a:pPr>
            <a:r>
              <a:rPr lang="cs-CZ" sz="1800" i="1" dirty="0"/>
              <a:t>	Guvernantka</a:t>
            </a:r>
            <a:r>
              <a:rPr lang="cs-CZ" sz="1800" dirty="0"/>
              <a:t> (1997) – hlavními postavami jsou František Ladislav Čelakovský a jeho žena Bohuslava Rajská</a:t>
            </a:r>
          </a:p>
          <a:p>
            <a:pPr marL="457200" lvl="1" indent="0">
              <a:buNone/>
            </a:pPr>
            <a:r>
              <a:rPr lang="cs-CZ" sz="1800" i="1" dirty="0"/>
              <a:t>	Medikus</a:t>
            </a:r>
            <a:r>
              <a:rPr lang="cs-CZ" sz="1800" dirty="0"/>
              <a:t> (1999) – hlavní postavou je fiktivní Ferdinand Máchal, osobní lékař císaře Ferdinanda I.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4636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Michal Ajvaz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65665080" cy="397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Vražda v hotelu Intercontinental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(1989)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pos="0" algn="l"/>
              </a:tabLst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Návrat starého varana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(1991) – zahrnuje celkem 21 povídek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Jedná se o prózy, jež svou magickou atmosférou zpochybňují racionální iluze o poznatelnosti světa.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Vypravěčská poloha se v nich střídá mezi morytátem, travestií mýtů a psychologickým thrillerem. Ajvaz v nich reflektuje odlidštěnost přelidněného města. Jako tradičně v Ajvazových dílech se tu objevují pražské reálie, které se zde mísí například s groteskními a nadpřirozenými scenériemi, magickými vizemi či zvířecími postavami, jež hrají v celé knize významnou roli.</a:t>
            </a:r>
            <a:r>
              <a:rPr lang="cs-CZ" sz="1800" b="0" strike="noStrike" spc="-1" baseline="30000">
                <a:solidFill>
                  <a:srgbClr val="0563C1"/>
                </a:solidFill>
                <a:latin typeface="Arial"/>
                <a:hlinkClick r:id="rId2"/>
              </a:rPr>
              <a:t>[1]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Epické jádro v povídkách z této knihy není tím nejvýznamnějším. Ajvazovy textové segmenty připomínají spíše absurdní anekdoty, jimž chybí pointa.</a:t>
            </a:r>
            <a:r>
              <a:rPr lang="cs-CZ" sz="1800" b="0" strike="noStrike" spc="-1" baseline="30000">
                <a:solidFill>
                  <a:srgbClr val="0563C1"/>
                </a:solidFill>
                <a:latin typeface="Arial"/>
                <a:hlinkClick r:id="rId3"/>
              </a:rPr>
              <a:t>[7]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Epizody totiž obvykle nemají konec ani začátek. Texty autor psal neplánovaně, pouze tak, jak mu přicházely myšlenky.</a:t>
            </a:r>
            <a:r>
              <a:rPr lang="cs-CZ" sz="1800" b="0" strike="noStrike" spc="-1" baseline="30000">
                <a:solidFill>
                  <a:srgbClr val="0563C1"/>
                </a:solidFill>
                <a:latin typeface="Arial"/>
                <a:hlinkClick r:id="rId4"/>
              </a:rPr>
              <a:t>[8]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Druhé město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(1993)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92" y="432764"/>
            <a:ext cx="3464472" cy="3464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Autobiografická literatura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4000" lnSpcReduction="20000"/>
          </a:bodyPr>
          <a:lstStyle/>
          <a:p>
            <a:pPr marL="218160" indent="-218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Život v totalitních limitech inicioval genezi řady deníkových textů, které spolu s žánrem pamětí a vzpomínek dominovaly celému desetiletí. </a:t>
            </a:r>
          </a:p>
          <a:p>
            <a:pPr marL="218160" indent="-218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Úspěch biografických textů, jako např. již v exilu vydaných pamětí Václava Černého a vzpomínek Bedřicha Fučíka či deníků Jiřího Koláře , potvrdila prestižní anketa Lidových novin o knihu roku, v níž zvítězily deníky Jana Zábrany (Celý život, 1992) a Ivana Diviše (Teorie spolehlivosti, 1994).</a:t>
            </a:r>
          </a:p>
          <a:p>
            <a:pPr marL="218160" indent="-218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Hojnost dalších obdobně zaměřených titulů (mj. díla Jana Hanče , Josefa Hiršala a Bohumily Grögerové , Zdeňka Kalisty , Josefa Knapa , Lumíra Čivrného , Karla Ptáčníka , A. C. Nora , Zdeňka Urbánka , Sergeje Machonina , Ivana Slavíka , Věroslava Mertla , Ludvíka Vaculíka, Zdeňka Kožmína ) dokumentoval silný zájem o revokaci minulosti nazírané ostře subjektivním pohledem oprošťujícím se od diktátu kolektivistického mýtu.</a:t>
            </a:r>
          </a:p>
          <a:p>
            <a:pPr marL="218160" indent="-218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Obnovení paměti v její jedinečné, osobně zakoušené podobě, akcentování hlubokého a intenzivního prožívání reality a oživení tabuizovaných a zamlčovaných okolností se ukázalo být závažnou společenskou potřebou. Důraz na „autentickou“ platnost a hodnotu textu se proměnil až v módní trend.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Nová jednota nebo chaos?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Splynutí tří proudů českého písemnictví (oficiálního, samizdatového a exilového)</a:t>
            </a: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Porušení generační posloupnosti</a:t>
            </a: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Ztráta orientace v podobě tradičních literárních institucí – snaha etablovat nové</a:t>
            </a: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Zahlcení trhu a knihkupectví</a:t>
            </a: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Ztráta hodnotových kritérií, nástup masové produkce čtiva</a:t>
            </a: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Znesnadnění čtenářské recepce (vedle sebe koexistují texty staré/dříve zakázané, texty psané do šuplíku, texty nové a literární debuty)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992240" y="2602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Ivan Diviš Teorie spolehlivosti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3"/>
          <p:cNvPicPr/>
          <p:nvPr/>
        </p:nvPicPr>
        <p:blipFill>
          <a:blip r:embed="rId2"/>
          <a:stretch/>
        </p:blipFill>
        <p:spPr>
          <a:xfrm>
            <a:off x="4440240" y="3471840"/>
            <a:ext cx="4895640" cy="2692080"/>
          </a:xfrm>
          <a:prstGeom prst="rect">
            <a:avLst/>
          </a:prstGeom>
          <a:ln w="0">
            <a:noFill/>
          </a:ln>
        </p:spPr>
      </p:pic>
      <p:sp>
        <p:nvSpPr>
          <p:cNvPr id="121" name="Rectangle 4"/>
          <p:cNvSpPr/>
          <p:nvPr/>
        </p:nvSpPr>
        <p:spPr>
          <a:xfrm>
            <a:off x="1523880" y="1719720"/>
            <a:ext cx="2916000" cy="420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Chrlení krve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(1964)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Sursum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(1967)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Thanatea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(1968)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Noé vypouští krkavce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(1975)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Přece jen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(1977)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Křížatky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(1978)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Průvan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(1978)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Beránek na sněhu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(1981)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Odchod z Čech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(1981)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Žalmy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(1986)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Obrať koně!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(1988)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Moje oči musely vidět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(1991) </a:t>
            </a:r>
          </a:p>
          <a:p>
            <a:pPr algn="ctr"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Tresty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(1994) </a:t>
            </a:r>
          </a:p>
        </p:txBody>
      </p:sp>
      <p:sp>
        <p:nvSpPr>
          <p:cNvPr id="122" name="Rectangle 5"/>
          <p:cNvSpPr/>
          <p:nvPr/>
        </p:nvSpPr>
        <p:spPr>
          <a:xfrm>
            <a:off x="4583160" y="2212920"/>
            <a:ext cx="583380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Teorie spolehlivosti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 (část 1972, celé dílo 1994) – deníkové záznamy, náčrty básní … (60. - 90. léta)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Jan Zábrana Celý život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výbor deníkových záznamů (1992)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vzor tzv. autentické literatury a podnítil zájem o deníkovou literaturu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svědectví o době tzv. normalizace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580" y="3134468"/>
            <a:ext cx="4204996" cy="30420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ČASOPISY A REVUE</a:t>
            </a:r>
            <a:br>
              <a:rPr sz="4400"/>
            </a:b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lstStyle/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Literární noviny (vedené 1990–1999 Vladimírem Karfíkem ) zprvu vycházely jako příloha Lidových novin, od roku 1992 pak samostatně.</a:t>
            </a:r>
          </a:p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Týdeník a od roku 1993 čtrnáctideník Tvar se zrodil již na počátku roku 1990 převzetím a renovací bývalého týdeníku Kmen (šéfredaktor Michael Třeštík, poději Lubor Kasal ) a zaměřil se na široký celek české literatury a kultury.</a:t>
            </a:r>
          </a:p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Brněnská revue Host (v samizdatu od roku 1985) střídala v letech 1993–1996 dvouměsíční a čtvrtletní periodicitu, od roku 1997 vycházela jako měsíčník.</a:t>
            </a:r>
          </a:p>
          <a:p>
            <a:pPr marL="224640" indent="-224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Revolver Revue (v samizdatu od 1987) se zaměřila na literaturu a výtvarné umění. Přinášela koncept autenticity, kreativního sepětí života a díla umělce. Permanentně se soustřeďovala na ukázky tvorby autorů mnohdy provokující „alternativní“ kulturu.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noviny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4214DC8-B53F-46A1-AB65-A4EFB628C504}"/>
              </a:ext>
            </a:extLst>
          </p:cNvPr>
          <p:cNvSpPr/>
          <p:nvPr/>
        </p:nvSpPr>
        <p:spPr>
          <a:xfrm>
            <a:off x="957943" y="2229394"/>
            <a:ext cx="10641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Snažily se všestranně navázat na plodný odkaz stejnojmenného časopisu ze šedesátých let, který podle názoru Milana Kundery „neexistoval tehdy […] nikde na  světě“. Časopis měl ambice stát se výkladní skříní českého intelektuálního života, přinášet vrcholné texty českých spisovatelů, kritiků a esejistů, poučeně informovat o domácím i zahraničním kulturním dění, věnovat se kontinuálně politice, společnosti a ekologii. Počátkem roku 1996 došlo k přelomové změně grafické úpravy, objevily se nové přílohy a zvolna se proměňoval okruh spolupracovníků. Započal se vleklý sestup úrovně a významu Literárních novin. Nový šéfredaktor Jan Patočka (od roku 1999) obrátil směřování týdeníku.</a:t>
            </a:r>
          </a:p>
        </p:txBody>
      </p:sp>
    </p:spTree>
    <p:extLst>
      <p:ext uri="{BB962C8B-B14F-4D97-AF65-F5344CB8AC3E}">
        <p14:creationId xmlns:p14="http://schemas.microsoft.com/office/powerpoint/2010/main" val="150960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Tvar</a:t>
            </a:r>
            <a:br>
              <a:rPr lang="cs-CZ" sz="3600" dirty="0"/>
            </a:br>
            <a:r>
              <a:rPr lang="cs-CZ" sz="3600" dirty="0">
                <a:effectLst/>
              </a:rPr>
              <a:t>týdeník, od r. 1994 </a:t>
            </a:r>
            <a:r>
              <a:rPr lang="cs-CZ" sz="3600" dirty="0" err="1">
                <a:effectLst/>
              </a:rPr>
              <a:t>obtýdeník</a:t>
            </a:r>
            <a:r>
              <a:rPr lang="cs-CZ" sz="3600" dirty="0">
                <a:effectLst/>
              </a:rPr>
              <a:t>; šéfredaktorem básník Lubor Kasal, jeho zástupkyní Božena Správcová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0392" y="2438400"/>
            <a:ext cx="11856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autorský okruh: střední a mladší generace z bývalé šedé zóny (Vladimír Macura, Pavel Janoušek, Daniela Hodrová</a:t>
            </a:r>
          </a:p>
          <a:p>
            <a:r>
              <a:rPr lang="cs-CZ" dirty="0"/>
              <a:t>Petr A. Bílek. Michal Bauer, Stanislav Komárek, Miroslav Petříček)</a:t>
            </a:r>
          </a:p>
          <a:p>
            <a:br>
              <a:rPr lang="cs-CZ" dirty="0"/>
            </a:br>
            <a:r>
              <a:rPr lang="cs-CZ" dirty="0"/>
              <a:t>postmoderní ráz – uplatňování herního principu a mystifikací (smyšlený spisovatel Jarmil Křemen, </a:t>
            </a:r>
          </a:p>
          <a:p>
            <a:r>
              <a:rPr lang="cs-CZ" dirty="0"/>
              <a:t>vědecká konference o filmu Mrazík)</a:t>
            </a:r>
          </a:p>
          <a:p>
            <a:br>
              <a:rPr lang="cs-CZ" dirty="0"/>
            </a:br>
            <a:r>
              <a:rPr lang="cs-CZ" dirty="0" err="1"/>
              <a:t>detabuizace</a:t>
            </a:r>
            <a:r>
              <a:rPr lang="cs-CZ" dirty="0"/>
              <a:t> minulosti  (Petr </a:t>
            </a:r>
            <a:r>
              <a:rPr lang="cs-CZ" dirty="0" err="1"/>
              <a:t>Čornej</a:t>
            </a:r>
            <a:r>
              <a:rPr lang="cs-CZ" dirty="0"/>
              <a:t>: Minulost plná schémat, Z. Hojda, </a:t>
            </a:r>
          </a:p>
          <a:p>
            <a:r>
              <a:rPr lang="cs-CZ" dirty="0"/>
              <a:t>J. Pokorný: Pomníky a </a:t>
            </a:r>
            <a:r>
              <a:rPr lang="cs-CZ" dirty="0" err="1"/>
              <a:t>zapomníky</a:t>
            </a:r>
            <a:r>
              <a:rPr lang="cs-CZ" dirty="0"/>
              <a:t>, sémiotické fejetony V. Macury o budovatelské kultuře 50. let) </a:t>
            </a:r>
          </a:p>
          <a:p>
            <a:endParaRPr lang="cs-CZ" dirty="0"/>
          </a:p>
          <a:p>
            <a:r>
              <a:rPr lang="cs-CZ" dirty="0"/>
              <a:t>vzájemné konfrontace kritických reflexí, </a:t>
            </a:r>
          </a:p>
          <a:p>
            <a:r>
              <a:rPr lang="cs-CZ" dirty="0"/>
              <a:t>provokování diskuzí i časté pořádání anket věnovaných aktuálním otázkám kulturního života </a:t>
            </a:r>
          </a:p>
          <a:p>
            <a:r>
              <a:rPr lang="cs-CZ" dirty="0"/>
              <a:t>(o literární kritice (1996), o mladé literatuře (1997), o vztahu literatury a médií (1997), o výuce literatury (2009)</a:t>
            </a:r>
          </a:p>
        </p:txBody>
      </p:sp>
    </p:spTree>
    <p:extLst>
      <p:ext uri="{BB962C8B-B14F-4D97-AF65-F5344CB8AC3E}">
        <p14:creationId xmlns:p14="http://schemas.microsoft.com/office/powerpoint/2010/main" val="301427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cs-CZ" dirty="0"/>
              <a:t>Host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1F6F2E9-A87C-4787-B4D7-614D9EC27E78}"/>
              </a:ext>
            </a:extLst>
          </p:cNvPr>
          <p:cNvSpPr/>
          <p:nvPr/>
        </p:nvSpPr>
        <p:spPr>
          <a:xfrm>
            <a:off x="312738" y="1775628"/>
            <a:ext cx="11208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Brněnská revue Host (v samizdatu od roku 1985) střídala v letech 1993–1996 dvouměsíční a čtvrtletní periodicitu, od roku 1997 vycházela jako měsíčník. V prvních letech pracovala s komponovanými bloky, profily autorů a hnutí (katolíci, surrealismus), kdy „každé číslo bylo zacelením nějaké neznalosti“. Velkou pozornost revue věnovala poezii. Původní kritika byla z počátku jen na okraji. Host však tiskl v překladech zahraniční teorii a esejistiku. Už kolem roku 1995 se Host více obrátil k současnosti a v letech 1997–1998 začal být jeho profil dynamičtější a pestřejší. Orientoval se na široký okruh čtenářů, s důrazem na reflexi soudobého literárního dění. Od roku 1997 vychází Host jako měsíčník a o dva roky později získává novou strukturu i grafiku.</a:t>
            </a:r>
          </a:p>
        </p:txBody>
      </p:sp>
    </p:spTree>
    <p:extLst>
      <p:ext uri="{BB962C8B-B14F-4D97-AF65-F5344CB8AC3E}">
        <p14:creationId xmlns:p14="http://schemas.microsoft.com/office/powerpoint/2010/main" val="238343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ČASOPISY A REVUE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lstStyle/>
          <a:p>
            <a:pPr marL="21456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Kritický sborník (v samizdatu od 1981) byl redakčně i autorsky propojený s Kritickou Přílohou (redigoval jej Jan Lopatka , po jeho smrti Karel Palek = Petr Fidelius), dlouhodobě přispíval ke konstituování kritického prostředí publikováním textů z oblasti literární vědy, lingvistiky, estetiky a filozofie.</a:t>
            </a:r>
          </a:p>
          <a:p>
            <a:pPr marL="21456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revue Souvislosti (od 1990), zprvu vázaná na okruh katolických autorů a rozvíjející odkaz tvůrců starších i minulých generací v široké filozoficko-kulturní koncepci spojené s křesťanským světovým názorem a jeho „starým příběhem“. S příchodem mladších literátů (Martin C. Putna ) se revue začala zaměřovat na konfliktnější témata moderního křesťanství </a:t>
            </a:r>
          </a:p>
          <a:p>
            <a:pPr marL="21456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Surrealistický Analogon navázal na jediné číslo, které se podařilo vydat v roce 1969. Stal se reprezentantem českého surrealistického proudu. Přihlásil se k teoretickým a uměleckým východiskům Karla Teigeho a Vratislava Effenbergera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2514" y="161731"/>
            <a:ext cx="10830806" cy="1528469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 dirty="0">
                <a:solidFill>
                  <a:srgbClr val="000000"/>
                </a:solidFill>
                <a:latin typeface="Calibri Light"/>
              </a:rPr>
              <a:t>Generační chaos</a:t>
            </a:r>
            <a:endParaRPr lang="cs-CZ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4090" y="1368490"/>
            <a:ext cx="10899590" cy="558743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1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„rozptýlená generace“ (termín Ivana Slavíka ) - literáti narození okolo roku 1920 a postižených zákazy hned po únoru 1948 (mj. Jiřina Hauková , Ladislav Novák , Jan Vladislav , Josef Hiršal, Ivan Slavík , Zdeněk Rotrekl , František Listopad ),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„osmašedesátníci“, vyloučení z literatury v důsledku srpnové okupace (např. Milan Kundera , Pavel Kohout , Ivan Klíma , Josef Škvorecký , Eva Kantůrková , Jaroslav Putík , Jan </a:t>
            </a:r>
            <a:r>
              <a:rPr lang="cs-CZ" sz="2600" b="0" strike="noStrike" spc="-1" dirty="0" err="1">
                <a:solidFill>
                  <a:srgbClr val="000000"/>
                </a:solidFill>
                <a:latin typeface="Calibri"/>
              </a:rPr>
              <a:t>Trefulka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 )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surrealisté různých ročníků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katoličtí autoři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členové seskupení kolem revue Tvář a literátů narozených kolem roku 1936 (zvl. Václav Havel, Věra Linhartová, Jiří Kuběna, Viola Fischerová, Pavel Švanda, Josef Topol, Milan Uhde)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autoři „oproštěné generace“ (Jiří Kratochvil ), pro něž zkušenosti a komplexy minulých traumat (válka, společenské zlomy v letech 1948 a 1968) už znamenaly pouze historické pojmy,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množství nezařaditelných solitérů 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a mladých debutantů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</a:rPr>
              <a:t>zpřístupnění jednotlivých zakázaných děl těch, kteří jinak mohli za normalizace publikovat (Bohumil Hrabal)</a:t>
            </a: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cs-CZ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cs-CZ" sz="6000" b="0" strike="noStrike" spc="-1">
                <a:solidFill>
                  <a:srgbClr val="000000"/>
                </a:solidFill>
                <a:latin typeface="Calibri Light"/>
              </a:rPr>
              <a:t>Neúspěšné návraty</a:t>
            </a:r>
            <a:endParaRPr lang="cs-CZ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buNone/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Pavel Kohout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/>
          </p:nvPr>
        </p:nvSpPr>
        <p:spPr bwMode="auto">
          <a:xfrm>
            <a:off x="838200" y="3538835"/>
            <a:ext cx="81644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Konec velkých prázdnin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1991 –</a:t>
            </a:r>
            <a:r>
              <a:rPr kumimoji="0" lang="cs-CZ" altLang="cs-CZ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česká emigrace;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Sněžím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1992 –aktuální politická situace roku 1991 (téma lustrací)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Hvězdná hodina vrahů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1995 –poslední týdny okupace (detektivní thrilleru)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79" y="167951"/>
            <a:ext cx="5218790" cy="34817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049" y="3839986"/>
            <a:ext cx="2381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Ivan Klíma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5240" cy="397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Čekání na tmu, čekání na světlo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1993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Poslední stupeň důvěrnosti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1996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Jak daleko je slunce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1999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Ani svatí, ani andělé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1999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39" y="365040"/>
            <a:ext cx="2346649" cy="321960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822302" y="4121497"/>
            <a:ext cx="5666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konfrontace jedince s morální zátěží normalizační minulosti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681" y="4444662"/>
            <a:ext cx="161925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cs-CZ" sz="6000" b="0" strike="noStrike" spc="-1">
                <a:solidFill>
                  <a:srgbClr val="000000"/>
                </a:solidFill>
                <a:latin typeface="Calibri Light"/>
              </a:rPr>
              <a:t>supernovy</a:t>
            </a:r>
            <a:endParaRPr lang="cs-CZ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buNone/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Jiří Kuběna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2011680"/>
            <a:ext cx="10515240" cy="397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Láska Boha i člověka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1991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Nelítostné zastaveníčko – Malá noční mariánská muzika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1994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Krev ve víno – výbor z díla (1953–1995)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1995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Paní Na Duze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1998 – eseje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Matka Zjevení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2002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cs-CZ" sz="1800" b="0" i="1" strike="noStrike" spc="-1">
                <a:solidFill>
                  <a:srgbClr val="000000"/>
                </a:solidFill>
                <a:latin typeface="Arial"/>
              </a:rPr>
              <a:t>Paměť básníka – Z mého orloje (vzpomínky na přítomnost)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, 2006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53" y="3265715"/>
            <a:ext cx="4215265" cy="3449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02" y="111966"/>
            <a:ext cx="4820816" cy="2928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884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</a:rPr>
              <a:t>Michal Viewegh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Zprvu vnímán jako literární naděje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Báječná léta pod psa (1992) – pozitivní recenze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1993 Cena Jiřího Ortena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zvrat nastal po románu Výchova dívek v Čechách (1994) – zklamání kritiků x nadšení čtenářů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nejčtenější český spisovatel 90. let – celkově se prodalo přes milion výtisků jeho knih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první typicky </a:t>
            </a:r>
            <a:r>
              <a:rPr lang="cs-CZ" sz="2800" b="0" strike="noStrike" spc="-1" dirty="0" err="1">
                <a:solidFill>
                  <a:srgbClr val="000000"/>
                </a:solidFill>
                <a:latin typeface="Calibri"/>
              </a:rPr>
              <a:t>midcultový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</a:rPr>
              <a:t> autor porevoluční éry – diskuse kolem jeho knih pomáhaly nastavovat kritéria pro přístup k tomuto typu literatury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75" y="174170"/>
            <a:ext cx="4110164" cy="2309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2267</Words>
  <Application>Microsoft Office PowerPoint</Application>
  <PresentationFormat>Širokoúhlá obrazovka</PresentationFormat>
  <Paragraphs>163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Motiv Office</vt:lpstr>
      <vt:lpstr>Motiv Office</vt:lpstr>
      <vt:lpstr>Literatura po roce 1990</vt:lpstr>
      <vt:lpstr>Nová jednota nebo chaos?</vt:lpstr>
      <vt:lpstr>Generační chaos</vt:lpstr>
      <vt:lpstr>Neúspěšné návraty</vt:lpstr>
      <vt:lpstr>Pavel Kohout</vt:lpstr>
      <vt:lpstr>Ivan Klíma</vt:lpstr>
      <vt:lpstr>supernovy</vt:lpstr>
      <vt:lpstr>Jiří Kuběna</vt:lpstr>
      <vt:lpstr>Michal Viewegh</vt:lpstr>
      <vt:lpstr>Jan Balabán</vt:lpstr>
      <vt:lpstr>Jáchym Topol</vt:lpstr>
      <vt:lpstr>Tereza Boučková </vt:lpstr>
      <vt:lpstr>Je ztráta předlistopadového ideového cíle zisk či ztráta?</vt:lpstr>
      <vt:lpstr>A do toho ta postmoderna</vt:lpstr>
      <vt:lpstr>Jiří Kratochvil</vt:lpstr>
      <vt:lpstr>Daniela Hodrová </vt:lpstr>
      <vt:lpstr>Vladimír Macura</vt:lpstr>
      <vt:lpstr>Michal Ajvaz </vt:lpstr>
      <vt:lpstr>Autobiografická literatura</vt:lpstr>
      <vt:lpstr>Ivan Diviš Teorie spolehlivosti</vt:lpstr>
      <vt:lpstr>Jan Zábrana Celý život</vt:lpstr>
      <vt:lpstr>ČASOPISY A REVUE </vt:lpstr>
      <vt:lpstr>Literární noviny</vt:lpstr>
      <vt:lpstr>Tvar týdeník, od r. 1994 obtýdeník; šéfredaktorem básník Lubor Kasal, jeho zástupkyní Božena Správcová</vt:lpstr>
      <vt:lpstr>Prezentace aplikace PowerPoint</vt:lpstr>
      <vt:lpstr>ČASOPISY A REVUE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po roce 1990</dc:title>
  <dc:subject/>
  <dc:creator>Kubicekt</dc:creator>
  <dc:description/>
  <cp:lastModifiedBy>Kubicekt</cp:lastModifiedBy>
  <cp:revision>19</cp:revision>
  <dcterms:created xsi:type="dcterms:W3CDTF">2025-01-02T17:07:19Z</dcterms:created>
  <dcterms:modified xsi:type="dcterms:W3CDTF">2025-01-09T08:01:48Z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22</vt:i4>
  </property>
</Properties>
</file>