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19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6" r:id="rId22"/>
  </p:sldIdLst>
  <p:sldSz cx="9144000" cy="6858000" type="screen4x3"/>
  <p:notesSz cx="6735763" cy="98663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CA0C-7B42-4D5B-A933-2358A9F36D7E}" type="datetimeFigureOut">
              <a:rPr lang="cs-CZ" smtClean="0"/>
              <a:t>09.01.2025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802A3-073D-4A98-89FB-13B4E2548A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82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A2C2-BC18-4A03-9565-8AAB72603C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92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4507-6C09-4A40-843A-7A98539FA6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4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730B5-0290-40FD-B15A-DD5A7CC97C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355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7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1513-D404-4812-B2CC-BAE7C86758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25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6879-7D5E-425A-9818-FFE6CFCD95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88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1955-D35D-41C0-87FE-547AFE8342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203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9EA1-AC17-4AB8-9BE8-EEB7476380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330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D3453-67D0-4621-AAA3-8B4F9EFEF6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8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B7E3-2A9C-48FF-96B9-EF6A5ED9ED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873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C9D9-633A-4EB3-A3E9-8323A142B4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233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A1A-E7C2-459A-A5CD-956029E9D2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32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26F527-42DC-4DB7-A294-2347A1590F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Budování státu I: liberálové</a:t>
            </a:r>
          </a:p>
          <a:p>
            <a:pPr algn="ctr">
              <a:defRPr/>
            </a:pPr>
            <a:endParaRPr lang="cs-CZ" sz="290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defRPr/>
            </a:pPr>
            <a:endParaRPr lang="cs-CZ" sz="290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Literatura pro obyčejného člověka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Koncept Lidových novin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novinová beletrie – četba pro většinového čtenáře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kultivační a výchovný charakter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Práce s populárními žánry – detektivka, soudnička, červená knihovna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Téma sportu – Poláček, Bass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31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620713"/>
            <a:ext cx="8451850" cy="58975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„Zlé časy nastaly a ještě horší přijdou.“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Katolická literatura v moderním světě</a:t>
            </a:r>
          </a:p>
        </p:txBody>
      </p:sp>
    </p:spTree>
    <p:extLst>
      <p:ext uri="{BB962C8B-B14F-4D97-AF65-F5344CB8AC3E}">
        <p14:creationId xmlns:p14="http://schemas.microsoft.com/office/powerpoint/2010/main" val="46472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sz="3600"/>
            </a:br>
            <a:r>
              <a:rPr lang="cs-CZ" altLang="cs-CZ" sz="3600"/>
              <a:t>Proměny církve na konci 19 století a modernismus</a:t>
            </a:r>
            <a:br>
              <a:rPr lang="cs-CZ" altLang="cs-CZ" sz="3600"/>
            </a:br>
            <a:endParaRPr lang="cs-CZ" altLang="cs-CZ" sz="3600"/>
          </a:p>
        </p:txBody>
      </p:sp>
      <p:sp>
        <p:nvSpPr>
          <p:cNvPr id="3075" name="Zástupný symbol pro obsah 4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cs-CZ" altLang="cs-CZ" sz="2000" dirty="0"/>
              <a:t>modernizační projekt církve: </a:t>
            </a:r>
          </a:p>
          <a:p>
            <a:pPr lvl="1"/>
            <a:r>
              <a:rPr lang="cs-CZ" altLang="cs-CZ" sz="2000" dirty="0"/>
              <a:t>Lev XIII. Okružní list: </a:t>
            </a:r>
            <a:r>
              <a:rPr lang="cs-CZ" altLang="cs-CZ" sz="2000" dirty="0" err="1"/>
              <a:t>Aeterni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patris</a:t>
            </a:r>
            <a:r>
              <a:rPr lang="cs-CZ" altLang="cs-CZ" sz="2000" dirty="0"/>
              <a:t> (1879)</a:t>
            </a:r>
          </a:p>
          <a:p>
            <a:pPr lvl="1"/>
            <a:r>
              <a:rPr lang="cs-CZ" altLang="cs-CZ" sz="2000" dirty="0"/>
              <a:t>Lev XIII. encyklika </a:t>
            </a:r>
            <a:r>
              <a:rPr lang="cs-CZ" altLang="cs-CZ" sz="2000" dirty="0" err="1"/>
              <a:t>Providentissimus</a:t>
            </a:r>
            <a:r>
              <a:rPr lang="cs-CZ" altLang="cs-CZ" sz="2000" dirty="0"/>
              <a:t> Deus (O studiu Písma svatého; 1893)</a:t>
            </a:r>
          </a:p>
          <a:p>
            <a:pPr lvl="1"/>
            <a:r>
              <a:rPr lang="cs-CZ" altLang="cs-CZ" sz="2000" dirty="0"/>
              <a:t>Pius X. dekret </a:t>
            </a:r>
            <a:r>
              <a:rPr lang="cs-CZ" altLang="cs-CZ" sz="2000" dirty="0" err="1"/>
              <a:t>Lamentabili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sane</a:t>
            </a:r>
            <a:r>
              <a:rPr lang="cs-CZ" altLang="cs-CZ" sz="2000" dirty="0"/>
              <a:t> exitu (Se skutečně politováníhodnými důsledky,1907) </a:t>
            </a:r>
          </a:p>
          <a:p>
            <a:pPr lvl="1"/>
            <a:r>
              <a:rPr lang="cs-CZ" altLang="cs-CZ" sz="2000" dirty="0"/>
              <a:t>Pius X. encyklika </a:t>
            </a:r>
            <a:r>
              <a:rPr lang="cs-CZ" altLang="cs-CZ" sz="2000" dirty="0" err="1"/>
              <a:t>Pascendi</a:t>
            </a:r>
            <a:r>
              <a:rPr lang="cs-CZ" altLang="cs-CZ" sz="2000" dirty="0"/>
              <a:t> Dominici </a:t>
            </a:r>
            <a:r>
              <a:rPr lang="cs-CZ" altLang="cs-CZ" sz="2000" dirty="0" err="1"/>
              <a:t>gregis</a:t>
            </a:r>
            <a:r>
              <a:rPr lang="cs-CZ" altLang="cs-CZ" sz="2000" dirty="0"/>
              <a:t> (1907), - modernismus byl označen za herezi</a:t>
            </a:r>
            <a:endParaRPr lang="cs-CZ" altLang="cs-CZ" dirty="0"/>
          </a:p>
          <a:p>
            <a:pPr marL="0" indent="0">
              <a:buFontTx/>
              <a:buNone/>
            </a:pPr>
            <a:r>
              <a:rPr lang="cs-CZ" altLang="cs-CZ" sz="2000" dirty="0"/>
              <a:t>Novotomismus</a:t>
            </a:r>
          </a:p>
          <a:p>
            <a:pPr marL="0" indent="0"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endParaRPr lang="cs-CZ" altLang="cs-CZ" dirty="0"/>
          </a:p>
        </p:txBody>
      </p:sp>
      <p:pic>
        <p:nvPicPr>
          <p:cNvPr id="307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1319"/>
            <a:ext cx="2448892" cy="233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9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296987"/>
          </a:xfrm>
        </p:spPr>
        <p:txBody>
          <a:bodyPr/>
          <a:lstStyle/>
          <a:p>
            <a:r>
              <a:rPr lang="cs-CZ" altLang="cs-CZ"/>
              <a:t>Katolická moderna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733675"/>
            <a:ext cx="8229600" cy="3392488"/>
          </a:xfrm>
        </p:spPr>
        <p:txBody>
          <a:bodyPr/>
          <a:lstStyle/>
          <a:p>
            <a:r>
              <a:rPr lang="cs-CZ" altLang="cs-CZ" sz="2400"/>
              <a:t>Hlídka literární (1884) – Pavel Josef Vychodil, František Bartoš, Sigismund Bouška</a:t>
            </a:r>
          </a:p>
          <a:p>
            <a:r>
              <a:rPr lang="cs-CZ" altLang="cs-CZ" sz="2400"/>
              <a:t>1895  Hnutí katolické moderny – Sigismund Bouška, Karel Dostál Lutinov</a:t>
            </a:r>
          </a:p>
          <a:p>
            <a:r>
              <a:rPr lang="cs-CZ" altLang="cs-CZ" sz="2400"/>
              <a:t>(spor mezi symbolismem a kosmopolitismem x tradicionalistika a folklór)</a:t>
            </a:r>
          </a:p>
          <a:p>
            <a:r>
              <a:rPr lang="cs-CZ" altLang="cs-CZ" sz="2400"/>
              <a:t>Časopis Nový život (1896-1907)</a:t>
            </a:r>
          </a:p>
          <a:p>
            <a:r>
              <a:rPr lang="cs-CZ" altLang="cs-CZ" sz="2400"/>
              <a:t>„Pod jedním praporem – almanach katolických básníků českých“ (1895- Bouška, Lutinov)</a:t>
            </a:r>
          </a:p>
        </p:txBody>
      </p:sp>
      <p:pic>
        <p:nvPicPr>
          <p:cNvPr id="410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1600"/>
            <a:ext cx="1828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7488"/>
            <a:ext cx="199866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Kolem roku 1907 slábne aktivita členů Katolické moderny</a:t>
            </a:r>
          </a:p>
          <a:p>
            <a:r>
              <a:rPr lang="cs-CZ" altLang="cs-CZ"/>
              <a:t>Bouška Lutinovi: 5.4,1908 – „Katolické literatuře u nás nepomůže nic. Zlé časy nastaly a ještě horší přijdou. Teď kvetou růže šplhavcům a idiotům. Katolické beletrie! K smíchu. Kde?“</a:t>
            </a:r>
          </a:p>
        </p:txBody>
      </p:sp>
    </p:spTree>
    <p:extLst>
      <p:ext uri="{BB962C8B-B14F-4D97-AF65-F5344CB8AC3E}">
        <p14:creationId xmlns:p14="http://schemas.microsoft.com/office/powerpoint/2010/main" val="114613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Josef Florian - prorok z Vysočiny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/>
              <a:t>Od r. 1904</a:t>
            </a:r>
          </a:p>
          <a:p>
            <a:pPr>
              <a:defRPr/>
            </a:pPr>
            <a:r>
              <a:rPr lang="cs-CZ" altLang="cs-CZ" sz="2800" dirty="0"/>
              <a:t>Studium (Deml, Florian –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ukončeno 1911 na nátlak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biskupské konzistoře)</a:t>
            </a:r>
          </a:p>
          <a:p>
            <a:pPr>
              <a:defRPr/>
            </a:pPr>
            <a:r>
              <a:rPr lang="cs-CZ" altLang="cs-CZ" sz="2800" dirty="0"/>
              <a:t>Dobré dílo (1912-1948)</a:t>
            </a:r>
          </a:p>
          <a:p>
            <a:pPr>
              <a:defRPr/>
            </a:pPr>
            <a:r>
              <a:rPr lang="cs-CZ" altLang="cs-CZ" sz="2800" dirty="0"/>
              <a:t>Nova et </a:t>
            </a:r>
            <a:r>
              <a:rPr lang="cs-CZ" altLang="cs-CZ" sz="2800" dirty="0" err="1"/>
              <a:t>vetera</a:t>
            </a:r>
            <a:r>
              <a:rPr lang="cs-CZ" altLang="cs-CZ" sz="2800" dirty="0"/>
              <a:t> (1912-1921)</a:t>
            </a:r>
          </a:p>
          <a:p>
            <a:pPr>
              <a:defRPr/>
            </a:pPr>
            <a:r>
              <a:rPr lang="cs-CZ" altLang="cs-CZ" sz="2800" dirty="0"/>
              <a:t>Archy (1926-1948)</a:t>
            </a:r>
          </a:p>
          <a:p>
            <a:pPr>
              <a:defRPr/>
            </a:pPr>
            <a:r>
              <a:rPr lang="cs-CZ" altLang="cs-CZ" sz="2800" dirty="0"/>
              <a:t>140 knih, 131 sborníků,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27 výtvarných publikací</a:t>
            </a:r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452563"/>
            <a:ext cx="29845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1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r>
              <a:rPr lang="cs-CZ" altLang="cs-CZ"/>
              <a:t>Vznik Republiky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Katolické hnutí není homogenní.</a:t>
            </a:r>
          </a:p>
          <a:p>
            <a:r>
              <a:rPr lang="cs-CZ" altLang="cs-CZ"/>
              <a:t>Po říjnu 1918 propuká v ČR intenzivní vlna protikatolického štvaní – postoje katolíků za války byly označovány jako prorakouské a protičeské. (dáno loajalitou biskupů k říši)</a:t>
            </a:r>
          </a:p>
          <a:p>
            <a:r>
              <a:rPr lang="cs-CZ" altLang="cs-CZ"/>
              <a:t>Svržení mariánského sloupu (3.11.1918)</a:t>
            </a:r>
          </a:p>
          <a:p>
            <a:r>
              <a:rPr lang="cs-CZ" altLang="cs-CZ"/>
              <a:t>Katolická jednota se snaží vyjednávat s Masarykem</a:t>
            </a:r>
          </a:p>
        </p:txBody>
      </p:sp>
      <p:pic>
        <p:nvPicPr>
          <p:cNvPr id="717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4000"/>
            <a:ext cx="35083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41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8913"/>
            <a:ext cx="857567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dpis 1"/>
          <p:cNvSpPr>
            <a:spLocks noGrp="1"/>
          </p:cNvSpPr>
          <p:nvPr>
            <p:ph type="title"/>
          </p:nvPr>
        </p:nvSpPr>
        <p:spPr>
          <a:xfrm>
            <a:off x="293688" y="188913"/>
            <a:ext cx="8566150" cy="576262"/>
          </a:xfrm>
        </p:spPr>
        <p:txBody>
          <a:bodyPr/>
          <a:lstStyle/>
          <a:p>
            <a:r>
              <a:rPr lang="cs-CZ" altLang="cs-CZ" sz="3600">
                <a:solidFill>
                  <a:srgbClr val="FFFF00"/>
                </a:solidFill>
              </a:rPr>
              <a:t>Masaryk nám byl protivný jako činže,“</a:t>
            </a:r>
          </a:p>
        </p:txBody>
      </p:sp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1922 – exkomunikace všech členů Jednoty z církve, nebudou-li respektovat papeže a biskupy (Xaver Dvořák exkomunikován jako „člen rozkolnického spolku zvaného Jednota“ – zděšení v katolické veřejnosti.</a:t>
            </a:r>
          </a:p>
          <a:p>
            <a:r>
              <a:rPr lang="cs-CZ" altLang="cs-CZ">
                <a:solidFill>
                  <a:schemeClr val="bg1"/>
                </a:solidFill>
              </a:rPr>
              <a:t>Jindřich Šimon Baar Vilému Bittnarovi: „Přátelství není onuce a ukládá určité povinnosti“</a:t>
            </a:r>
          </a:p>
        </p:txBody>
      </p:sp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6875463" y="6546850"/>
            <a:ext cx="198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/>
              <a:t>Leopold Prečan</a:t>
            </a:r>
          </a:p>
        </p:txBody>
      </p:sp>
    </p:spTree>
    <p:extLst>
      <p:ext uri="{BB962C8B-B14F-4D97-AF65-F5344CB8AC3E}">
        <p14:creationId xmlns:p14="http://schemas.microsoft.com/office/powerpoint/2010/main" val="353240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323850" y="765175"/>
            <a:ext cx="6696075" cy="5360988"/>
          </a:xfrm>
        </p:spPr>
        <p:txBody>
          <a:bodyPr/>
          <a:lstStyle/>
          <a:p>
            <a:r>
              <a:rPr lang="cs-CZ" altLang="cs-CZ"/>
              <a:t>1920 – založení církve československé husitské</a:t>
            </a:r>
          </a:p>
          <a:p>
            <a:r>
              <a:rPr lang="cs-CZ" altLang="cs-CZ"/>
              <a:t>Okamžitě přestupuje asi 200.000 lidí do nové církve a v krátké době jde o druhou nejsilnější v ČR</a:t>
            </a:r>
          </a:p>
          <a:p>
            <a:r>
              <a:rPr lang="cs-CZ" altLang="cs-CZ"/>
              <a:t>Odboj byl koncipován nejenom protihabsbursky, ale do jisté míry i protikatolicky. Katolická církev byla vnímána jako opora režimu. Církevní hierarchie nebyla připravena na vznik ČSR.</a:t>
            </a:r>
          </a:p>
          <a:p>
            <a:endParaRPr lang="cs-CZ" altLang="cs-CZ"/>
          </a:p>
        </p:txBody>
      </p:sp>
      <p:pic>
        <p:nvPicPr>
          <p:cNvPr id="922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463"/>
            <a:ext cx="248285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Meziválečné Československo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Produkt tzv. versaillského systému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Heterogenní státní útvar – vznik spojením tří částí s odlišným historickým vývojem a civilizační úrovní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Podcenění národnostních problémů – čechoslovakismus, marginalizace německé menšiny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Zahraničněpolitická orientace na Francii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cs-CZ" sz="290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cs-CZ" altLang="cs-CZ" dirty="0"/>
              <a:t>            Josef Svatopluk </a:t>
            </a:r>
            <a:r>
              <a:rPr lang="cs-CZ" altLang="cs-CZ" dirty="0" err="1"/>
              <a:t>Machar</a:t>
            </a:r>
            <a:r>
              <a:rPr lang="cs-CZ" altLang="cs-CZ" dirty="0"/>
              <a:t>: Duše k smrti   </a:t>
            </a:r>
          </a:p>
          <a:p>
            <a:pPr marL="457200" lvl="1" indent="0">
              <a:buFontTx/>
              <a:buNone/>
              <a:defRPr/>
            </a:pPr>
            <a:r>
              <a:rPr lang="cs-CZ" altLang="cs-CZ" dirty="0"/>
              <a:t>                         dřímá v objetí Říma/ tělo hyne bídně ve službách Vídně (epigram ze </a:t>
            </a:r>
            <a:r>
              <a:rPr lang="cs-CZ" altLang="cs-CZ" dirty="0" err="1"/>
              <a:t>Satiricon</a:t>
            </a:r>
            <a:r>
              <a:rPr lang="cs-CZ" altLang="cs-CZ" dirty="0"/>
              <a:t>, 1904)</a:t>
            </a:r>
          </a:p>
          <a:p>
            <a:pPr marL="457200" lvl="1" indent="0">
              <a:buFontTx/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sz="2800" dirty="0"/>
              <a:t>Masaryk jako „ateista“ – Hus,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Chelčický, Komenský</a:t>
            </a:r>
          </a:p>
          <a:p>
            <a:pPr marL="0" indent="0">
              <a:buFontTx/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Plebejský výsměch katolicismu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v textech Jaroslava Haška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1024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24574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638"/>
            <a:ext cx="312261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Důvody odmítavé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i="1" dirty="0"/>
              <a:t>Postoj k Masarykově liberální demokracii</a:t>
            </a:r>
          </a:p>
          <a:p>
            <a:pPr>
              <a:defRPr/>
            </a:pPr>
            <a:r>
              <a:rPr lang="cs-CZ" sz="2800" i="1" dirty="0"/>
              <a:t>Postoj ke Španělsku </a:t>
            </a:r>
            <a:r>
              <a:rPr lang="cs-CZ" sz="2800" dirty="0"/>
              <a:t>(červenec 1936 – duben 1939)</a:t>
            </a:r>
          </a:p>
          <a:p>
            <a:pPr>
              <a:defRPr/>
            </a:pPr>
            <a:r>
              <a:rPr lang="cs-CZ" sz="2800" i="1" dirty="0"/>
              <a:t>Fašismus</a:t>
            </a:r>
            <a:r>
              <a:rPr lang="cs-CZ" sz="2800" dirty="0"/>
              <a:t> (Mussolini 1922)</a:t>
            </a:r>
          </a:p>
          <a:p>
            <a:pPr marL="0" indent="0">
              <a:buFontTx/>
              <a:buNone/>
              <a:defRPr/>
            </a:pPr>
            <a:r>
              <a:rPr lang="cs-CZ" sz="2800" dirty="0"/>
              <a:t>klerofašismus v Itálii a Československu – „</a:t>
            </a:r>
            <a:r>
              <a:rPr lang="cs-CZ" sz="2800" dirty="0" err="1"/>
              <a:t>Durych</a:t>
            </a:r>
            <a:r>
              <a:rPr lang="cs-CZ" sz="2800" dirty="0"/>
              <a:t>“, Jan </a:t>
            </a:r>
            <a:r>
              <a:rPr lang="cs-CZ" sz="2800" dirty="0" err="1"/>
              <a:t>Scheinost</a:t>
            </a:r>
            <a:r>
              <a:rPr lang="cs-CZ" sz="2800" dirty="0"/>
              <a:t>, Bohdan Chudoba, Karel Schwarzenberg (Jindřich Středa, </a:t>
            </a:r>
            <a:r>
              <a:rPr lang="cs-CZ" sz="2800" dirty="0" err="1"/>
              <a:t>Bojna</a:t>
            </a:r>
            <a:r>
              <a:rPr lang="cs-CZ" sz="2800" dirty="0"/>
              <a:t>) – spásná třetí cesta mezi masarykovským liberalismem a komunismem. </a:t>
            </a:r>
          </a:p>
          <a:p>
            <a:pPr marL="0" indent="0">
              <a:buFontTx/>
              <a:buNone/>
              <a:defRPr/>
            </a:pPr>
            <a:r>
              <a:rPr lang="cs-CZ" sz="2800" dirty="0"/>
              <a:t>Antisemitismus</a:t>
            </a:r>
          </a:p>
        </p:txBody>
      </p:sp>
    </p:spTree>
    <p:extLst>
      <p:ext uri="{BB962C8B-B14F-4D97-AF65-F5344CB8AC3E}">
        <p14:creationId xmlns:p14="http://schemas.microsoft.com/office/powerpoint/2010/main" val="118579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Čapkovská generace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Liberální politická orientace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Blízkost k T. G. Masarykovi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Lidové noviny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bratři Čapkové, František Langer, Karel Poláček, Eduard Bass, Edvard Valenta, Rudolf Těsnohlídek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„pátečníci“ - po vzoru anglických pánských klubů (V. Vančura, Vilém Mathesius, E. Beneš)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Ferdinand Peroutka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Významný meziválečný novinář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1895-1978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Budování státu (1933-1936) – stěžejní spis, líčí počátky československého státu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Jací jsme (1924) – úvahy o české národní povaze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Vyznával střízlivý racionalismus, proti patosu, odpor k frázím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Časopis Přítomnost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Kulturně politická revue liberální orientace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Vzorem byl časopis Die Fackel Karla Krause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1924-1939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Podporován T. G. Masarykem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Anketa Proč nejsem komunistou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Polemika o Kondelíka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Karel Hugo Hilar: Návrat k biedermeieru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kritika údajného maloměšťáctví soudobé kultury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„Dnes je situace taková, že pan Kondelík, který se řídí věčnými pravdami, jako že 2x2=4, dostává se k praktickému řešení světa a zasahá nejen do národního hospodářství, ale i do tvorby symfonií a obrazů.“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„v Evropě už nelze provésti ani řádného komunistického puče“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Peroutka: Jak se stáváme Kondelíky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„Jsme-li Kondelíky, tedy proto, že jsme spatřili tvář Medusinu.“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„Svět tehdy pochopil, že mnohem výhodnější a pro štěstí člověka důležitější jest dobře vytopený pokoj, čistá postel, pohodlná klubovka a do zlatova upečená bábovka než zlatá medaile za nohu, uraženou na bojišti.“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Pavel Kosatík:</a:t>
            </a: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„</a:t>
            </a: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Aby se nemuseli bát, že ještě někdy budou muset hledět do „tváře Medusiny“, sloužili.“</a:t>
            </a:r>
            <a:endParaRPr lang="cs-CZ" sz="290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cs-CZ" sz="290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Střední třída jako pilíř státu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„Je-li pravda, že v této situaci třeba podati ruku buď Hakenovi a Zdeňku Nejedlému, nebo panu Kondelíkovi, pak dovolte, abych ji podal tomuto. Mám dojem, že bych tím podával ruku demokracii.“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Jací jsme: „nejsme přímí potomci husitů, český člověk v 19. a 20. století je potomek těch, kteří vyrostli ve spořádaných poměrech pod rakouskou vládou a navykli si určitému způsobu myšlení“</a:t>
            </a:r>
          </a:p>
          <a:p>
            <a:pPr marL="391867" indent="-293900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cs-CZ" sz="290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3050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cs-CZ" sz="399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Koncept obyčejného člověka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39052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28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endParaRPr lang="cs-CZ" altLang="cs-CZ" sz="27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128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cs-CZ" altLang="cs-CZ" sz="2700">
                <a:solidFill>
                  <a:srgbClr val="000000"/>
                </a:solidFill>
              </a:rPr>
              <a:t>F. Peroutka: Jak se stáváme Kondelíky</a:t>
            </a:r>
          </a:p>
          <a:p>
            <a:pPr>
              <a:lnSpc>
                <a:spcPct val="80000"/>
              </a:lnSpc>
              <a:spcBef>
                <a:spcPts val="128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cs-CZ" altLang="cs-CZ" sz="2700">
                <a:solidFill>
                  <a:srgbClr val="000000"/>
                </a:solidFill>
              </a:rPr>
              <a:t>„Dejte pozor: nejhlavnější osoba hledá autora: normální člověk.“</a:t>
            </a:r>
          </a:p>
          <a:p>
            <a:pPr>
              <a:lnSpc>
                <a:spcPct val="80000"/>
              </a:lnSpc>
            </a:pPr>
            <a:r>
              <a:rPr lang="cs-CZ" altLang="cs-CZ" sz="2700">
                <a:solidFill>
                  <a:srgbClr val="000000"/>
                </a:solidFill>
                <a:cs typeface="Times New Roman" panose="02020603050405020304" pitchFamily="18" charset="0"/>
              </a:rPr>
              <a:t>Peroutka v polemice s Devětsilem:</a:t>
            </a:r>
          </a:p>
          <a:p>
            <a:pPr>
              <a:lnSpc>
                <a:spcPct val="80000"/>
              </a:lnSpc>
            </a:pPr>
            <a:r>
              <a:rPr lang="cs-CZ" altLang="cs-CZ" sz="2700">
                <a:solidFill>
                  <a:srgbClr val="000000"/>
                </a:solidFill>
                <a:cs typeface="Times New Roman" panose="02020603050405020304" pitchFamily="18" charset="0"/>
              </a:rPr>
              <a:t>„Víra v proletáře jest jedním koncem kouzelnické hole, jejímž druhým koncem je víra v nadčlověka. Obě víry se vyznačují neláskou k obyčejnému člověku, který až dosud držel svět na svých bedrech a obě věří, každá z jiného konce, že je možno radikálně změnit lidskou povahu.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1003</Words>
  <Application>Microsoft Office PowerPoint</Application>
  <PresentationFormat>Předvádění na obrazovce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Microsoft YaHei</vt:lpstr>
      <vt:lpstr>Arial</vt:lpstr>
      <vt:lpstr>Times New Roman</vt:lpstr>
      <vt:lpstr>Wingdings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„Zlé časy nastaly a ještě horší přijdou.“</vt:lpstr>
      <vt:lpstr> Proměny církve na konci 19 století a modernismus </vt:lpstr>
      <vt:lpstr>Katolická moderna</vt:lpstr>
      <vt:lpstr>Prezentace aplikace PowerPoint</vt:lpstr>
      <vt:lpstr>Josef Florian - prorok z Vysočiny</vt:lpstr>
      <vt:lpstr>Vznik Republiky</vt:lpstr>
      <vt:lpstr>Masaryk nám byl protivný jako činže,“</vt:lpstr>
      <vt:lpstr>Prezentace aplikace PowerPoint</vt:lpstr>
      <vt:lpstr>Prezentace aplikace PowerPoint</vt:lpstr>
      <vt:lpstr>Důvody odmítavé reakce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literatura po roce 1945</dc:title>
  <dc:creator>kubicek</dc:creator>
  <cp:lastModifiedBy>Kubicekt</cp:lastModifiedBy>
  <cp:revision>39</cp:revision>
  <cp:lastPrinted>2022-10-26T17:18:10Z</cp:lastPrinted>
  <dcterms:created xsi:type="dcterms:W3CDTF">2010-03-19T10:13:07Z</dcterms:created>
  <dcterms:modified xsi:type="dcterms:W3CDTF">2025-01-09T07:06:40Z</dcterms:modified>
</cp:coreProperties>
</file>