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21"/>
  </p:handoutMasterIdLst>
  <p:sldIdLst>
    <p:sldId id="273" r:id="rId2"/>
    <p:sldId id="274" r:id="rId3"/>
    <p:sldId id="275" r:id="rId4"/>
    <p:sldId id="266" r:id="rId5"/>
    <p:sldId id="267" r:id="rId6"/>
    <p:sldId id="268" r:id="rId7"/>
    <p:sldId id="269" r:id="rId8"/>
    <p:sldId id="270" r:id="rId9"/>
    <p:sldId id="271" r:id="rId10"/>
    <p:sldId id="272" r:id="rId11"/>
    <p:sldId id="263" r:id="rId12"/>
    <p:sldId id="264" r:id="rId13"/>
    <p:sldId id="265" r:id="rId14"/>
    <p:sldId id="261" r:id="rId15"/>
    <p:sldId id="257" r:id="rId16"/>
    <p:sldId id="258" r:id="rId17"/>
    <p:sldId id="259" r:id="rId18"/>
    <p:sldId id="260" r:id="rId19"/>
    <p:sldId id="262" r:id="rId20"/>
  </p:sldIdLst>
  <p:sldSz cx="12192000" cy="6858000"/>
  <p:notesSz cx="6669088" cy="9872663"/>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890665" cy="4953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776866" y="0"/>
            <a:ext cx="2890665" cy="495300"/>
          </a:xfrm>
          <a:prstGeom prst="rect">
            <a:avLst/>
          </a:prstGeom>
        </p:spPr>
        <p:txBody>
          <a:bodyPr vert="horz" lIns="91440" tIns="45720" rIns="91440" bIns="45720" rtlCol="0"/>
          <a:lstStyle>
            <a:lvl1pPr algn="r">
              <a:defRPr sz="1200"/>
            </a:lvl1pPr>
          </a:lstStyle>
          <a:p>
            <a:fld id="{4FEF2571-276D-467D-AF33-72AF915D71AB}" type="datetimeFigureOut">
              <a:rPr lang="cs-CZ" smtClean="0"/>
              <a:t>14.10.2021</a:t>
            </a:fld>
            <a:endParaRPr lang="cs-CZ"/>
          </a:p>
        </p:txBody>
      </p:sp>
      <p:sp>
        <p:nvSpPr>
          <p:cNvPr id="4" name="Zástupný symbol pro zápatí 3"/>
          <p:cNvSpPr>
            <a:spLocks noGrp="1"/>
          </p:cNvSpPr>
          <p:nvPr>
            <p:ph type="ftr" sz="quarter" idx="2"/>
          </p:nvPr>
        </p:nvSpPr>
        <p:spPr>
          <a:xfrm>
            <a:off x="0" y="9377363"/>
            <a:ext cx="2890665" cy="495300"/>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776866" y="9377363"/>
            <a:ext cx="2890665" cy="495300"/>
          </a:xfrm>
          <a:prstGeom prst="rect">
            <a:avLst/>
          </a:prstGeom>
        </p:spPr>
        <p:txBody>
          <a:bodyPr vert="horz" lIns="91440" tIns="45720" rIns="91440" bIns="45720" rtlCol="0" anchor="b"/>
          <a:lstStyle>
            <a:lvl1pPr algn="r">
              <a:defRPr sz="1200"/>
            </a:lvl1pPr>
          </a:lstStyle>
          <a:p>
            <a:fld id="{DE4718E6-9F83-47DD-AE05-03FAEA045D43}" type="slidenum">
              <a:rPr lang="cs-CZ" smtClean="0"/>
              <a:t>‹#›</a:t>
            </a:fld>
            <a:endParaRPr lang="cs-CZ"/>
          </a:p>
        </p:txBody>
      </p:sp>
    </p:spTree>
    <p:extLst>
      <p:ext uri="{BB962C8B-B14F-4D97-AF65-F5344CB8AC3E}">
        <p14:creationId xmlns:p14="http://schemas.microsoft.com/office/powerpoint/2010/main" val="300269902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cs-CZ"/>
          </a:p>
        </p:txBody>
      </p:sp>
      <p:sp>
        <p:nvSpPr>
          <p:cNvPr id="4" name="Zástupný symbol pro datum 3"/>
          <p:cNvSpPr>
            <a:spLocks noGrp="1"/>
          </p:cNvSpPr>
          <p:nvPr>
            <p:ph type="dt" sz="half" idx="10"/>
          </p:nvPr>
        </p:nvSpPr>
        <p:spPr/>
        <p:txBody>
          <a:bodyPr/>
          <a:lstStyle/>
          <a:p>
            <a:fld id="{78D1C1FC-C838-4DD2-8946-FDACA5A2AECE}" type="datetimeFigureOut">
              <a:rPr lang="cs-CZ" smtClean="0"/>
              <a:t>14.10.2021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B41ABF87-6871-4081-A4F2-BA700AB3EB42}" type="slidenum">
              <a:rPr lang="cs-CZ" smtClean="0"/>
              <a:t>‹#›</a:t>
            </a:fld>
            <a:endParaRPr lang="cs-CZ"/>
          </a:p>
        </p:txBody>
      </p:sp>
    </p:spTree>
    <p:extLst>
      <p:ext uri="{BB962C8B-B14F-4D97-AF65-F5344CB8AC3E}">
        <p14:creationId xmlns:p14="http://schemas.microsoft.com/office/powerpoint/2010/main" val="1599761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78D1C1FC-C838-4DD2-8946-FDACA5A2AECE}" type="datetimeFigureOut">
              <a:rPr lang="cs-CZ" smtClean="0"/>
              <a:t>14.10.2021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B41ABF87-6871-4081-A4F2-BA700AB3EB42}" type="slidenum">
              <a:rPr lang="cs-CZ" smtClean="0"/>
              <a:t>‹#›</a:t>
            </a:fld>
            <a:endParaRPr lang="cs-CZ"/>
          </a:p>
        </p:txBody>
      </p:sp>
    </p:spTree>
    <p:extLst>
      <p:ext uri="{BB962C8B-B14F-4D97-AF65-F5344CB8AC3E}">
        <p14:creationId xmlns:p14="http://schemas.microsoft.com/office/powerpoint/2010/main" val="3704305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78D1C1FC-C838-4DD2-8946-FDACA5A2AECE}" type="datetimeFigureOut">
              <a:rPr lang="cs-CZ" smtClean="0"/>
              <a:t>14.10.2021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B41ABF87-6871-4081-A4F2-BA700AB3EB42}" type="slidenum">
              <a:rPr lang="cs-CZ" smtClean="0"/>
              <a:t>‹#›</a:t>
            </a:fld>
            <a:endParaRPr lang="cs-CZ"/>
          </a:p>
        </p:txBody>
      </p:sp>
    </p:spTree>
    <p:extLst>
      <p:ext uri="{BB962C8B-B14F-4D97-AF65-F5344CB8AC3E}">
        <p14:creationId xmlns:p14="http://schemas.microsoft.com/office/powerpoint/2010/main" val="1327821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78D1C1FC-C838-4DD2-8946-FDACA5A2AECE}" type="datetimeFigureOut">
              <a:rPr lang="cs-CZ" smtClean="0"/>
              <a:t>14.10.2021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B41ABF87-6871-4081-A4F2-BA700AB3EB42}" type="slidenum">
              <a:rPr lang="cs-CZ" smtClean="0"/>
              <a:t>‹#›</a:t>
            </a:fld>
            <a:endParaRPr lang="cs-CZ"/>
          </a:p>
        </p:txBody>
      </p:sp>
    </p:spTree>
    <p:extLst>
      <p:ext uri="{BB962C8B-B14F-4D97-AF65-F5344CB8AC3E}">
        <p14:creationId xmlns:p14="http://schemas.microsoft.com/office/powerpoint/2010/main" val="2180217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Zástupný symbol pro datum 3"/>
          <p:cNvSpPr>
            <a:spLocks noGrp="1"/>
          </p:cNvSpPr>
          <p:nvPr>
            <p:ph type="dt" sz="half" idx="10"/>
          </p:nvPr>
        </p:nvSpPr>
        <p:spPr/>
        <p:txBody>
          <a:bodyPr/>
          <a:lstStyle/>
          <a:p>
            <a:fld id="{78D1C1FC-C838-4DD2-8946-FDACA5A2AECE}" type="datetimeFigureOut">
              <a:rPr lang="cs-CZ" smtClean="0"/>
              <a:t>14.10.2021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B41ABF87-6871-4081-A4F2-BA700AB3EB42}" type="slidenum">
              <a:rPr lang="cs-CZ" smtClean="0"/>
              <a:t>‹#›</a:t>
            </a:fld>
            <a:endParaRPr lang="cs-CZ"/>
          </a:p>
        </p:txBody>
      </p:sp>
    </p:spTree>
    <p:extLst>
      <p:ext uri="{BB962C8B-B14F-4D97-AF65-F5344CB8AC3E}">
        <p14:creationId xmlns:p14="http://schemas.microsoft.com/office/powerpoint/2010/main" val="1687429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78D1C1FC-C838-4DD2-8946-FDACA5A2AECE}" type="datetimeFigureOut">
              <a:rPr lang="cs-CZ" smtClean="0"/>
              <a:t>14.10.2021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B41ABF87-6871-4081-A4F2-BA700AB3EB42}" type="slidenum">
              <a:rPr lang="cs-CZ" smtClean="0"/>
              <a:t>‹#›</a:t>
            </a:fld>
            <a:endParaRPr lang="cs-CZ"/>
          </a:p>
        </p:txBody>
      </p:sp>
    </p:spTree>
    <p:extLst>
      <p:ext uri="{BB962C8B-B14F-4D97-AF65-F5344CB8AC3E}">
        <p14:creationId xmlns:p14="http://schemas.microsoft.com/office/powerpoint/2010/main" val="83369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78D1C1FC-C838-4DD2-8946-FDACA5A2AECE}" type="datetimeFigureOut">
              <a:rPr lang="cs-CZ" smtClean="0"/>
              <a:t>14.10.2021</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B41ABF87-6871-4081-A4F2-BA700AB3EB42}" type="slidenum">
              <a:rPr lang="cs-CZ" smtClean="0"/>
              <a:t>‹#›</a:t>
            </a:fld>
            <a:endParaRPr lang="cs-CZ"/>
          </a:p>
        </p:txBody>
      </p:sp>
    </p:spTree>
    <p:extLst>
      <p:ext uri="{BB962C8B-B14F-4D97-AF65-F5344CB8AC3E}">
        <p14:creationId xmlns:p14="http://schemas.microsoft.com/office/powerpoint/2010/main" val="3976256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78D1C1FC-C838-4DD2-8946-FDACA5A2AECE}" type="datetimeFigureOut">
              <a:rPr lang="cs-CZ" smtClean="0"/>
              <a:t>14.10.2021</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B41ABF87-6871-4081-A4F2-BA700AB3EB42}" type="slidenum">
              <a:rPr lang="cs-CZ" smtClean="0"/>
              <a:t>‹#›</a:t>
            </a:fld>
            <a:endParaRPr lang="cs-CZ"/>
          </a:p>
        </p:txBody>
      </p:sp>
    </p:spTree>
    <p:extLst>
      <p:ext uri="{BB962C8B-B14F-4D97-AF65-F5344CB8AC3E}">
        <p14:creationId xmlns:p14="http://schemas.microsoft.com/office/powerpoint/2010/main" val="3838942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78D1C1FC-C838-4DD2-8946-FDACA5A2AECE}" type="datetimeFigureOut">
              <a:rPr lang="cs-CZ" smtClean="0"/>
              <a:t>14.10.2021</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B41ABF87-6871-4081-A4F2-BA700AB3EB42}" type="slidenum">
              <a:rPr lang="cs-CZ" smtClean="0"/>
              <a:t>‹#›</a:t>
            </a:fld>
            <a:endParaRPr lang="cs-CZ"/>
          </a:p>
        </p:txBody>
      </p:sp>
    </p:spTree>
    <p:extLst>
      <p:ext uri="{BB962C8B-B14F-4D97-AF65-F5344CB8AC3E}">
        <p14:creationId xmlns:p14="http://schemas.microsoft.com/office/powerpoint/2010/main" val="1969058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78D1C1FC-C838-4DD2-8946-FDACA5A2AECE}" type="datetimeFigureOut">
              <a:rPr lang="cs-CZ" smtClean="0"/>
              <a:t>14.10.2021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B41ABF87-6871-4081-A4F2-BA700AB3EB42}" type="slidenum">
              <a:rPr lang="cs-CZ" smtClean="0"/>
              <a:t>‹#›</a:t>
            </a:fld>
            <a:endParaRPr lang="cs-CZ"/>
          </a:p>
        </p:txBody>
      </p:sp>
    </p:spTree>
    <p:extLst>
      <p:ext uri="{BB962C8B-B14F-4D97-AF65-F5344CB8AC3E}">
        <p14:creationId xmlns:p14="http://schemas.microsoft.com/office/powerpoint/2010/main" val="1971906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78D1C1FC-C838-4DD2-8946-FDACA5A2AECE}" type="datetimeFigureOut">
              <a:rPr lang="cs-CZ" smtClean="0"/>
              <a:t>14.10.2021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B41ABF87-6871-4081-A4F2-BA700AB3EB42}" type="slidenum">
              <a:rPr lang="cs-CZ" smtClean="0"/>
              <a:t>‹#›</a:t>
            </a:fld>
            <a:endParaRPr lang="cs-CZ"/>
          </a:p>
        </p:txBody>
      </p:sp>
    </p:spTree>
    <p:extLst>
      <p:ext uri="{BB962C8B-B14F-4D97-AF65-F5344CB8AC3E}">
        <p14:creationId xmlns:p14="http://schemas.microsoft.com/office/powerpoint/2010/main" val="3312821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1C1FC-C838-4DD2-8946-FDACA5A2AECE}" type="datetimeFigureOut">
              <a:rPr lang="cs-CZ" smtClean="0"/>
              <a:t>14.10.2021</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1ABF87-6871-4081-A4F2-BA700AB3EB42}" type="slidenum">
              <a:rPr lang="cs-CZ" smtClean="0"/>
              <a:t>‹#›</a:t>
            </a:fld>
            <a:endParaRPr lang="cs-CZ"/>
          </a:p>
        </p:txBody>
      </p:sp>
    </p:spTree>
    <p:extLst>
      <p:ext uri="{BB962C8B-B14F-4D97-AF65-F5344CB8AC3E}">
        <p14:creationId xmlns:p14="http://schemas.microsoft.com/office/powerpoint/2010/main" val="3326432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www.cesky-jazyk.cz/zivotopisy/jan-kollar.htm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Miloš Havelka: předmluva k antologii Spor o smysl českých dějin, 1995</a:t>
            </a:r>
            <a:r>
              <a:rPr lang="cs-CZ" dirty="0"/>
              <a:t/>
            </a:r>
            <a:br>
              <a:rPr lang="cs-CZ" dirty="0"/>
            </a:br>
            <a:endParaRPr lang="cs-CZ" dirty="0"/>
          </a:p>
        </p:txBody>
      </p:sp>
      <p:sp>
        <p:nvSpPr>
          <p:cNvPr id="3" name="Zástupný symbol pro obsah 2"/>
          <p:cNvSpPr>
            <a:spLocks noGrp="1"/>
          </p:cNvSpPr>
          <p:nvPr>
            <p:ph idx="1"/>
          </p:nvPr>
        </p:nvSpPr>
        <p:spPr/>
        <p:txBody>
          <a:bodyPr/>
          <a:lstStyle/>
          <a:p>
            <a:pPr marL="0" indent="0">
              <a:buNone/>
            </a:pPr>
            <a:endParaRPr lang="cs-CZ" dirty="0" smtClean="0"/>
          </a:p>
          <a:p>
            <a:pPr marL="0" indent="0">
              <a:buNone/>
            </a:pPr>
            <a:endParaRPr lang="cs-CZ" dirty="0"/>
          </a:p>
          <a:p>
            <a:pPr marL="0" indent="0">
              <a:buNone/>
            </a:pPr>
            <a:r>
              <a:rPr lang="cs-CZ" dirty="0" smtClean="0"/>
              <a:t>„</a:t>
            </a:r>
            <a:r>
              <a:rPr lang="cs-CZ" dirty="0"/>
              <a:t>Těžko bychom asi v Evropě hledali jiný národ, který by věnoval tolik intelektuálního úsilí filosoficko-historickým </a:t>
            </a:r>
            <a:r>
              <a:rPr lang="cs-CZ" dirty="0" err="1"/>
              <a:t>úvahámo</a:t>
            </a:r>
            <a:r>
              <a:rPr lang="cs-CZ" dirty="0"/>
              <a:t> sobě samém /.../ a hledal hlubší odůvodnění svého bytí, tak jako Češi.“</a:t>
            </a:r>
          </a:p>
          <a:p>
            <a:endParaRPr lang="cs-CZ" dirty="0"/>
          </a:p>
        </p:txBody>
      </p:sp>
    </p:spTree>
    <p:extLst>
      <p:ext uri="{BB962C8B-B14F-4D97-AF65-F5344CB8AC3E}">
        <p14:creationId xmlns:p14="http://schemas.microsoft.com/office/powerpoint/2010/main" val="529934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II.</a:t>
            </a:r>
            <a:endParaRPr lang="cs-CZ" dirty="0"/>
          </a:p>
        </p:txBody>
      </p:sp>
      <p:sp>
        <p:nvSpPr>
          <p:cNvPr id="3" name="Zástupný symbol pro obsah 2"/>
          <p:cNvSpPr>
            <a:spLocks noGrp="1"/>
          </p:cNvSpPr>
          <p:nvPr>
            <p:ph idx="1"/>
          </p:nvPr>
        </p:nvSpPr>
        <p:spPr/>
        <p:txBody>
          <a:bodyPr>
            <a:normAutofit fontScale="92500" lnSpcReduction="20000"/>
          </a:bodyPr>
          <a:lstStyle/>
          <a:p>
            <a:pPr marL="0" indent="0">
              <a:buNone/>
            </a:pPr>
            <a:r>
              <a:rPr lang="cs-CZ" dirty="0" smtClean="0"/>
              <a:t>Pavel Tigrid (budoucí šéfredaktor exilového časopisu Svědectví) tak například píše: „</a:t>
            </a:r>
            <a:r>
              <a:rPr lang="cs-CZ" i="1" dirty="0" smtClean="0"/>
              <a:t>Syntézou západně chápané tvorby s východním požadavkem rovnosti lze dosíci systém, v němž se všem dostane i chleba i svobody (…). Odmítáme úzce šovinistický výklad panslavismu a jeho rasové odlišování</a:t>
            </a:r>
            <a:r>
              <a:rPr lang="cs-CZ" dirty="0" smtClean="0"/>
              <a:t>.“</a:t>
            </a:r>
          </a:p>
          <a:p>
            <a:pPr marL="0" indent="0">
              <a:buNone/>
            </a:pPr>
            <a:r>
              <a:rPr lang="cs-CZ" dirty="0" smtClean="0"/>
              <a:t> </a:t>
            </a:r>
          </a:p>
          <a:p>
            <a:pPr marL="0" indent="0">
              <a:buNone/>
            </a:pPr>
            <a:r>
              <a:rPr lang="cs-CZ" dirty="0" smtClean="0"/>
              <a:t>Jindřich Chalupecký. Konec moderní doby, 1946</a:t>
            </a:r>
          </a:p>
          <a:p>
            <a:pPr marL="0" indent="0">
              <a:buNone/>
            </a:pPr>
            <a:r>
              <a:rPr lang="cs-CZ" dirty="0" smtClean="0"/>
              <a:t>Nejasnost v pojmech - nejde o orientaci rusofilskou, anglofilskou či frankofilskou, ale o spor mezi Západem jako kulturou euroamerickou a Východem jako kulturou asijskou. </a:t>
            </a:r>
          </a:p>
          <a:p>
            <a:pPr marL="0" indent="0">
              <a:buNone/>
            </a:pPr>
            <a:r>
              <a:rPr lang="cs-CZ" dirty="0" smtClean="0"/>
              <a:t>Jsme a zůstaneme kusem Evropy a nevymkneme se z jejího osudu, to znamená ze zápasu mezi „východní“ a „západní“ koncepcí, mezi socialismem a kapitalismem. A právě tak nebudeme mostem, kde by se obě koncepce sešly“</a:t>
            </a:r>
          </a:p>
          <a:p>
            <a:endParaRPr lang="cs-CZ" dirty="0"/>
          </a:p>
        </p:txBody>
      </p:sp>
    </p:spTree>
    <p:extLst>
      <p:ext uri="{BB962C8B-B14F-4D97-AF65-F5344CB8AC3E}">
        <p14:creationId xmlns:p14="http://schemas.microsoft.com/office/powerpoint/2010/main" val="31485853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8984" y="-273637"/>
            <a:ext cx="10560908" cy="7466094"/>
          </a:xfrm>
        </p:spPr>
      </p:pic>
      <p:sp>
        <p:nvSpPr>
          <p:cNvPr id="5" name="TextovéPole 4"/>
          <p:cNvSpPr txBox="1"/>
          <p:nvPr/>
        </p:nvSpPr>
        <p:spPr>
          <a:xfrm>
            <a:off x="667265" y="0"/>
            <a:ext cx="4802659" cy="369332"/>
          </a:xfrm>
          <a:prstGeom prst="rect">
            <a:avLst/>
          </a:prstGeom>
          <a:noFill/>
        </p:spPr>
        <p:txBody>
          <a:bodyPr wrap="square" rtlCol="0">
            <a:spAutoFit/>
          </a:bodyPr>
          <a:lstStyle/>
          <a:p>
            <a:r>
              <a:rPr lang="cs-CZ" dirty="0" smtClean="0"/>
              <a:t>Sjezd Svazu čs. Spisovatelů 27.-29.červen 1967</a:t>
            </a:r>
            <a:endParaRPr lang="cs-CZ" dirty="0"/>
          </a:p>
        </p:txBody>
      </p:sp>
    </p:spTree>
    <p:extLst>
      <p:ext uri="{BB962C8B-B14F-4D97-AF65-F5344CB8AC3E}">
        <p14:creationId xmlns:p14="http://schemas.microsoft.com/office/powerpoint/2010/main" val="11523402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29729" y="-104718"/>
            <a:ext cx="10132541" cy="7163257"/>
          </a:xfrm>
        </p:spPr>
      </p:pic>
    </p:spTree>
    <p:extLst>
      <p:ext uri="{BB962C8B-B14F-4D97-AF65-F5344CB8AC3E}">
        <p14:creationId xmlns:p14="http://schemas.microsoft.com/office/powerpoint/2010/main" val="243638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0746" y="52768"/>
            <a:ext cx="10569145" cy="7471916"/>
          </a:xfrm>
        </p:spPr>
      </p:pic>
    </p:spTree>
    <p:extLst>
      <p:ext uri="{BB962C8B-B14F-4D97-AF65-F5344CB8AC3E}">
        <p14:creationId xmlns:p14="http://schemas.microsoft.com/office/powerpoint/2010/main" val="22571158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The </a:t>
            </a:r>
            <a:r>
              <a:rPr lang="cs-CZ" dirty="0" err="1" smtClean="0"/>
              <a:t>Tragedy</a:t>
            </a:r>
            <a:r>
              <a:rPr lang="cs-CZ" dirty="0" smtClean="0"/>
              <a:t> </a:t>
            </a:r>
            <a:r>
              <a:rPr lang="cs-CZ" dirty="0" err="1" smtClean="0"/>
              <a:t>of</a:t>
            </a:r>
            <a:r>
              <a:rPr lang="cs-CZ" dirty="0" smtClean="0"/>
              <a:t> </a:t>
            </a:r>
            <a:r>
              <a:rPr lang="cs-CZ" dirty="0" err="1" smtClean="0"/>
              <a:t>Central</a:t>
            </a:r>
            <a:r>
              <a:rPr lang="cs-CZ" dirty="0" smtClean="0"/>
              <a:t> </a:t>
            </a:r>
            <a:r>
              <a:rPr lang="cs-CZ" dirty="0" err="1" smtClean="0"/>
              <a:t>Europe</a:t>
            </a:r>
            <a:endParaRPr lang="cs-CZ" dirty="0"/>
          </a:p>
        </p:txBody>
      </p:sp>
      <p:sp>
        <p:nvSpPr>
          <p:cNvPr id="3" name="Zástupný symbol pro obsah 2"/>
          <p:cNvSpPr>
            <a:spLocks noGrp="1"/>
          </p:cNvSpPr>
          <p:nvPr>
            <p:ph idx="1"/>
          </p:nvPr>
        </p:nvSpPr>
        <p:spPr/>
        <p:txBody>
          <a:bodyPr/>
          <a:lstStyle/>
          <a:p>
            <a:r>
              <a:rPr lang="cs-CZ" dirty="0"/>
              <a:t>V roce 1984 vyšla v sedmém, tedy dubnovém čísle časopisu </a:t>
            </a:r>
            <a:r>
              <a:rPr lang="cs-CZ" i="1" dirty="0"/>
              <a:t>New York </a:t>
            </a:r>
            <a:r>
              <a:rPr lang="cs-CZ" i="1" dirty="0" err="1"/>
              <a:t>Review</a:t>
            </a:r>
            <a:r>
              <a:rPr lang="cs-CZ" i="1" dirty="0"/>
              <a:t> </a:t>
            </a:r>
            <a:r>
              <a:rPr lang="cs-CZ" i="1" dirty="0" err="1"/>
              <a:t>of</a:t>
            </a:r>
            <a:r>
              <a:rPr lang="cs-CZ" i="1" dirty="0"/>
              <a:t> </a:t>
            </a:r>
            <a:r>
              <a:rPr lang="cs-CZ" i="1" dirty="0" err="1"/>
              <a:t>Books</a:t>
            </a:r>
            <a:r>
              <a:rPr lang="cs-CZ" dirty="0"/>
              <a:t> Kunderova stať „Tragédie střední Evropy“ („The </a:t>
            </a:r>
            <a:r>
              <a:rPr lang="cs-CZ" dirty="0" err="1"/>
              <a:t>Tragedy</a:t>
            </a:r>
            <a:r>
              <a:rPr lang="cs-CZ" dirty="0"/>
              <a:t> </a:t>
            </a:r>
            <a:r>
              <a:rPr lang="cs-CZ" dirty="0" err="1"/>
              <a:t>of</a:t>
            </a:r>
            <a:r>
              <a:rPr lang="cs-CZ" dirty="0"/>
              <a:t> </a:t>
            </a:r>
            <a:r>
              <a:rPr lang="cs-CZ" dirty="0" err="1"/>
              <a:t>Central</a:t>
            </a:r>
            <a:r>
              <a:rPr lang="cs-CZ" dirty="0"/>
              <a:t> </a:t>
            </a:r>
            <a:r>
              <a:rPr lang="cs-CZ" dirty="0" err="1"/>
              <a:t>Europe</a:t>
            </a:r>
            <a:r>
              <a:rPr lang="cs-CZ" dirty="0"/>
              <a:t>“). Esej otiskl i pařížský časopis </a:t>
            </a:r>
            <a:r>
              <a:rPr lang="cs-CZ" i="1" dirty="0" err="1"/>
              <a:t>Le</a:t>
            </a:r>
            <a:r>
              <a:rPr lang="cs-CZ" i="1" dirty="0"/>
              <a:t> </a:t>
            </a:r>
            <a:r>
              <a:rPr lang="cs-CZ" i="1" dirty="0" err="1"/>
              <a:t>débat</a:t>
            </a:r>
            <a:r>
              <a:rPr lang="cs-CZ" i="1" dirty="0"/>
              <a:t> </a:t>
            </a:r>
            <a:r>
              <a:rPr lang="cs-CZ" dirty="0"/>
              <a:t>(„</a:t>
            </a:r>
            <a:r>
              <a:rPr lang="cs-CZ" dirty="0" err="1"/>
              <a:t>Un</a:t>
            </a:r>
            <a:r>
              <a:rPr lang="cs-CZ" dirty="0"/>
              <a:t> </a:t>
            </a:r>
            <a:r>
              <a:rPr lang="cs-CZ" dirty="0" err="1"/>
              <a:t>Occident</a:t>
            </a:r>
            <a:r>
              <a:rPr lang="cs-CZ" dirty="0"/>
              <a:t> </a:t>
            </a:r>
            <a:r>
              <a:rPr lang="cs-CZ" dirty="0" err="1"/>
              <a:t>kidnappé</a:t>
            </a:r>
            <a:r>
              <a:rPr lang="cs-CZ" dirty="0"/>
              <a:t> ou la tragédie de </a:t>
            </a:r>
            <a:r>
              <a:rPr lang="cs-CZ" dirty="0" err="1"/>
              <a:t>l‘Europe</a:t>
            </a:r>
            <a:r>
              <a:rPr lang="cs-CZ" dirty="0"/>
              <a:t> </a:t>
            </a:r>
            <a:r>
              <a:rPr lang="cs-CZ" dirty="0" err="1"/>
              <a:t>centrale</a:t>
            </a:r>
            <a:r>
              <a:rPr lang="cs-CZ" dirty="0"/>
              <a:t>“, už v listopadu 1983), německé noviny </a:t>
            </a:r>
            <a:r>
              <a:rPr lang="cs-CZ" i="1" dirty="0"/>
              <a:t>Die </a:t>
            </a:r>
            <a:r>
              <a:rPr lang="cs-CZ" i="1" dirty="0" err="1"/>
              <a:t>Zeit</a:t>
            </a:r>
            <a:r>
              <a:rPr lang="cs-CZ" dirty="0"/>
              <a:t> a záhy se objevil v celé řadě mutací na stránkách předních světových periodik. Česky jej pod názvem „Únos Západu“ publikoval exilový časopis </a:t>
            </a:r>
            <a:r>
              <a:rPr lang="cs-CZ" i="1" dirty="0"/>
              <a:t>150 000 slov</a:t>
            </a:r>
            <a:r>
              <a:rPr lang="cs-CZ" dirty="0"/>
              <a:t> A. J. </a:t>
            </a:r>
            <a:r>
              <a:rPr lang="cs-CZ" dirty="0" err="1"/>
              <a:t>Liehma</a:t>
            </a:r>
            <a:r>
              <a:rPr lang="cs-CZ" dirty="0"/>
              <a:t> (v desátém čísle z roku 1985). </a:t>
            </a:r>
          </a:p>
        </p:txBody>
      </p:sp>
    </p:spTree>
    <p:extLst>
      <p:ext uri="{BB962C8B-B14F-4D97-AF65-F5344CB8AC3E}">
        <p14:creationId xmlns:p14="http://schemas.microsoft.com/office/powerpoint/2010/main" val="32199329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4"/>
          <p:cNvSpPr>
            <a:spLocks noGrp="1" noChangeArrowheads="1"/>
          </p:cNvSpPr>
          <p:nvPr>
            <p:ph type="title"/>
          </p:nvPr>
        </p:nvSpPr>
        <p:spPr/>
        <p:txBody>
          <a:bodyPr/>
          <a:lstStyle/>
          <a:p>
            <a:endParaRPr lang="cs-CZ" altLang="cs-CZ"/>
          </a:p>
        </p:txBody>
      </p:sp>
      <p:pic>
        <p:nvPicPr>
          <p:cNvPr id="26630" name="Picture 6" descr="unos1"/>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524000" y="0"/>
            <a:ext cx="9144000" cy="66690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516134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Grp="1" noChangeArrowheads="1"/>
          </p:cNvSpPr>
          <p:nvPr>
            <p:ph type="title"/>
          </p:nvPr>
        </p:nvSpPr>
        <p:spPr/>
        <p:txBody>
          <a:bodyPr/>
          <a:lstStyle/>
          <a:p>
            <a:endParaRPr lang="cs-CZ" altLang="cs-CZ"/>
          </a:p>
        </p:txBody>
      </p:sp>
      <p:pic>
        <p:nvPicPr>
          <p:cNvPr id="28678" name="Picture 6" descr="unos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524001" y="125413"/>
            <a:ext cx="8964613" cy="6646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166548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4"/>
          <p:cNvSpPr>
            <a:spLocks noGrp="1" noChangeArrowheads="1"/>
          </p:cNvSpPr>
          <p:nvPr>
            <p:ph type="title"/>
          </p:nvPr>
        </p:nvSpPr>
        <p:spPr/>
        <p:txBody>
          <a:bodyPr/>
          <a:lstStyle/>
          <a:p>
            <a:endParaRPr lang="cs-CZ" altLang="cs-CZ"/>
          </a:p>
        </p:txBody>
      </p:sp>
      <p:pic>
        <p:nvPicPr>
          <p:cNvPr id="30726" name="Picture 6" descr="unos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524000" y="225426"/>
            <a:ext cx="9144000" cy="6405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843370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p:txBody>
          <a:bodyPr/>
          <a:lstStyle/>
          <a:p>
            <a:endParaRPr lang="cs-CZ" altLang="cs-CZ"/>
          </a:p>
        </p:txBody>
      </p:sp>
      <p:pic>
        <p:nvPicPr>
          <p:cNvPr id="32774" name="Picture 6" descr="unos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524000" y="25400"/>
            <a:ext cx="9144000" cy="680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382022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EVROPA (Slova, pojmy situace)</a:t>
            </a:r>
            <a:endParaRPr lang="cs-CZ" dirty="0"/>
          </a:p>
        </p:txBody>
      </p:sp>
      <p:sp>
        <p:nvSpPr>
          <p:cNvPr id="3" name="Zástupný symbol pro obsah 2"/>
          <p:cNvSpPr>
            <a:spLocks noGrp="1"/>
          </p:cNvSpPr>
          <p:nvPr>
            <p:ph idx="1"/>
          </p:nvPr>
        </p:nvSpPr>
        <p:spPr/>
        <p:txBody>
          <a:bodyPr>
            <a:normAutofit fontScale="92500" lnSpcReduction="10000"/>
          </a:bodyPr>
          <a:lstStyle/>
          <a:p>
            <a:pPr marL="0" indent="0">
              <a:buNone/>
            </a:pPr>
            <a:r>
              <a:rPr lang="cs-CZ" dirty="0" smtClean="0"/>
              <a:t>Ve </a:t>
            </a:r>
            <a:r>
              <a:rPr lang="cs-CZ" dirty="0"/>
              <a:t>Středověku spočívala jednota Evropy na společném náboženství. V Novověku postoupilo náboženství své místo kultuře (filozofii, literatuře, umění), která se stala realizací svrchovaných hodnot, v nichž se Evropané poznávali, definovali, identifikovali. Nuže, kultura přišla na řadu, aby teď ona postoupila své místo. Ale čemu či komu? Kde je ta oblast, v níž se budou realizovat svrchované hodnoty schopné sjednotit Evropu? Technické objevy? Trh? Politika s ideálem demokracie, s principem tolerance? Jenomže nechrání-li žádnou bohatou tvorbu ani žádné silné myšlení, nestane se tolerance prázdnou a zbytečnou? Anebo máme pochopit odchod kultury jako jakési osvobození a oddat se mu v roztančené euforii? Nevím. Zdá se mi pouze, že vím jedno: kultura již postoupila své místo. Představa evropské identity se vzdaluje do minulosti. Evropan: ten, jemuž se stýská po Evropě. </a:t>
            </a:r>
          </a:p>
          <a:p>
            <a:endParaRPr lang="cs-CZ" dirty="0"/>
          </a:p>
        </p:txBody>
      </p:sp>
    </p:spTree>
    <p:extLst>
      <p:ext uri="{BB962C8B-B14F-4D97-AF65-F5344CB8AC3E}">
        <p14:creationId xmlns:p14="http://schemas.microsoft.com/office/powerpoint/2010/main" val="24454782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Hubert </a:t>
            </a:r>
            <a:r>
              <a:rPr lang="cs-CZ" b="1" dirty="0" err="1"/>
              <a:t>Gordon</a:t>
            </a:r>
            <a:r>
              <a:rPr lang="cs-CZ" b="1" dirty="0"/>
              <a:t> </a:t>
            </a:r>
            <a:r>
              <a:rPr lang="cs-CZ" b="1" dirty="0" err="1"/>
              <a:t>Schauer</a:t>
            </a:r>
            <a:r>
              <a:rPr lang="cs-CZ" b="1" dirty="0"/>
              <a:t>: Naše dvě otázky, úvodník 1. čísla Času, prosinec 1886</a:t>
            </a:r>
            <a:r>
              <a:rPr lang="cs-CZ" dirty="0"/>
              <a:t/>
            </a:r>
            <a:br>
              <a:rPr lang="cs-CZ" dirty="0"/>
            </a:br>
            <a:endParaRPr lang="cs-CZ" dirty="0"/>
          </a:p>
        </p:txBody>
      </p:sp>
      <p:sp>
        <p:nvSpPr>
          <p:cNvPr id="3" name="Zástupný symbol pro obsah 2"/>
          <p:cNvSpPr>
            <a:spLocks noGrp="1"/>
          </p:cNvSpPr>
          <p:nvPr>
            <p:ph idx="1"/>
          </p:nvPr>
        </p:nvSpPr>
        <p:spPr/>
        <p:txBody>
          <a:bodyPr>
            <a:normAutofit fontScale="55000" lnSpcReduction="20000"/>
          </a:bodyPr>
          <a:lstStyle/>
          <a:p>
            <a:pPr marL="0" indent="0">
              <a:buNone/>
            </a:pPr>
            <a:r>
              <a:rPr lang="cs-CZ" dirty="0"/>
              <a:t> </a:t>
            </a:r>
          </a:p>
          <a:p>
            <a:pPr marL="0" indent="0">
              <a:buNone/>
            </a:pPr>
            <a:r>
              <a:rPr lang="cs-CZ" dirty="0"/>
              <a:t>Jaký je náš úkol v dějinách člověčenstva? Jako jednotlivec tu není sám pro sebe, nýbrž musí býti obohacením pojmu, </a:t>
            </a:r>
            <a:r>
              <a:rPr lang="cs-CZ" dirty="0" err="1"/>
              <a:t>specie</a:t>
            </a:r>
            <a:r>
              <a:rPr lang="cs-CZ" dirty="0"/>
              <a:t> </a:t>
            </a:r>
            <a:r>
              <a:rPr lang="cs-CZ" dirty="0" err="1"/>
              <a:t>člověcké</a:t>
            </a:r>
            <a:r>
              <a:rPr lang="cs-CZ" dirty="0"/>
              <a:t>, tak ani národ není tu sám pro sebe.</a:t>
            </a:r>
          </a:p>
          <a:p>
            <a:pPr marL="0" indent="0">
              <a:buNone/>
            </a:pPr>
            <a:r>
              <a:rPr lang="cs-CZ" dirty="0"/>
              <a:t> </a:t>
            </a:r>
          </a:p>
          <a:p>
            <a:pPr marL="0" indent="0">
              <a:buNone/>
            </a:pPr>
            <a:r>
              <a:rPr lang="cs-CZ" dirty="0"/>
              <a:t>Je zde český národ proto, aby jako osamělá pivoňka vypučel, vykvetl, uvadl, či aby prostředkoval mezi svým okolím, např. aby byl </a:t>
            </a:r>
            <a:r>
              <a:rPr lang="cs-CZ" b="1" dirty="0" err="1"/>
              <a:t>přechodiskem</a:t>
            </a:r>
            <a:r>
              <a:rPr lang="cs-CZ" b="1" dirty="0"/>
              <a:t> mezi </a:t>
            </a:r>
            <a:r>
              <a:rPr lang="cs-CZ" b="1" dirty="0" err="1"/>
              <a:t>romanogermánským</a:t>
            </a:r>
            <a:r>
              <a:rPr lang="cs-CZ" b="1" dirty="0"/>
              <a:t> Západem a slovanským Východem? </a:t>
            </a:r>
            <a:endParaRPr lang="cs-CZ" dirty="0"/>
          </a:p>
          <a:p>
            <a:pPr marL="0" indent="0">
              <a:buNone/>
            </a:pPr>
            <a:r>
              <a:rPr lang="cs-CZ" dirty="0"/>
              <a:t> </a:t>
            </a:r>
          </a:p>
          <a:p>
            <a:pPr marL="0" indent="0">
              <a:buNone/>
            </a:pPr>
            <a:r>
              <a:rPr lang="cs-CZ" dirty="0"/>
              <a:t>Či je povolán, aby sám ze sebe vytvořil vlastní, novou kulturu zcela nový zdroj tepla a světla?</a:t>
            </a:r>
          </a:p>
          <a:p>
            <a:pPr marL="0" indent="0">
              <a:buNone/>
            </a:pPr>
            <a:r>
              <a:rPr lang="cs-CZ" dirty="0"/>
              <a:t>Vystačí-li však k tomu naše prostředky?</a:t>
            </a:r>
          </a:p>
          <a:p>
            <a:pPr marL="0" indent="0">
              <a:buNone/>
            </a:pPr>
            <a:r>
              <a:rPr lang="cs-CZ" dirty="0"/>
              <a:t> </a:t>
            </a:r>
          </a:p>
          <a:p>
            <a:pPr marL="0" indent="0">
              <a:buNone/>
            </a:pPr>
            <a:r>
              <a:rPr lang="cs-CZ" dirty="0"/>
              <a:t>Představme si nerovný boj Čechů s Germánstvem, boj na nůž! Při nejmenším by uchování pouhé, holé národnosti vyžadovalo nesmírně mnoho úsilí a sebeodříkání nejšlechetnější inteligence, obětovnosti, která by časem ochabovala. Nastal by den, kdy by si ten či onen – dejme tomu slaboch – položil otázku: Jak, stojí tato ve své existenci pochybná národnost skutečně za to, abych veškeré síly ducha svého, které bych jinak zasvětiti mohl práci positivní, pokroku vědy atd., abych tyto síly mařil úsilím prozatím zcela záporným? Což, kdyby národ přes tyto námahy přece zanikl? </a:t>
            </a:r>
            <a:r>
              <a:rPr lang="cs-CZ" b="1" dirty="0"/>
              <a:t>Nemohli bychom – uvažovati  by dále – přimknouti se k intensivnímu a extensivnímu duševnímu životu velikého národa a pro lidstvo i sebe více učiniti nežli můžeme svými omezenými prostředky?</a:t>
            </a:r>
            <a:r>
              <a:rPr lang="cs-CZ" dirty="0"/>
              <a:t> Mohou  přijíti zoufalé boje a mohou přijíti generace, které se vážně do takových </a:t>
            </a:r>
            <a:r>
              <a:rPr lang="cs-CZ" dirty="0" err="1"/>
              <a:t>myšlének</a:t>
            </a:r>
            <a:r>
              <a:rPr lang="cs-CZ" dirty="0"/>
              <a:t> ponoří.</a:t>
            </a:r>
          </a:p>
          <a:p>
            <a:pPr marL="0" indent="0">
              <a:buNone/>
            </a:pPr>
            <a:endParaRPr lang="cs-CZ" dirty="0"/>
          </a:p>
        </p:txBody>
      </p:sp>
    </p:spTree>
    <p:extLst>
      <p:ext uri="{BB962C8B-B14F-4D97-AF65-F5344CB8AC3E}">
        <p14:creationId xmlns:p14="http://schemas.microsoft.com/office/powerpoint/2010/main" val="30912473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T. G. Masaryk: Česká otázka, předmluva, 1895</a:t>
            </a:r>
            <a:r>
              <a:rPr lang="cs-CZ" dirty="0"/>
              <a:t/>
            </a:r>
            <a:br>
              <a:rPr lang="cs-CZ" dirty="0"/>
            </a:br>
            <a:endParaRPr lang="cs-CZ" dirty="0"/>
          </a:p>
        </p:txBody>
      </p:sp>
      <p:sp>
        <p:nvSpPr>
          <p:cNvPr id="3" name="Zástupný symbol pro obsah 2"/>
          <p:cNvSpPr>
            <a:spLocks noGrp="1"/>
          </p:cNvSpPr>
          <p:nvPr>
            <p:ph idx="1"/>
          </p:nvPr>
        </p:nvSpPr>
        <p:spPr/>
        <p:txBody>
          <a:bodyPr>
            <a:normAutofit fontScale="77500" lnSpcReduction="20000"/>
          </a:bodyPr>
          <a:lstStyle/>
          <a:p>
            <a:pPr marL="0" indent="0">
              <a:buNone/>
            </a:pPr>
            <a:r>
              <a:rPr lang="cs-CZ" dirty="0"/>
              <a:t> </a:t>
            </a:r>
          </a:p>
          <a:p>
            <a:pPr marL="0" indent="0">
              <a:buNone/>
            </a:pPr>
            <a:r>
              <a:rPr lang="cs-CZ" dirty="0"/>
              <a:t>„Mně česká otázka jest otázkou po osudech člověčenstva, je mně otázkou svědomí. Věřím s </a:t>
            </a:r>
            <a:r>
              <a:rPr lang="cs-CZ" u="sng" dirty="0">
                <a:hlinkClick r:id="rId2"/>
              </a:rPr>
              <a:t>Kollárem</a:t>
            </a:r>
            <a:r>
              <a:rPr lang="cs-CZ" dirty="0"/>
              <a:t>, že </a:t>
            </a:r>
            <a:r>
              <a:rPr lang="cs-CZ" b="1" dirty="0"/>
              <a:t>historie národů není nahodilá, nýbrž že se v ni projevuje určitý plán Prozřetelnosti</a:t>
            </a:r>
            <a:r>
              <a:rPr lang="cs-CZ" dirty="0"/>
              <a:t> a že tedy je úkolem, historikův a filosofův, úkolem každého národa, ten plán světový postihovat, místo své v něm poznat a určit a podle toho poznání co možná s nejplnějším a nejjasnějším vědomím postupovat při vši práci, i politické.“</a:t>
            </a:r>
          </a:p>
          <a:p>
            <a:pPr marL="0" indent="0">
              <a:buNone/>
            </a:pPr>
            <a:r>
              <a:rPr lang="cs-CZ" dirty="0"/>
              <a:t> </a:t>
            </a:r>
          </a:p>
          <a:p>
            <a:pPr marL="0" indent="0">
              <a:buNone/>
            </a:pPr>
            <a:r>
              <a:rPr lang="cs-CZ" dirty="0"/>
              <a:t>„Humanitní ideál, hlásaný Dobrovským a Kollárem, náš ideál obrodní má pro nás Čechy hluboký smysl národní a historický – humanitou, plně a opravdově pojatou, navážeme na nejlepší svou dobu v minulosti, humanitou překleneme duchovní a mravní spánek několika století, humanitou kráčet máme v hlavě lidského pokroku. Humanita znamená nám náš národní úkol vypracovaný a odkázaný nám naším Bratrstvím: </a:t>
            </a:r>
            <a:r>
              <a:rPr lang="cs-CZ" b="1" dirty="0"/>
              <a:t>humanitní ideál je všecek smysl našeho národního života</a:t>
            </a:r>
            <a:r>
              <a:rPr lang="cs-CZ" dirty="0"/>
              <a:t>.“</a:t>
            </a:r>
          </a:p>
          <a:p>
            <a:r>
              <a:rPr lang="cs-CZ" dirty="0"/>
              <a:t> </a:t>
            </a:r>
          </a:p>
          <a:p>
            <a:endParaRPr lang="cs-CZ" dirty="0"/>
          </a:p>
        </p:txBody>
      </p:sp>
    </p:spTree>
    <p:extLst>
      <p:ext uri="{BB962C8B-B14F-4D97-AF65-F5344CB8AC3E}">
        <p14:creationId xmlns:p14="http://schemas.microsoft.com/office/powerpoint/2010/main" val="588032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Jan Patočka: (Česká vzdělanost v Evropě. 1939)</a:t>
            </a:r>
            <a:br>
              <a:rPr lang="cs-CZ" dirty="0" smtClean="0"/>
            </a:br>
            <a:endParaRPr lang="cs-CZ" dirty="0"/>
          </a:p>
        </p:txBody>
      </p:sp>
      <p:sp>
        <p:nvSpPr>
          <p:cNvPr id="3" name="Zástupný symbol pro obsah 2"/>
          <p:cNvSpPr>
            <a:spLocks noGrp="1"/>
          </p:cNvSpPr>
          <p:nvPr>
            <p:ph idx="1"/>
          </p:nvPr>
        </p:nvSpPr>
        <p:spPr/>
        <p:txBody>
          <a:bodyPr/>
          <a:lstStyle/>
          <a:p>
            <a:r>
              <a:rPr lang="cs-CZ" dirty="0" smtClean="0"/>
              <a:t>Hranice </a:t>
            </a:r>
            <a:r>
              <a:rPr lang="cs-CZ" dirty="0"/>
              <a:t>mezi nejvlastnější Evropou-Západem a novými kvasícími elementy je odjakživa labilní, někdy běží po Visle, jindy po Rýně. Tato cézura hrozí odedávna stát se bariérou a oddělit od sebe evropský západ, střed a východ. Evropská myšlenka, která znamenala všeobecnost, všeplatnost ducha, by tím byla rozbita v střepiny.“</a:t>
            </a:r>
          </a:p>
          <a:p>
            <a:endParaRPr lang="cs-CZ" dirty="0"/>
          </a:p>
        </p:txBody>
      </p:sp>
    </p:spTree>
    <p:extLst>
      <p:ext uri="{BB962C8B-B14F-4D97-AF65-F5344CB8AC3E}">
        <p14:creationId xmlns:p14="http://schemas.microsoft.com/office/powerpoint/2010/main" val="4056225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Emanuel Moravec (V úloze mouřenína, 1939)</a:t>
            </a:r>
            <a:br>
              <a:rPr lang="cs-CZ" dirty="0" smtClean="0"/>
            </a:br>
            <a:endParaRPr lang="cs-CZ" dirty="0"/>
          </a:p>
        </p:txBody>
      </p:sp>
      <p:sp>
        <p:nvSpPr>
          <p:cNvPr id="3" name="Zástupný symbol pro obsah 2"/>
          <p:cNvSpPr>
            <a:spLocks noGrp="1"/>
          </p:cNvSpPr>
          <p:nvPr>
            <p:ph idx="1"/>
          </p:nvPr>
        </p:nvSpPr>
        <p:spPr/>
        <p:txBody>
          <a:bodyPr/>
          <a:lstStyle/>
          <a:p>
            <a:r>
              <a:rPr lang="cs-CZ" dirty="0" smtClean="0"/>
              <a:t>Snad </a:t>
            </a:r>
            <a:r>
              <a:rPr lang="cs-CZ" dirty="0"/>
              <a:t>jednou poděkujeme Západu za to, že nás zbavil povinnosti k němu. Musí nám prominout, že napříště vezmeme velmi vážně své příslušenství k Německé říši. S evropským Západem jsme zúčtovali.</a:t>
            </a:r>
          </a:p>
          <a:p>
            <a:endParaRPr lang="cs-CZ" dirty="0"/>
          </a:p>
        </p:txBody>
      </p:sp>
    </p:spTree>
    <p:extLst>
      <p:ext uri="{BB962C8B-B14F-4D97-AF65-F5344CB8AC3E}">
        <p14:creationId xmlns:p14="http://schemas.microsoft.com/office/powerpoint/2010/main" val="1931492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Evangelický teolog a filozof Josef </a:t>
            </a:r>
            <a:r>
              <a:rPr lang="cs-CZ" dirty="0" err="1" smtClean="0"/>
              <a:t>Lukl</a:t>
            </a:r>
            <a:r>
              <a:rPr lang="cs-CZ" dirty="0" smtClean="0"/>
              <a:t> Hromádka (válečné úvahy)</a:t>
            </a:r>
            <a:br>
              <a:rPr lang="cs-CZ" dirty="0" smtClean="0"/>
            </a:br>
            <a:endParaRPr lang="cs-CZ" dirty="0"/>
          </a:p>
        </p:txBody>
      </p:sp>
      <p:sp>
        <p:nvSpPr>
          <p:cNvPr id="3" name="Zástupný symbol pro obsah 2"/>
          <p:cNvSpPr>
            <a:spLocks noGrp="1"/>
          </p:cNvSpPr>
          <p:nvPr>
            <p:ph idx="1"/>
          </p:nvPr>
        </p:nvSpPr>
        <p:spPr/>
        <p:txBody>
          <a:bodyPr>
            <a:normAutofit lnSpcReduction="10000"/>
          </a:bodyPr>
          <a:lstStyle/>
          <a:p>
            <a:pPr marL="0" indent="0">
              <a:buNone/>
            </a:pPr>
            <a:r>
              <a:rPr lang="cs-CZ" dirty="0" smtClean="0"/>
              <a:t>Rýsuje </a:t>
            </a:r>
            <a:r>
              <a:rPr lang="cs-CZ" dirty="0"/>
              <a:t>se vznik tří světů: evropského Západu pode vedením Velké Británie, amerického a sovětského. A Československo se ocitá na čáře nejtěžších konfliktů a nejosudovějšího nebezpečí.</a:t>
            </a:r>
          </a:p>
          <a:p>
            <a:pPr marL="0" indent="0">
              <a:buNone/>
            </a:pPr>
            <a:r>
              <a:rPr lang="cs-CZ" dirty="0" smtClean="0"/>
              <a:t>… </a:t>
            </a:r>
            <a:r>
              <a:rPr lang="cs-CZ" dirty="0"/>
              <a:t>odmítám jednostrannou orientaci východní. Nechci zabít tvůrčí tradici našich dějin. Nechci se vzdát tak mohutných duchovních pramenů západních (…) Nezavírám však oči před ohromnou úlohou, která nás čeká: pracovat k opravdové vnitřní </a:t>
            </a:r>
            <a:r>
              <a:rPr lang="cs-CZ" dirty="0" err="1"/>
              <a:t>syntezi</a:t>
            </a:r>
            <a:r>
              <a:rPr lang="cs-CZ" dirty="0"/>
              <a:t> západní a východní civilizace tam, kde žije český a slovenský lid, na hranicích mezi Západem a Východem</a:t>
            </a:r>
            <a:r>
              <a:rPr lang="cs-CZ" dirty="0" smtClean="0"/>
              <a:t>.</a:t>
            </a:r>
            <a:endParaRPr lang="cs-CZ" dirty="0"/>
          </a:p>
          <a:p>
            <a:pPr marL="0" indent="0">
              <a:buNone/>
            </a:pPr>
            <a:r>
              <a:rPr lang="cs-CZ" dirty="0"/>
              <a:t>Tedy nepřevzít chvatně východoevropský systém a neizolovat se od západní demokratické tradice.</a:t>
            </a:r>
          </a:p>
          <a:p>
            <a:endParaRPr lang="cs-CZ" dirty="0"/>
          </a:p>
        </p:txBody>
      </p:sp>
    </p:spTree>
    <p:extLst>
      <p:ext uri="{BB962C8B-B14F-4D97-AF65-F5344CB8AC3E}">
        <p14:creationId xmlns:p14="http://schemas.microsoft.com/office/powerpoint/2010/main" val="355046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 válce</a:t>
            </a:r>
            <a:br>
              <a:rPr lang="cs-CZ" dirty="0" smtClean="0"/>
            </a:br>
            <a:endParaRPr lang="cs-CZ" dirty="0"/>
          </a:p>
        </p:txBody>
      </p:sp>
      <p:sp>
        <p:nvSpPr>
          <p:cNvPr id="3" name="Zástupný symbol pro obsah 2"/>
          <p:cNvSpPr>
            <a:spLocks noGrp="1"/>
          </p:cNvSpPr>
          <p:nvPr>
            <p:ph idx="1"/>
          </p:nvPr>
        </p:nvSpPr>
        <p:spPr/>
        <p:txBody>
          <a:bodyPr/>
          <a:lstStyle/>
          <a:p>
            <a:endParaRPr lang="cs-CZ" dirty="0" smtClean="0"/>
          </a:p>
          <a:p>
            <a:endParaRPr lang="cs-CZ" dirty="0"/>
          </a:p>
          <a:p>
            <a:r>
              <a:rPr lang="cs-CZ" dirty="0" smtClean="0"/>
              <a:t>Prosovětský </a:t>
            </a:r>
            <a:r>
              <a:rPr lang="cs-CZ" dirty="0"/>
              <a:t>směr (Zdeněk Nejedlý, Václav Štol, Václav Běhounek)</a:t>
            </a:r>
          </a:p>
          <a:p>
            <a:r>
              <a:rPr lang="cs-CZ" dirty="0"/>
              <a:t>Demokraticko-socialistický směr (Václav Černý, Pavel Tigrid, Jindřich Chalupecký)</a:t>
            </a:r>
          </a:p>
          <a:p>
            <a:r>
              <a:rPr lang="cs-CZ" dirty="0"/>
              <a:t>Konzervativně-liberální (Ladislav Jehlička)</a:t>
            </a:r>
          </a:p>
          <a:p>
            <a:endParaRPr lang="cs-CZ" dirty="0"/>
          </a:p>
        </p:txBody>
      </p:sp>
    </p:spTree>
    <p:extLst>
      <p:ext uri="{BB962C8B-B14F-4D97-AF65-F5344CB8AC3E}">
        <p14:creationId xmlns:p14="http://schemas.microsoft.com/office/powerpoint/2010/main" val="2241458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a:t>
            </a:r>
            <a:br>
              <a:rPr lang="cs-CZ" dirty="0" smtClean="0"/>
            </a:br>
            <a:endParaRPr lang="cs-CZ" dirty="0"/>
          </a:p>
        </p:txBody>
      </p:sp>
      <p:sp>
        <p:nvSpPr>
          <p:cNvPr id="3" name="Zástupný symbol pro obsah 2"/>
          <p:cNvSpPr>
            <a:spLocks noGrp="1"/>
          </p:cNvSpPr>
          <p:nvPr>
            <p:ph idx="1"/>
          </p:nvPr>
        </p:nvSpPr>
        <p:spPr/>
        <p:txBody>
          <a:bodyPr>
            <a:normAutofit lnSpcReduction="10000"/>
          </a:bodyPr>
          <a:lstStyle/>
          <a:p>
            <a:pPr marL="0" indent="0">
              <a:buNone/>
            </a:pPr>
            <a:r>
              <a:rPr lang="cs-CZ" i="1" dirty="0" smtClean="0"/>
              <a:t>Zdeněk </a:t>
            </a:r>
            <a:r>
              <a:rPr lang="cs-CZ" i="1" dirty="0"/>
              <a:t>Nejedlý </a:t>
            </a:r>
            <a:r>
              <a:rPr lang="cs-CZ" dirty="0"/>
              <a:t>(ministr školství, Za lidovou a národní kulturu, 29-května 1945, pražská Lucerna – shromáždění kulturních pracovníků):</a:t>
            </a:r>
          </a:p>
          <a:p>
            <a:pPr marL="0" indent="0">
              <a:buNone/>
            </a:pPr>
            <a:r>
              <a:rPr lang="cs-CZ" dirty="0"/>
              <a:t>Západ zkrachoval, dráždil plavou bestii německého fašismu, jen aby se vrhla na jiné Západu nevítané národy a státy. Naproti tomu stojí Východ v čele se Sovětským svazem – pravá hvězda východu, která rozráží </a:t>
            </a:r>
            <a:r>
              <a:rPr lang="cs-CZ" dirty="0" err="1"/>
              <a:t>temnostu</a:t>
            </a:r>
            <a:r>
              <a:rPr lang="cs-CZ" dirty="0"/>
              <a:t> Západu s jeho zbahněním a skleníkovou kulturou.</a:t>
            </a:r>
          </a:p>
          <a:p>
            <a:endParaRPr lang="cs-CZ" dirty="0"/>
          </a:p>
          <a:p>
            <a:pPr marL="0" indent="0">
              <a:buNone/>
            </a:pPr>
            <a:r>
              <a:rPr lang="cs-CZ" i="1" dirty="0"/>
              <a:t>Václav Běhounek </a:t>
            </a:r>
            <a:r>
              <a:rPr lang="cs-CZ" dirty="0"/>
              <a:t>(červenec 1945. Na Východ, či na Západ?)</a:t>
            </a:r>
          </a:p>
          <a:p>
            <a:pPr marL="0" indent="0">
              <a:buNone/>
            </a:pPr>
            <a:r>
              <a:rPr lang="cs-CZ" dirty="0"/>
              <a:t>Češi jsou </a:t>
            </a:r>
            <a:r>
              <a:rPr lang="cs-CZ" dirty="0" err="1"/>
              <a:t>východníky</a:t>
            </a:r>
            <a:r>
              <a:rPr lang="cs-CZ" dirty="0"/>
              <a:t> a byli jimi vždycky. Československo je předurčeno k tomu, aby bylo zemí –křižovatkou mezi Západem a Východem</a:t>
            </a:r>
          </a:p>
          <a:p>
            <a:endParaRPr lang="cs-CZ" dirty="0"/>
          </a:p>
        </p:txBody>
      </p:sp>
    </p:spTree>
    <p:extLst>
      <p:ext uri="{BB962C8B-B14F-4D97-AF65-F5344CB8AC3E}">
        <p14:creationId xmlns:p14="http://schemas.microsoft.com/office/powerpoint/2010/main" val="28090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II.</a:t>
            </a:r>
            <a:br>
              <a:rPr lang="cs-CZ" dirty="0" smtClean="0"/>
            </a:br>
            <a:endParaRPr lang="cs-CZ" dirty="0"/>
          </a:p>
        </p:txBody>
      </p:sp>
      <p:sp>
        <p:nvSpPr>
          <p:cNvPr id="3" name="Zástupný symbol pro obsah 2"/>
          <p:cNvSpPr>
            <a:spLocks noGrp="1"/>
          </p:cNvSpPr>
          <p:nvPr>
            <p:ph idx="1"/>
          </p:nvPr>
        </p:nvSpPr>
        <p:spPr>
          <a:xfrm>
            <a:off x="838200" y="1243914"/>
            <a:ext cx="10515600" cy="4933049"/>
          </a:xfrm>
        </p:spPr>
        <p:txBody>
          <a:bodyPr>
            <a:normAutofit fontScale="62500" lnSpcReduction="20000"/>
          </a:bodyPr>
          <a:lstStyle/>
          <a:p>
            <a:pPr marL="0" indent="0">
              <a:buNone/>
            </a:pPr>
            <a:r>
              <a:rPr lang="cs-CZ" dirty="0" smtClean="0"/>
              <a:t>Václav </a:t>
            </a:r>
            <a:r>
              <a:rPr lang="cs-CZ" dirty="0"/>
              <a:t>Černý, Mezi Východem a Západem, srpen 1945</a:t>
            </a:r>
          </a:p>
          <a:p>
            <a:pPr marL="0" indent="0">
              <a:buNone/>
            </a:pPr>
            <a:r>
              <a:rPr lang="cs-CZ" dirty="0"/>
              <a:t> </a:t>
            </a:r>
          </a:p>
          <a:p>
            <a:pPr marL="0" indent="0">
              <a:buNone/>
            </a:pPr>
            <a:r>
              <a:rPr lang="cs-CZ" dirty="0"/>
              <a:t>Ruská orientace naší kulturní pozornosti je naprosto nutná a výhodná. Jsme ji ostatně, povinováni, neboť se stává výrazem naší vděčnosti. Ale nahrazování jedné jednostrannosti druhou by bylo proti tradiční pozici české kultury v prostoru Evropy. </a:t>
            </a:r>
          </a:p>
          <a:p>
            <a:pPr marL="0" indent="0">
              <a:buNone/>
            </a:pPr>
            <a:r>
              <a:rPr lang="cs-CZ" i="1" dirty="0"/>
              <a:t>Se Západem musíme stůj co stůj udržet živý a zúrodňující duchovní styk, neboť jsme západním národem svou prastarou kulturou a přetrvat toto odvěké spojení by znamenalo upadnout v krizi duchovní bezradnosti a mátožnosti, bez pevných základů. S Východem musíme svůj styk vystupňovat na nejvyšší míru, nesmí nám ujíst ani jediný z  plodných jeho podnětů, ani částička jeho bohatství.</a:t>
            </a:r>
            <a:endParaRPr lang="cs-CZ" dirty="0"/>
          </a:p>
          <a:p>
            <a:pPr marL="0" indent="0">
              <a:buNone/>
            </a:pPr>
            <a:r>
              <a:rPr lang="cs-CZ" dirty="0"/>
              <a:t> </a:t>
            </a:r>
          </a:p>
          <a:p>
            <a:pPr marL="0" indent="0">
              <a:buNone/>
            </a:pPr>
            <a:r>
              <a:rPr lang="cs-CZ" dirty="0"/>
              <a:t>Václav Černý, Ještě jednou: Mezi Východem a Západem, říjen 1945,</a:t>
            </a:r>
          </a:p>
          <a:p>
            <a:pPr marL="0" indent="0">
              <a:buNone/>
            </a:pPr>
            <a:r>
              <a:rPr lang="cs-CZ" dirty="0"/>
              <a:t>Česká kultura proto nesmí rezignovat na svoji tradiční orientaci na západní kulturu, orientaci, díky které jsme již od desátého století součástí evropského Západu. Tuto příslušnost je pak třeba pojímat jako antitézu vůči Východu a měla by určovat i další vývoj. Česká či československá kultura pak má být jakousi přirozenou spojnicí, přechodovou oblastí mezi oběma kulturami, schopna prostředkovat mezi nimi. Orientace, která má spojením Východního a Západního prvku vzniknou, by měla být určena důrazem na humanitu. Píše doslova: </a:t>
            </a:r>
            <a:r>
              <a:rPr lang="cs-CZ" i="1" dirty="0"/>
              <a:t>ne pouze západní, ne pouze východní – ale lidská</a:t>
            </a:r>
            <a:r>
              <a:rPr lang="cs-CZ" dirty="0"/>
              <a:t>. Černý přitom právě v této situaci české kultury, která může být situací zprostředkovatelskou, vidí naše národní privilegium. Stáváme se podle něj „</a:t>
            </a:r>
            <a:r>
              <a:rPr lang="cs-CZ" i="1" dirty="0"/>
              <a:t>jediným národem vysloveně západním vcházejícím do sféry rozhodného politicko-kulturního vlivu ruského. Otázku kýžené syntézy je nám dáno, ba uloženo řešit prvním a možná příkladně pro celou Evropu</a:t>
            </a:r>
            <a:r>
              <a:rPr lang="cs-CZ" dirty="0" smtClean="0"/>
              <a:t>“.</a:t>
            </a:r>
            <a:endParaRPr lang="cs-CZ" dirty="0"/>
          </a:p>
        </p:txBody>
      </p:sp>
    </p:spTree>
    <p:extLst>
      <p:ext uri="{BB962C8B-B14F-4D97-AF65-F5344CB8AC3E}">
        <p14:creationId xmlns:p14="http://schemas.microsoft.com/office/powerpoint/2010/main" val="2519353192"/>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TotalTime>
  <Words>1568</Words>
  <Application>Microsoft Office PowerPoint</Application>
  <PresentationFormat>Širokoúhlá obrazovka</PresentationFormat>
  <Paragraphs>59</Paragraphs>
  <Slides>19</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19</vt:i4>
      </vt:variant>
    </vt:vector>
  </HeadingPairs>
  <TitlesOfParts>
    <vt:vector size="23" baseType="lpstr">
      <vt:lpstr>Arial</vt:lpstr>
      <vt:lpstr>Calibri</vt:lpstr>
      <vt:lpstr>Calibri Light</vt:lpstr>
      <vt:lpstr>Motiv Office</vt:lpstr>
      <vt:lpstr>Miloš Havelka: předmluva k antologii Spor o smysl českých dějin, 1995 </vt:lpstr>
      <vt:lpstr>Hubert Gordon Schauer: Naše dvě otázky, úvodník 1. čísla Času, prosinec 1886 </vt:lpstr>
      <vt:lpstr>T. G. Masaryk: Česká otázka, předmluva, 1895 </vt:lpstr>
      <vt:lpstr>Jan Patočka: (Česká vzdělanost v Evropě. 1939) </vt:lpstr>
      <vt:lpstr>Emanuel Moravec (V úloze mouřenína, 1939) </vt:lpstr>
      <vt:lpstr>Evangelický teolog a filozof Josef Lukl Hromádka (válečné úvahy) </vt:lpstr>
      <vt:lpstr>Po válce </vt:lpstr>
      <vt:lpstr>I. </vt:lpstr>
      <vt:lpstr>II. </vt:lpstr>
      <vt:lpstr>II.</vt:lpstr>
      <vt:lpstr>Prezentace aplikace PowerPoint</vt:lpstr>
      <vt:lpstr>Prezentace aplikace PowerPoint</vt:lpstr>
      <vt:lpstr>Prezentace aplikace PowerPoint</vt:lpstr>
      <vt:lpstr>The Tragedy of Central Europe</vt:lpstr>
      <vt:lpstr>Prezentace aplikace PowerPoint</vt:lpstr>
      <vt:lpstr>Prezentace aplikace PowerPoint</vt:lpstr>
      <vt:lpstr>Prezentace aplikace PowerPoint</vt:lpstr>
      <vt:lpstr>Prezentace aplikace PowerPoint</vt:lpstr>
      <vt:lpstr>EVROPA (Slova, pojmy situace)</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kubicekt</dc:creator>
  <cp:lastModifiedBy>kubicekt</cp:lastModifiedBy>
  <cp:revision>6</cp:revision>
  <cp:lastPrinted>2021-10-14T18:36:10Z</cp:lastPrinted>
  <dcterms:created xsi:type="dcterms:W3CDTF">2021-10-14T17:11:27Z</dcterms:created>
  <dcterms:modified xsi:type="dcterms:W3CDTF">2021-10-14T19:21:50Z</dcterms:modified>
</cp:coreProperties>
</file>