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8" r:id="rId2"/>
    <p:sldId id="508" r:id="rId3"/>
    <p:sldId id="283" r:id="rId4"/>
    <p:sldId id="489" r:id="rId5"/>
    <p:sldId id="490" r:id="rId6"/>
    <p:sldId id="286" r:id="rId7"/>
    <p:sldId id="486" r:id="rId8"/>
    <p:sldId id="500" r:id="rId9"/>
    <p:sldId id="485" r:id="rId10"/>
    <p:sldId id="426" r:id="rId11"/>
    <p:sldId id="504" r:id="rId12"/>
    <p:sldId id="502" r:id="rId13"/>
    <p:sldId id="432" r:id="rId14"/>
    <p:sldId id="433" r:id="rId15"/>
    <p:sldId id="434" r:id="rId16"/>
    <p:sldId id="429" r:id="rId17"/>
    <p:sldId id="507" r:id="rId18"/>
    <p:sldId id="503" r:id="rId19"/>
    <p:sldId id="505" r:id="rId20"/>
    <p:sldId id="430" r:id="rId21"/>
    <p:sldId id="435" r:id="rId22"/>
    <p:sldId id="436" r:id="rId23"/>
    <p:sldId id="509" r:id="rId24"/>
    <p:sldId id="428" r:id="rId25"/>
    <p:sldId id="291" r:id="rId26"/>
    <p:sldId id="441" r:id="rId27"/>
    <p:sldId id="440" r:id="rId28"/>
    <p:sldId id="442" r:id="rId29"/>
    <p:sldId id="292" r:id="rId30"/>
    <p:sldId id="501" r:id="rId31"/>
    <p:sldId id="492" r:id="rId32"/>
    <p:sldId id="496" r:id="rId33"/>
    <p:sldId id="497" r:id="rId34"/>
    <p:sldId id="493" r:id="rId35"/>
    <p:sldId id="498" r:id="rId36"/>
    <p:sldId id="499" r:id="rId37"/>
    <p:sldId id="293" r:id="rId38"/>
    <p:sldId id="298" r:id="rId39"/>
    <p:sldId id="443" r:id="rId4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795"/>
  </p:normalViewPr>
  <p:slideViewPr>
    <p:cSldViewPr snapToGrid="0" snapToObjects="1">
      <p:cViewPr varScale="1">
        <p:scale>
          <a:sx n="79" d="100"/>
          <a:sy n="79" d="100"/>
        </p:scale>
        <p:origin x="96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1DFD4-7BF2-4140-9398-58B138FC9DBF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C98B6-B162-6B43-AFE9-3C5AD1FE4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89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doplněk specificity (pravděpodobnost chybného (falešně pozitivního) výsledku u osoby, která drogy neužívá), </a:t>
            </a:r>
            <a:r>
              <a:rPr lang="cs-CZ" dirty="0" err="1"/>
              <a:t>specoificita</a:t>
            </a:r>
            <a:r>
              <a:rPr lang="cs-CZ" dirty="0"/>
              <a:t> - schopnost testu přesně vybrat případy, u nichž zkoumaný znak (nemoc) nenastává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C98B6-B162-6B43-AFE9-3C5AD1FE4CC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75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BD67B6-9F1F-8C4C-8970-88F5F25CC7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8A29D54-C5BF-3648-8110-3C2F5D7C70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E66226-55CC-034B-B7FC-CE901D353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165E37-BF6F-314B-8767-A3053F71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36C286-C11C-E24F-A709-4C762EB52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1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DF8F8C-F539-074B-853E-80C213FA3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CCA53AF-5EEA-2842-A5DA-3804FDC58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41C5508-B174-DE48-B370-6F1690B1A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9B0E8F-F415-B344-8BD0-FA965426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66EB55-7A10-CA45-8600-DB146086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78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2AD4819-F5CC-9E4F-A5AD-8139471F22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475E98F-3343-E84D-9018-1774026E51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7B67C0-1629-0348-A6BC-EE3B92D34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8748C2-1DDD-364D-B62F-A11E213BC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1109FD-D608-0947-AA0B-B81B5FC99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22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9E27D-F181-7648-BE20-427EDC216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3EFE7-65EE-6646-827C-4011662DB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3A20D2-D9EA-5143-8FCF-205FE9B96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0378B5-46EC-D143-B3D4-53285EA62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20DCED3-7F81-BF45-A1EC-3815601A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1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05DADE-C90C-D648-913F-BCB52E1E3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A89678A-64D3-7A43-930F-9F6158753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08C6CD-98DA-0447-BD0A-63A3EC9E5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917BAA-02B8-E440-835A-1F0333335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028C58-282B-7D4B-8BAE-F1686FB8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91CFE9-5263-F446-9FF2-C87AD180F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1EC25C-AEF0-D44B-8BB3-B8A400E12D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D9A6258-66DD-B24A-A7C8-47CB0060D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19877D-4079-174B-B93E-BACDD1BBF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6616EB0-7ABB-F441-968C-C418807C7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722728-4DD6-134F-B5FC-17DD6D8A4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17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4B6C45-2DC3-B848-9D82-1F22ACD1D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7E9CC3D-8574-8A49-8319-4A3547DFD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269DF7-A123-9942-B181-FC6BE163A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B706D91-40B2-8946-B8D9-75E3C06AA5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E6C2AE7-F32D-D44B-94F6-F3F5EE2962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9CF26F8-F216-4E4B-BEBA-AAD58CCD2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0803A36-B728-234B-885C-D19384FA7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4DBD674-2510-144E-B545-0442F9F39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67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71DA86-BBAB-DD44-9534-5C638AB14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F057EF7-A8D3-814D-8697-59DC37E74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1AF61C3-4CD9-7D49-B9D6-ABB6A2D41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376FBF-397B-764E-A373-72B885C2F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5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EB614C5-6F5F-3C49-B76C-917160F04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DBC7B06-705C-E14F-8830-793E6EF37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F9E413D-43A8-634C-8F39-EE481EA45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8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3F4819-23FD-9849-8E55-D4D094214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7F5A19-906C-9541-9E04-E1DDB51AC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892927D-A0BE-ED4C-B990-974B0E07C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F09CE2-EAFC-9A4C-AEDE-2C3045A4F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8025492-2940-FE4E-8075-7FB50FFF4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F1D1B9A-2CFA-204A-A8A9-928DD8E74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69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BE0292-36A1-7949-B970-6A3EB05B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D1531A5-F684-6E41-9CCC-8D08ED0CFA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621BF62-D5B0-A343-AD9C-343A37624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58CFB4-050D-5A4B-84C3-5F86B8F76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2C4176-EE17-C848-A2BB-D0D5530EB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AC09BFE-4C97-0149-AE0D-BA235700D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30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62DC9B3-75EC-C940-B4C0-B1160846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831EA3D-4E01-624A-AB5E-4E21A3C65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18758B-676B-F44D-9E84-EE1155EA9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4DFAF-006A-AC42-96B7-11320B011388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EEFAD5-E5B8-D54E-B076-4F669CE9BC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EAB8A2-BC53-6B42-AF34-581B950B9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06FCA-774A-274E-AAB8-EB8817A4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029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finmag.penize.cz/spolecnost/407932-velka-drogova-kocovina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26D8E7-1CDE-CD4A-A8F1-207EFA3826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err="1"/>
              <a:t>Bayesova</a:t>
            </a:r>
            <a:r>
              <a:rPr lang="cs-CZ" b="1" dirty="0"/>
              <a:t> věta a spolehlivost testování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8C54D24-7FFE-7949-A4E6-3B5816AEAC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Mgr., Benjamin Petruželka, Ph.D.</a:t>
            </a:r>
          </a:p>
        </p:txBody>
      </p:sp>
    </p:spTree>
    <p:extLst>
      <p:ext uri="{BB962C8B-B14F-4D97-AF65-F5344CB8AC3E}">
        <p14:creationId xmlns:p14="http://schemas.microsoft.com/office/powerpoint/2010/main" val="3488876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2A7D41-FFC7-7B45-9C11-CA1999AF8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Senzitivita</a:t>
            </a:r>
            <a:r>
              <a:rPr lang="en-US" dirty="0"/>
              <a:t> </a:t>
            </a:r>
            <a:r>
              <a:rPr lang="en-US" dirty="0" err="1"/>
              <a:t>testu</a:t>
            </a:r>
            <a:r>
              <a:rPr lang="en-US" dirty="0"/>
              <a:t>, </a:t>
            </a:r>
            <a:r>
              <a:rPr lang="en-US" dirty="0" err="1"/>
              <a:t>neboli</a:t>
            </a:r>
            <a:r>
              <a:rPr lang="en-US" dirty="0"/>
              <a:t> </a:t>
            </a:r>
            <a:r>
              <a:rPr lang="en-US" dirty="0" err="1"/>
              <a:t>citlivost</a:t>
            </a:r>
            <a:r>
              <a:rPr lang="en-US" dirty="0"/>
              <a:t> </a:t>
            </a:r>
            <a:r>
              <a:rPr lang="en-US" dirty="0" err="1"/>
              <a:t>testu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E4E1A4-50B2-574A-8490-22EC6C80C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604" y="1926698"/>
            <a:ext cx="11330792" cy="4931302"/>
          </a:xfrm>
        </p:spPr>
        <p:txBody>
          <a:bodyPr/>
          <a:lstStyle/>
          <a:p>
            <a:r>
              <a:rPr lang="cs-CZ" dirty="0"/>
              <a:t>nabývá hodnot od 0 do 1 (případně vyjádřeno v procentech) a vyjadřuje </a:t>
            </a:r>
            <a:r>
              <a:rPr lang="cs-CZ" b="1" dirty="0"/>
              <a:t>úspěšnost, s níž test zachytí přítomnost sledovaného stavu (nemoci)</a:t>
            </a:r>
            <a:r>
              <a:rPr lang="cs-CZ" dirty="0"/>
              <a:t>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Kdyby měl test na přítomnost návykových látek 100% senzitivitu, znamenalo by to, že u všech studentů, kteří užívají návykové látky, by byl test pozitivní</a:t>
            </a:r>
          </a:p>
          <a:p>
            <a:r>
              <a:rPr lang="cs-CZ" dirty="0"/>
              <a:t>„žádný student by testem neproklouzl“</a:t>
            </a:r>
          </a:p>
          <a:p>
            <a:endParaRPr lang="cs-CZ" dirty="0"/>
          </a:p>
          <a:p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1791799-C0B0-BA42-8B14-F55B4C564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857" y="3200400"/>
            <a:ext cx="67437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18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491405-AEDA-1216-E1E9-F15275749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enter image description here">
            <a:extLst>
              <a:ext uri="{FF2B5EF4-FFF2-40B4-BE49-F238E27FC236}">
                <a16:creationId xmlns:a16="http://schemas.microsoft.com/office/drawing/2014/main" id="{00842ABC-5BEB-D377-84EA-0E2E48FDED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105" y="1892823"/>
            <a:ext cx="5904689" cy="442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230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11F871-5352-A55C-FA27-A7BA00C2F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A5C0C1-08D0-D06A-870E-C551D34B0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Senzitivita</a:t>
            </a:r>
            <a:r>
              <a:rPr lang="en-US" dirty="0"/>
              <a:t> = 97 %</a:t>
            </a:r>
          </a:p>
          <a:p>
            <a:r>
              <a:rPr lang="en-US" dirty="0" err="1"/>
              <a:t>Otestujeme</a:t>
            </a:r>
            <a:r>
              <a:rPr lang="en-US" dirty="0"/>
              <a:t>-li s </a:t>
            </a:r>
            <a:r>
              <a:rPr lang="en-US" dirty="0" err="1"/>
              <a:t>ním</a:t>
            </a:r>
            <a:r>
              <a:rPr lang="en-US" dirty="0"/>
              <a:t> 100 </a:t>
            </a:r>
            <a:r>
              <a:rPr lang="en-US" dirty="0" err="1"/>
              <a:t>lidí</a:t>
            </a:r>
            <a:r>
              <a:rPr lang="en-US" dirty="0"/>
              <a:t>, </a:t>
            </a:r>
            <a:r>
              <a:rPr lang="en-US" dirty="0" err="1"/>
              <a:t>kteří</a:t>
            </a:r>
            <a:r>
              <a:rPr lang="en-US" dirty="0"/>
              <a:t> </a:t>
            </a:r>
            <a:r>
              <a:rPr lang="en-US" dirty="0" err="1"/>
              <a:t>užili</a:t>
            </a:r>
            <a:r>
              <a:rPr lang="en-US" dirty="0"/>
              <a:t> </a:t>
            </a:r>
            <a:r>
              <a:rPr lang="en-US" dirty="0" err="1"/>
              <a:t>návykové</a:t>
            </a:r>
            <a:r>
              <a:rPr lang="en-US" dirty="0"/>
              <a:t> </a:t>
            </a:r>
            <a:r>
              <a:rPr lang="en-US" dirty="0" err="1"/>
              <a:t>látky</a:t>
            </a:r>
            <a:r>
              <a:rPr lang="en-US" dirty="0"/>
              <a:t>, u 97 </a:t>
            </a:r>
            <a:r>
              <a:rPr lang="en-US" dirty="0" err="1"/>
              <a:t>vyjde</a:t>
            </a:r>
            <a:r>
              <a:rPr lang="en-US" dirty="0"/>
              <a:t> test </a:t>
            </a:r>
            <a:r>
              <a:rPr lang="en-US" dirty="0" err="1"/>
              <a:t>správně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pozitivně</a:t>
            </a:r>
            <a:r>
              <a:rPr lang="en-US" dirty="0"/>
              <a:t>, a u 3 </a:t>
            </a:r>
            <a:r>
              <a:rPr lang="en-US" dirty="0" err="1"/>
              <a:t>vyjde</a:t>
            </a:r>
            <a:r>
              <a:rPr lang="en-US" dirty="0"/>
              <a:t> </a:t>
            </a:r>
            <a:r>
              <a:rPr lang="en-US" dirty="0" err="1"/>
              <a:t>nesprávně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negativně</a:t>
            </a:r>
            <a:r>
              <a:rPr lang="en-US" dirty="0"/>
              <a:t> (</a:t>
            </a:r>
            <a:r>
              <a:rPr lang="en-US" dirty="0" err="1"/>
              <a:t>falešná</a:t>
            </a:r>
            <a:r>
              <a:rPr lang="en-US" dirty="0"/>
              <a:t> </a:t>
            </a:r>
            <a:r>
              <a:rPr lang="en-US" dirty="0" err="1"/>
              <a:t>negativita</a:t>
            </a:r>
            <a:r>
              <a:rPr lang="en-US" dirty="0"/>
              <a:t> </a:t>
            </a:r>
            <a:r>
              <a:rPr lang="en-US" dirty="0" err="1"/>
              <a:t>testu</a:t>
            </a:r>
            <a:r>
              <a:rPr lang="en-US" dirty="0"/>
              <a:t>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0937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3984F-2E21-364E-87CE-6B979E20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338328"/>
            <a:ext cx="3685032" cy="1608328"/>
          </a:xfrm>
        </p:spPr>
        <p:txBody>
          <a:bodyPr>
            <a:normAutofit/>
          </a:bodyPr>
          <a:lstStyle/>
          <a:p>
            <a:r>
              <a:rPr lang="en-US" sz="3600" dirty="0" err="1"/>
              <a:t>Příklad</a:t>
            </a:r>
            <a:endParaRPr lang="en-US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EF1CB3-7CF7-2F4A-97EE-553752C7A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605" y="227359"/>
            <a:ext cx="7780713" cy="280545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dirty="0"/>
              <a:t>Příklad</a:t>
            </a:r>
          </a:p>
          <a:p>
            <a:r>
              <a:rPr lang="cs-CZ" sz="2000" i="1" dirty="0"/>
              <a:t>Máme skupinu 4 studentů: Honzu, Pepu, Elišku a Hanku. </a:t>
            </a:r>
          </a:p>
          <a:p>
            <a:r>
              <a:rPr lang="cs-CZ" sz="2000" i="1" dirty="0"/>
              <a:t>Všichni si udělají test na přítomnost návykových látek</a:t>
            </a:r>
          </a:p>
          <a:p>
            <a:r>
              <a:rPr lang="cs-CZ" sz="2000" i="1" dirty="0"/>
              <a:t>Senzitivita = 1/1+0= 100 %</a:t>
            </a:r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EA4046C8-49E1-EB49-990E-C4144DE8E100}"/>
              </a:ext>
            </a:extLst>
          </p:cNvPr>
          <p:cNvGraphicFramePr>
            <a:graphicFrameLocks noGrp="1"/>
          </p:cNvGraphicFramePr>
          <p:nvPr/>
        </p:nvGraphicFramePr>
        <p:xfrm>
          <a:off x="6576484" y="3259476"/>
          <a:ext cx="4974336" cy="2257683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  <a:tableStyleId>{5C22544A-7EE6-4342-B048-85BDC9FD1C3A}</a:tableStyleId>
              </a:tblPr>
              <a:tblGrid>
                <a:gridCol w="2029524">
                  <a:extLst>
                    <a:ext uri="{9D8B030D-6E8A-4147-A177-3AD203B41FA5}">
                      <a16:colId xmlns:a16="http://schemas.microsoft.com/office/drawing/2014/main" val="200548033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370595184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540423300"/>
                    </a:ext>
                  </a:extLst>
                </a:gridCol>
              </a:tblGrid>
              <a:tr h="964977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Neužívají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529138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Test pozitivní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1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100" u="none" strike="noStrike" kern="1200" cap="none" spc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Pepa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08091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Test negativní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1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1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Jana a Lenka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283268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A13CAE28-2182-1C47-A344-D603C0BB2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68" y="3677055"/>
            <a:ext cx="5641432" cy="84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38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3984F-2E21-364E-87CE-6B979E20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338328"/>
            <a:ext cx="3685032" cy="1608328"/>
          </a:xfrm>
        </p:spPr>
        <p:txBody>
          <a:bodyPr>
            <a:normAutofit/>
          </a:bodyPr>
          <a:lstStyle/>
          <a:p>
            <a:r>
              <a:rPr lang="en-US" sz="3600" dirty="0" err="1"/>
              <a:t>Vyzkoušejte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endParaRPr lang="en-US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EF1CB3-7CF7-2F4A-97EE-553752C7A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605" y="239391"/>
            <a:ext cx="7780713" cy="280545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dirty="0"/>
              <a:t>Příklad</a:t>
            </a:r>
          </a:p>
          <a:p>
            <a:r>
              <a:rPr lang="cs-CZ" sz="2000" i="1" dirty="0"/>
              <a:t>Máme skupinu 4 studentů: Honzu, Pepu, Elišku a Hanku. </a:t>
            </a:r>
          </a:p>
          <a:p>
            <a:r>
              <a:rPr lang="cs-CZ" sz="2000" i="1" dirty="0"/>
              <a:t>Všichni si udělají test na přítomnost návykových látek</a:t>
            </a:r>
          </a:p>
          <a:p>
            <a:r>
              <a:rPr lang="cs-CZ" sz="2000" i="1" dirty="0"/>
              <a:t>Kolik vyjde senzitivita?</a:t>
            </a:r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EA4046C8-49E1-EB49-990E-C4144DE8E100}"/>
              </a:ext>
            </a:extLst>
          </p:cNvPr>
          <p:cNvGraphicFramePr>
            <a:graphicFrameLocks noGrp="1"/>
          </p:cNvGraphicFramePr>
          <p:nvPr/>
        </p:nvGraphicFramePr>
        <p:xfrm>
          <a:off x="6576484" y="3259476"/>
          <a:ext cx="4974336" cy="2260935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  <a:tableStyleId>{5C22544A-7EE6-4342-B048-85BDC9FD1C3A}</a:tableStyleId>
              </a:tblPr>
              <a:tblGrid>
                <a:gridCol w="2029524">
                  <a:extLst>
                    <a:ext uri="{9D8B030D-6E8A-4147-A177-3AD203B41FA5}">
                      <a16:colId xmlns:a16="http://schemas.microsoft.com/office/drawing/2014/main" val="200548033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370595184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540423300"/>
                    </a:ext>
                  </a:extLst>
                </a:gridCol>
              </a:tblGrid>
              <a:tr h="964977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Neužívají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529138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Test pozitivní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1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Hanka a Pepa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cs-CZ" sz="2100" u="none" strike="noStrike" kern="12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08091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Test negativní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1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Jana a Lenka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cs-CZ" sz="2100" u="none" strike="noStrike" kern="12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283268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A13CAE28-2182-1C47-A344-D603C0BB2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68" y="3930307"/>
            <a:ext cx="4898829" cy="73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18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3984F-2E21-364E-87CE-6B979E20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338328"/>
            <a:ext cx="3685032" cy="1608328"/>
          </a:xfrm>
        </p:spPr>
        <p:txBody>
          <a:bodyPr>
            <a:normAutofit/>
          </a:bodyPr>
          <a:lstStyle/>
          <a:p>
            <a:r>
              <a:rPr lang="en-US" sz="3600" dirty="0" err="1"/>
              <a:t>Řešení</a:t>
            </a:r>
            <a:endParaRPr lang="en-US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EF1CB3-7CF7-2F4A-97EE-553752C7A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605" y="227359"/>
            <a:ext cx="7780713" cy="280545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dirty="0"/>
              <a:t>Příklad</a:t>
            </a:r>
          </a:p>
          <a:p>
            <a:r>
              <a:rPr lang="cs-CZ" sz="2000" i="1" dirty="0"/>
              <a:t>Máme skupinu 4 studentů: Honzu, Pepu, Elišku a Hanku. </a:t>
            </a:r>
          </a:p>
          <a:p>
            <a:r>
              <a:rPr lang="cs-CZ" sz="2000" i="1" dirty="0"/>
              <a:t>Všichni si udělají test na přítomnost návykových látek</a:t>
            </a:r>
          </a:p>
          <a:p>
            <a:r>
              <a:rPr lang="cs-CZ" sz="2000" i="1" dirty="0"/>
              <a:t>Senzitivita = 2/2+2= 50 %</a:t>
            </a:r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EA4046C8-49E1-EB49-990E-C4144DE8E100}"/>
              </a:ext>
            </a:extLst>
          </p:cNvPr>
          <p:cNvGraphicFramePr>
            <a:graphicFrameLocks noGrp="1"/>
          </p:cNvGraphicFramePr>
          <p:nvPr/>
        </p:nvGraphicFramePr>
        <p:xfrm>
          <a:off x="6576484" y="3259476"/>
          <a:ext cx="4974336" cy="2260935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  <a:tableStyleId>{5C22544A-7EE6-4342-B048-85BDC9FD1C3A}</a:tableStyleId>
              </a:tblPr>
              <a:tblGrid>
                <a:gridCol w="2029524">
                  <a:extLst>
                    <a:ext uri="{9D8B030D-6E8A-4147-A177-3AD203B41FA5}">
                      <a16:colId xmlns:a16="http://schemas.microsoft.com/office/drawing/2014/main" val="200548033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370595184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540423300"/>
                    </a:ext>
                  </a:extLst>
                </a:gridCol>
              </a:tblGrid>
              <a:tr h="964977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Neužívají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529138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Test pozitivní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1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Hanka a Pepa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cs-CZ" sz="2100" u="none" strike="noStrike" kern="12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08091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Test negativní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100" u="none" strike="noStrike" kern="1200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Jana a Lenka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cs-CZ" sz="2100" u="none" strike="noStrike" kern="1200" cap="none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283268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A13CAE28-2182-1C47-A344-D603C0BB2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68" y="3930307"/>
            <a:ext cx="4898829" cy="73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77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8DB329-01BC-E547-A6AB-0A11FA043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Specificita testu</a:t>
            </a:r>
            <a:r>
              <a:rPr lang="cs-CZ" dirty="0"/>
              <a:t> 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DCBD91-FBD7-7D43-AEED-E82A59BA1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schopnost testu přesně vybrat případy, u nichž zkoumaný znak (nemoc) nenastává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Kdyby měl test na přítomnost návykových látek </a:t>
            </a:r>
            <a:r>
              <a:rPr lang="cs-CZ" b="1" dirty="0"/>
              <a:t>100% specificitu</a:t>
            </a:r>
            <a:r>
              <a:rPr lang="cs-CZ" dirty="0"/>
              <a:t>, znamenalo by to, že všichni neuživatelé prošly testem jako negativní.</a:t>
            </a:r>
            <a:endParaRPr lang="en-US" dirty="0"/>
          </a:p>
          <a:p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C674C48-7029-0B42-8A40-6AFABB6BA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427" y="2884349"/>
            <a:ext cx="66167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43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12A35-37E0-94E0-7AFF-F5E9A97B9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1229A-C254-4644-9FBD-4E5FC98EF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enter image description here">
            <a:extLst>
              <a:ext uri="{FF2B5EF4-FFF2-40B4-BE49-F238E27FC236}">
                <a16:creationId xmlns:a16="http://schemas.microsoft.com/office/drawing/2014/main" id="{C9420EAC-65A9-D754-43D3-E7D363791B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105" y="1892823"/>
            <a:ext cx="5904689" cy="442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499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CD42C-25F9-E8E9-69DE-5E5407A1D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39959F-CEF8-C3BA-C789-E2F157D59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Specificita</a:t>
            </a:r>
            <a:r>
              <a:rPr lang="en-US" dirty="0"/>
              <a:t> </a:t>
            </a:r>
            <a:r>
              <a:rPr lang="en-US" dirty="0" err="1"/>
              <a:t>testu</a:t>
            </a:r>
            <a:r>
              <a:rPr lang="en-US" dirty="0"/>
              <a:t> = 95 %</a:t>
            </a:r>
          </a:p>
          <a:p>
            <a:r>
              <a:rPr lang="en-US" dirty="0" err="1"/>
              <a:t>Otestujeme</a:t>
            </a:r>
            <a:r>
              <a:rPr lang="en-US" dirty="0"/>
              <a:t>-li s </a:t>
            </a:r>
            <a:r>
              <a:rPr lang="en-US" dirty="0" err="1"/>
              <a:t>ním</a:t>
            </a:r>
            <a:r>
              <a:rPr lang="en-US" dirty="0"/>
              <a:t> 100 </a:t>
            </a:r>
            <a:r>
              <a:rPr lang="en-US" dirty="0" err="1"/>
              <a:t>lidí</a:t>
            </a:r>
            <a:r>
              <a:rPr lang="en-US" dirty="0"/>
              <a:t>, </a:t>
            </a:r>
            <a:r>
              <a:rPr lang="en-US" dirty="0" err="1"/>
              <a:t>kteří</a:t>
            </a:r>
            <a:r>
              <a:rPr lang="en-US" dirty="0"/>
              <a:t> </a:t>
            </a:r>
            <a:r>
              <a:rPr lang="en-US" dirty="0" err="1"/>
              <a:t>neužili</a:t>
            </a:r>
            <a:r>
              <a:rPr lang="en-US" dirty="0"/>
              <a:t> </a:t>
            </a:r>
            <a:r>
              <a:rPr lang="en-US" dirty="0" err="1"/>
              <a:t>návykové</a:t>
            </a:r>
            <a:r>
              <a:rPr lang="en-US" dirty="0"/>
              <a:t> </a:t>
            </a:r>
            <a:r>
              <a:rPr lang="en-US" dirty="0" err="1"/>
              <a:t>látky</a:t>
            </a:r>
            <a:r>
              <a:rPr lang="en-US" dirty="0"/>
              <a:t>, u 95 </a:t>
            </a:r>
            <a:r>
              <a:rPr lang="en-US" dirty="0" err="1"/>
              <a:t>vyjde</a:t>
            </a:r>
            <a:r>
              <a:rPr lang="en-US" dirty="0"/>
              <a:t> test </a:t>
            </a:r>
            <a:r>
              <a:rPr lang="en-US" dirty="0" err="1"/>
              <a:t>správně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negativně</a:t>
            </a:r>
            <a:r>
              <a:rPr lang="en-US" dirty="0"/>
              <a:t>, a u 5 </a:t>
            </a:r>
            <a:r>
              <a:rPr lang="en-US" dirty="0" err="1"/>
              <a:t>vyjde</a:t>
            </a:r>
            <a:r>
              <a:rPr lang="en-US" dirty="0"/>
              <a:t> </a:t>
            </a:r>
            <a:r>
              <a:rPr lang="en-US" dirty="0" err="1"/>
              <a:t>nesprávně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pozitivně</a:t>
            </a:r>
            <a:r>
              <a:rPr lang="en-US" dirty="0"/>
              <a:t> (</a:t>
            </a:r>
            <a:r>
              <a:rPr lang="en-US" dirty="0" err="1"/>
              <a:t>falešná</a:t>
            </a:r>
            <a:r>
              <a:rPr lang="en-US" dirty="0"/>
              <a:t> </a:t>
            </a:r>
            <a:r>
              <a:rPr lang="en-US" dirty="0" err="1"/>
              <a:t>pozitivita</a:t>
            </a:r>
            <a:r>
              <a:rPr lang="en-US" dirty="0"/>
              <a:t> </a:t>
            </a:r>
            <a:r>
              <a:rPr lang="en-US" dirty="0" err="1"/>
              <a:t>testu</a:t>
            </a:r>
            <a:r>
              <a:rPr lang="en-US" dirty="0"/>
              <a:t>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7713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3B752-629C-C312-0529-997F764E1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0771F3-8C87-0E6A-25A5-1AE166D13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enter image description here">
            <a:extLst>
              <a:ext uri="{FF2B5EF4-FFF2-40B4-BE49-F238E27FC236}">
                <a16:creationId xmlns:a16="http://schemas.microsoft.com/office/drawing/2014/main" id="{EAEE234D-06A4-5741-84A2-5268109ADB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105" y="1892823"/>
            <a:ext cx="5904689" cy="442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07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FD74F5-0F28-FEAD-23A5-04FB3B916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Jak je </a:t>
            </a:r>
            <a:r>
              <a:rPr lang="en-GB" dirty="0" err="1"/>
              <a:t>takový</a:t>
            </a:r>
            <a:r>
              <a:rPr lang="en-GB" dirty="0"/>
              <a:t> test </a:t>
            </a:r>
            <a:r>
              <a:rPr lang="en-GB" dirty="0" err="1"/>
              <a:t>spolehlivý</a:t>
            </a:r>
            <a:r>
              <a:rPr lang="en-GB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5CD653-3EA0-AE10-7069-10C4B70C1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https://</a:t>
            </a:r>
            <a:r>
              <a:rPr lang="en-GB" dirty="0" err="1"/>
              <a:t>www.gigalekarna.cz</a:t>
            </a:r>
            <a:r>
              <a:rPr lang="en-GB" dirty="0"/>
              <a:t>/</a:t>
            </a:r>
            <a:r>
              <a:rPr lang="en-GB" dirty="0" err="1"/>
              <a:t>produkt</a:t>
            </a:r>
            <a:r>
              <a:rPr lang="en-GB" dirty="0"/>
              <a:t>/</a:t>
            </a:r>
            <a:r>
              <a:rPr lang="en-GB" dirty="0" err="1"/>
              <a:t>drogovy</a:t>
            </a:r>
            <a:r>
              <a:rPr lang="en-GB" dirty="0"/>
              <a:t>-test-</a:t>
            </a:r>
            <a:r>
              <a:rPr lang="en-GB" dirty="0" err="1"/>
              <a:t>coc</a:t>
            </a:r>
            <a:r>
              <a:rPr lang="en-GB" dirty="0"/>
              <a:t>-instant-view/</a:t>
            </a:r>
          </a:p>
        </p:txBody>
      </p:sp>
    </p:spTree>
    <p:extLst>
      <p:ext uri="{BB962C8B-B14F-4D97-AF65-F5344CB8AC3E}">
        <p14:creationId xmlns:p14="http://schemas.microsoft.com/office/powerpoint/2010/main" val="1689083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3984F-2E21-364E-87CE-6B979E20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338328"/>
            <a:ext cx="3685032" cy="1608328"/>
          </a:xfrm>
        </p:spPr>
        <p:txBody>
          <a:bodyPr>
            <a:normAutofit/>
          </a:bodyPr>
          <a:lstStyle/>
          <a:p>
            <a:r>
              <a:rPr lang="en-US" sz="3600" dirty="0" err="1"/>
              <a:t>Příklad</a:t>
            </a:r>
            <a:endParaRPr lang="en-US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EF1CB3-7CF7-2F4A-97EE-553752C7A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605" y="227359"/>
            <a:ext cx="7780713" cy="280545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dirty="0"/>
              <a:t>Příklad</a:t>
            </a:r>
          </a:p>
          <a:p>
            <a:r>
              <a:rPr lang="cs-CZ" sz="2000" i="1" dirty="0"/>
              <a:t>Máme skupinu 4 studentů: Honzu, Pepu, Elišku a Hanku. </a:t>
            </a:r>
          </a:p>
          <a:p>
            <a:r>
              <a:rPr lang="cs-CZ" sz="2000" i="1" dirty="0"/>
              <a:t>Honza a Hanka kouří marihuanu, ostatní ne.</a:t>
            </a:r>
          </a:p>
          <a:p>
            <a:r>
              <a:rPr lang="cs-CZ" sz="2000" i="1" dirty="0"/>
              <a:t>Všichni si udělají test na přítomnost návykových látek</a:t>
            </a:r>
          </a:p>
          <a:p>
            <a:r>
              <a:rPr lang="cs-CZ" sz="2000" i="1" dirty="0"/>
              <a:t>Specificita = 1/1+1= 50 %</a:t>
            </a:r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43CC9F2-25D4-2744-BA89-1A9A9EDC3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80" y="4052549"/>
            <a:ext cx="4974336" cy="671535"/>
          </a:xfrm>
          <a:prstGeom prst="rect">
            <a:avLst/>
          </a:prstGeom>
        </p:spPr>
      </p:pic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EA4046C8-49E1-EB49-990E-C4144DE8E100}"/>
              </a:ext>
            </a:extLst>
          </p:cNvPr>
          <p:cNvGraphicFramePr>
            <a:graphicFrameLocks noGrp="1"/>
          </p:cNvGraphicFramePr>
          <p:nvPr/>
        </p:nvGraphicFramePr>
        <p:xfrm>
          <a:off x="6576484" y="3259476"/>
          <a:ext cx="4974336" cy="2257683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  <a:tableStyleId>{5C22544A-7EE6-4342-B048-85BDC9FD1C3A}</a:tableStyleId>
              </a:tblPr>
              <a:tblGrid>
                <a:gridCol w="2029524">
                  <a:extLst>
                    <a:ext uri="{9D8B030D-6E8A-4147-A177-3AD203B41FA5}">
                      <a16:colId xmlns:a16="http://schemas.microsoft.com/office/drawing/2014/main" val="200548033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370595184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540423300"/>
                    </a:ext>
                  </a:extLst>
                </a:gridCol>
              </a:tblGrid>
              <a:tr h="964977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Neužívají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529138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Test pozitivní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Hanka</a:t>
                      </a:r>
                      <a:endParaRPr lang="cs-CZ" sz="2100" b="0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Pepa</a:t>
                      </a:r>
                      <a:endParaRPr lang="cs-CZ" sz="2100" b="0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08091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Test negativní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Honza</a:t>
                      </a:r>
                      <a:endParaRPr lang="cs-CZ" sz="2100" b="0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Eliška</a:t>
                      </a:r>
                      <a:endParaRPr lang="cs-CZ" sz="21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283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3046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3984F-2E21-364E-87CE-6B979E20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338328"/>
            <a:ext cx="3685032" cy="1608328"/>
          </a:xfrm>
        </p:spPr>
        <p:txBody>
          <a:bodyPr>
            <a:normAutofit/>
          </a:bodyPr>
          <a:lstStyle/>
          <a:p>
            <a:r>
              <a:rPr lang="en-US" sz="3600" dirty="0" err="1"/>
              <a:t>Vyzkoušejte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endParaRPr lang="en-US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EF1CB3-7CF7-2F4A-97EE-553752C7A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605" y="227359"/>
            <a:ext cx="7780713" cy="280545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dirty="0"/>
              <a:t>Příklad</a:t>
            </a:r>
          </a:p>
          <a:p>
            <a:r>
              <a:rPr lang="cs-CZ" sz="2000" i="1" dirty="0"/>
              <a:t>Máme skupinu 4 studentů: Honzu, Pepu, Elišku a Hanku. </a:t>
            </a:r>
          </a:p>
          <a:p>
            <a:r>
              <a:rPr lang="cs-CZ" sz="2000" i="1" dirty="0"/>
              <a:t>Všichni si udělají test na přítomnost návykových látek</a:t>
            </a:r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43CC9F2-25D4-2744-BA89-1A9A9EDC3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80" y="4052549"/>
            <a:ext cx="4974336" cy="671535"/>
          </a:xfrm>
          <a:prstGeom prst="rect">
            <a:avLst/>
          </a:prstGeom>
        </p:spPr>
      </p:pic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EA4046C8-49E1-EB49-990E-C4144DE8E100}"/>
              </a:ext>
            </a:extLst>
          </p:cNvPr>
          <p:cNvGraphicFramePr>
            <a:graphicFrameLocks noGrp="1"/>
          </p:cNvGraphicFramePr>
          <p:nvPr/>
        </p:nvGraphicFramePr>
        <p:xfrm>
          <a:off x="6576484" y="3259476"/>
          <a:ext cx="4974336" cy="2524516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  <a:tableStyleId>{5C22544A-7EE6-4342-B048-85BDC9FD1C3A}</a:tableStyleId>
              </a:tblPr>
              <a:tblGrid>
                <a:gridCol w="2029524">
                  <a:extLst>
                    <a:ext uri="{9D8B030D-6E8A-4147-A177-3AD203B41FA5}">
                      <a16:colId xmlns:a16="http://schemas.microsoft.com/office/drawing/2014/main" val="200548033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370595184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540423300"/>
                    </a:ext>
                  </a:extLst>
                </a:gridCol>
              </a:tblGrid>
              <a:tr h="964977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Neužívají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529138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Test pozitivní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1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Pepa, Hanka</a:t>
                      </a:r>
                      <a:endParaRPr lang="cs-CZ" sz="21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08091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Test negativní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Honza</a:t>
                      </a:r>
                      <a:endParaRPr lang="cs-CZ" sz="2100" b="0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Eliška</a:t>
                      </a:r>
                      <a:endParaRPr lang="cs-CZ" sz="21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283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393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3984F-2E21-364E-87CE-6B979E20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338328"/>
            <a:ext cx="3685032" cy="1608328"/>
          </a:xfrm>
        </p:spPr>
        <p:txBody>
          <a:bodyPr>
            <a:normAutofit/>
          </a:bodyPr>
          <a:lstStyle/>
          <a:p>
            <a:r>
              <a:rPr lang="en-US" sz="3600" dirty="0" err="1"/>
              <a:t>Vyzkoušejte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endParaRPr lang="en-US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EF1CB3-7CF7-2F4A-97EE-553752C7A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605" y="227359"/>
            <a:ext cx="7780713" cy="280545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000" dirty="0"/>
              <a:t>Příklad</a:t>
            </a:r>
          </a:p>
          <a:p>
            <a:r>
              <a:rPr lang="cs-CZ" sz="2000" i="1" dirty="0"/>
              <a:t>Máme skupinu 4 studentů: Honzu, Pepu, Elišku a Hanku. </a:t>
            </a:r>
          </a:p>
          <a:p>
            <a:r>
              <a:rPr lang="cs-CZ" sz="2000" i="1" dirty="0"/>
              <a:t>Všichni si udělají test na přítomnost návykových látek</a:t>
            </a:r>
          </a:p>
          <a:p>
            <a:r>
              <a:rPr lang="cs-CZ" sz="2000" i="1" dirty="0"/>
              <a:t>Specificita = 1/1+2= 33 %</a:t>
            </a:r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43CC9F2-25D4-2744-BA89-1A9A9EDC3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80" y="4052549"/>
            <a:ext cx="4974336" cy="671535"/>
          </a:xfrm>
          <a:prstGeom prst="rect">
            <a:avLst/>
          </a:prstGeom>
        </p:spPr>
      </p:pic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EA4046C8-49E1-EB49-990E-C4144DE8E100}"/>
              </a:ext>
            </a:extLst>
          </p:cNvPr>
          <p:cNvGraphicFramePr>
            <a:graphicFrameLocks noGrp="1"/>
          </p:cNvGraphicFramePr>
          <p:nvPr/>
        </p:nvGraphicFramePr>
        <p:xfrm>
          <a:off x="6576484" y="3259476"/>
          <a:ext cx="4974336" cy="2524516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  <a:tableStyleId>{5C22544A-7EE6-4342-B048-85BDC9FD1C3A}</a:tableStyleId>
              </a:tblPr>
              <a:tblGrid>
                <a:gridCol w="2029524">
                  <a:extLst>
                    <a:ext uri="{9D8B030D-6E8A-4147-A177-3AD203B41FA5}">
                      <a16:colId xmlns:a16="http://schemas.microsoft.com/office/drawing/2014/main" val="200548033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3705951848"/>
                    </a:ext>
                  </a:extLst>
                </a:gridCol>
                <a:gridCol w="1472406">
                  <a:extLst>
                    <a:ext uri="{9D8B030D-6E8A-4147-A177-3AD203B41FA5}">
                      <a16:colId xmlns:a16="http://schemas.microsoft.com/office/drawing/2014/main" val="540423300"/>
                    </a:ext>
                  </a:extLst>
                </a:gridCol>
              </a:tblGrid>
              <a:tr h="964977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Neužívají</a:t>
                      </a:r>
                      <a:endParaRPr lang="cs-CZ" sz="21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529138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Test pozitivní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1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Pepa, Hanka</a:t>
                      </a:r>
                      <a:endParaRPr lang="cs-CZ" sz="21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08091"/>
                  </a:ext>
                </a:extLst>
              </a:tr>
              <a:tr h="646353"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Test negativní</a:t>
                      </a:r>
                      <a:endParaRPr lang="cs-CZ" sz="2100" b="1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Honza</a:t>
                      </a:r>
                      <a:endParaRPr lang="cs-CZ" sz="2100" b="0" i="0" u="none" strike="noStrike" cap="none" spc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1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Eliška</a:t>
                      </a:r>
                      <a:endParaRPr lang="cs-CZ" sz="21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177519" marR="14224" marT="136553" marB="136553" anchor="b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283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6185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07C14-D0A9-CD09-B4FC-6181E9E54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05D3AA-3E21-83CB-786A-87F332DF5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Zpátky</a:t>
            </a:r>
            <a:r>
              <a:rPr lang="en-US" dirty="0"/>
              <a:t> k </a:t>
            </a:r>
            <a:r>
              <a:rPr lang="en-US" dirty="0" err="1"/>
              <a:t>úloze</a:t>
            </a:r>
            <a:endParaRPr lang="en-GB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986101B-9A81-3AB7-5216-9F9AC43CC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558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20A592-417C-D74E-97BB-D91247434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Úloha</a:t>
            </a:r>
            <a:r>
              <a:rPr lang="en-US" dirty="0"/>
              <a:t>: </a:t>
            </a:r>
            <a:r>
              <a:rPr lang="en-US" dirty="0" err="1"/>
              <a:t>použití</a:t>
            </a:r>
            <a:r>
              <a:rPr lang="en-US" dirty="0"/>
              <a:t> </a:t>
            </a:r>
            <a:r>
              <a:rPr lang="en-US" dirty="0" err="1"/>
              <a:t>Bayesovy</a:t>
            </a:r>
            <a:r>
              <a:rPr lang="en-US" dirty="0"/>
              <a:t> </a:t>
            </a:r>
            <a:r>
              <a:rPr lang="en-US" dirty="0" err="1"/>
              <a:t>věty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5EA8F3-ECA9-ED4A-A5BF-8BD4EA8A6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Předpokládejme, že test na zjištění užívání návykových látek má senzitivitu 99 % a specificitu 99 %. </a:t>
            </a:r>
          </a:p>
          <a:p>
            <a:r>
              <a:rPr lang="cs-CZ" dirty="0"/>
              <a:t>Předpokládejme, že ve společnosti, která se rozhodla testovat své zaměstnance je prevalence užívání návykových látek 0,01 (1 %)</a:t>
            </a:r>
          </a:p>
          <a:p>
            <a:r>
              <a:rPr lang="en-US" dirty="0" err="1"/>
              <a:t>Jaká</a:t>
            </a:r>
            <a:r>
              <a:rPr lang="en-US" dirty="0"/>
              <a:t> je </a:t>
            </a:r>
            <a:r>
              <a:rPr lang="en-US" dirty="0" err="1"/>
              <a:t>pravděpodobnost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ten </a:t>
            </a:r>
            <a:r>
              <a:rPr lang="en-US" dirty="0" err="1"/>
              <a:t>kdo</a:t>
            </a:r>
            <a:r>
              <a:rPr lang="en-US" dirty="0"/>
              <a:t> </a:t>
            </a:r>
            <a:r>
              <a:rPr lang="en-US" dirty="0" err="1"/>
              <a:t>měl</a:t>
            </a:r>
            <a:r>
              <a:rPr lang="en-US" dirty="0"/>
              <a:t> </a:t>
            </a:r>
            <a:r>
              <a:rPr lang="en-US" dirty="0" err="1"/>
              <a:t>pozitivní</a:t>
            </a:r>
            <a:r>
              <a:rPr lang="en-US" dirty="0"/>
              <a:t> test </a:t>
            </a:r>
            <a:r>
              <a:rPr lang="en-US" dirty="0" err="1"/>
              <a:t>opravdu</a:t>
            </a:r>
            <a:r>
              <a:rPr lang="en-US" dirty="0"/>
              <a:t> </a:t>
            </a:r>
            <a:r>
              <a:rPr lang="en-US" dirty="0" err="1"/>
              <a:t>užívá</a:t>
            </a:r>
            <a:r>
              <a:rPr lang="en-US" dirty="0"/>
              <a:t> </a:t>
            </a:r>
            <a:r>
              <a:rPr lang="en-US" dirty="0" err="1"/>
              <a:t>návykové</a:t>
            </a:r>
            <a:r>
              <a:rPr lang="en-US" dirty="0"/>
              <a:t> </a:t>
            </a:r>
            <a:r>
              <a:rPr lang="en-US" dirty="0" err="1"/>
              <a:t>látky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549607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B2D6AC-240D-9A40-AB73-7ACBDE26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3" y="250031"/>
            <a:ext cx="10515600" cy="1325563"/>
          </a:xfrm>
        </p:spPr>
        <p:txBody>
          <a:bodyPr/>
          <a:lstStyle/>
          <a:p>
            <a:r>
              <a:rPr lang="en-US" dirty="0" err="1"/>
              <a:t>Využijeme</a:t>
            </a:r>
            <a:r>
              <a:rPr lang="en-US" dirty="0"/>
              <a:t> </a:t>
            </a:r>
            <a:r>
              <a:rPr lang="en-US" dirty="0" err="1"/>
              <a:t>Bayesovu</a:t>
            </a:r>
            <a:r>
              <a:rPr lang="en-US" dirty="0"/>
              <a:t> </a:t>
            </a:r>
            <a:r>
              <a:rPr lang="en-US" dirty="0" err="1"/>
              <a:t>větu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940D57-4B63-5E4A-A876-9CF463C72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 (B|A) - pravděpodobnost, že test je pozitivní, když zaměstnanec užil návykové látky =  senzitivita = 0. 99 (99 %)</a:t>
            </a:r>
          </a:p>
          <a:p>
            <a:r>
              <a:rPr lang="cs-CZ" dirty="0"/>
              <a:t>P (A) - Pravděpodobnost, že zaměstnanec užívá návykové látky= prevalence = 0,01 (1 %)</a:t>
            </a:r>
          </a:p>
          <a:p>
            <a:r>
              <a:rPr lang="cs-CZ" dirty="0"/>
              <a:t>P (B) je pravděpodobnost pozitivního výsledku testu. Jak si spočítáme tu?</a:t>
            </a:r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26CA734-E137-2045-9BB0-2FC272119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079" y="4386826"/>
            <a:ext cx="5585842" cy="222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23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EDA7C4-BFED-4A48-89D7-C1E238837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P(B) - </a:t>
            </a:r>
            <a:r>
              <a:rPr lang="cs-CZ" dirty="0"/>
              <a:t>pravděpodobnost pozitivního výsledku testu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F383DB-2BAB-4049-9742-69E160435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334" y="2021568"/>
            <a:ext cx="10515600" cy="1165769"/>
          </a:xfrm>
        </p:spPr>
        <p:txBody>
          <a:bodyPr>
            <a:normAutofit fontScale="92500"/>
          </a:bodyPr>
          <a:lstStyle/>
          <a:p>
            <a:r>
              <a:rPr lang="cs-CZ" dirty="0"/>
              <a:t>zaměstnanci, kteří užívají drogy a mají pozitivní test („správně“ pozitivní)</a:t>
            </a:r>
          </a:p>
          <a:p>
            <a:r>
              <a:rPr lang="cs-CZ" dirty="0"/>
              <a:t>zaměstnanci, kteří neužívají drogy a mají pozitivní test (falešně pozitivní)</a:t>
            </a:r>
          </a:p>
          <a:p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120C30D-BE1A-E64F-29F7-B186C227D003}"/>
              </a:ext>
            </a:extLst>
          </p:cNvPr>
          <p:cNvSpPr/>
          <p:nvPr/>
        </p:nvSpPr>
        <p:spPr>
          <a:xfrm>
            <a:off x="942703" y="3223169"/>
            <a:ext cx="7352211" cy="309589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46B4AAA1-BE37-57AF-B2FC-7524D343D7B6}"/>
              </a:ext>
            </a:extLst>
          </p:cNvPr>
          <p:cNvSpPr/>
          <p:nvPr/>
        </p:nvSpPr>
        <p:spPr>
          <a:xfrm>
            <a:off x="1188720" y="4193177"/>
            <a:ext cx="3187337" cy="100584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C305AF4-850F-C193-55AB-74946B5F7BBC}"/>
              </a:ext>
            </a:extLst>
          </p:cNvPr>
          <p:cNvCxnSpPr/>
          <p:nvPr/>
        </p:nvCxnSpPr>
        <p:spPr>
          <a:xfrm>
            <a:off x="1711235" y="3223169"/>
            <a:ext cx="0" cy="31220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EA2E5E6-BB19-F3BA-CC2C-45A5D2681F44}"/>
              </a:ext>
            </a:extLst>
          </p:cNvPr>
          <p:cNvSpPr txBox="1"/>
          <p:nvPr/>
        </p:nvSpPr>
        <p:spPr>
          <a:xfrm>
            <a:off x="1214844" y="4511431"/>
            <a:ext cx="1685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Pozitivní</a:t>
            </a:r>
            <a:r>
              <a:rPr lang="en-GB" dirty="0"/>
              <a:t> test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281DE53-1C22-7302-FC49-4FBF5D27C244}"/>
              </a:ext>
            </a:extLst>
          </p:cNvPr>
          <p:cNvSpPr txBox="1"/>
          <p:nvPr/>
        </p:nvSpPr>
        <p:spPr>
          <a:xfrm>
            <a:off x="953592" y="3456112"/>
            <a:ext cx="7576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/>
              <a:t>Uživatelé</a:t>
            </a:r>
            <a:endParaRPr lang="en-GB" sz="1000" dirty="0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C8DC5DD7-1FCC-29BA-659C-321B3F2D10F8}"/>
              </a:ext>
            </a:extLst>
          </p:cNvPr>
          <p:cNvSpPr txBox="1"/>
          <p:nvPr/>
        </p:nvSpPr>
        <p:spPr>
          <a:xfrm>
            <a:off x="1828801" y="3463630"/>
            <a:ext cx="10189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/>
              <a:t>Neuživatelé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60839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EDA7C4-BFED-4A48-89D7-C1E238837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37" y="10137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P(B) - </a:t>
            </a:r>
            <a:r>
              <a:rPr lang="cs-CZ" dirty="0"/>
              <a:t>pravděpodobnost pozitivního výsledku testu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F383DB-2BAB-4049-9742-69E160435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067" y="1355180"/>
            <a:ext cx="10946676" cy="2378609"/>
          </a:xfrm>
        </p:spPr>
        <p:txBody>
          <a:bodyPr>
            <a:normAutofit/>
          </a:bodyPr>
          <a:lstStyle/>
          <a:p>
            <a:r>
              <a:rPr lang="cs-CZ" dirty="0"/>
              <a:t>zaměstnanci, kteří užívají drogy a mají pozitivní test (správně pozitivní)  = prevalence * senzitivita = 0.01 * 0,99 = 0,0099</a:t>
            </a:r>
          </a:p>
          <a:p>
            <a:r>
              <a:rPr lang="cs-CZ" dirty="0"/>
              <a:t>zaměstnanci, kteří neužívají drogy a mají pozitivní test (falešně pozitivní) = doplněk prevalence * doplněk specificity  = 0,99 * 0,01 = 0,0099</a:t>
            </a:r>
          </a:p>
          <a:p>
            <a:r>
              <a:rPr lang="en-US" dirty="0"/>
              <a:t>P(B) = </a:t>
            </a:r>
            <a:r>
              <a:rPr lang="cs-CZ" dirty="0"/>
              <a:t>0,0099 + 0,0099 = 0,0198</a:t>
            </a:r>
          </a:p>
          <a:p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70DF422C-C100-9237-E31C-4813FF6E8793}"/>
              </a:ext>
            </a:extLst>
          </p:cNvPr>
          <p:cNvSpPr/>
          <p:nvPr/>
        </p:nvSpPr>
        <p:spPr>
          <a:xfrm>
            <a:off x="4365172" y="3526972"/>
            <a:ext cx="7352211" cy="309589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DE49901C-0D33-8E33-4333-6CE0EC84D495}"/>
              </a:ext>
            </a:extLst>
          </p:cNvPr>
          <p:cNvSpPr/>
          <p:nvPr/>
        </p:nvSpPr>
        <p:spPr>
          <a:xfrm>
            <a:off x="4611189" y="4496980"/>
            <a:ext cx="3187337" cy="100584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3644AC5C-5341-E6E8-3914-08729FE5C484}"/>
              </a:ext>
            </a:extLst>
          </p:cNvPr>
          <p:cNvCxnSpPr/>
          <p:nvPr/>
        </p:nvCxnSpPr>
        <p:spPr>
          <a:xfrm>
            <a:off x="5133704" y="3526972"/>
            <a:ext cx="0" cy="31220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3C9FCF2D-0821-2E94-E82F-80606801B023}"/>
              </a:ext>
            </a:extLst>
          </p:cNvPr>
          <p:cNvSpPr txBox="1"/>
          <p:nvPr/>
        </p:nvSpPr>
        <p:spPr>
          <a:xfrm>
            <a:off x="4637313" y="4815234"/>
            <a:ext cx="1685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Pozitivní</a:t>
            </a:r>
            <a:r>
              <a:rPr lang="en-GB" dirty="0"/>
              <a:t> test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2C7EA6D6-E167-442D-498F-7032F5F25F63}"/>
              </a:ext>
            </a:extLst>
          </p:cNvPr>
          <p:cNvSpPr txBox="1"/>
          <p:nvPr/>
        </p:nvSpPr>
        <p:spPr>
          <a:xfrm>
            <a:off x="4376061" y="3759915"/>
            <a:ext cx="7576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/>
              <a:t>Uživatelé</a:t>
            </a:r>
            <a:endParaRPr lang="en-GB" sz="1000" dirty="0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A8BFE049-C9CF-124D-8BA9-944855F4A5E3}"/>
              </a:ext>
            </a:extLst>
          </p:cNvPr>
          <p:cNvSpPr txBox="1"/>
          <p:nvPr/>
        </p:nvSpPr>
        <p:spPr>
          <a:xfrm>
            <a:off x="5251270" y="3767433"/>
            <a:ext cx="10189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/>
              <a:t>Neuživatelé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376443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B2D6AC-240D-9A40-AB73-7ACBDE26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3" y="250031"/>
            <a:ext cx="10515600" cy="1325563"/>
          </a:xfrm>
        </p:spPr>
        <p:txBody>
          <a:bodyPr/>
          <a:lstStyle/>
          <a:p>
            <a:r>
              <a:rPr lang="en-US" dirty="0" err="1"/>
              <a:t>Využijeme</a:t>
            </a:r>
            <a:r>
              <a:rPr lang="en-US" dirty="0"/>
              <a:t> </a:t>
            </a:r>
            <a:r>
              <a:rPr lang="en-US" dirty="0" err="1"/>
              <a:t>Bayesovu</a:t>
            </a:r>
            <a:r>
              <a:rPr lang="en-US" dirty="0"/>
              <a:t> </a:t>
            </a:r>
            <a:r>
              <a:rPr lang="en-US" dirty="0" err="1"/>
              <a:t>větu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940D57-4B63-5E4A-A876-9CF463C72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 (A) = prevalence užívání návykových látek = 0,01 (1 %)</a:t>
            </a:r>
          </a:p>
          <a:p>
            <a:r>
              <a:rPr lang="cs-CZ" dirty="0"/>
              <a:t>P (B|A) = pravděpodobnost, že test je pozitivní, když je zaměstnanec uživatelem drog = senzitivita je 99 % = 0,99 </a:t>
            </a:r>
          </a:p>
          <a:p>
            <a:r>
              <a:rPr lang="cs-CZ" dirty="0"/>
              <a:t>P (B) je </a:t>
            </a:r>
            <a:r>
              <a:rPr lang="cs-CZ" u="sng" dirty="0"/>
              <a:t>pravděpodobnost pozitivního výsledku testu</a:t>
            </a:r>
            <a:r>
              <a:rPr lang="cs-CZ" dirty="0"/>
              <a:t>. U zaměstnanců, kteří užívají drogy je to 0,99 </a:t>
            </a:r>
            <a:r>
              <a:rPr lang="cs-CZ" dirty="0" err="1"/>
              <a:t>x</a:t>
            </a:r>
            <a:r>
              <a:rPr lang="cs-CZ" dirty="0"/>
              <a:t> 0,01 (senzitivita </a:t>
            </a:r>
            <a:r>
              <a:rPr lang="cs-CZ" dirty="0" err="1"/>
              <a:t>x</a:t>
            </a:r>
            <a:r>
              <a:rPr lang="cs-CZ" dirty="0"/>
              <a:t> pravděpodobnost uživatele) a u neužívajících je to 0,01 × 0,99 (doplněk specificity </a:t>
            </a:r>
            <a:r>
              <a:rPr lang="cs-CZ" dirty="0" err="1"/>
              <a:t>x</a:t>
            </a:r>
            <a:r>
              <a:rPr lang="cs-CZ" dirty="0"/>
              <a:t> pravděpodobnost neuživatele). Tj. 0,0099 + 0,0099 = 0,0198.</a:t>
            </a:r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26CA734-E137-2045-9BB0-2FC272119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823" y="4894939"/>
            <a:ext cx="5585842" cy="222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074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A9D9DE-996C-A548-9BF1-73FB2C724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Využijeme</a:t>
            </a:r>
            <a:r>
              <a:rPr lang="en-US" dirty="0"/>
              <a:t> </a:t>
            </a:r>
            <a:r>
              <a:rPr lang="en-US" dirty="0" err="1"/>
              <a:t>Bayesovu</a:t>
            </a:r>
            <a:r>
              <a:rPr lang="en-US" dirty="0"/>
              <a:t> </a:t>
            </a:r>
            <a:r>
              <a:rPr lang="en-US" dirty="0" err="1"/>
              <a:t>větu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CE0A19-43C4-1546-AF0A-C6C50A6AF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0.99 * 0.01 / </a:t>
            </a:r>
            <a:r>
              <a:rPr lang="cs-CZ" dirty="0"/>
              <a:t>0,0198 = 0,5</a:t>
            </a:r>
          </a:p>
          <a:p>
            <a:r>
              <a:rPr lang="en-US" dirty="0" err="1"/>
              <a:t>Přes</a:t>
            </a:r>
            <a:r>
              <a:rPr lang="en-US" dirty="0"/>
              <a:t> </a:t>
            </a:r>
            <a:r>
              <a:rPr lang="en-US" dirty="0" err="1"/>
              <a:t>vysokou</a:t>
            </a:r>
            <a:r>
              <a:rPr lang="en-US" dirty="0"/>
              <a:t> </a:t>
            </a:r>
            <a:r>
              <a:rPr lang="en-US" dirty="0" err="1"/>
              <a:t>senzitivitu</a:t>
            </a:r>
            <a:r>
              <a:rPr lang="en-US" dirty="0"/>
              <a:t> a </a:t>
            </a:r>
            <a:r>
              <a:rPr lang="en-US" dirty="0" err="1"/>
              <a:t>selektivitu</a:t>
            </a:r>
            <a:r>
              <a:rPr lang="en-US" dirty="0"/>
              <a:t> je </a:t>
            </a:r>
            <a:r>
              <a:rPr lang="en-US" dirty="0" err="1"/>
              <a:t>využitelnost</a:t>
            </a:r>
            <a:r>
              <a:rPr lang="en-US" dirty="0"/>
              <a:t> </a:t>
            </a:r>
            <a:r>
              <a:rPr lang="en-US" dirty="0" err="1"/>
              <a:t>testu</a:t>
            </a:r>
            <a:r>
              <a:rPr lang="en-US" dirty="0"/>
              <a:t> </a:t>
            </a:r>
            <a:r>
              <a:rPr lang="en-US" dirty="0" err="1"/>
              <a:t>nízká</a:t>
            </a:r>
            <a:r>
              <a:rPr lang="en-US" dirty="0"/>
              <a:t>. </a:t>
            </a:r>
          </a:p>
          <a:p>
            <a:r>
              <a:rPr lang="en-US" dirty="0"/>
              <a:t>U </a:t>
            </a:r>
            <a:r>
              <a:rPr lang="en-US" dirty="0" err="1"/>
              <a:t>zaměstnance</a:t>
            </a:r>
            <a:r>
              <a:rPr lang="en-US" dirty="0"/>
              <a:t> s </a:t>
            </a:r>
            <a:r>
              <a:rPr lang="en-US" dirty="0" err="1"/>
              <a:t>pozitivním</a:t>
            </a:r>
            <a:r>
              <a:rPr lang="en-US" dirty="0"/>
              <a:t> </a:t>
            </a:r>
            <a:r>
              <a:rPr lang="en-US" dirty="0" err="1"/>
              <a:t>testem</a:t>
            </a:r>
            <a:r>
              <a:rPr lang="en-US" dirty="0"/>
              <a:t> je </a:t>
            </a:r>
            <a:r>
              <a:rPr lang="en-US" dirty="0" err="1"/>
              <a:t>jen</a:t>
            </a:r>
            <a:r>
              <a:rPr lang="en-US" dirty="0"/>
              <a:t> 50 % </a:t>
            </a:r>
            <a:r>
              <a:rPr lang="en-US" dirty="0" err="1"/>
              <a:t>pravděpodobnost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je </a:t>
            </a:r>
            <a:r>
              <a:rPr lang="en-US" dirty="0" err="1"/>
              <a:t>skutečně</a:t>
            </a:r>
            <a:r>
              <a:rPr lang="en-US" dirty="0"/>
              <a:t> </a:t>
            </a:r>
            <a:r>
              <a:rPr lang="en-US" dirty="0" err="1"/>
              <a:t>uživatelem</a:t>
            </a:r>
            <a:r>
              <a:rPr lang="en-US" dirty="0"/>
              <a:t> </a:t>
            </a:r>
            <a:r>
              <a:rPr lang="en-US" dirty="0" err="1"/>
              <a:t>drog</a:t>
            </a:r>
            <a:r>
              <a:rPr lang="en-US" dirty="0"/>
              <a:t>. </a:t>
            </a:r>
          </a:p>
          <a:p>
            <a:r>
              <a:rPr lang="en-US" dirty="0" err="1"/>
              <a:t>Čím</a:t>
            </a:r>
            <a:r>
              <a:rPr lang="en-US" dirty="0"/>
              <a:t> </a:t>
            </a:r>
            <a:r>
              <a:rPr lang="en-US" dirty="0" err="1"/>
              <a:t>vzácnější</a:t>
            </a:r>
            <a:r>
              <a:rPr lang="en-US" dirty="0"/>
              <a:t> je </a:t>
            </a:r>
            <a:r>
              <a:rPr lang="en-US" dirty="0" err="1"/>
              <a:t>onemocnění</a:t>
            </a:r>
            <a:r>
              <a:rPr lang="en-US" dirty="0"/>
              <a:t> (</a:t>
            </a:r>
            <a:r>
              <a:rPr lang="en-US" dirty="0" err="1"/>
              <a:t>nižší</a:t>
            </a:r>
            <a:r>
              <a:rPr lang="en-US" dirty="0"/>
              <a:t> prevalence), </a:t>
            </a:r>
            <a:r>
              <a:rPr lang="en-US" dirty="0" err="1"/>
              <a:t>tím</a:t>
            </a:r>
            <a:r>
              <a:rPr lang="en-US" dirty="0"/>
              <a:t> </a:t>
            </a:r>
            <a:r>
              <a:rPr lang="en-US" dirty="0" err="1"/>
              <a:t>větší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procento</a:t>
            </a:r>
            <a:r>
              <a:rPr lang="en-US" dirty="0"/>
              <a:t> </a:t>
            </a:r>
            <a:r>
              <a:rPr lang="en-US" dirty="0" err="1"/>
              <a:t>falešně</a:t>
            </a:r>
            <a:r>
              <a:rPr lang="en-US" dirty="0"/>
              <a:t> </a:t>
            </a:r>
            <a:r>
              <a:rPr lang="en-US" dirty="0" err="1"/>
              <a:t>pozitivních</a:t>
            </a:r>
            <a:r>
              <a:rPr lang="en-US" dirty="0"/>
              <a:t> </a:t>
            </a:r>
            <a:r>
              <a:rPr lang="en-US" dirty="0" err="1"/>
              <a:t>testů</a:t>
            </a:r>
            <a:r>
              <a:rPr lang="en-US" dirty="0"/>
              <a:t> (</a:t>
            </a:r>
            <a:r>
              <a:rPr lang="en-US" dirty="0" err="1"/>
              <a:t>planý</a:t>
            </a:r>
            <a:r>
              <a:rPr lang="en-US" dirty="0"/>
              <a:t> </a:t>
            </a:r>
            <a:r>
              <a:rPr lang="en-US" dirty="0" err="1"/>
              <a:t>poplach</a:t>
            </a:r>
            <a:r>
              <a:rPr lang="en-US" dirty="0"/>
              <a:t>).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372C8C6-6C10-4B42-84D5-F7CCF85AF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158" y="4636857"/>
            <a:ext cx="5585842" cy="222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389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6CAA34-D7C9-A640-ACE0-0AE16995E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Bayesova</a:t>
            </a:r>
            <a:r>
              <a:rPr lang="en-US" dirty="0"/>
              <a:t> </a:t>
            </a:r>
            <a:r>
              <a:rPr lang="en-US" dirty="0" err="1"/>
              <a:t>věta</a:t>
            </a:r>
            <a:endParaRPr lang="en-US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834DD70-4A0D-7444-8075-2E799FF663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Testování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návykové</a:t>
            </a:r>
            <a:r>
              <a:rPr lang="en-US" dirty="0"/>
              <a:t> </a:t>
            </a:r>
            <a:r>
              <a:rPr lang="en-US" dirty="0" err="1"/>
              <a:t>látky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172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0696EC-ED80-7C25-9A65-CC1E2EA1B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Grafické</a:t>
            </a:r>
            <a:r>
              <a:rPr lang="en-GB" dirty="0"/>
              <a:t> </a:t>
            </a:r>
            <a:r>
              <a:rPr lang="en-GB" dirty="0" err="1"/>
              <a:t>zobrazení</a:t>
            </a:r>
            <a:r>
              <a:rPr lang="en-GB" dirty="0"/>
              <a:t>: </a:t>
            </a:r>
            <a:r>
              <a:rPr lang="en-GB" dirty="0" err="1"/>
              <a:t>představte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, </a:t>
            </a:r>
            <a:r>
              <a:rPr lang="en-GB" dirty="0" err="1"/>
              <a:t>že</a:t>
            </a:r>
            <a:r>
              <a:rPr lang="en-GB" dirty="0"/>
              <a:t> </a:t>
            </a:r>
            <a:r>
              <a:rPr lang="en-GB" dirty="0" err="1"/>
              <a:t>testujete</a:t>
            </a:r>
            <a:r>
              <a:rPr lang="en-GB" dirty="0"/>
              <a:t> 10 000 </a:t>
            </a:r>
            <a:r>
              <a:rPr lang="en-GB" dirty="0" err="1"/>
              <a:t>studentů</a:t>
            </a:r>
            <a:endParaRPr lang="en-GB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B893A45-48E4-9116-1A68-E7520530CFBB}"/>
              </a:ext>
            </a:extLst>
          </p:cNvPr>
          <p:cNvSpPr/>
          <p:nvPr/>
        </p:nvSpPr>
        <p:spPr>
          <a:xfrm>
            <a:off x="3644261" y="3254320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100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BAF4744-4573-4A2D-737E-FF7DD0A963BD}"/>
              </a:ext>
            </a:extLst>
          </p:cNvPr>
          <p:cNvSpPr/>
          <p:nvPr/>
        </p:nvSpPr>
        <p:spPr>
          <a:xfrm>
            <a:off x="3747519" y="5117673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9900</a:t>
            </a:r>
          </a:p>
        </p:txBody>
      </p:sp>
      <p:cxnSp>
        <p:nvCxnSpPr>
          <p:cNvPr id="6" name="Přímá spojovací šipka 5">
            <a:extLst>
              <a:ext uri="{FF2B5EF4-FFF2-40B4-BE49-F238E27FC236}">
                <a16:creationId xmlns:a16="http://schemas.microsoft.com/office/drawing/2014/main" id="{81CA4CAD-A88C-02A3-6071-364F4DCDE821}"/>
              </a:ext>
            </a:extLst>
          </p:cNvPr>
          <p:cNvCxnSpPr/>
          <p:nvPr/>
        </p:nvCxnSpPr>
        <p:spPr>
          <a:xfrm flipV="1">
            <a:off x="2286000" y="3485473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šipka 6">
            <a:extLst>
              <a:ext uri="{FF2B5EF4-FFF2-40B4-BE49-F238E27FC236}">
                <a16:creationId xmlns:a16="http://schemas.microsoft.com/office/drawing/2014/main" id="{F6E24993-CA90-0625-046B-4527FCB981B2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2389258" y="4905803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0AFD7354-9C0C-87BA-ACE7-D30C8740363A}"/>
              </a:ext>
            </a:extLst>
          </p:cNvPr>
          <p:cNvSpPr txBox="1"/>
          <p:nvPr/>
        </p:nvSpPr>
        <p:spPr>
          <a:xfrm>
            <a:off x="2403013" y="3650885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1 %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35D778A-300D-36F1-FCE4-BDB22830AB2F}"/>
              </a:ext>
            </a:extLst>
          </p:cNvPr>
          <p:cNvSpPr txBox="1"/>
          <p:nvPr/>
        </p:nvSpPr>
        <p:spPr>
          <a:xfrm>
            <a:off x="2270585" y="5063797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99 %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23A92B9-EB98-57DD-2083-1C20E324FD6F}"/>
              </a:ext>
            </a:extLst>
          </p:cNvPr>
          <p:cNvSpPr/>
          <p:nvPr/>
        </p:nvSpPr>
        <p:spPr>
          <a:xfrm>
            <a:off x="5681652" y="2372847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1</a:t>
            </a:r>
          </a:p>
          <a:p>
            <a:pPr algn="ctr"/>
            <a:endParaRPr lang="en-GB" sz="1200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7DAF9BC8-3ACA-BDFB-4A2F-36817D073E91}"/>
              </a:ext>
            </a:extLst>
          </p:cNvPr>
          <p:cNvSpPr/>
          <p:nvPr/>
        </p:nvSpPr>
        <p:spPr>
          <a:xfrm>
            <a:off x="5681652" y="3654203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99</a:t>
            </a:r>
          </a:p>
        </p:txBody>
      </p:sp>
      <p:cxnSp>
        <p:nvCxnSpPr>
          <p:cNvPr id="12" name="Přímá spojovací šipka 11">
            <a:extLst>
              <a:ext uri="{FF2B5EF4-FFF2-40B4-BE49-F238E27FC236}">
                <a16:creationId xmlns:a16="http://schemas.microsoft.com/office/drawing/2014/main" id="{0498A829-696E-1327-1BE3-9AC06E5FFD29}"/>
              </a:ext>
            </a:extLst>
          </p:cNvPr>
          <p:cNvCxnSpPr/>
          <p:nvPr/>
        </p:nvCxnSpPr>
        <p:spPr>
          <a:xfrm flipV="1">
            <a:off x="4323391" y="2604000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>
            <a:extLst>
              <a:ext uri="{FF2B5EF4-FFF2-40B4-BE49-F238E27FC236}">
                <a16:creationId xmlns:a16="http://schemas.microsoft.com/office/drawing/2014/main" id="{FCF1A403-4009-5D32-922C-093AE8CB4741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4323391" y="3442333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B051AF6-BE67-F5D7-A29D-8E9E2DC23346}"/>
              </a:ext>
            </a:extLst>
          </p:cNvPr>
          <p:cNvSpPr txBox="1"/>
          <p:nvPr/>
        </p:nvSpPr>
        <p:spPr>
          <a:xfrm>
            <a:off x="4440403" y="2703670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1 %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2D80CB7-5528-B3CB-4872-0A80A86811FE}"/>
              </a:ext>
            </a:extLst>
          </p:cNvPr>
          <p:cNvSpPr txBox="1"/>
          <p:nvPr/>
        </p:nvSpPr>
        <p:spPr>
          <a:xfrm>
            <a:off x="4440404" y="3640158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99 %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C78E7B71-1D2E-73B2-495C-16B610153809}"/>
              </a:ext>
            </a:extLst>
          </p:cNvPr>
          <p:cNvSpPr/>
          <p:nvPr/>
        </p:nvSpPr>
        <p:spPr>
          <a:xfrm>
            <a:off x="5681652" y="4298624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99</a:t>
            </a:r>
          </a:p>
          <a:p>
            <a:pPr algn="ctr"/>
            <a:endParaRPr lang="en-GB" sz="1200" dirty="0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C2514BFC-D302-45E3-737C-3A6D0A76B408}"/>
              </a:ext>
            </a:extLst>
          </p:cNvPr>
          <p:cNvSpPr/>
          <p:nvPr/>
        </p:nvSpPr>
        <p:spPr>
          <a:xfrm>
            <a:off x="5681652" y="5579980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9801</a:t>
            </a:r>
          </a:p>
          <a:p>
            <a:pPr algn="ctr"/>
            <a:endParaRPr lang="en-GB" sz="1200" dirty="0"/>
          </a:p>
        </p:txBody>
      </p:sp>
      <p:cxnSp>
        <p:nvCxnSpPr>
          <p:cNvPr id="18" name="Přímá spojovací šipka 17">
            <a:extLst>
              <a:ext uri="{FF2B5EF4-FFF2-40B4-BE49-F238E27FC236}">
                <a16:creationId xmlns:a16="http://schemas.microsoft.com/office/drawing/2014/main" id="{803FC0FE-CF5F-6579-88B5-F44A8ACC8362}"/>
              </a:ext>
            </a:extLst>
          </p:cNvPr>
          <p:cNvCxnSpPr/>
          <p:nvPr/>
        </p:nvCxnSpPr>
        <p:spPr>
          <a:xfrm flipV="1">
            <a:off x="4323391" y="4529777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>
            <a:extLst>
              <a:ext uri="{FF2B5EF4-FFF2-40B4-BE49-F238E27FC236}">
                <a16:creationId xmlns:a16="http://schemas.microsoft.com/office/drawing/2014/main" id="{E8C8C296-EDF9-36C5-28AA-09A5E0C7C3C2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4323391" y="5368110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8CA1549F-5EF8-6551-976E-ED22AA8A279B}"/>
              </a:ext>
            </a:extLst>
          </p:cNvPr>
          <p:cNvSpPr txBox="1"/>
          <p:nvPr/>
        </p:nvSpPr>
        <p:spPr>
          <a:xfrm>
            <a:off x="4440404" y="4695189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1 %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FEA07FB-F8ED-25EA-C3C1-34202A979AE9}"/>
              </a:ext>
            </a:extLst>
          </p:cNvPr>
          <p:cNvSpPr txBox="1"/>
          <p:nvPr/>
        </p:nvSpPr>
        <p:spPr>
          <a:xfrm>
            <a:off x="4440404" y="5565935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99 %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3D642204-9DA9-BAED-0A6A-A258FF7327DD}"/>
              </a:ext>
            </a:extLst>
          </p:cNvPr>
          <p:cNvSpPr txBox="1"/>
          <p:nvPr/>
        </p:nvSpPr>
        <p:spPr>
          <a:xfrm>
            <a:off x="2382865" y="1915944"/>
            <a:ext cx="1319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 hod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AF410475-AF62-728A-75A0-C403DA24D922}"/>
              </a:ext>
            </a:extLst>
          </p:cNvPr>
          <p:cNvSpPr txBox="1"/>
          <p:nvPr/>
        </p:nvSpPr>
        <p:spPr>
          <a:xfrm>
            <a:off x="4342846" y="1911825"/>
            <a:ext cx="1319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2. hod</a:t>
            </a: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3CD214D9-093E-C6D0-0133-0CDC221DC649}"/>
              </a:ext>
            </a:extLst>
          </p:cNvPr>
          <p:cNvSpPr/>
          <p:nvPr/>
        </p:nvSpPr>
        <p:spPr>
          <a:xfrm>
            <a:off x="1721668" y="4417548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10 000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CA150916-8409-4E69-E0BE-A9899BED884E}"/>
              </a:ext>
            </a:extLst>
          </p:cNvPr>
          <p:cNvSpPr txBox="1"/>
          <p:nvPr/>
        </p:nvSpPr>
        <p:spPr>
          <a:xfrm>
            <a:off x="6635795" y="2381844"/>
            <a:ext cx="2899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Falešně</a:t>
            </a:r>
            <a:r>
              <a:rPr lang="en-GB" dirty="0"/>
              <a:t> </a:t>
            </a:r>
            <a:r>
              <a:rPr lang="en-GB" dirty="0" err="1"/>
              <a:t>negativní</a:t>
            </a:r>
            <a:endParaRPr lang="en-GB" dirty="0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CE478F96-9B81-E7BF-BB23-8CA4FA3FD490}"/>
              </a:ext>
            </a:extLst>
          </p:cNvPr>
          <p:cNvSpPr txBox="1"/>
          <p:nvPr/>
        </p:nvSpPr>
        <p:spPr>
          <a:xfrm>
            <a:off x="6741682" y="3650885"/>
            <a:ext cx="2899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Správně</a:t>
            </a:r>
            <a:r>
              <a:rPr lang="en-GB" dirty="0"/>
              <a:t> </a:t>
            </a:r>
            <a:r>
              <a:rPr lang="en-GB" dirty="0" err="1"/>
              <a:t>pozitivní</a:t>
            </a:r>
            <a:endParaRPr lang="en-GB" dirty="0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0D639A74-8907-4F8B-A94B-C67B7D02D765}"/>
              </a:ext>
            </a:extLst>
          </p:cNvPr>
          <p:cNvSpPr txBox="1"/>
          <p:nvPr/>
        </p:nvSpPr>
        <p:spPr>
          <a:xfrm>
            <a:off x="6741682" y="4345111"/>
            <a:ext cx="2899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Falešně</a:t>
            </a:r>
            <a:r>
              <a:rPr lang="en-GB" dirty="0"/>
              <a:t> </a:t>
            </a:r>
            <a:r>
              <a:rPr lang="en-GB" dirty="0" err="1"/>
              <a:t>pozitivní</a:t>
            </a:r>
            <a:endParaRPr lang="en-GB" dirty="0"/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9843E74A-A541-7D18-8DC4-B67AACBA70A3}"/>
              </a:ext>
            </a:extLst>
          </p:cNvPr>
          <p:cNvSpPr txBox="1"/>
          <p:nvPr/>
        </p:nvSpPr>
        <p:spPr>
          <a:xfrm>
            <a:off x="6741682" y="5597031"/>
            <a:ext cx="2899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Správně</a:t>
            </a:r>
            <a:r>
              <a:rPr lang="en-GB" dirty="0"/>
              <a:t> </a:t>
            </a:r>
            <a:r>
              <a:rPr lang="en-GB" dirty="0" err="1"/>
              <a:t>negativní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7889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2D3E9E-4ACC-2458-5D02-114FC10A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Jaká</a:t>
            </a:r>
            <a:r>
              <a:rPr lang="en-GB" dirty="0"/>
              <a:t> je </a:t>
            </a:r>
            <a:r>
              <a:rPr lang="en-GB" dirty="0" err="1"/>
              <a:t>pravděpobnost</a:t>
            </a:r>
            <a:r>
              <a:rPr lang="en-GB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D6F76E-C73B-1490-D0E1-406A07060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Jaká</a:t>
            </a:r>
            <a:r>
              <a:rPr lang="en-GB" dirty="0"/>
              <a:t> je </a:t>
            </a:r>
            <a:r>
              <a:rPr lang="en-GB" dirty="0" err="1"/>
              <a:t>pravděpobnost</a:t>
            </a:r>
            <a:r>
              <a:rPr lang="en-GB" dirty="0"/>
              <a:t>, </a:t>
            </a:r>
            <a:r>
              <a:rPr lang="en-GB" dirty="0" err="1"/>
              <a:t>že</a:t>
            </a:r>
            <a:r>
              <a:rPr lang="en-GB" dirty="0"/>
              <a:t> </a:t>
            </a:r>
            <a:r>
              <a:rPr lang="en-GB" dirty="0" err="1"/>
              <a:t>vám</a:t>
            </a:r>
            <a:r>
              <a:rPr lang="en-GB" dirty="0"/>
              <a:t> </a:t>
            </a:r>
            <a:r>
              <a:rPr lang="en-GB" dirty="0" err="1"/>
              <a:t>dvakrát</a:t>
            </a:r>
            <a:r>
              <a:rPr lang="en-GB" dirty="0"/>
              <a:t> </a:t>
            </a:r>
            <a:r>
              <a:rPr lang="en-GB" dirty="0" err="1"/>
              <a:t>padne</a:t>
            </a:r>
            <a:r>
              <a:rPr lang="en-GB" dirty="0"/>
              <a:t> </a:t>
            </a:r>
            <a:r>
              <a:rPr lang="en-GB" dirty="0" err="1"/>
              <a:t>orel</a:t>
            </a:r>
            <a:r>
              <a:rPr lang="en-GB" dirty="0"/>
              <a:t>, </a:t>
            </a:r>
            <a:r>
              <a:rPr lang="en-GB" dirty="0" err="1"/>
              <a:t>když</a:t>
            </a:r>
            <a:r>
              <a:rPr lang="en-GB" dirty="0"/>
              <a:t> </a:t>
            </a:r>
            <a:r>
              <a:rPr lang="en-GB" dirty="0" err="1"/>
              <a:t>hodíte</a:t>
            </a:r>
            <a:r>
              <a:rPr lang="en-GB" dirty="0"/>
              <a:t> </a:t>
            </a:r>
            <a:r>
              <a:rPr lang="en-GB" dirty="0" err="1"/>
              <a:t>mincí</a:t>
            </a:r>
            <a:r>
              <a:rPr lang="en-GB" dirty="0"/>
              <a:t> </a:t>
            </a:r>
            <a:r>
              <a:rPr lang="en-GB" dirty="0" err="1"/>
              <a:t>dvakrát</a:t>
            </a:r>
            <a:r>
              <a:rPr lang="en-GB" dirty="0"/>
              <a:t> za </a:t>
            </a:r>
            <a:r>
              <a:rPr lang="en-GB" dirty="0" err="1"/>
              <a:t>sebou</a:t>
            </a:r>
            <a:r>
              <a:rPr lang="en-GB" dirty="0"/>
              <a:t>?</a:t>
            </a:r>
          </a:p>
          <a:p>
            <a:r>
              <a:rPr lang="en-GB" dirty="0" err="1"/>
              <a:t>Můžete</a:t>
            </a:r>
            <a:r>
              <a:rPr lang="en-GB" dirty="0"/>
              <a:t> </a:t>
            </a:r>
            <a:r>
              <a:rPr lang="en-GB" dirty="0" err="1"/>
              <a:t>postupovat</a:t>
            </a:r>
            <a:r>
              <a:rPr lang="en-GB" dirty="0"/>
              <a:t> </a:t>
            </a:r>
            <a:r>
              <a:rPr lang="en-GB" dirty="0" err="1"/>
              <a:t>podle</a:t>
            </a:r>
            <a:r>
              <a:rPr lang="en-GB" dirty="0"/>
              <a:t> </a:t>
            </a:r>
            <a:r>
              <a:rPr lang="en-GB" dirty="0" err="1"/>
              <a:t>pravidel</a:t>
            </a:r>
            <a:r>
              <a:rPr lang="en-GB" dirty="0"/>
              <a:t> </a:t>
            </a:r>
            <a:r>
              <a:rPr lang="en-GB" dirty="0" err="1"/>
              <a:t>pravděpodobnosti</a:t>
            </a:r>
            <a:r>
              <a:rPr lang="en-GB" dirty="0"/>
              <a:t> a </a:t>
            </a:r>
            <a:r>
              <a:rPr lang="en-GB" dirty="0" err="1"/>
              <a:t>vypočítat</a:t>
            </a:r>
            <a:r>
              <a:rPr lang="en-GB" dirty="0"/>
              <a:t> </a:t>
            </a:r>
            <a:r>
              <a:rPr lang="en-GB" dirty="0" err="1"/>
              <a:t>nebo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můžeme</a:t>
            </a:r>
            <a:r>
              <a:rPr lang="en-GB" dirty="0"/>
              <a:t> </a:t>
            </a:r>
            <a:r>
              <a:rPr lang="en-GB" dirty="0" err="1"/>
              <a:t>zkusit</a:t>
            </a:r>
            <a:r>
              <a:rPr lang="en-GB" dirty="0"/>
              <a:t> </a:t>
            </a:r>
            <a:r>
              <a:rPr lang="en-GB" dirty="0" err="1"/>
              <a:t>odpovědět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otázku</a:t>
            </a:r>
            <a:r>
              <a:rPr lang="en-GB" dirty="0"/>
              <a:t>, jak by to </a:t>
            </a:r>
            <a:r>
              <a:rPr lang="en-GB" dirty="0" err="1"/>
              <a:t>dopadlo</a:t>
            </a:r>
            <a:r>
              <a:rPr lang="en-GB" dirty="0"/>
              <a:t> </a:t>
            </a:r>
            <a:r>
              <a:rPr lang="en-GB" dirty="0" err="1"/>
              <a:t>kdyby</a:t>
            </a:r>
            <a:r>
              <a:rPr lang="en-GB" dirty="0"/>
              <a:t> </a:t>
            </a:r>
            <a:r>
              <a:rPr lang="en-GB" dirty="0" err="1"/>
              <a:t>tento</a:t>
            </a:r>
            <a:r>
              <a:rPr lang="en-GB" dirty="0"/>
              <a:t> experiment </a:t>
            </a:r>
            <a:r>
              <a:rPr lang="en-GB" dirty="0" err="1"/>
              <a:t>opakovali</a:t>
            </a:r>
            <a:r>
              <a:rPr lang="en-GB" dirty="0"/>
              <a:t> 4x (</a:t>
            </a:r>
            <a:r>
              <a:rPr lang="en-GB" dirty="0" err="1"/>
              <a:t>hození</a:t>
            </a:r>
            <a:r>
              <a:rPr lang="en-GB" dirty="0"/>
              <a:t> </a:t>
            </a:r>
            <a:r>
              <a:rPr lang="en-GB" dirty="0" err="1"/>
              <a:t>mincí</a:t>
            </a:r>
            <a:r>
              <a:rPr lang="en-GB" dirty="0"/>
              <a:t> </a:t>
            </a:r>
            <a:r>
              <a:rPr lang="en-GB" dirty="0" err="1"/>
              <a:t>dvakrát</a:t>
            </a:r>
            <a:r>
              <a:rPr lang="en-GB" dirty="0"/>
              <a:t> za </a:t>
            </a:r>
            <a:r>
              <a:rPr lang="en-GB" dirty="0" err="1"/>
              <a:t>sebou</a:t>
            </a:r>
            <a:r>
              <a:rPr lang="en-GB" dirty="0"/>
              <a:t>)</a:t>
            </a:r>
          </a:p>
          <a:p>
            <a:r>
              <a:rPr lang="en-GB" dirty="0"/>
              <a:t>Strom </a:t>
            </a:r>
            <a:r>
              <a:rPr lang="en-GB" dirty="0" err="1"/>
              <a:t>očekávané</a:t>
            </a:r>
            <a:r>
              <a:rPr lang="en-GB" dirty="0"/>
              <a:t> </a:t>
            </a:r>
            <a:r>
              <a:rPr lang="en-GB" dirty="0" err="1"/>
              <a:t>frekvence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4145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9F34A-EC04-DD4B-BC5D-79F380B56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6C81C-E07B-86A2-D99F-FD6EB03FD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792" y="361901"/>
            <a:ext cx="10515600" cy="1325563"/>
          </a:xfrm>
        </p:spPr>
        <p:txBody>
          <a:bodyPr/>
          <a:lstStyle/>
          <a:p>
            <a:r>
              <a:rPr lang="en-GB" dirty="0"/>
              <a:t>1. Hod 4x – jak </a:t>
            </a:r>
            <a:r>
              <a:rPr lang="en-GB" dirty="0" err="1"/>
              <a:t>dopadne</a:t>
            </a:r>
            <a:r>
              <a:rPr lang="en-GB" dirty="0"/>
              <a:t> </a:t>
            </a:r>
            <a:r>
              <a:rPr lang="en-GB" dirty="0" err="1"/>
              <a:t>první</a:t>
            </a:r>
            <a:r>
              <a:rPr lang="en-GB" dirty="0"/>
              <a:t> hod?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5C05A48-7469-8523-5337-6E90CE2BB513}"/>
              </a:ext>
            </a:extLst>
          </p:cNvPr>
          <p:cNvSpPr/>
          <p:nvPr/>
        </p:nvSpPr>
        <p:spPr>
          <a:xfrm>
            <a:off x="3644261" y="3254320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?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970FCD0-FCBB-5E16-39E0-67FA23B72671}"/>
              </a:ext>
            </a:extLst>
          </p:cNvPr>
          <p:cNvSpPr/>
          <p:nvPr/>
        </p:nvSpPr>
        <p:spPr>
          <a:xfrm>
            <a:off x="3747519" y="5117673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?</a:t>
            </a:r>
          </a:p>
        </p:txBody>
      </p:sp>
      <p:cxnSp>
        <p:nvCxnSpPr>
          <p:cNvPr id="8" name="Přímá spojovací šipka 7">
            <a:extLst>
              <a:ext uri="{FF2B5EF4-FFF2-40B4-BE49-F238E27FC236}">
                <a16:creationId xmlns:a16="http://schemas.microsoft.com/office/drawing/2014/main" id="{7DFE1F91-A875-62AA-AEC8-E5339052ECE0}"/>
              </a:ext>
            </a:extLst>
          </p:cNvPr>
          <p:cNvCxnSpPr/>
          <p:nvPr/>
        </p:nvCxnSpPr>
        <p:spPr>
          <a:xfrm flipV="1">
            <a:off x="2286000" y="3485473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>
            <a:extLst>
              <a:ext uri="{FF2B5EF4-FFF2-40B4-BE49-F238E27FC236}">
                <a16:creationId xmlns:a16="http://schemas.microsoft.com/office/drawing/2014/main" id="{5F1A492B-EA8D-9879-DCBA-3C5060D677C3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389258" y="4905803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C5CDC94-7756-1493-1114-DE01AA191067}"/>
              </a:ext>
            </a:extLst>
          </p:cNvPr>
          <p:cNvSpPr txBox="1"/>
          <p:nvPr/>
        </p:nvSpPr>
        <p:spPr>
          <a:xfrm>
            <a:off x="2403013" y="3650885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Orel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FD06192-B8BA-A87F-0674-5304732E1E83}"/>
              </a:ext>
            </a:extLst>
          </p:cNvPr>
          <p:cNvSpPr txBox="1"/>
          <p:nvPr/>
        </p:nvSpPr>
        <p:spPr>
          <a:xfrm>
            <a:off x="2270585" y="5063797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Panna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50AE1464-8A79-ED05-8AD1-6535EC1B3591}"/>
              </a:ext>
            </a:extLst>
          </p:cNvPr>
          <p:cNvSpPr txBox="1"/>
          <p:nvPr/>
        </p:nvSpPr>
        <p:spPr>
          <a:xfrm>
            <a:off x="2382865" y="1915944"/>
            <a:ext cx="1319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 hod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1BEB1086-58A8-BB82-7312-E52F7842655F}"/>
              </a:ext>
            </a:extLst>
          </p:cNvPr>
          <p:cNvSpPr/>
          <p:nvPr/>
        </p:nvSpPr>
        <p:spPr>
          <a:xfrm>
            <a:off x="1820886" y="4383651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383354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23DEB-0713-DD0B-6433-9D062F157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CA1198-0885-B54A-98A4-9C63548E1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Hod 4x – jak </a:t>
            </a:r>
            <a:r>
              <a:rPr lang="en-GB" dirty="0" err="1"/>
              <a:t>dopadne</a:t>
            </a:r>
            <a:r>
              <a:rPr lang="en-GB" dirty="0"/>
              <a:t> </a:t>
            </a:r>
            <a:r>
              <a:rPr lang="en-GB" dirty="0" err="1"/>
              <a:t>druhý</a:t>
            </a:r>
            <a:r>
              <a:rPr lang="en-GB" dirty="0"/>
              <a:t> hod?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B2F1D809-5CDE-E1F9-BE08-5C2C34AA7302}"/>
              </a:ext>
            </a:extLst>
          </p:cNvPr>
          <p:cNvSpPr/>
          <p:nvPr/>
        </p:nvSpPr>
        <p:spPr>
          <a:xfrm>
            <a:off x="3644261" y="3254320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2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55E85D5-8805-E328-22E6-ACD6E62C1547}"/>
              </a:ext>
            </a:extLst>
          </p:cNvPr>
          <p:cNvSpPr/>
          <p:nvPr/>
        </p:nvSpPr>
        <p:spPr>
          <a:xfrm>
            <a:off x="3747519" y="5117673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2</a:t>
            </a:r>
          </a:p>
        </p:txBody>
      </p:sp>
      <p:cxnSp>
        <p:nvCxnSpPr>
          <p:cNvPr id="8" name="Přímá spojovací šipka 7">
            <a:extLst>
              <a:ext uri="{FF2B5EF4-FFF2-40B4-BE49-F238E27FC236}">
                <a16:creationId xmlns:a16="http://schemas.microsoft.com/office/drawing/2014/main" id="{1BC292E5-1BB3-DA05-0CF8-89C2CF953EA1}"/>
              </a:ext>
            </a:extLst>
          </p:cNvPr>
          <p:cNvCxnSpPr/>
          <p:nvPr/>
        </p:nvCxnSpPr>
        <p:spPr>
          <a:xfrm flipV="1">
            <a:off x="2286000" y="3485473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>
            <a:extLst>
              <a:ext uri="{FF2B5EF4-FFF2-40B4-BE49-F238E27FC236}">
                <a16:creationId xmlns:a16="http://schemas.microsoft.com/office/drawing/2014/main" id="{6352AE5C-FCAA-E688-59E4-412C355F209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389258" y="4905803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688C376-A30D-AD65-74A0-E7134BBA7C4B}"/>
              </a:ext>
            </a:extLst>
          </p:cNvPr>
          <p:cNvSpPr txBox="1"/>
          <p:nvPr/>
        </p:nvSpPr>
        <p:spPr>
          <a:xfrm>
            <a:off x="2403013" y="3650885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Orel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27394AD-30BD-D1A8-A34D-EC9EBE1C291B}"/>
              </a:ext>
            </a:extLst>
          </p:cNvPr>
          <p:cNvSpPr txBox="1"/>
          <p:nvPr/>
        </p:nvSpPr>
        <p:spPr>
          <a:xfrm>
            <a:off x="2270585" y="5063797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Panna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0E34D28B-5881-6509-DFB2-C4A5CA1670EC}"/>
              </a:ext>
            </a:extLst>
          </p:cNvPr>
          <p:cNvSpPr/>
          <p:nvPr/>
        </p:nvSpPr>
        <p:spPr>
          <a:xfrm>
            <a:off x="5681652" y="2372847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?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68528A3C-492A-F9C8-0143-2F789EE4DB18}"/>
              </a:ext>
            </a:extLst>
          </p:cNvPr>
          <p:cNvSpPr/>
          <p:nvPr/>
        </p:nvSpPr>
        <p:spPr>
          <a:xfrm>
            <a:off x="5681652" y="3654203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?</a:t>
            </a:r>
          </a:p>
        </p:txBody>
      </p:sp>
      <p:cxnSp>
        <p:nvCxnSpPr>
          <p:cNvPr id="16" name="Přímá spojovací šipka 15">
            <a:extLst>
              <a:ext uri="{FF2B5EF4-FFF2-40B4-BE49-F238E27FC236}">
                <a16:creationId xmlns:a16="http://schemas.microsoft.com/office/drawing/2014/main" id="{BC1F7C5E-9399-B888-46CF-306D8E085F15}"/>
              </a:ext>
            </a:extLst>
          </p:cNvPr>
          <p:cNvCxnSpPr/>
          <p:nvPr/>
        </p:nvCxnSpPr>
        <p:spPr>
          <a:xfrm flipV="1">
            <a:off x="4323391" y="2604000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>
            <a:extLst>
              <a:ext uri="{FF2B5EF4-FFF2-40B4-BE49-F238E27FC236}">
                <a16:creationId xmlns:a16="http://schemas.microsoft.com/office/drawing/2014/main" id="{20B0229A-A8F7-3E0E-8D68-4E903EE401B4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4323391" y="3442333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4E792AD8-D5A2-C498-258F-0B57549F2782}"/>
              </a:ext>
            </a:extLst>
          </p:cNvPr>
          <p:cNvSpPr txBox="1"/>
          <p:nvPr/>
        </p:nvSpPr>
        <p:spPr>
          <a:xfrm>
            <a:off x="4440404" y="2769412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Orel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4B4B716E-8789-FE37-F45D-B927BED4FA2C}"/>
              </a:ext>
            </a:extLst>
          </p:cNvPr>
          <p:cNvSpPr txBox="1"/>
          <p:nvPr/>
        </p:nvSpPr>
        <p:spPr>
          <a:xfrm>
            <a:off x="4440404" y="3640158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Panna</a:t>
            </a: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83B5711B-FE14-44C5-2B38-42FE15DC7876}"/>
              </a:ext>
            </a:extLst>
          </p:cNvPr>
          <p:cNvSpPr/>
          <p:nvPr/>
        </p:nvSpPr>
        <p:spPr>
          <a:xfrm>
            <a:off x="5681652" y="4298624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?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3E0E7543-1E99-4F9D-3EDF-B34BF95FA6F5}"/>
              </a:ext>
            </a:extLst>
          </p:cNvPr>
          <p:cNvSpPr/>
          <p:nvPr/>
        </p:nvSpPr>
        <p:spPr>
          <a:xfrm>
            <a:off x="5681652" y="5579980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?</a:t>
            </a:r>
          </a:p>
        </p:txBody>
      </p:sp>
      <p:cxnSp>
        <p:nvCxnSpPr>
          <p:cNvPr id="24" name="Přímá spojovací šipka 23">
            <a:extLst>
              <a:ext uri="{FF2B5EF4-FFF2-40B4-BE49-F238E27FC236}">
                <a16:creationId xmlns:a16="http://schemas.microsoft.com/office/drawing/2014/main" id="{07FF04D1-1C6D-E237-A9AF-B78CD10D3A10}"/>
              </a:ext>
            </a:extLst>
          </p:cNvPr>
          <p:cNvCxnSpPr/>
          <p:nvPr/>
        </p:nvCxnSpPr>
        <p:spPr>
          <a:xfrm flipV="1">
            <a:off x="4323391" y="4529777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ovací šipka 24">
            <a:extLst>
              <a:ext uri="{FF2B5EF4-FFF2-40B4-BE49-F238E27FC236}">
                <a16:creationId xmlns:a16="http://schemas.microsoft.com/office/drawing/2014/main" id="{DA552D09-EDD0-6803-07B3-FE0A1FF240C1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4323391" y="5368110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E8C5F6EB-D3DB-7538-DB4C-A5E038BEE6E5}"/>
              </a:ext>
            </a:extLst>
          </p:cNvPr>
          <p:cNvSpPr txBox="1"/>
          <p:nvPr/>
        </p:nvSpPr>
        <p:spPr>
          <a:xfrm>
            <a:off x="4440404" y="4695189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Orel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7C754BE9-B208-145D-9EC5-8B810F843123}"/>
              </a:ext>
            </a:extLst>
          </p:cNvPr>
          <p:cNvSpPr txBox="1"/>
          <p:nvPr/>
        </p:nvSpPr>
        <p:spPr>
          <a:xfrm>
            <a:off x="4440404" y="5565935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Panna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39EF6628-6086-C8BD-9A04-5239F9CAAE3C}"/>
              </a:ext>
            </a:extLst>
          </p:cNvPr>
          <p:cNvSpPr txBox="1"/>
          <p:nvPr/>
        </p:nvSpPr>
        <p:spPr>
          <a:xfrm>
            <a:off x="2382865" y="1915944"/>
            <a:ext cx="1319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 hod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E26FCED2-E1C7-BA63-0D01-5A571314C526}"/>
              </a:ext>
            </a:extLst>
          </p:cNvPr>
          <p:cNvSpPr txBox="1"/>
          <p:nvPr/>
        </p:nvSpPr>
        <p:spPr>
          <a:xfrm>
            <a:off x="4342846" y="1911825"/>
            <a:ext cx="1319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2. hod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65984EAC-8264-9E1D-EE1C-8B5C348210A3}"/>
              </a:ext>
            </a:extLst>
          </p:cNvPr>
          <p:cNvSpPr/>
          <p:nvPr/>
        </p:nvSpPr>
        <p:spPr>
          <a:xfrm>
            <a:off x="1820886" y="4383651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173871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6AA6FD-5EA3-19AE-FA64-7244AFB4E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Jaká</a:t>
            </a:r>
            <a:r>
              <a:rPr lang="en-GB" dirty="0"/>
              <a:t> </a:t>
            </a:r>
            <a:r>
              <a:rPr lang="en-GB" dirty="0" err="1"/>
              <a:t>tedy</a:t>
            </a:r>
            <a:r>
              <a:rPr lang="en-GB" dirty="0"/>
              <a:t>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výsledná</a:t>
            </a:r>
            <a:r>
              <a:rPr lang="en-GB" dirty="0"/>
              <a:t> </a:t>
            </a:r>
            <a:r>
              <a:rPr lang="en-GB" dirty="0" err="1"/>
              <a:t>pravděpodobnost</a:t>
            </a:r>
            <a:r>
              <a:rPr lang="en-GB" dirty="0"/>
              <a:t>, </a:t>
            </a:r>
            <a:r>
              <a:rPr lang="en-GB" dirty="0" err="1"/>
              <a:t>že</a:t>
            </a:r>
            <a:r>
              <a:rPr lang="en-GB" dirty="0"/>
              <a:t> </a:t>
            </a:r>
            <a:r>
              <a:rPr lang="en-GB" dirty="0" err="1"/>
              <a:t>padne</a:t>
            </a:r>
            <a:r>
              <a:rPr lang="en-GB" dirty="0"/>
              <a:t> </a:t>
            </a:r>
            <a:r>
              <a:rPr lang="en-GB" dirty="0" err="1"/>
              <a:t>dvakrát</a:t>
            </a:r>
            <a:r>
              <a:rPr lang="en-GB" dirty="0"/>
              <a:t> za </a:t>
            </a:r>
            <a:r>
              <a:rPr lang="en-GB" dirty="0" err="1"/>
              <a:t>sebou</a:t>
            </a:r>
            <a:r>
              <a:rPr lang="en-GB" dirty="0"/>
              <a:t> </a:t>
            </a:r>
            <a:r>
              <a:rPr lang="en-GB" dirty="0" err="1"/>
              <a:t>orel</a:t>
            </a:r>
            <a:r>
              <a:rPr lang="en-GB" dirty="0"/>
              <a:t> a </a:t>
            </a:r>
            <a:r>
              <a:rPr lang="en-GB" dirty="0" err="1"/>
              <a:t>orel</a:t>
            </a:r>
            <a:r>
              <a:rPr lang="en-GB" dirty="0"/>
              <a:t>?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E7182F77-790C-8C1B-BF7B-BEF8AF8945C1}"/>
              </a:ext>
            </a:extLst>
          </p:cNvPr>
          <p:cNvSpPr/>
          <p:nvPr/>
        </p:nvSpPr>
        <p:spPr>
          <a:xfrm>
            <a:off x="3644261" y="3254320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2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31717243-44AF-8F76-A2D6-5ACED892B58C}"/>
              </a:ext>
            </a:extLst>
          </p:cNvPr>
          <p:cNvSpPr/>
          <p:nvPr/>
        </p:nvSpPr>
        <p:spPr>
          <a:xfrm>
            <a:off x="3747519" y="5117673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2</a:t>
            </a:r>
          </a:p>
        </p:txBody>
      </p:sp>
      <p:cxnSp>
        <p:nvCxnSpPr>
          <p:cNvPr id="8" name="Přímá spojovací šipka 7">
            <a:extLst>
              <a:ext uri="{FF2B5EF4-FFF2-40B4-BE49-F238E27FC236}">
                <a16:creationId xmlns:a16="http://schemas.microsoft.com/office/drawing/2014/main" id="{8EBF7D9A-E5FD-D69E-AD80-0603DB6AE2A9}"/>
              </a:ext>
            </a:extLst>
          </p:cNvPr>
          <p:cNvCxnSpPr/>
          <p:nvPr/>
        </p:nvCxnSpPr>
        <p:spPr>
          <a:xfrm flipV="1">
            <a:off x="2286000" y="3485473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>
            <a:extLst>
              <a:ext uri="{FF2B5EF4-FFF2-40B4-BE49-F238E27FC236}">
                <a16:creationId xmlns:a16="http://schemas.microsoft.com/office/drawing/2014/main" id="{D21827AD-74B1-420C-1E8C-055075CBF36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389258" y="4905803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C8C96C8-1DDD-E5C9-1227-3F897AEC4DED}"/>
              </a:ext>
            </a:extLst>
          </p:cNvPr>
          <p:cNvSpPr txBox="1"/>
          <p:nvPr/>
        </p:nvSpPr>
        <p:spPr>
          <a:xfrm>
            <a:off x="2403013" y="3650885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Orel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EEB8695-667C-BE55-A88D-F9D4693C0A86}"/>
              </a:ext>
            </a:extLst>
          </p:cNvPr>
          <p:cNvSpPr txBox="1"/>
          <p:nvPr/>
        </p:nvSpPr>
        <p:spPr>
          <a:xfrm>
            <a:off x="2270585" y="5063797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Panna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FF6FEC61-CD60-2FB6-5D87-4BDD00CD2C85}"/>
              </a:ext>
            </a:extLst>
          </p:cNvPr>
          <p:cNvSpPr/>
          <p:nvPr/>
        </p:nvSpPr>
        <p:spPr>
          <a:xfrm>
            <a:off x="5681652" y="2372847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1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BC36A23E-2097-5A03-855A-49E9909FA550}"/>
              </a:ext>
            </a:extLst>
          </p:cNvPr>
          <p:cNvSpPr/>
          <p:nvPr/>
        </p:nvSpPr>
        <p:spPr>
          <a:xfrm>
            <a:off x="5681652" y="3654203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1</a:t>
            </a:r>
          </a:p>
        </p:txBody>
      </p:sp>
      <p:cxnSp>
        <p:nvCxnSpPr>
          <p:cNvPr id="16" name="Přímá spojovací šipka 15">
            <a:extLst>
              <a:ext uri="{FF2B5EF4-FFF2-40B4-BE49-F238E27FC236}">
                <a16:creationId xmlns:a16="http://schemas.microsoft.com/office/drawing/2014/main" id="{A505D57F-458C-E1D5-434F-2B07F95A8B09}"/>
              </a:ext>
            </a:extLst>
          </p:cNvPr>
          <p:cNvCxnSpPr/>
          <p:nvPr/>
        </p:nvCxnSpPr>
        <p:spPr>
          <a:xfrm flipV="1">
            <a:off x="4323391" y="2604000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>
            <a:extLst>
              <a:ext uri="{FF2B5EF4-FFF2-40B4-BE49-F238E27FC236}">
                <a16:creationId xmlns:a16="http://schemas.microsoft.com/office/drawing/2014/main" id="{899B8C62-FC58-0DF9-0A55-3A92D946405A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4323391" y="3442333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6D871C2C-4279-8B70-5057-1B8789833627}"/>
              </a:ext>
            </a:extLst>
          </p:cNvPr>
          <p:cNvSpPr txBox="1"/>
          <p:nvPr/>
        </p:nvSpPr>
        <p:spPr>
          <a:xfrm>
            <a:off x="4440404" y="2769412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Orel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F5942750-8390-516F-A2E3-1477C48CB796}"/>
              </a:ext>
            </a:extLst>
          </p:cNvPr>
          <p:cNvSpPr txBox="1"/>
          <p:nvPr/>
        </p:nvSpPr>
        <p:spPr>
          <a:xfrm>
            <a:off x="4440404" y="3640158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Panna</a:t>
            </a: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725C5B3E-896F-8BA6-47A9-53EC23977226}"/>
              </a:ext>
            </a:extLst>
          </p:cNvPr>
          <p:cNvSpPr/>
          <p:nvPr/>
        </p:nvSpPr>
        <p:spPr>
          <a:xfrm>
            <a:off x="5681652" y="4298624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1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AE76E504-05DD-2DA4-1C3A-C1506F169F1E}"/>
              </a:ext>
            </a:extLst>
          </p:cNvPr>
          <p:cNvSpPr/>
          <p:nvPr/>
        </p:nvSpPr>
        <p:spPr>
          <a:xfrm>
            <a:off x="5681652" y="5579980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1</a:t>
            </a:r>
          </a:p>
        </p:txBody>
      </p:sp>
      <p:cxnSp>
        <p:nvCxnSpPr>
          <p:cNvPr id="24" name="Přímá spojovací šipka 23">
            <a:extLst>
              <a:ext uri="{FF2B5EF4-FFF2-40B4-BE49-F238E27FC236}">
                <a16:creationId xmlns:a16="http://schemas.microsoft.com/office/drawing/2014/main" id="{56766197-DBBE-D932-265B-73D9BEC88925}"/>
              </a:ext>
            </a:extLst>
          </p:cNvPr>
          <p:cNvCxnSpPr/>
          <p:nvPr/>
        </p:nvCxnSpPr>
        <p:spPr>
          <a:xfrm flipV="1">
            <a:off x="4323391" y="4529777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ovací šipka 24">
            <a:extLst>
              <a:ext uri="{FF2B5EF4-FFF2-40B4-BE49-F238E27FC236}">
                <a16:creationId xmlns:a16="http://schemas.microsoft.com/office/drawing/2014/main" id="{FC68A4B3-E2EC-CF13-CAE5-39E14B590EFE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4323391" y="5368110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454E6679-A3E7-5833-AB9A-6482D382094A}"/>
              </a:ext>
            </a:extLst>
          </p:cNvPr>
          <p:cNvSpPr txBox="1"/>
          <p:nvPr/>
        </p:nvSpPr>
        <p:spPr>
          <a:xfrm>
            <a:off x="4440404" y="4695189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Orel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897DB2F2-5E7A-BDE8-120C-FFA4AE9EB63D}"/>
              </a:ext>
            </a:extLst>
          </p:cNvPr>
          <p:cNvSpPr txBox="1"/>
          <p:nvPr/>
        </p:nvSpPr>
        <p:spPr>
          <a:xfrm>
            <a:off x="4440404" y="5565935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Panna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6EE49210-65D9-5831-9F9A-338D38FF809A}"/>
              </a:ext>
            </a:extLst>
          </p:cNvPr>
          <p:cNvSpPr txBox="1"/>
          <p:nvPr/>
        </p:nvSpPr>
        <p:spPr>
          <a:xfrm>
            <a:off x="2382865" y="1915944"/>
            <a:ext cx="1319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 hod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17118BA1-D800-C5F4-40C8-FDD14A1B15EE}"/>
              </a:ext>
            </a:extLst>
          </p:cNvPr>
          <p:cNvSpPr txBox="1"/>
          <p:nvPr/>
        </p:nvSpPr>
        <p:spPr>
          <a:xfrm>
            <a:off x="4342846" y="1911825"/>
            <a:ext cx="1319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2. hod</a:t>
            </a:r>
          </a:p>
        </p:txBody>
      </p:sp>
    </p:spTree>
    <p:extLst>
      <p:ext uri="{BB962C8B-B14F-4D97-AF65-F5344CB8AC3E}">
        <p14:creationId xmlns:p14="http://schemas.microsoft.com/office/powerpoint/2010/main" val="3750997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84B1FD-AD7D-5279-BE73-A443E1923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Pravděpodobnostní</a:t>
            </a:r>
            <a:r>
              <a:rPr lang="en-GB" dirty="0"/>
              <a:t> </a:t>
            </a:r>
            <a:r>
              <a:rPr lang="en-GB" dirty="0" err="1"/>
              <a:t>strom</a:t>
            </a:r>
            <a:endParaRPr lang="en-GB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DEC8F7F1-D84B-23B4-155C-57B635DFA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Strom </a:t>
            </a:r>
            <a:r>
              <a:rPr lang="en-GB" dirty="0" err="1"/>
              <a:t>očekávané</a:t>
            </a:r>
            <a:r>
              <a:rPr lang="en-GB" dirty="0"/>
              <a:t> </a:t>
            </a:r>
            <a:r>
              <a:rPr lang="en-GB" dirty="0" err="1"/>
              <a:t>frekvence</a:t>
            </a:r>
            <a:r>
              <a:rPr lang="en-GB" dirty="0"/>
              <a:t> </a:t>
            </a:r>
            <a:r>
              <a:rPr lang="en-GB" dirty="0" err="1"/>
              <a:t>můžeme</a:t>
            </a:r>
            <a:r>
              <a:rPr lang="en-GB" dirty="0"/>
              <a:t> </a:t>
            </a:r>
            <a:r>
              <a:rPr lang="en-GB" dirty="0" err="1"/>
              <a:t>snadno</a:t>
            </a:r>
            <a:r>
              <a:rPr lang="en-GB" dirty="0"/>
              <a:t> </a:t>
            </a:r>
            <a:r>
              <a:rPr lang="en-GB" dirty="0" err="1"/>
              <a:t>upravit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„</a:t>
            </a:r>
            <a:r>
              <a:rPr lang="en-GB" dirty="0" err="1"/>
              <a:t>strom</a:t>
            </a:r>
            <a:r>
              <a:rPr lang="en-GB" dirty="0"/>
              <a:t> </a:t>
            </a:r>
            <a:r>
              <a:rPr lang="en-GB" dirty="0" err="1"/>
              <a:t>pravděpodobností</a:t>
            </a:r>
            <a:r>
              <a:rPr lang="en-GB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658712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FAEA3-29EA-A029-043E-508F1AE41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11605A-36D9-9E15-97BB-A3C52AF6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Pravděpodobnostní</a:t>
            </a:r>
            <a:r>
              <a:rPr lang="en-GB" dirty="0"/>
              <a:t> </a:t>
            </a:r>
            <a:r>
              <a:rPr lang="en-GB" dirty="0" err="1"/>
              <a:t>strom</a:t>
            </a:r>
            <a:endParaRPr lang="en-GB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A77284F5-4B06-BC98-65EB-BE657A554E4A}"/>
              </a:ext>
            </a:extLst>
          </p:cNvPr>
          <p:cNvSpPr/>
          <p:nvPr/>
        </p:nvSpPr>
        <p:spPr>
          <a:xfrm>
            <a:off x="3644261" y="3254320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Orel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F929FED-AAEC-5C84-3D72-05B3029E9D3B}"/>
              </a:ext>
            </a:extLst>
          </p:cNvPr>
          <p:cNvSpPr/>
          <p:nvPr/>
        </p:nvSpPr>
        <p:spPr>
          <a:xfrm>
            <a:off x="3747519" y="5117673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Panna</a:t>
            </a:r>
          </a:p>
        </p:txBody>
      </p:sp>
      <p:cxnSp>
        <p:nvCxnSpPr>
          <p:cNvPr id="6" name="Přímá spojovací šipka 5">
            <a:extLst>
              <a:ext uri="{FF2B5EF4-FFF2-40B4-BE49-F238E27FC236}">
                <a16:creationId xmlns:a16="http://schemas.microsoft.com/office/drawing/2014/main" id="{ED101CBC-CC68-B019-4CF4-2EAFC3057DB1}"/>
              </a:ext>
            </a:extLst>
          </p:cNvPr>
          <p:cNvCxnSpPr>
            <a:cxnSpLocks/>
          </p:cNvCxnSpPr>
          <p:nvPr/>
        </p:nvCxnSpPr>
        <p:spPr>
          <a:xfrm flipV="1">
            <a:off x="1815737" y="3485473"/>
            <a:ext cx="1828524" cy="12754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šipka 6">
            <a:extLst>
              <a:ext uri="{FF2B5EF4-FFF2-40B4-BE49-F238E27FC236}">
                <a16:creationId xmlns:a16="http://schemas.microsoft.com/office/drawing/2014/main" id="{064C39AC-0527-89C8-D3C2-5BF19CAAF70E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815737" y="4760931"/>
            <a:ext cx="1931782" cy="5878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F6F2C21A-6C98-6B04-F001-0B2B64147C71}"/>
              </a:ext>
            </a:extLst>
          </p:cNvPr>
          <p:cNvSpPr txBox="1"/>
          <p:nvPr/>
        </p:nvSpPr>
        <p:spPr>
          <a:xfrm>
            <a:off x="2403013" y="3650885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½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444E5A2-090B-2799-8303-5623824B12FD}"/>
              </a:ext>
            </a:extLst>
          </p:cNvPr>
          <p:cNvSpPr txBox="1"/>
          <p:nvPr/>
        </p:nvSpPr>
        <p:spPr>
          <a:xfrm>
            <a:off x="2270585" y="5063797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½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7A8EF0D-313C-0027-888F-4FF2A0B9CA63}"/>
              </a:ext>
            </a:extLst>
          </p:cNvPr>
          <p:cNvSpPr/>
          <p:nvPr/>
        </p:nvSpPr>
        <p:spPr>
          <a:xfrm>
            <a:off x="5681652" y="2372847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Orel</a:t>
            </a:r>
          </a:p>
          <a:p>
            <a:pPr algn="ctr"/>
            <a:endParaRPr lang="en-GB" sz="1200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5F7B233-9D68-2FCD-AD4C-4F123F23E4A5}"/>
              </a:ext>
            </a:extLst>
          </p:cNvPr>
          <p:cNvSpPr/>
          <p:nvPr/>
        </p:nvSpPr>
        <p:spPr>
          <a:xfrm>
            <a:off x="5681652" y="3654203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Panna</a:t>
            </a:r>
          </a:p>
        </p:txBody>
      </p:sp>
      <p:cxnSp>
        <p:nvCxnSpPr>
          <p:cNvPr id="12" name="Přímá spojovací šipka 11">
            <a:extLst>
              <a:ext uri="{FF2B5EF4-FFF2-40B4-BE49-F238E27FC236}">
                <a16:creationId xmlns:a16="http://schemas.microsoft.com/office/drawing/2014/main" id="{B1DB4CE6-A7D1-7CA6-74BE-181CE59AF7EF}"/>
              </a:ext>
            </a:extLst>
          </p:cNvPr>
          <p:cNvCxnSpPr/>
          <p:nvPr/>
        </p:nvCxnSpPr>
        <p:spPr>
          <a:xfrm flipV="1">
            <a:off x="4323391" y="2604000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>
            <a:extLst>
              <a:ext uri="{FF2B5EF4-FFF2-40B4-BE49-F238E27FC236}">
                <a16:creationId xmlns:a16="http://schemas.microsoft.com/office/drawing/2014/main" id="{6D58A6BA-E320-7E6A-78CA-E250AC97ABAF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4323391" y="3442333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48089A4-EFE3-B360-6CC6-65C1C8CE03A5}"/>
              </a:ext>
            </a:extLst>
          </p:cNvPr>
          <p:cNvSpPr txBox="1"/>
          <p:nvPr/>
        </p:nvSpPr>
        <p:spPr>
          <a:xfrm>
            <a:off x="4440404" y="2769412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½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92B4456-4D11-3A77-6D8F-1F3E3D4DB850}"/>
              </a:ext>
            </a:extLst>
          </p:cNvPr>
          <p:cNvSpPr txBox="1"/>
          <p:nvPr/>
        </p:nvSpPr>
        <p:spPr>
          <a:xfrm>
            <a:off x="4440404" y="3640158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½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B95DFB30-5071-4562-5A2D-7E089E505530}"/>
              </a:ext>
            </a:extLst>
          </p:cNvPr>
          <p:cNvSpPr/>
          <p:nvPr/>
        </p:nvSpPr>
        <p:spPr>
          <a:xfrm>
            <a:off x="5681652" y="4298624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Orel</a:t>
            </a:r>
          </a:p>
          <a:p>
            <a:pPr algn="ctr"/>
            <a:endParaRPr lang="en-GB" sz="1200" dirty="0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1BAE2E65-4F21-6F08-5AF5-4C4CC3986BB2}"/>
              </a:ext>
            </a:extLst>
          </p:cNvPr>
          <p:cNvSpPr/>
          <p:nvPr/>
        </p:nvSpPr>
        <p:spPr>
          <a:xfrm>
            <a:off x="5681652" y="5579980"/>
            <a:ext cx="548917" cy="4623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Panna</a:t>
            </a:r>
          </a:p>
          <a:p>
            <a:pPr algn="ctr"/>
            <a:endParaRPr lang="en-GB" sz="1200" dirty="0"/>
          </a:p>
        </p:txBody>
      </p:sp>
      <p:cxnSp>
        <p:nvCxnSpPr>
          <p:cNvPr id="18" name="Přímá spojovací šipka 17">
            <a:extLst>
              <a:ext uri="{FF2B5EF4-FFF2-40B4-BE49-F238E27FC236}">
                <a16:creationId xmlns:a16="http://schemas.microsoft.com/office/drawing/2014/main" id="{F88576DF-D154-6388-114D-08F80505826A}"/>
              </a:ext>
            </a:extLst>
          </p:cNvPr>
          <p:cNvCxnSpPr/>
          <p:nvPr/>
        </p:nvCxnSpPr>
        <p:spPr>
          <a:xfrm flipV="1">
            <a:off x="4323391" y="4529777"/>
            <a:ext cx="1358261" cy="838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>
            <a:extLst>
              <a:ext uri="{FF2B5EF4-FFF2-40B4-BE49-F238E27FC236}">
                <a16:creationId xmlns:a16="http://schemas.microsoft.com/office/drawing/2014/main" id="{DDC789C4-454F-5F8F-C049-3CD78A0D4870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4323391" y="5368110"/>
            <a:ext cx="1358261" cy="443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3D35EE6-E6EE-53D4-30EB-5EFB0BEEAF1C}"/>
              </a:ext>
            </a:extLst>
          </p:cNvPr>
          <p:cNvSpPr txBox="1"/>
          <p:nvPr/>
        </p:nvSpPr>
        <p:spPr>
          <a:xfrm>
            <a:off x="4440404" y="4695189"/>
            <a:ext cx="69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½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26A1211-754E-5343-F09D-ADDD1ADCA479}"/>
              </a:ext>
            </a:extLst>
          </p:cNvPr>
          <p:cNvSpPr txBox="1"/>
          <p:nvPr/>
        </p:nvSpPr>
        <p:spPr>
          <a:xfrm>
            <a:off x="4440404" y="5565935"/>
            <a:ext cx="862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½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7D6455DA-AF30-3D8E-46CF-D83E6321CF07}"/>
              </a:ext>
            </a:extLst>
          </p:cNvPr>
          <p:cNvSpPr txBox="1"/>
          <p:nvPr/>
        </p:nvSpPr>
        <p:spPr>
          <a:xfrm>
            <a:off x="2382865" y="1915944"/>
            <a:ext cx="1319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 hod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374AC1B8-CC94-2720-B1C1-C893FB708E4B}"/>
              </a:ext>
            </a:extLst>
          </p:cNvPr>
          <p:cNvSpPr txBox="1"/>
          <p:nvPr/>
        </p:nvSpPr>
        <p:spPr>
          <a:xfrm>
            <a:off x="4342846" y="1911825"/>
            <a:ext cx="1319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2. hod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A5DB5E8F-D8BF-1BFE-D327-59639B85861F}"/>
              </a:ext>
            </a:extLst>
          </p:cNvPr>
          <p:cNvSpPr txBox="1"/>
          <p:nvPr/>
        </p:nvSpPr>
        <p:spPr>
          <a:xfrm>
            <a:off x="6490996" y="2400080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= ¼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3AA87982-0AED-44B7-E579-8195EFC7EC6D}"/>
              </a:ext>
            </a:extLst>
          </p:cNvPr>
          <p:cNvSpPr txBox="1"/>
          <p:nvPr/>
        </p:nvSpPr>
        <p:spPr>
          <a:xfrm>
            <a:off x="6510350" y="3639644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= ¼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9D7E1029-30A9-711B-A08B-643C76448277}"/>
              </a:ext>
            </a:extLst>
          </p:cNvPr>
          <p:cNvSpPr txBox="1"/>
          <p:nvPr/>
        </p:nvSpPr>
        <p:spPr>
          <a:xfrm>
            <a:off x="6510350" y="4311173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= ¼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1C393DF5-82CC-9E44-5F42-8E6FA51B4145}"/>
              </a:ext>
            </a:extLst>
          </p:cNvPr>
          <p:cNvSpPr txBox="1"/>
          <p:nvPr/>
        </p:nvSpPr>
        <p:spPr>
          <a:xfrm>
            <a:off x="6609114" y="5605592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= ¼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469A39FF-3B2D-D14B-8495-9910DDF87546}"/>
              </a:ext>
            </a:extLst>
          </p:cNvPr>
          <p:cNvSpPr txBox="1"/>
          <p:nvPr/>
        </p:nvSpPr>
        <p:spPr>
          <a:xfrm>
            <a:off x="7719043" y="1780283"/>
            <a:ext cx="429429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/>
              <a:t>Každé</a:t>
            </a:r>
            <a:r>
              <a:rPr lang="en-GB" sz="2800" dirty="0"/>
              <a:t> </a:t>
            </a:r>
            <a:r>
              <a:rPr lang="en-GB" sz="2800" dirty="0" err="1"/>
              <a:t>dělení</a:t>
            </a:r>
            <a:r>
              <a:rPr lang="en-GB" sz="2800" dirty="0"/>
              <a:t> </a:t>
            </a:r>
            <a:r>
              <a:rPr lang="en-GB" sz="2800" dirty="0" err="1"/>
              <a:t>větví</a:t>
            </a:r>
            <a:r>
              <a:rPr lang="en-GB" sz="2800" dirty="0"/>
              <a:t>   - „</a:t>
            </a:r>
            <a:r>
              <a:rPr lang="en-GB" sz="2800" dirty="0" err="1"/>
              <a:t>rozdělíme</a:t>
            </a:r>
            <a:r>
              <a:rPr lang="en-GB" sz="2800" dirty="0"/>
              <a:t>“ </a:t>
            </a:r>
            <a:r>
              <a:rPr lang="en-GB" sz="2800" dirty="0" err="1"/>
              <a:t>zlomkem</a:t>
            </a:r>
            <a:r>
              <a:rPr lang="en-GB" sz="2800" dirty="0"/>
              <a:t> </a:t>
            </a:r>
            <a:r>
              <a:rPr lang="en-GB" sz="2800" dirty="0" err="1"/>
              <a:t>pravděpodobnosti</a:t>
            </a:r>
            <a:r>
              <a:rPr lang="en-GB" sz="2800" dirty="0"/>
              <a:t>, </a:t>
            </a:r>
            <a:r>
              <a:rPr lang="en-GB" sz="2800" dirty="0" err="1"/>
              <a:t>ke</a:t>
            </a:r>
            <a:r>
              <a:rPr lang="en-GB" sz="2800" dirty="0"/>
              <a:t> </a:t>
            </a:r>
            <a:r>
              <a:rPr lang="en-GB" sz="2800" dirty="0" err="1"/>
              <a:t>kterému</a:t>
            </a:r>
            <a:r>
              <a:rPr lang="en-GB" sz="2800" dirty="0"/>
              <a:t> </a:t>
            </a:r>
            <a:r>
              <a:rPr lang="en-GB" sz="2800" dirty="0" err="1"/>
              <a:t>došlo</a:t>
            </a: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/>
              <a:t>Pravděpodobnost</a:t>
            </a:r>
            <a:r>
              <a:rPr lang="en-GB" sz="2800" dirty="0"/>
              <a:t> pro </a:t>
            </a:r>
            <a:r>
              <a:rPr lang="en-GB" sz="2800" dirty="0" err="1"/>
              <a:t>celou</a:t>
            </a:r>
            <a:r>
              <a:rPr lang="en-GB" sz="2800" dirty="0"/>
              <a:t> „</a:t>
            </a:r>
            <a:r>
              <a:rPr lang="en-GB" sz="2800" dirty="0" err="1"/>
              <a:t>větev</a:t>
            </a:r>
            <a:r>
              <a:rPr lang="en-GB" sz="2800" dirty="0"/>
              <a:t>“ </a:t>
            </a:r>
            <a:r>
              <a:rPr lang="en-GB" sz="2800" dirty="0" err="1"/>
              <a:t>stromu</a:t>
            </a:r>
            <a:r>
              <a:rPr lang="en-GB" sz="2800" dirty="0"/>
              <a:t> (</a:t>
            </a:r>
            <a:r>
              <a:rPr lang="en-GB" sz="2800" dirty="0" err="1"/>
              <a:t>např</a:t>
            </a:r>
            <a:r>
              <a:rPr lang="en-GB" sz="2800" dirty="0"/>
              <a:t>. </a:t>
            </a:r>
            <a:r>
              <a:rPr lang="en-GB" sz="2800" dirty="0" err="1"/>
              <a:t>dvě</a:t>
            </a:r>
            <a:r>
              <a:rPr lang="en-GB" sz="2800" dirty="0"/>
              <a:t> </a:t>
            </a:r>
            <a:r>
              <a:rPr lang="en-GB" sz="2800" dirty="0" err="1"/>
              <a:t>panny</a:t>
            </a:r>
            <a:r>
              <a:rPr lang="en-GB" sz="2800" dirty="0"/>
              <a:t>) se </a:t>
            </a:r>
            <a:r>
              <a:rPr lang="en-GB" sz="2800" dirty="0" err="1"/>
              <a:t>získá</a:t>
            </a:r>
            <a:r>
              <a:rPr lang="en-GB" sz="2800" dirty="0"/>
              <a:t> </a:t>
            </a:r>
            <a:r>
              <a:rPr lang="en-GB" sz="2800" dirty="0" err="1"/>
              <a:t>vynásobením</a:t>
            </a:r>
            <a:r>
              <a:rPr lang="en-GB" sz="2800" dirty="0"/>
              <a:t> </a:t>
            </a:r>
            <a:r>
              <a:rPr lang="en-GB" sz="2800" dirty="0" err="1"/>
              <a:t>zlomků</a:t>
            </a:r>
            <a:r>
              <a:rPr lang="en-GB" sz="2800" dirty="0"/>
              <a:t> </a:t>
            </a:r>
            <a:r>
              <a:rPr lang="en-GB" sz="2800" dirty="0" err="1"/>
              <a:t>podél</a:t>
            </a:r>
            <a:r>
              <a:rPr lang="en-GB" sz="2800" dirty="0"/>
              <a:t> </a:t>
            </a:r>
            <a:r>
              <a:rPr lang="en-GB" sz="2800" dirty="0" err="1"/>
              <a:t>větve</a:t>
            </a:r>
            <a:r>
              <a:rPr lang="en-GB" sz="2800" dirty="0"/>
              <a:t> (½ × ½ = ¼).</a:t>
            </a:r>
          </a:p>
        </p:txBody>
      </p:sp>
    </p:spTree>
    <p:extLst>
      <p:ext uri="{BB962C8B-B14F-4D97-AF65-F5344CB8AC3E}">
        <p14:creationId xmlns:p14="http://schemas.microsoft.com/office/powerpoint/2010/main" val="14285349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E6240D-1D4F-8E46-BE29-06586D8BE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Cvičení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3749B8-CBDD-6A4B-8424-F0E22D66C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hlinkClick r:id="rId2"/>
              </a:rPr>
              <a:t>https://finmag.penize.cz/spolecnost/407932-velka-drogova-kocovina</a:t>
            </a:r>
            <a:endParaRPr lang="cs-CZ" dirty="0"/>
          </a:p>
          <a:p>
            <a:r>
              <a:rPr lang="en-US" dirty="0" err="1"/>
              <a:t>DrugWipe</a:t>
            </a:r>
            <a:r>
              <a:rPr lang="en-US" dirty="0"/>
              <a:t> 5S</a:t>
            </a:r>
            <a:endParaRPr lang="cs-CZ" dirty="0"/>
          </a:p>
          <a:p>
            <a:r>
              <a:rPr lang="en-US" dirty="0" err="1"/>
              <a:t>Senzitivita</a:t>
            </a:r>
            <a:r>
              <a:rPr lang="en-US" dirty="0"/>
              <a:t> - 97 %. To </a:t>
            </a:r>
            <a:r>
              <a:rPr lang="en-US" dirty="0" err="1"/>
              <a:t>znamená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otestujeme</a:t>
            </a:r>
            <a:r>
              <a:rPr lang="en-US" dirty="0"/>
              <a:t>-li s </a:t>
            </a:r>
            <a:r>
              <a:rPr lang="en-US" dirty="0" err="1"/>
              <a:t>ním</a:t>
            </a:r>
            <a:r>
              <a:rPr lang="en-US" dirty="0"/>
              <a:t> 100 </a:t>
            </a:r>
            <a:r>
              <a:rPr lang="en-US" dirty="0" err="1"/>
              <a:t>lidí</a:t>
            </a:r>
            <a:r>
              <a:rPr lang="en-US" dirty="0"/>
              <a:t> pod </a:t>
            </a:r>
            <a:r>
              <a:rPr lang="en-US" dirty="0" err="1"/>
              <a:t>vlivem</a:t>
            </a:r>
            <a:r>
              <a:rPr lang="en-US" dirty="0"/>
              <a:t> </a:t>
            </a:r>
            <a:r>
              <a:rPr lang="en-US" dirty="0" err="1"/>
              <a:t>drogy</a:t>
            </a:r>
            <a:r>
              <a:rPr lang="en-US" dirty="0"/>
              <a:t>, u 97 </a:t>
            </a:r>
            <a:r>
              <a:rPr lang="en-US" dirty="0" err="1"/>
              <a:t>vyjde</a:t>
            </a:r>
            <a:r>
              <a:rPr lang="en-US" dirty="0"/>
              <a:t> test </a:t>
            </a:r>
            <a:r>
              <a:rPr lang="en-US" dirty="0" err="1"/>
              <a:t>správně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pozitivně</a:t>
            </a:r>
            <a:r>
              <a:rPr lang="en-US" dirty="0"/>
              <a:t>, a u 3 </a:t>
            </a:r>
            <a:r>
              <a:rPr lang="en-US" dirty="0" err="1"/>
              <a:t>vyjde</a:t>
            </a:r>
            <a:r>
              <a:rPr lang="en-US" dirty="0"/>
              <a:t> </a:t>
            </a:r>
            <a:r>
              <a:rPr lang="en-US" dirty="0" err="1"/>
              <a:t>nesprávně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negativně</a:t>
            </a:r>
            <a:r>
              <a:rPr lang="en-US" dirty="0"/>
              <a:t> (</a:t>
            </a:r>
            <a:r>
              <a:rPr lang="en-US" dirty="0" err="1"/>
              <a:t>tomu</a:t>
            </a:r>
            <a:r>
              <a:rPr lang="en-US" dirty="0"/>
              <a:t> se </a:t>
            </a:r>
            <a:r>
              <a:rPr lang="en-US" dirty="0" err="1"/>
              <a:t>říká</a:t>
            </a:r>
            <a:r>
              <a:rPr lang="en-US" dirty="0"/>
              <a:t> </a:t>
            </a:r>
            <a:r>
              <a:rPr lang="en-US" dirty="0" err="1"/>
              <a:t>falešná</a:t>
            </a:r>
            <a:r>
              <a:rPr lang="en-US" dirty="0"/>
              <a:t> </a:t>
            </a:r>
            <a:r>
              <a:rPr lang="en-US" dirty="0" err="1"/>
              <a:t>negativita</a:t>
            </a:r>
            <a:r>
              <a:rPr lang="en-US" dirty="0"/>
              <a:t> </a:t>
            </a:r>
            <a:r>
              <a:rPr lang="en-US" dirty="0" err="1"/>
              <a:t>testu</a:t>
            </a:r>
            <a:r>
              <a:rPr lang="en-US" dirty="0"/>
              <a:t>).</a:t>
            </a:r>
          </a:p>
          <a:p>
            <a:r>
              <a:rPr lang="en-US" dirty="0" err="1"/>
              <a:t>Specificita</a:t>
            </a:r>
            <a:r>
              <a:rPr lang="en-US" dirty="0"/>
              <a:t> </a:t>
            </a:r>
            <a:r>
              <a:rPr lang="en-US" dirty="0" err="1"/>
              <a:t>testu</a:t>
            </a:r>
            <a:r>
              <a:rPr lang="en-US" dirty="0"/>
              <a:t> - 95 %. To </a:t>
            </a:r>
            <a:r>
              <a:rPr lang="en-US" dirty="0" err="1"/>
              <a:t>znamená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otestujeme</a:t>
            </a:r>
            <a:r>
              <a:rPr lang="en-US" dirty="0"/>
              <a:t>-li s </a:t>
            </a:r>
            <a:r>
              <a:rPr lang="en-US" dirty="0" err="1"/>
              <a:t>ním</a:t>
            </a:r>
            <a:r>
              <a:rPr lang="en-US" dirty="0"/>
              <a:t> 100 </a:t>
            </a:r>
            <a:r>
              <a:rPr lang="en-US" dirty="0" err="1"/>
              <a:t>lidí</a:t>
            </a:r>
            <a:r>
              <a:rPr lang="en-US" dirty="0"/>
              <a:t>, </a:t>
            </a:r>
            <a:r>
              <a:rPr lang="en-US" dirty="0" err="1"/>
              <a:t>kteří</a:t>
            </a:r>
            <a:r>
              <a:rPr lang="en-US" dirty="0"/>
              <a:t> pod </a:t>
            </a:r>
            <a:r>
              <a:rPr lang="en-US" dirty="0" err="1"/>
              <a:t>vlivem</a:t>
            </a:r>
            <a:r>
              <a:rPr lang="en-US" dirty="0"/>
              <a:t> </a:t>
            </a:r>
            <a:r>
              <a:rPr lang="en-US" dirty="0" err="1"/>
              <a:t>drogy</a:t>
            </a:r>
            <a:r>
              <a:rPr lang="en-US" dirty="0"/>
              <a:t> </a:t>
            </a:r>
            <a:r>
              <a:rPr lang="en-US" dirty="0" err="1"/>
              <a:t>nejsou</a:t>
            </a:r>
            <a:r>
              <a:rPr lang="en-US" dirty="0"/>
              <a:t>, u 95 </a:t>
            </a:r>
            <a:r>
              <a:rPr lang="en-US" dirty="0" err="1"/>
              <a:t>vyjde</a:t>
            </a:r>
            <a:r>
              <a:rPr lang="en-US" dirty="0"/>
              <a:t> test </a:t>
            </a:r>
            <a:r>
              <a:rPr lang="en-US" dirty="0" err="1"/>
              <a:t>správně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negativně</a:t>
            </a:r>
            <a:r>
              <a:rPr lang="en-US" dirty="0"/>
              <a:t>, a u 5 </a:t>
            </a:r>
            <a:r>
              <a:rPr lang="en-US" dirty="0" err="1"/>
              <a:t>vyjde</a:t>
            </a:r>
            <a:r>
              <a:rPr lang="en-US" dirty="0"/>
              <a:t> </a:t>
            </a:r>
            <a:r>
              <a:rPr lang="en-US" dirty="0" err="1"/>
              <a:t>nesprávně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pozitivně</a:t>
            </a:r>
            <a:r>
              <a:rPr lang="en-US" dirty="0"/>
              <a:t> (</a:t>
            </a:r>
            <a:r>
              <a:rPr lang="en-US" dirty="0" err="1"/>
              <a:t>tomu</a:t>
            </a:r>
            <a:r>
              <a:rPr lang="en-US" dirty="0"/>
              <a:t> se </a:t>
            </a:r>
            <a:r>
              <a:rPr lang="en-US" dirty="0" err="1"/>
              <a:t>říká</a:t>
            </a:r>
            <a:r>
              <a:rPr lang="en-US" dirty="0"/>
              <a:t> </a:t>
            </a:r>
            <a:r>
              <a:rPr lang="en-US" dirty="0" err="1"/>
              <a:t>falešná</a:t>
            </a:r>
            <a:r>
              <a:rPr lang="en-US" dirty="0"/>
              <a:t> </a:t>
            </a:r>
            <a:r>
              <a:rPr lang="en-US" dirty="0" err="1"/>
              <a:t>pozitivita</a:t>
            </a:r>
            <a:r>
              <a:rPr lang="en-US" dirty="0"/>
              <a:t> </a:t>
            </a:r>
            <a:r>
              <a:rPr lang="en-US" dirty="0" err="1"/>
              <a:t>testu</a:t>
            </a:r>
            <a:r>
              <a:rPr lang="en-US" dirty="0"/>
              <a:t>).</a:t>
            </a:r>
          </a:p>
          <a:p>
            <a:r>
              <a:rPr lang="cs-CZ" dirty="0"/>
              <a:t>Představme si dosti černý scénář, že v určitém okamžiku připadá na 99 „čistých“ osob (za volantem, ve třídě nebo na pracovišti) jedna „sjetá“ některou z pěti drog, kterou test </a:t>
            </a:r>
            <a:r>
              <a:rPr lang="cs-CZ" dirty="0" err="1"/>
              <a:t>DrugWipe</a:t>
            </a:r>
            <a:r>
              <a:rPr lang="cs-CZ" dirty="0"/>
              <a:t> 5S umí zachytit – prevalence je tedy 1 ze 100 neboli 1 %.</a:t>
            </a:r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17AAC4E-8708-CA43-AFC6-94F3E8A50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157" y="-395518"/>
            <a:ext cx="5585842" cy="222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320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8CBF41-1380-7C4C-A3C0-68EFFC56E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Výsledek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109013-6C9A-DB4F-9740-9B3BDD3A8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Plných 84 % pozitivně otestovaných jsou nevinní, u nichž se pouze projevila falešná pozitivita testu. </a:t>
            </a:r>
          </a:p>
          <a:p>
            <a:r>
              <a:rPr lang="cs-CZ" dirty="0"/>
              <a:t>Pokud má náhodně vybraná osoba (například řidič při běžné silniční kontrole) pozitivní výsledek testu, je pravděpodobnost, že je skutečně pod vlivem drog, jen zhruba 16 %. </a:t>
            </a:r>
          </a:p>
          <a:p>
            <a:r>
              <a:rPr lang="cs-CZ" dirty="0"/>
              <a:t>Tomuto číslu se říká pozitivní prediktivní hodnota testu, a právě o něj by se měl zajímat každý, kdo chce nějaký test používat!</a:t>
            </a:r>
          </a:p>
          <a:p>
            <a:r>
              <a:rPr lang="cs-CZ" dirty="0"/>
              <a:t>Jsou tedy diagnostické testy na přítomnost drog k ničemu? Vůbec ne, jen nesmějí být používány k namátkové kontrole! Test má smysl provádět tehdy, když je z nějakého důvodu předem zvýšená pravděpodobnost, že osoba je pod vlivem.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7982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9E9EC7-1C57-EE41-A6F5-DD1C64FEE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Změna</a:t>
            </a:r>
            <a:r>
              <a:rPr lang="en-US" dirty="0"/>
              <a:t> </a:t>
            </a:r>
            <a:r>
              <a:rPr lang="en-US" dirty="0" err="1"/>
              <a:t>přesnosti</a:t>
            </a:r>
            <a:r>
              <a:rPr lang="en-US" dirty="0"/>
              <a:t> </a:t>
            </a:r>
            <a:r>
              <a:rPr lang="en-US" dirty="0" err="1"/>
              <a:t>antigenního</a:t>
            </a:r>
            <a:r>
              <a:rPr lang="en-US" dirty="0"/>
              <a:t> </a:t>
            </a:r>
            <a:r>
              <a:rPr lang="en-US" dirty="0" err="1"/>
              <a:t>testu</a:t>
            </a:r>
            <a:r>
              <a:rPr lang="en-US" dirty="0"/>
              <a:t> </a:t>
            </a:r>
            <a:r>
              <a:rPr lang="en-US" dirty="0" err="1"/>
              <a:t>podle</a:t>
            </a:r>
            <a:r>
              <a:rPr lang="en-US" dirty="0"/>
              <a:t> prevalence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FFFEE7E-1B7D-E74D-AFE6-DB83B4C8DD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3329" y="1825625"/>
            <a:ext cx="5825341" cy="435133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5733206-43D1-F35E-4E5D-DBF13F283896}"/>
              </a:ext>
            </a:extLst>
          </p:cNvPr>
          <p:cNvSpPr txBox="1"/>
          <p:nvPr/>
        </p:nvSpPr>
        <p:spPr>
          <a:xfrm>
            <a:off x="8386354" y="6176963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zdroj</a:t>
            </a:r>
            <a:r>
              <a:rPr lang="en-US" dirty="0"/>
              <a:t>: https://</a:t>
            </a:r>
            <a:r>
              <a:rPr lang="en-US" dirty="0" err="1"/>
              <a:t>acrea.cz</a:t>
            </a:r>
            <a:r>
              <a:rPr lang="en-US" dirty="0"/>
              <a:t>/</a:t>
            </a:r>
            <a:r>
              <a:rPr lang="en-US" dirty="0" err="1"/>
              <a:t>bayesovsky-odhad-presnosti-antigennich-testu</a:t>
            </a:r>
            <a:r>
              <a:rPr lang="en-US" dirty="0"/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2072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685709-61C3-DD7B-0961-A8BAE537B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Vzpomínáte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1B9DD4-93B5-797F-A93C-78E7CBDEC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Testování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COVID-19 – </a:t>
            </a:r>
            <a:r>
              <a:rPr lang="en-GB" dirty="0" err="1"/>
              <a:t>Jaké</a:t>
            </a:r>
            <a:r>
              <a:rPr lang="en-GB" dirty="0"/>
              <a:t> </a:t>
            </a:r>
            <a:r>
              <a:rPr lang="en-GB" dirty="0" err="1"/>
              <a:t>jste</a:t>
            </a:r>
            <a:r>
              <a:rPr lang="en-GB" dirty="0"/>
              <a:t> s </a:t>
            </a:r>
            <a:r>
              <a:rPr lang="en-GB" dirty="0" err="1"/>
              <a:t>nimi</a:t>
            </a:r>
            <a:r>
              <a:rPr lang="en-GB" dirty="0"/>
              <a:t> </a:t>
            </a:r>
            <a:r>
              <a:rPr lang="en-GB" dirty="0" err="1"/>
              <a:t>měli</a:t>
            </a:r>
            <a:r>
              <a:rPr lang="en-GB" dirty="0"/>
              <a:t> </a:t>
            </a:r>
            <a:r>
              <a:rPr lang="en-GB" dirty="0" err="1"/>
              <a:t>zkušenosti</a:t>
            </a:r>
            <a:r>
              <a:rPr lang="en-GB" dirty="0"/>
              <a:t>? Jak </a:t>
            </a:r>
            <a:r>
              <a:rPr lang="en-GB" dirty="0" err="1"/>
              <a:t>spolehlivé</a:t>
            </a:r>
            <a:r>
              <a:rPr lang="en-GB" dirty="0"/>
              <a:t> </a:t>
            </a:r>
            <a:r>
              <a:rPr lang="en-GB" dirty="0" err="1"/>
              <a:t>podle</a:t>
            </a:r>
            <a:r>
              <a:rPr lang="en-GB" dirty="0"/>
              <a:t> </a:t>
            </a:r>
            <a:r>
              <a:rPr lang="en-GB" dirty="0" err="1"/>
              <a:t>vás</a:t>
            </a:r>
            <a:r>
              <a:rPr lang="en-GB" dirty="0"/>
              <a:t> </a:t>
            </a:r>
            <a:r>
              <a:rPr lang="en-GB" dirty="0" err="1"/>
              <a:t>byli</a:t>
            </a:r>
            <a:r>
              <a:rPr lang="en-GB" dirty="0"/>
              <a:t> testy?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580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09D8C-43B8-D124-CDC5-8D04C4F8E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4986AD-8ED7-6069-D2F8-7B3B5262E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Použili</a:t>
            </a:r>
            <a:r>
              <a:rPr lang="en-GB" dirty="0"/>
              <a:t> </a:t>
            </a:r>
            <a:r>
              <a:rPr lang="en-GB" dirty="0" err="1"/>
              <a:t>jste</a:t>
            </a:r>
            <a:r>
              <a:rPr lang="en-GB" dirty="0"/>
              <a:t> </a:t>
            </a:r>
            <a:r>
              <a:rPr lang="en-GB" dirty="0" err="1"/>
              <a:t>nebo</a:t>
            </a:r>
            <a:r>
              <a:rPr lang="en-GB" dirty="0"/>
              <a:t> </a:t>
            </a:r>
            <a:r>
              <a:rPr lang="en-GB" dirty="0" err="1"/>
              <a:t>jste</a:t>
            </a:r>
            <a:r>
              <a:rPr lang="en-GB" dirty="0"/>
              <a:t> se </a:t>
            </a:r>
            <a:r>
              <a:rPr lang="en-GB" dirty="0" err="1"/>
              <a:t>setkali</a:t>
            </a:r>
            <a:r>
              <a:rPr lang="en-GB" dirty="0"/>
              <a:t> s </a:t>
            </a:r>
            <a:r>
              <a:rPr lang="en-GB" dirty="0" err="1"/>
              <a:t>použitím</a:t>
            </a:r>
            <a:r>
              <a:rPr lang="en-GB" dirty="0"/>
              <a:t> </a:t>
            </a:r>
            <a:r>
              <a:rPr lang="en-GB" dirty="0" err="1"/>
              <a:t>orientačního</a:t>
            </a:r>
            <a:r>
              <a:rPr lang="en-GB" dirty="0"/>
              <a:t> </a:t>
            </a:r>
            <a:r>
              <a:rPr lang="en-GB" dirty="0" err="1"/>
              <a:t>testu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návykové</a:t>
            </a:r>
            <a:r>
              <a:rPr lang="en-GB" dirty="0"/>
              <a:t> </a:t>
            </a:r>
            <a:r>
              <a:rPr lang="en-GB" dirty="0" err="1"/>
              <a:t>látky</a:t>
            </a:r>
            <a:r>
              <a:rPr lang="en-GB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41DE50-5D57-7E9E-A798-D69E86791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Jakou</a:t>
            </a:r>
            <a:r>
              <a:rPr lang="en-GB" dirty="0"/>
              <a:t> </a:t>
            </a:r>
            <a:r>
              <a:rPr lang="en-GB" dirty="0" err="1"/>
              <a:t>jste</a:t>
            </a:r>
            <a:r>
              <a:rPr lang="en-GB" dirty="0"/>
              <a:t> s </a:t>
            </a:r>
            <a:r>
              <a:rPr lang="en-GB" dirty="0" err="1"/>
              <a:t>tím</a:t>
            </a:r>
            <a:r>
              <a:rPr lang="en-GB" dirty="0"/>
              <a:t> </a:t>
            </a:r>
            <a:r>
              <a:rPr lang="en-GB" dirty="0" err="1"/>
              <a:t>případně</a:t>
            </a:r>
            <a:r>
              <a:rPr lang="en-GB" dirty="0"/>
              <a:t> </a:t>
            </a:r>
            <a:r>
              <a:rPr lang="en-GB" dirty="0" err="1"/>
              <a:t>meli</a:t>
            </a:r>
            <a:r>
              <a:rPr lang="en-GB" dirty="0"/>
              <a:t> </a:t>
            </a:r>
            <a:r>
              <a:rPr lang="en-GB" dirty="0" err="1"/>
              <a:t>zkušenost</a:t>
            </a:r>
            <a:r>
              <a:rPr lang="en-GB" dirty="0"/>
              <a:t>?</a:t>
            </a:r>
          </a:p>
          <a:p>
            <a:r>
              <a:rPr lang="en-GB" dirty="0"/>
              <a:t>Co </a:t>
            </a:r>
            <a:r>
              <a:rPr lang="en-GB" dirty="0" err="1"/>
              <a:t>bychom</a:t>
            </a:r>
            <a:r>
              <a:rPr lang="en-GB" dirty="0"/>
              <a:t> </a:t>
            </a:r>
            <a:r>
              <a:rPr lang="en-GB" dirty="0" err="1"/>
              <a:t>chtěli</a:t>
            </a:r>
            <a:r>
              <a:rPr lang="en-GB" dirty="0"/>
              <a:t> </a:t>
            </a:r>
            <a:r>
              <a:rPr lang="en-GB" dirty="0" err="1"/>
              <a:t>vědět</a:t>
            </a:r>
            <a:r>
              <a:rPr lang="en-GB" dirty="0"/>
              <a:t> o </a:t>
            </a:r>
            <a:r>
              <a:rPr lang="en-GB" dirty="0" err="1"/>
              <a:t>testech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návykové</a:t>
            </a:r>
            <a:r>
              <a:rPr lang="en-GB" dirty="0"/>
              <a:t> </a:t>
            </a:r>
            <a:r>
              <a:rPr lang="en-GB" dirty="0" err="1"/>
              <a:t>látky</a:t>
            </a: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360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8A60B3-3EE0-2645-9F24-90B31F5D2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Testování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návykové</a:t>
            </a:r>
            <a:r>
              <a:rPr lang="en-US" dirty="0"/>
              <a:t> </a:t>
            </a:r>
            <a:r>
              <a:rPr lang="en-US" dirty="0" err="1"/>
              <a:t>látky</a:t>
            </a:r>
            <a:r>
              <a:rPr lang="en-US" dirty="0"/>
              <a:t> a jak </a:t>
            </a:r>
            <a:r>
              <a:rPr lang="en-US" dirty="0" err="1"/>
              <a:t>posoudit</a:t>
            </a:r>
            <a:r>
              <a:rPr lang="en-US" dirty="0"/>
              <a:t>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spolehlivost</a:t>
            </a:r>
            <a:r>
              <a:rPr lang="en-US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812A76-D02F-C04C-8ED9-86F2B813C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Pravděpodobnost</a:t>
            </a:r>
            <a:r>
              <a:rPr lang="en-US" dirty="0"/>
              <a:t> A (</a:t>
            </a:r>
            <a:r>
              <a:rPr lang="en-US" dirty="0" err="1"/>
              <a:t>užil</a:t>
            </a:r>
            <a:r>
              <a:rPr lang="en-US" dirty="0"/>
              <a:t> </a:t>
            </a:r>
            <a:r>
              <a:rPr lang="en-US" dirty="0" err="1"/>
              <a:t>návykové</a:t>
            </a:r>
            <a:r>
              <a:rPr lang="en-US" dirty="0"/>
              <a:t> </a:t>
            </a:r>
            <a:r>
              <a:rPr lang="en-US" dirty="0" err="1"/>
              <a:t>látky</a:t>
            </a:r>
            <a:r>
              <a:rPr lang="en-US" dirty="0"/>
              <a:t>) za </a:t>
            </a:r>
            <a:r>
              <a:rPr lang="en-US" dirty="0" err="1"/>
              <a:t>podmínky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nastalo</a:t>
            </a:r>
            <a:r>
              <a:rPr lang="en-US" dirty="0"/>
              <a:t> B (</a:t>
            </a:r>
            <a:r>
              <a:rPr lang="en-US" dirty="0" err="1"/>
              <a:t>pozitivní</a:t>
            </a:r>
            <a:r>
              <a:rPr lang="en-US" dirty="0"/>
              <a:t> test)</a:t>
            </a:r>
          </a:p>
          <a:p>
            <a:r>
              <a:rPr lang="cs-CZ" dirty="0"/>
              <a:t>Pravděpodobnost, že opravdu užil návykovou látku, když test na návykové látky vyjde pozitivní</a:t>
            </a:r>
          </a:p>
          <a:p>
            <a:r>
              <a:rPr lang="cs-CZ" dirty="0"/>
              <a:t>Počítáme s chybou testů</a:t>
            </a:r>
            <a:endParaRPr lang="en-US" dirty="0"/>
          </a:p>
          <a:p>
            <a:r>
              <a:rPr lang="en-US" dirty="0" err="1"/>
              <a:t>Bayesova</a:t>
            </a:r>
            <a:r>
              <a:rPr lang="en-US" dirty="0"/>
              <a:t> </a:t>
            </a:r>
            <a:r>
              <a:rPr lang="en-US" dirty="0" err="1"/>
              <a:t>věta</a:t>
            </a:r>
            <a:r>
              <a:rPr lang="en-US" dirty="0"/>
              <a:t>: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62F6DEA-C219-B34E-95C0-41E70F9D0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55" y="4636857"/>
            <a:ext cx="5585842" cy="2221143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C258D9C-8D6E-7B1B-4FB7-D829D44E2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9155" y="3582731"/>
            <a:ext cx="1967701" cy="210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A3C26CE-C415-DF73-FCDF-364FCF908576}"/>
              </a:ext>
            </a:extLst>
          </p:cNvPr>
          <p:cNvSpPr txBox="1"/>
          <p:nvPr/>
        </p:nvSpPr>
        <p:spPr>
          <a:xfrm>
            <a:off x="8090807" y="5961519"/>
            <a:ext cx="472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err="1"/>
              <a:t>Zdroj</a:t>
            </a:r>
            <a:r>
              <a:rPr lang="en-GB" sz="800" dirty="0"/>
              <a:t>: https://</a:t>
            </a:r>
            <a:r>
              <a:rPr lang="en-GB" sz="800" dirty="0" err="1"/>
              <a:t>cs.wikipedia.org</a:t>
            </a:r>
            <a:r>
              <a:rPr lang="en-GB" sz="800" dirty="0"/>
              <a:t>/wiki/</a:t>
            </a:r>
            <a:r>
              <a:rPr lang="en-GB" sz="800" dirty="0" err="1"/>
              <a:t>Thomas_Bayes</a:t>
            </a:r>
            <a:r>
              <a:rPr lang="en-GB" sz="800" dirty="0"/>
              <a:t>#/media/</a:t>
            </a:r>
            <a:r>
              <a:rPr lang="en-GB" sz="800" dirty="0" err="1"/>
              <a:t>Soubor:Thomas_Bayes.gif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020795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792B6-7CBA-1F73-9C7F-78E0FBDF2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1E1844-C775-7B49-DE6C-53902B7E5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3" y="250031"/>
            <a:ext cx="10515600" cy="1325563"/>
          </a:xfrm>
        </p:spPr>
        <p:txBody>
          <a:bodyPr/>
          <a:lstStyle/>
          <a:p>
            <a:r>
              <a:rPr lang="en-US" dirty="0" err="1"/>
              <a:t>Využijeme</a:t>
            </a:r>
            <a:r>
              <a:rPr lang="en-US" dirty="0"/>
              <a:t> </a:t>
            </a:r>
            <a:r>
              <a:rPr lang="en-US" dirty="0" err="1"/>
              <a:t>Bayesovu</a:t>
            </a:r>
            <a:r>
              <a:rPr lang="en-US" dirty="0"/>
              <a:t> </a:t>
            </a:r>
            <a:r>
              <a:rPr lang="en-US" dirty="0" err="1"/>
              <a:t>větu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B57BF1-83DF-8D06-6E11-E9F634748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98725"/>
          </a:xfrm>
        </p:spPr>
        <p:txBody>
          <a:bodyPr>
            <a:normAutofit fontScale="92500"/>
          </a:bodyPr>
          <a:lstStyle/>
          <a:p>
            <a:r>
              <a:rPr lang="cs-CZ" dirty="0"/>
              <a:t>P (B|A) - pravděpodobnost, že test je pozitivní, když zaměstnanec skutečně užil návykové látky</a:t>
            </a:r>
          </a:p>
          <a:p>
            <a:r>
              <a:rPr lang="cs-CZ" dirty="0"/>
              <a:t>P (A)  - pravděpodobnost, že zaměstnanec skutečně užil návykové látky</a:t>
            </a:r>
          </a:p>
          <a:p>
            <a:r>
              <a:rPr lang="cs-CZ" dirty="0"/>
              <a:t>P (B) - pravděpodobnost pozitivního výsledku testu</a:t>
            </a:r>
          </a:p>
          <a:p>
            <a:r>
              <a:rPr lang="cs-CZ" dirty="0"/>
              <a:t>Jak tyto hodnoty zjistíme?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666C45F-AB81-792F-C57B-3FD20E8AB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622" y="4155528"/>
            <a:ext cx="5585842" cy="222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624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3647C-E8E7-D942-A4CA-4112ECAE6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497F47-9F7F-D7D9-5932-205C05F9F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43" y="250031"/>
            <a:ext cx="10515600" cy="1325563"/>
          </a:xfrm>
        </p:spPr>
        <p:txBody>
          <a:bodyPr/>
          <a:lstStyle/>
          <a:p>
            <a:r>
              <a:rPr lang="cs-CZ" dirty="0"/>
              <a:t>Jak tyto hodnoty zjistíme?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289962-C17F-5B78-55C3-BABAB2E4B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9872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 (B|A)  – pravděpodobnost, že test je pozitivní, když zaměstnanec skutečně užil návykové látky – charakteristika testu (senzitivita)</a:t>
            </a:r>
          </a:p>
          <a:p>
            <a:r>
              <a:rPr lang="cs-CZ" dirty="0"/>
              <a:t>P (A) – pravděpodobnost, že zaměstnanec skutečně užil návykové látky – prevalence (musíme odhadnout nebo znát)</a:t>
            </a:r>
          </a:p>
          <a:p>
            <a:r>
              <a:rPr lang="cs-CZ" dirty="0"/>
              <a:t>P (B) - pravděpodobnost pozitivního výsledku testu – musíme dopočítat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F730228-8B5B-639A-2BBA-43D585897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622" y="4155528"/>
            <a:ext cx="5585842" cy="222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097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40C613-99FC-B303-A1E3-3B4B88453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Senzitivita</a:t>
            </a:r>
            <a:r>
              <a:rPr lang="en-US" dirty="0"/>
              <a:t> a </a:t>
            </a:r>
            <a:r>
              <a:rPr lang="en-US" dirty="0" err="1"/>
              <a:t>specificita</a:t>
            </a:r>
            <a:r>
              <a:rPr lang="en-US" dirty="0"/>
              <a:t> </a:t>
            </a:r>
            <a:r>
              <a:rPr lang="en-US" dirty="0" err="1"/>
              <a:t>testu</a:t>
            </a:r>
            <a:endParaRPr lang="en-GB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4F9CAE2-DF85-C3EE-67AC-D371740E39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67424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2432</TotalTime>
  <Words>1690</Words>
  <Application>Microsoft Office PowerPoint</Application>
  <PresentationFormat>Širokoúhlá obrazovka</PresentationFormat>
  <Paragraphs>256</Paragraphs>
  <Slides>39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Helvetica Neue</vt:lpstr>
      <vt:lpstr>Motiv Office</vt:lpstr>
      <vt:lpstr>Bayesova věta a spolehlivost testování</vt:lpstr>
      <vt:lpstr>Jak je takový test spolehlivý?</vt:lpstr>
      <vt:lpstr>Bayesova věta</vt:lpstr>
      <vt:lpstr>Vzpomínáte si?</vt:lpstr>
      <vt:lpstr>Použili jste nebo jste se setkali s použitím orientačního testu na návykové látky?</vt:lpstr>
      <vt:lpstr>Testování na návykové látky a jak posoudit jeho spolehlivost </vt:lpstr>
      <vt:lpstr>Využijeme Bayesovu větu</vt:lpstr>
      <vt:lpstr>Jak tyto hodnoty zjistíme?</vt:lpstr>
      <vt:lpstr>Senzitivita a specificita testu</vt:lpstr>
      <vt:lpstr>Senzitivita testu, neboli citlivost testu</vt:lpstr>
      <vt:lpstr>Prezentace aplikace PowerPoint</vt:lpstr>
      <vt:lpstr>Prezentace aplikace PowerPoint</vt:lpstr>
      <vt:lpstr>Příklad</vt:lpstr>
      <vt:lpstr>Vyzkoušejte si</vt:lpstr>
      <vt:lpstr>Řešení</vt:lpstr>
      <vt:lpstr>Specificita testu </vt:lpstr>
      <vt:lpstr>Prezentace aplikace PowerPoint</vt:lpstr>
      <vt:lpstr>Prezentace aplikace PowerPoint</vt:lpstr>
      <vt:lpstr>Prezentace aplikace PowerPoint</vt:lpstr>
      <vt:lpstr>Příklad</vt:lpstr>
      <vt:lpstr>Vyzkoušejte si</vt:lpstr>
      <vt:lpstr>Vyzkoušejte si</vt:lpstr>
      <vt:lpstr>Zpátky k úloze</vt:lpstr>
      <vt:lpstr>Úloha: použití Bayesovy věty</vt:lpstr>
      <vt:lpstr>Využijeme Bayesovu větu</vt:lpstr>
      <vt:lpstr>P(B) - pravděpodobnost pozitivního výsledku testu</vt:lpstr>
      <vt:lpstr>P(B) - pravděpodobnost pozitivního výsledku testu</vt:lpstr>
      <vt:lpstr>Využijeme Bayesovu větu</vt:lpstr>
      <vt:lpstr>Využijeme Bayesovu větu</vt:lpstr>
      <vt:lpstr>Grafické zobrazení: představte si, že testujete 10 000 studentů</vt:lpstr>
      <vt:lpstr>Jaká je pravděpobnost?</vt:lpstr>
      <vt:lpstr>1. Hod 4x – jak dopadne první hod?</vt:lpstr>
      <vt:lpstr>2. Hod 4x – jak dopadne druhý hod?</vt:lpstr>
      <vt:lpstr>Jaká tedy bude výsledná pravděpodobnost, že padne dvakrát za sebou orel a orel?</vt:lpstr>
      <vt:lpstr>Pravděpodobnostní strom</vt:lpstr>
      <vt:lpstr>Pravděpodobnostní strom</vt:lpstr>
      <vt:lpstr>Cvičení</vt:lpstr>
      <vt:lpstr>Výsledek</vt:lpstr>
      <vt:lpstr>Změna přesnosti antigenního testu podle prevalence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Benjamin Petruželka</dc:creator>
  <cp:lastModifiedBy>Ucitel</cp:lastModifiedBy>
  <cp:revision>42</cp:revision>
  <dcterms:created xsi:type="dcterms:W3CDTF">2021-11-07T18:25:06Z</dcterms:created>
  <dcterms:modified xsi:type="dcterms:W3CDTF">2026-01-09T13:39:36Z</dcterms:modified>
</cp:coreProperties>
</file>